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56" r:id="rId2"/>
    <p:sldMasterId id="2147483662" r:id="rId3"/>
  </p:sldMasterIdLst>
  <p:notesMasterIdLst>
    <p:notesMasterId r:id="rId39"/>
  </p:notesMasterIdLst>
  <p:sldIdLst>
    <p:sldId id="1212" r:id="rId4"/>
    <p:sldId id="294" r:id="rId5"/>
    <p:sldId id="291" r:id="rId6"/>
    <p:sldId id="286" r:id="rId7"/>
    <p:sldId id="256" r:id="rId8"/>
    <p:sldId id="276" r:id="rId9"/>
    <p:sldId id="290" r:id="rId10"/>
    <p:sldId id="263" r:id="rId11"/>
    <p:sldId id="295" r:id="rId12"/>
    <p:sldId id="289" r:id="rId13"/>
    <p:sldId id="266" r:id="rId14"/>
    <p:sldId id="264" r:id="rId15"/>
    <p:sldId id="265" r:id="rId16"/>
    <p:sldId id="267" r:id="rId17"/>
    <p:sldId id="287" r:id="rId18"/>
    <p:sldId id="288" r:id="rId19"/>
    <p:sldId id="271" r:id="rId20"/>
    <p:sldId id="292" r:id="rId21"/>
    <p:sldId id="293" r:id="rId22"/>
    <p:sldId id="274" r:id="rId23"/>
    <p:sldId id="273" r:id="rId24"/>
    <p:sldId id="268" r:id="rId25"/>
    <p:sldId id="269" r:id="rId26"/>
    <p:sldId id="270" r:id="rId27"/>
    <p:sldId id="275" r:id="rId28"/>
    <p:sldId id="278" r:id="rId29"/>
    <p:sldId id="277" r:id="rId30"/>
    <p:sldId id="279" r:id="rId31"/>
    <p:sldId id="280" r:id="rId32"/>
    <p:sldId id="281" r:id="rId33"/>
    <p:sldId id="296" r:id="rId34"/>
    <p:sldId id="283" r:id="rId35"/>
    <p:sldId id="284" r:id="rId36"/>
    <p:sldId id="259" r:id="rId37"/>
    <p:sldId id="120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7392" userDrawn="1">
          <p15:clr>
            <a:srgbClr val="A4A3A4"/>
          </p15:clr>
        </p15:guide>
        <p15:guide id="2" orient="horz" pos="1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F1F3"/>
    <a:srgbClr val="C9D6ED"/>
    <a:srgbClr val="3CBED8"/>
    <a:srgbClr val="37CCDC"/>
    <a:srgbClr val="33D4DE"/>
    <a:srgbClr val="3EB3D5"/>
    <a:srgbClr val="2EDBDF"/>
    <a:srgbClr val="41A5D1"/>
    <a:srgbClr val="29E0E1"/>
    <a:srgbClr val="4297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11" autoAdjust="0"/>
    <p:restoredTop sz="95510" autoAdjust="0"/>
  </p:normalViewPr>
  <p:slideViewPr>
    <p:cSldViewPr snapToGrid="0">
      <p:cViewPr varScale="1">
        <p:scale>
          <a:sx n="118" d="100"/>
          <a:sy n="118" d="100"/>
        </p:scale>
        <p:origin x="1072" y="192"/>
      </p:cViewPr>
      <p:guideLst>
        <p:guide pos="7392"/>
        <p:guide orient="horz" pos="192"/>
      </p:guideLst>
    </p:cSldViewPr>
  </p:slideViewPr>
  <p:notesTextViewPr>
    <p:cViewPr>
      <p:scale>
        <a:sx n="1" d="1"/>
        <a:sy n="1" d="1"/>
      </p:scale>
      <p:origin x="0" y="0"/>
    </p:cViewPr>
  </p:notesTextViewPr>
  <p:sorterViewPr>
    <p:cViewPr>
      <p:scale>
        <a:sx n="178" d="100"/>
        <a:sy n="178"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309</c:v>
                </c:pt>
                <c:pt idx="1">
                  <c:v>57</c:v>
                </c:pt>
                <c:pt idx="2">
                  <c:v>849</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535251618217144E-2"/>
          <c:y val="0"/>
          <c:w val="0.87492949676356568"/>
          <c:h val="0.88044741343760735"/>
        </c:manualLayout>
      </c:layout>
      <c:barChart>
        <c:barDir val="col"/>
        <c:grouping val="percentStacked"/>
        <c:varyColors val="0"/>
        <c:ser>
          <c:idx val="0"/>
          <c:order val="0"/>
          <c:tx>
            <c:strRef>
              <c:f>Sheet1!$B$1</c:f>
              <c:strCache>
                <c:ptCount val="1"/>
                <c:pt idx="0">
                  <c:v>Digital Self-Serve</c:v>
                </c:pt>
              </c:strCache>
            </c:strRef>
          </c:tx>
          <c:spPr>
            <a:gradFill flip="none" rotWithShape="1">
              <a:gsLst>
                <a:gs pos="100000">
                  <a:schemeClr val="accent1"/>
                </a:gs>
                <a:gs pos="0">
                  <a:schemeClr val="accent1">
                    <a:lumMod val="60000"/>
                    <a:lumOff val="40000"/>
                  </a:schemeClr>
                </a:gs>
              </a:gsLst>
              <a:lin ang="5400000" scaled="0"/>
              <a:tileRect/>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Sheet1!$B$2:$B$4</c:f>
              <c:numCache>
                <c:formatCode>General</c:formatCode>
                <c:ptCount val="3"/>
                <c:pt idx="0">
                  <c:v>35</c:v>
                </c:pt>
                <c:pt idx="1">
                  <c:v>36</c:v>
                </c:pt>
                <c:pt idx="2">
                  <c:v>36</c:v>
                </c:pt>
              </c:numCache>
            </c:numRef>
          </c:val>
          <c:extLst>
            <c:ext xmlns:c16="http://schemas.microsoft.com/office/drawing/2014/chart" uri="{C3380CC4-5D6E-409C-BE32-E72D297353CC}">
              <c16:uniqueId val="{00000000-D5B3-4659-80C2-72F510BB6D13}"/>
            </c:ext>
          </c:extLst>
        </c:ser>
        <c:ser>
          <c:idx val="1"/>
          <c:order val="1"/>
          <c:tx>
            <c:strRef>
              <c:f>Sheet1!$C$1</c:f>
              <c:strCache>
                <c:ptCount val="1"/>
                <c:pt idx="0">
                  <c:v>Remote Human Interactions</c:v>
                </c:pt>
              </c:strCache>
            </c:strRef>
          </c:tx>
          <c:spPr>
            <a:gradFill>
              <a:gsLst>
                <a:gs pos="100000">
                  <a:schemeClr val="accent2"/>
                </a:gs>
                <a:gs pos="0">
                  <a:schemeClr val="accent2">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Sheet1!$C$2:$C$4</c:f>
              <c:numCache>
                <c:formatCode>General</c:formatCode>
                <c:ptCount val="3"/>
                <c:pt idx="0">
                  <c:v>46</c:v>
                </c:pt>
                <c:pt idx="1">
                  <c:v>34</c:v>
                </c:pt>
                <c:pt idx="2">
                  <c:v>33</c:v>
                </c:pt>
              </c:numCache>
            </c:numRef>
          </c:val>
          <c:extLst>
            <c:ext xmlns:c16="http://schemas.microsoft.com/office/drawing/2014/chart" uri="{C3380CC4-5D6E-409C-BE32-E72D297353CC}">
              <c16:uniqueId val="{00000001-D5B3-4659-80C2-72F510BB6D13}"/>
            </c:ext>
          </c:extLst>
        </c:ser>
        <c:ser>
          <c:idx val="2"/>
          <c:order val="2"/>
          <c:tx>
            <c:strRef>
              <c:f>Sheet1!$D$1</c:f>
              <c:strCache>
                <c:ptCount val="1"/>
                <c:pt idx="0">
                  <c:v>Traditional Interactions</c:v>
                </c:pt>
              </c:strCache>
            </c:strRef>
          </c:tx>
          <c:spPr>
            <a:gradFill>
              <a:gsLst>
                <a:gs pos="100000">
                  <a:schemeClr val="accent3"/>
                </a:gs>
                <a:gs pos="0">
                  <a:schemeClr val="accent3">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Sheet1!$D$2:$D$4</c:f>
              <c:numCache>
                <c:formatCode>General</c:formatCode>
                <c:ptCount val="3"/>
                <c:pt idx="0">
                  <c:v>19</c:v>
                </c:pt>
                <c:pt idx="1">
                  <c:v>33</c:v>
                </c:pt>
                <c:pt idx="2">
                  <c:v>33</c:v>
                </c:pt>
              </c:numCache>
            </c:numRef>
          </c:val>
          <c:extLst>
            <c:ext xmlns:c16="http://schemas.microsoft.com/office/drawing/2014/chart" uri="{C3380CC4-5D6E-409C-BE32-E72D297353CC}">
              <c16:uniqueId val="{00000002-D5B3-4659-80C2-72F510BB6D13}"/>
            </c:ext>
          </c:extLst>
        </c:ser>
        <c:dLbls>
          <c:dLblPos val="ctr"/>
          <c:showLegendKey val="0"/>
          <c:showVal val="1"/>
          <c:showCatName val="0"/>
          <c:showSerName val="0"/>
          <c:showPercent val="0"/>
          <c:showBubbleSize val="0"/>
        </c:dLbls>
        <c:gapWidth val="47"/>
        <c:overlap val="100"/>
        <c:axId val="1138971056"/>
        <c:axId val="1243130144"/>
      </c:barChart>
      <c:catAx>
        <c:axId val="1138971056"/>
        <c:scaling>
          <c:orientation val="minMax"/>
        </c:scaling>
        <c:delete val="0"/>
        <c:axPos val="b"/>
        <c:numFmt formatCode="General" sourceLinked="1"/>
        <c:majorTickMark val="none"/>
        <c:minorTickMark val="none"/>
        <c:tickLblPos val="nextTo"/>
        <c:spPr>
          <a:noFill/>
          <a:ln w="6350"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anose="00000500000000000000" pitchFamily="50" charset="0"/>
                <a:ea typeface="+mn-ea"/>
                <a:cs typeface="+mn-cs"/>
              </a:defRPr>
            </a:pPr>
            <a:endParaRPr lang="en-US"/>
          </a:p>
        </c:txPr>
        <c:crossAx val="1243130144"/>
        <c:crosses val="autoZero"/>
        <c:auto val="1"/>
        <c:lblAlgn val="ctr"/>
        <c:lblOffset val="300"/>
        <c:noMultiLvlLbl val="0"/>
      </c:catAx>
      <c:valAx>
        <c:axId val="1243130144"/>
        <c:scaling>
          <c:orientation val="minMax"/>
        </c:scaling>
        <c:delete val="1"/>
        <c:axPos val="l"/>
        <c:numFmt formatCode="0%" sourceLinked="1"/>
        <c:majorTickMark val="none"/>
        <c:minorTickMark val="none"/>
        <c:tickLblPos val="nextTo"/>
        <c:crossAx val="1138971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Montserrat" panose="00000500000000000000" pitchFamily="50" charset="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Small Business</c:v>
                </c:pt>
              </c:strCache>
            </c:strRef>
          </c:tx>
          <c:spPr>
            <a:gradFill flip="none" rotWithShape="1">
              <a:gsLst>
                <a:gs pos="0">
                  <a:schemeClr val="accent1">
                    <a:lumMod val="60000"/>
                    <a:lumOff val="40000"/>
                  </a:schemeClr>
                </a:gs>
                <a:gs pos="100000">
                  <a:schemeClr val="accent1"/>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Sheet1!$B$2:$B$15</c:f>
              <c:numCache>
                <c:formatCode>General</c:formatCode>
                <c:ptCount val="14"/>
                <c:pt idx="0">
                  <c:v>11500</c:v>
                </c:pt>
                <c:pt idx="1">
                  <c:v>12000</c:v>
                </c:pt>
                <c:pt idx="2">
                  <c:v>11000</c:v>
                </c:pt>
                <c:pt idx="3">
                  <c:v>10000</c:v>
                </c:pt>
                <c:pt idx="5">
                  <c:v>11500</c:v>
                </c:pt>
                <c:pt idx="6">
                  <c:v>12000</c:v>
                </c:pt>
                <c:pt idx="7">
                  <c:v>11000</c:v>
                </c:pt>
                <c:pt idx="8">
                  <c:v>10000</c:v>
                </c:pt>
                <c:pt idx="10">
                  <c:v>11500</c:v>
                </c:pt>
                <c:pt idx="11">
                  <c:v>12000</c:v>
                </c:pt>
                <c:pt idx="12">
                  <c:v>11000</c:v>
                </c:pt>
                <c:pt idx="13">
                  <c:v>10000</c:v>
                </c:pt>
              </c:numCache>
            </c:numRef>
          </c:val>
          <c:extLst>
            <c:ext xmlns:c16="http://schemas.microsoft.com/office/drawing/2014/chart" uri="{C3380CC4-5D6E-409C-BE32-E72D297353CC}">
              <c16:uniqueId val="{00000000-E48D-41B1-9A28-8CAB47990ED2}"/>
            </c:ext>
          </c:extLst>
        </c:ser>
        <c:ser>
          <c:idx val="1"/>
          <c:order val="1"/>
          <c:tx>
            <c:strRef>
              <c:f>Sheet1!$C$1</c:f>
              <c:strCache>
                <c:ptCount val="1"/>
                <c:pt idx="0">
                  <c:v>Mid-Market</c:v>
                </c:pt>
              </c:strCache>
            </c:strRef>
          </c:tx>
          <c:spPr>
            <a:gradFill flip="none" rotWithShape="1">
              <a:gsLst>
                <a:gs pos="0">
                  <a:schemeClr val="accent2">
                    <a:lumMod val="60000"/>
                    <a:lumOff val="40000"/>
                  </a:schemeClr>
                </a:gs>
                <a:gs pos="100000">
                  <a:schemeClr val="accent2"/>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Sheet1!$C$2:$C$15</c:f>
              <c:numCache>
                <c:formatCode>General</c:formatCode>
                <c:ptCount val="14"/>
                <c:pt idx="0">
                  <c:v>2500</c:v>
                </c:pt>
                <c:pt idx="1">
                  <c:v>2500</c:v>
                </c:pt>
                <c:pt idx="2">
                  <c:v>2500</c:v>
                </c:pt>
                <c:pt idx="3">
                  <c:v>2500</c:v>
                </c:pt>
                <c:pt idx="5">
                  <c:v>2500</c:v>
                </c:pt>
                <c:pt idx="6">
                  <c:v>2500</c:v>
                </c:pt>
                <c:pt idx="7">
                  <c:v>2500</c:v>
                </c:pt>
                <c:pt idx="8">
                  <c:v>2500</c:v>
                </c:pt>
                <c:pt idx="10">
                  <c:v>2500</c:v>
                </c:pt>
                <c:pt idx="11">
                  <c:v>2500</c:v>
                </c:pt>
                <c:pt idx="12">
                  <c:v>2500</c:v>
                </c:pt>
                <c:pt idx="13">
                  <c:v>2500</c:v>
                </c:pt>
              </c:numCache>
            </c:numRef>
          </c:val>
          <c:extLst>
            <c:ext xmlns:c16="http://schemas.microsoft.com/office/drawing/2014/chart" uri="{C3380CC4-5D6E-409C-BE32-E72D297353CC}">
              <c16:uniqueId val="{00000001-E48D-41B1-9A28-8CAB47990ED2}"/>
            </c:ext>
          </c:extLst>
        </c:ser>
        <c:ser>
          <c:idx val="2"/>
          <c:order val="2"/>
          <c:tx>
            <c:strRef>
              <c:f>Sheet1!$D$1</c:f>
              <c:strCache>
                <c:ptCount val="1"/>
                <c:pt idx="0">
                  <c:v>Enterprise</c:v>
                </c:pt>
              </c:strCache>
            </c:strRef>
          </c:tx>
          <c:spPr>
            <a:gradFill flip="none" rotWithShape="1">
              <a:gsLst>
                <a:gs pos="0">
                  <a:schemeClr val="accent1">
                    <a:lumMod val="20000"/>
                    <a:lumOff val="80000"/>
                  </a:schemeClr>
                </a:gs>
                <a:gs pos="100000">
                  <a:schemeClr val="accent1">
                    <a:lumMod val="40000"/>
                    <a:lumOff val="60000"/>
                  </a:schemeClr>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Sheet1!$D$2:$D$15</c:f>
              <c:numCache>
                <c:formatCode>General</c:formatCode>
                <c:ptCount val="14"/>
                <c:pt idx="0">
                  <c:v>1000</c:v>
                </c:pt>
                <c:pt idx="1">
                  <c:v>1200</c:v>
                </c:pt>
                <c:pt idx="2">
                  <c:v>1100</c:v>
                </c:pt>
                <c:pt idx="3">
                  <c:v>800</c:v>
                </c:pt>
                <c:pt idx="5">
                  <c:v>1000</c:v>
                </c:pt>
                <c:pt idx="6">
                  <c:v>1200</c:v>
                </c:pt>
                <c:pt idx="7">
                  <c:v>1100</c:v>
                </c:pt>
                <c:pt idx="8">
                  <c:v>800</c:v>
                </c:pt>
                <c:pt idx="10">
                  <c:v>1000</c:v>
                </c:pt>
                <c:pt idx="11">
                  <c:v>1200</c:v>
                </c:pt>
                <c:pt idx="12">
                  <c:v>1100</c:v>
                </c:pt>
                <c:pt idx="13">
                  <c:v>800</c:v>
                </c:pt>
              </c:numCache>
            </c:numRef>
          </c:val>
          <c:extLst>
            <c:ext xmlns:c16="http://schemas.microsoft.com/office/drawing/2014/chart" uri="{C3380CC4-5D6E-409C-BE32-E72D297353CC}">
              <c16:uniqueId val="{00000002-E48D-41B1-9A28-8CAB47990ED2}"/>
            </c:ext>
          </c:extLst>
        </c:ser>
        <c:dLbls>
          <c:showLegendKey val="0"/>
          <c:showVal val="0"/>
          <c:showCatName val="0"/>
          <c:showSerName val="0"/>
          <c:showPercent val="0"/>
          <c:showBubbleSize val="0"/>
        </c:dLbls>
        <c:gapWidth val="86"/>
        <c:overlap val="100"/>
        <c:axId val="991102576"/>
        <c:axId val="804742096"/>
      </c:barChart>
      <c:catAx>
        <c:axId val="991102576"/>
        <c:scaling>
          <c:orientation val="minMax"/>
        </c:scaling>
        <c:delete val="1"/>
        <c:axPos val="b"/>
        <c:numFmt formatCode="General" sourceLinked="1"/>
        <c:majorTickMark val="none"/>
        <c:minorTickMark val="none"/>
        <c:tickLblPos val="nextTo"/>
        <c:crossAx val="804742096"/>
        <c:crosses val="autoZero"/>
        <c:auto val="1"/>
        <c:lblAlgn val="ctr"/>
        <c:lblOffset val="100"/>
        <c:noMultiLvlLbl val="0"/>
      </c:catAx>
      <c:valAx>
        <c:axId val="804742096"/>
        <c:scaling>
          <c:orientation val="minMax"/>
        </c:scaling>
        <c:delete val="0"/>
        <c:axPos val="l"/>
        <c:majorGridlines>
          <c:spPr>
            <a:ln w="6350" cap="flat" cmpd="sng" algn="ctr">
              <a:solidFill>
                <a:schemeClr val="tx2">
                  <a:lumMod val="20000"/>
                  <a:lumOff val="8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lumMod val="40000"/>
                    <a:lumOff val="60000"/>
                  </a:schemeClr>
                </a:solidFill>
                <a:latin typeface="Montserrat" panose="00000500000000000000" pitchFamily="50" charset="0"/>
                <a:ea typeface="+mn-ea"/>
                <a:cs typeface="+mn-cs"/>
              </a:defRPr>
            </a:pPr>
            <a:endParaRPr lang="en-US"/>
          </a:p>
        </c:txPr>
        <c:crossAx val="991102576"/>
        <c:crosses val="autoZero"/>
        <c:crossBetween val="between"/>
        <c:majorUnit val="5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Montserrat" panose="00000500000000000000" pitchFamily="50" charset="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Enterprise</c:v>
                </c:pt>
              </c:strCache>
            </c:strRef>
          </c:tx>
          <c:spPr>
            <a:gradFill flip="none" rotWithShape="1">
              <a:gsLst>
                <a:gs pos="0">
                  <a:schemeClr val="accent1">
                    <a:lumMod val="20000"/>
                    <a:lumOff val="80000"/>
                  </a:schemeClr>
                </a:gs>
                <a:gs pos="78000">
                  <a:schemeClr val="accent1">
                    <a:lumMod val="40000"/>
                    <a:lumOff val="60000"/>
                  </a:schemeClr>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Sheet1!$B$2:$B$15</c:f>
              <c:numCache>
                <c:formatCode>General</c:formatCode>
                <c:ptCount val="14"/>
                <c:pt idx="0">
                  <c:v>1000</c:v>
                </c:pt>
                <c:pt idx="1">
                  <c:v>1200</c:v>
                </c:pt>
                <c:pt idx="2">
                  <c:v>1100</c:v>
                </c:pt>
                <c:pt idx="3">
                  <c:v>800</c:v>
                </c:pt>
                <c:pt idx="5">
                  <c:v>1000</c:v>
                </c:pt>
                <c:pt idx="6">
                  <c:v>1200</c:v>
                </c:pt>
                <c:pt idx="7">
                  <c:v>1100</c:v>
                </c:pt>
                <c:pt idx="8">
                  <c:v>800</c:v>
                </c:pt>
                <c:pt idx="10">
                  <c:v>1000</c:v>
                </c:pt>
                <c:pt idx="11">
                  <c:v>1200</c:v>
                </c:pt>
                <c:pt idx="12">
                  <c:v>1100</c:v>
                </c:pt>
                <c:pt idx="13">
                  <c:v>800</c:v>
                </c:pt>
              </c:numCache>
            </c:numRef>
          </c:val>
          <c:extLst>
            <c:ext xmlns:c16="http://schemas.microsoft.com/office/drawing/2014/chart" uri="{C3380CC4-5D6E-409C-BE32-E72D297353CC}">
              <c16:uniqueId val="{00000000-93BA-4177-B3E1-2B3B4CFD748D}"/>
            </c:ext>
          </c:extLst>
        </c:ser>
        <c:dLbls>
          <c:showLegendKey val="0"/>
          <c:showVal val="0"/>
          <c:showCatName val="0"/>
          <c:showSerName val="0"/>
          <c:showPercent val="0"/>
          <c:showBubbleSize val="0"/>
        </c:dLbls>
        <c:gapWidth val="86"/>
        <c:axId val="991102576"/>
        <c:axId val="804742096"/>
      </c:barChart>
      <c:catAx>
        <c:axId val="991102576"/>
        <c:scaling>
          <c:orientation val="minMax"/>
        </c:scaling>
        <c:delete val="1"/>
        <c:axPos val="b"/>
        <c:numFmt formatCode="General" sourceLinked="1"/>
        <c:majorTickMark val="none"/>
        <c:minorTickMark val="none"/>
        <c:tickLblPos val="nextTo"/>
        <c:crossAx val="804742096"/>
        <c:crosses val="autoZero"/>
        <c:auto val="1"/>
        <c:lblAlgn val="ctr"/>
        <c:lblOffset val="100"/>
        <c:noMultiLvlLbl val="0"/>
      </c:catAx>
      <c:valAx>
        <c:axId val="804742096"/>
        <c:scaling>
          <c:orientation val="minMax"/>
          <c:max val="3000"/>
        </c:scaling>
        <c:delete val="0"/>
        <c:axPos val="l"/>
        <c:majorGridlines>
          <c:spPr>
            <a:ln w="6350" cap="flat" cmpd="sng" algn="ctr">
              <a:solidFill>
                <a:schemeClr val="tx2">
                  <a:lumMod val="20000"/>
                  <a:lumOff val="8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lumMod val="40000"/>
                    <a:lumOff val="60000"/>
                  </a:schemeClr>
                </a:solidFill>
                <a:latin typeface="Montserrat" panose="00000500000000000000" pitchFamily="50" charset="0"/>
                <a:ea typeface="+mn-ea"/>
                <a:cs typeface="+mn-cs"/>
              </a:defRPr>
            </a:pPr>
            <a:endParaRPr lang="en-US"/>
          </a:p>
        </c:txPr>
        <c:crossAx val="991102576"/>
        <c:crosses val="autoZero"/>
        <c:crossBetween val="between"/>
        <c:majorUnit val="15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Montserrat" panose="00000500000000000000" pitchFamily="50" charset="0"/>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Mid Market</c:v>
                </c:pt>
              </c:strCache>
            </c:strRef>
          </c:tx>
          <c:spPr>
            <a:gradFill flip="none" rotWithShape="1">
              <a:gsLst>
                <a:gs pos="0">
                  <a:schemeClr val="accent2">
                    <a:lumMod val="60000"/>
                    <a:lumOff val="40000"/>
                  </a:schemeClr>
                </a:gs>
                <a:gs pos="100000">
                  <a:schemeClr val="accent2"/>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Sheet1!$B$2:$B$15</c:f>
              <c:numCache>
                <c:formatCode>General</c:formatCode>
                <c:ptCount val="14"/>
                <c:pt idx="0">
                  <c:v>2500</c:v>
                </c:pt>
                <c:pt idx="1">
                  <c:v>2400</c:v>
                </c:pt>
                <c:pt idx="2">
                  <c:v>2000</c:v>
                </c:pt>
                <c:pt idx="3">
                  <c:v>2500</c:v>
                </c:pt>
                <c:pt idx="4">
                  <c:v>0</c:v>
                </c:pt>
                <c:pt idx="5">
                  <c:v>1800</c:v>
                </c:pt>
                <c:pt idx="6">
                  <c:v>1600</c:v>
                </c:pt>
                <c:pt idx="7">
                  <c:v>2200</c:v>
                </c:pt>
                <c:pt idx="8">
                  <c:v>2400</c:v>
                </c:pt>
                <c:pt idx="9">
                  <c:v>0</c:v>
                </c:pt>
                <c:pt idx="10">
                  <c:v>2500</c:v>
                </c:pt>
                <c:pt idx="11">
                  <c:v>2300</c:v>
                </c:pt>
                <c:pt idx="12">
                  <c:v>1800</c:v>
                </c:pt>
                <c:pt idx="13">
                  <c:v>2000</c:v>
                </c:pt>
              </c:numCache>
            </c:numRef>
          </c:val>
          <c:extLst>
            <c:ext xmlns:c16="http://schemas.microsoft.com/office/drawing/2014/chart" uri="{C3380CC4-5D6E-409C-BE32-E72D297353CC}">
              <c16:uniqueId val="{00000000-93BA-4177-B3E1-2B3B4CFD748D}"/>
            </c:ext>
          </c:extLst>
        </c:ser>
        <c:dLbls>
          <c:showLegendKey val="0"/>
          <c:showVal val="0"/>
          <c:showCatName val="0"/>
          <c:showSerName val="0"/>
          <c:showPercent val="0"/>
          <c:showBubbleSize val="0"/>
        </c:dLbls>
        <c:gapWidth val="86"/>
        <c:axId val="991102576"/>
        <c:axId val="804742096"/>
      </c:barChart>
      <c:catAx>
        <c:axId val="991102576"/>
        <c:scaling>
          <c:orientation val="minMax"/>
        </c:scaling>
        <c:delete val="1"/>
        <c:axPos val="b"/>
        <c:numFmt formatCode="General" sourceLinked="1"/>
        <c:majorTickMark val="none"/>
        <c:minorTickMark val="none"/>
        <c:tickLblPos val="nextTo"/>
        <c:crossAx val="804742096"/>
        <c:crosses val="autoZero"/>
        <c:auto val="1"/>
        <c:lblAlgn val="ctr"/>
        <c:lblOffset val="100"/>
        <c:noMultiLvlLbl val="0"/>
      </c:catAx>
      <c:valAx>
        <c:axId val="804742096"/>
        <c:scaling>
          <c:orientation val="minMax"/>
        </c:scaling>
        <c:delete val="0"/>
        <c:axPos val="l"/>
        <c:majorGridlines>
          <c:spPr>
            <a:ln w="6350" cap="flat" cmpd="sng" algn="ctr">
              <a:solidFill>
                <a:schemeClr val="tx2">
                  <a:lumMod val="20000"/>
                  <a:lumOff val="8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lumMod val="40000"/>
                    <a:lumOff val="60000"/>
                  </a:schemeClr>
                </a:solidFill>
                <a:latin typeface="Montserrat" panose="00000500000000000000" pitchFamily="50" charset="0"/>
                <a:ea typeface="+mn-ea"/>
                <a:cs typeface="+mn-cs"/>
              </a:defRPr>
            </a:pPr>
            <a:endParaRPr lang="en-US"/>
          </a:p>
        </c:txPr>
        <c:crossAx val="991102576"/>
        <c:crosses val="autoZero"/>
        <c:crossBetween val="between"/>
        <c:majorUnit val="15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Montserrat" panose="00000500000000000000" pitchFamily="50"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Column1</c:v>
                </c:pt>
              </c:strCache>
            </c:strRef>
          </c:tx>
          <c:spPr>
            <a:gradFill flip="none" rotWithShape="1">
              <a:gsLst>
                <a:gs pos="0">
                  <a:schemeClr val="accent1">
                    <a:lumMod val="60000"/>
                    <a:lumOff val="40000"/>
                  </a:schemeClr>
                </a:gs>
                <a:gs pos="100000">
                  <a:schemeClr val="accent1"/>
                </a:gs>
              </a:gsLst>
              <a:path path="circle">
                <a:fillToRect l="100000" t="100000"/>
              </a:path>
              <a:tileRect r="-100000" b="-100000"/>
            </a:gradFill>
            <a:ln>
              <a:noFill/>
            </a:ln>
            <a:effectLst/>
          </c:spPr>
          <c:invertIfNegative val="0"/>
          <c:cat>
            <c:strRef>
              <c:f>Sheet1!$A$2:$A$15</c:f>
              <c:strCache>
                <c:ptCount val="14"/>
                <c:pt idx="0">
                  <c:v>Week 1</c:v>
                </c:pt>
                <c:pt idx="1">
                  <c:v>Week 2</c:v>
                </c:pt>
                <c:pt idx="2">
                  <c:v>Week 3</c:v>
                </c:pt>
                <c:pt idx="3">
                  <c:v>Week 4</c:v>
                </c:pt>
                <c:pt idx="5">
                  <c:v>Week 1</c:v>
                </c:pt>
                <c:pt idx="6">
                  <c:v>Week 2</c:v>
                </c:pt>
                <c:pt idx="7">
                  <c:v>Week 3</c:v>
                </c:pt>
                <c:pt idx="8">
                  <c:v>Week 4</c:v>
                </c:pt>
                <c:pt idx="10">
                  <c:v>Week 1</c:v>
                </c:pt>
                <c:pt idx="11">
                  <c:v>Week 2</c:v>
                </c:pt>
                <c:pt idx="12">
                  <c:v>Week 3</c:v>
                </c:pt>
                <c:pt idx="13">
                  <c:v>Week 4</c:v>
                </c:pt>
              </c:strCache>
            </c:strRef>
          </c:cat>
          <c:val>
            <c:numRef>
              <c:f>Sheet1!$B$2:$B$15</c:f>
              <c:numCache>
                <c:formatCode>General</c:formatCode>
                <c:ptCount val="14"/>
                <c:pt idx="0">
                  <c:v>1000</c:v>
                </c:pt>
                <c:pt idx="1">
                  <c:v>1200</c:v>
                </c:pt>
                <c:pt idx="2">
                  <c:v>1100</c:v>
                </c:pt>
                <c:pt idx="3">
                  <c:v>800</c:v>
                </c:pt>
                <c:pt idx="5">
                  <c:v>1000</c:v>
                </c:pt>
                <c:pt idx="6">
                  <c:v>1200</c:v>
                </c:pt>
                <c:pt idx="7">
                  <c:v>1100</c:v>
                </c:pt>
                <c:pt idx="8">
                  <c:v>800</c:v>
                </c:pt>
                <c:pt idx="10">
                  <c:v>1000</c:v>
                </c:pt>
                <c:pt idx="11">
                  <c:v>1200</c:v>
                </c:pt>
                <c:pt idx="12">
                  <c:v>1100</c:v>
                </c:pt>
                <c:pt idx="13">
                  <c:v>800</c:v>
                </c:pt>
              </c:numCache>
            </c:numRef>
          </c:val>
          <c:extLst>
            <c:ext xmlns:c16="http://schemas.microsoft.com/office/drawing/2014/chart" uri="{C3380CC4-5D6E-409C-BE32-E72D297353CC}">
              <c16:uniqueId val="{00000000-93BA-4177-B3E1-2B3B4CFD748D}"/>
            </c:ext>
          </c:extLst>
        </c:ser>
        <c:dLbls>
          <c:showLegendKey val="0"/>
          <c:showVal val="0"/>
          <c:showCatName val="0"/>
          <c:showSerName val="0"/>
          <c:showPercent val="0"/>
          <c:showBubbleSize val="0"/>
        </c:dLbls>
        <c:gapWidth val="86"/>
        <c:axId val="991102576"/>
        <c:axId val="804742096"/>
      </c:barChart>
      <c:catAx>
        <c:axId val="991102576"/>
        <c:scaling>
          <c:orientation val="minMax"/>
        </c:scaling>
        <c:delete val="1"/>
        <c:axPos val="b"/>
        <c:numFmt formatCode="General" sourceLinked="1"/>
        <c:majorTickMark val="none"/>
        <c:minorTickMark val="none"/>
        <c:tickLblPos val="nextTo"/>
        <c:crossAx val="804742096"/>
        <c:crosses val="autoZero"/>
        <c:auto val="1"/>
        <c:lblAlgn val="ctr"/>
        <c:lblOffset val="100"/>
        <c:noMultiLvlLbl val="0"/>
      </c:catAx>
      <c:valAx>
        <c:axId val="804742096"/>
        <c:scaling>
          <c:orientation val="minMax"/>
          <c:max val="3000"/>
        </c:scaling>
        <c:delete val="0"/>
        <c:axPos val="l"/>
        <c:majorGridlines>
          <c:spPr>
            <a:ln w="6350" cap="flat" cmpd="sng" algn="ctr">
              <a:solidFill>
                <a:schemeClr val="tx2">
                  <a:lumMod val="20000"/>
                  <a:lumOff val="8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2">
                    <a:lumMod val="40000"/>
                    <a:lumOff val="60000"/>
                  </a:schemeClr>
                </a:solidFill>
                <a:latin typeface="Montserrat" panose="00000500000000000000" pitchFamily="50" charset="0"/>
                <a:ea typeface="+mn-ea"/>
                <a:cs typeface="+mn-cs"/>
              </a:defRPr>
            </a:pPr>
            <a:endParaRPr lang="en-US"/>
          </a:p>
        </c:txPr>
        <c:crossAx val="991102576"/>
        <c:crosses val="autoZero"/>
        <c:crossBetween val="between"/>
        <c:majorUnit val="15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900">
          <a:latin typeface="Montserrat" panose="00000500000000000000" pitchFamily="50"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366</c:v>
                </c:pt>
                <c:pt idx="1">
                  <c:v>81</c:v>
                </c:pt>
                <c:pt idx="2">
                  <c:v>768</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201</c:v>
                </c:pt>
                <c:pt idx="1">
                  <c:v>68</c:v>
                </c:pt>
                <c:pt idx="2">
                  <c:v>3500</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567</c:v>
                </c:pt>
                <c:pt idx="1">
                  <c:v>0</c:v>
                </c:pt>
                <c:pt idx="2">
                  <c:v>0</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567</c:v>
                </c:pt>
                <c:pt idx="1">
                  <c:v>0</c:v>
                </c:pt>
                <c:pt idx="2">
                  <c:v>149</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080684014325099E-2"/>
          <c:y val="3.1472052307236667E-2"/>
          <c:w val="0.94183863197134976"/>
          <c:h val="0.93705589538552669"/>
        </c:manualLayout>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DE08-45FF-94FB-80DC3EB9BC6E}"/>
              </c:ext>
            </c:extLst>
          </c:dPt>
          <c:dPt>
            <c:idx val="1"/>
            <c:bubble3D val="0"/>
            <c:spPr>
              <a:solidFill>
                <a:schemeClr val="accent3"/>
              </a:solidFill>
              <a:ln w="19050">
                <a:noFill/>
              </a:ln>
              <a:effectLst/>
            </c:spPr>
            <c:extLst>
              <c:ext xmlns:c16="http://schemas.microsoft.com/office/drawing/2014/chart" uri="{C3380CC4-5D6E-409C-BE32-E72D297353CC}">
                <c16:uniqueId val="{00000002-DE08-45FF-94FB-80DC3EB9BC6E}"/>
              </c:ext>
            </c:extLst>
          </c:dPt>
          <c:dPt>
            <c:idx val="2"/>
            <c:bubble3D val="0"/>
            <c:spPr>
              <a:solidFill>
                <a:schemeClr val="tx2">
                  <a:lumMod val="20000"/>
                  <a:lumOff val="80000"/>
                </a:schemeClr>
              </a:solidFill>
              <a:ln w="19050">
                <a:noFill/>
              </a:ln>
              <a:effectLst/>
            </c:spPr>
            <c:extLst>
              <c:ext xmlns:c16="http://schemas.microsoft.com/office/drawing/2014/chart" uri="{C3380CC4-5D6E-409C-BE32-E72D297353CC}">
                <c16:uniqueId val="{00000003-DE08-45FF-94FB-80DC3EB9BC6E}"/>
              </c:ext>
            </c:extLst>
          </c:dPt>
          <c:cat>
            <c:strRef>
              <c:f>Sheet1!$A$2:$A$4</c:f>
              <c:strCache>
                <c:ptCount val="3"/>
                <c:pt idx="0">
                  <c:v>Converted</c:v>
                </c:pt>
                <c:pt idx="1">
                  <c:v>Moved Forward</c:v>
                </c:pt>
                <c:pt idx="2">
                  <c:v>Dropped Out</c:v>
                </c:pt>
              </c:strCache>
            </c:strRef>
          </c:cat>
          <c:val>
            <c:numRef>
              <c:f>Sheet1!$B$2:$B$4</c:f>
              <c:numCache>
                <c:formatCode>General</c:formatCode>
                <c:ptCount val="3"/>
                <c:pt idx="0">
                  <c:v>0</c:v>
                </c:pt>
                <c:pt idx="1">
                  <c:v>57</c:v>
                </c:pt>
                <c:pt idx="2">
                  <c:v>0</c:v>
                </c:pt>
              </c:numCache>
            </c:numRef>
          </c:val>
          <c:extLst>
            <c:ext xmlns:c16="http://schemas.microsoft.com/office/drawing/2014/chart" uri="{C3380CC4-5D6E-409C-BE32-E72D297353CC}">
              <c16:uniqueId val="{00000000-DE08-45FF-94FB-80DC3EB9BC6E}"/>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535251618217144E-2"/>
          <c:y val="0"/>
          <c:w val="0.87492949676356568"/>
          <c:h val="0.88044741343760735"/>
        </c:manualLayout>
      </c:layout>
      <c:barChart>
        <c:barDir val="col"/>
        <c:grouping val="percentStacked"/>
        <c:varyColors val="0"/>
        <c:ser>
          <c:idx val="0"/>
          <c:order val="0"/>
          <c:tx>
            <c:strRef>
              <c:f>Sheet1!$B$1</c:f>
              <c:strCache>
                <c:ptCount val="1"/>
                <c:pt idx="0">
                  <c:v>Digital Self-Serve</c:v>
                </c:pt>
              </c:strCache>
            </c:strRef>
          </c:tx>
          <c:spPr>
            <a:gradFill flip="none" rotWithShape="1">
              <a:gsLst>
                <a:gs pos="100000">
                  <a:schemeClr val="accent1"/>
                </a:gs>
                <a:gs pos="0">
                  <a:schemeClr val="accent1">
                    <a:lumMod val="60000"/>
                    <a:lumOff val="40000"/>
                  </a:schemeClr>
                </a:gs>
              </a:gsLst>
              <a:lin ang="5400000" scaled="0"/>
              <a:tileRect/>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Sheet1!$B$2:$B$4</c:f>
              <c:numCache>
                <c:formatCode>General</c:formatCode>
                <c:ptCount val="3"/>
                <c:pt idx="0">
                  <c:v>22</c:v>
                </c:pt>
                <c:pt idx="1">
                  <c:v>34</c:v>
                </c:pt>
                <c:pt idx="2">
                  <c:v>34</c:v>
                </c:pt>
              </c:numCache>
            </c:numRef>
          </c:val>
          <c:extLst>
            <c:ext xmlns:c16="http://schemas.microsoft.com/office/drawing/2014/chart" uri="{C3380CC4-5D6E-409C-BE32-E72D297353CC}">
              <c16:uniqueId val="{00000000-D5B3-4659-80C2-72F510BB6D13}"/>
            </c:ext>
          </c:extLst>
        </c:ser>
        <c:ser>
          <c:idx val="1"/>
          <c:order val="1"/>
          <c:tx>
            <c:strRef>
              <c:f>Sheet1!$C$1</c:f>
              <c:strCache>
                <c:ptCount val="1"/>
                <c:pt idx="0">
                  <c:v>Remote Human Interactions</c:v>
                </c:pt>
              </c:strCache>
            </c:strRef>
          </c:tx>
          <c:spPr>
            <a:gradFill>
              <a:gsLst>
                <a:gs pos="100000">
                  <a:schemeClr val="accent2"/>
                </a:gs>
                <a:gs pos="0">
                  <a:schemeClr val="accent2">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Sheet1!$C$2:$C$4</c:f>
              <c:numCache>
                <c:formatCode>General</c:formatCode>
                <c:ptCount val="3"/>
                <c:pt idx="0">
                  <c:v>49</c:v>
                </c:pt>
                <c:pt idx="1">
                  <c:v>35</c:v>
                </c:pt>
                <c:pt idx="2">
                  <c:v>33</c:v>
                </c:pt>
              </c:numCache>
            </c:numRef>
          </c:val>
          <c:extLst>
            <c:ext xmlns:c16="http://schemas.microsoft.com/office/drawing/2014/chart" uri="{C3380CC4-5D6E-409C-BE32-E72D297353CC}">
              <c16:uniqueId val="{00000001-D5B3-4659-80C2-72F510BB6D13}"/>
            </c:ext>
          </c:extLst>
        </c:ser>
        <c:ser>
          <c:idx val="2"/>
          <c:order val="2"/>
          <c:tx>
            <c:strRef>
              <c:f>Sheet1!$D$1</c:f>
              <c:strCache>
                <c:ptCount val="1"/>
                <c:pt idx="0">
                  <c:v>Traditional Interactions</c:v>
                </c:pt>
              </c:strCache>
            </c:strRef>
          </c:tx>
          <c:spPr>
            <a:gradFill>
              <a:gsLst>
                <a:gs pos="100000">
                  <a:schemeClr val="accent3"/>
                </a:gs>
                <a:gs pos="0">
                  <a:schemeClr val="accent3">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Sheet1!$D$2:$D$4</c:f>
              <c:numCache>
                <c:formatCode>General</c:formatCode>
                <c:ptCount val="3"/>
                <c:pt idx="0">
                  <c:v>29</c:v>
                </c:pt>
                <c:pt idx="1">
                  <c:v>32</c:v>
                </c:pt>
                <c:pt idx="2">
                  <c:v>33</c:v>
                </c:pt>
              </c:numCache>
            </c:numRef>
          </c:val>
          <c:extLst>
            <c:ext xmlns:c16="http://schemas.microsoft.com/office/drawing/2014/chart" uri="{C3380CC4-5D6E-409C-BE32-E72D297353CC}">
              <c16:uniqueId val="{00000002-D5B3-4659-80C2-72F510BB6D13}"/>
            </c:ext>
          </c:extLst>
        </c:ser>
        <c:dLbls>
          <c:dLblPos val="ctr"/>
          <c:showLegendKey val="0"/>
          <c:showVal val="1"/>
          <c:showCatName val="0"/>
          <c:showSerName val="0"/>
          <c:showPercent val="0"/>
          <c:showBubbleSize val="0"/>
        </c:dLbls>
        <c:gapWidth val="47"/>
        <c:overlap val="100"/>
        <c:axId val="1138971056"/>
        <c:axId val="1243130144"/>
      </c:barChart>
      <c:catAx>
        <c:axId val="1138971056"/>
        <c:scaling>
          <c:orientation val="minMax"/>
        </c:scaling>
        <c:delete val="0"/>
        <c:axPos val="b"/>
        <c:numFmt formatCode="General" sourceLinked="1"/>
        <c:majorTickMark val="none"/>
        <c:minorTickMark val="none"/>
        <c:tickLblPos val="nextTo"/>
        <c:spPr>
          <a:noFill/>
          <a:ln w="6350"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anose="00000500000000000000" pitchFamily="50" charset="0"/>
                <a:ea typeface="+mn-ea"/>
                <a:cs typeface="+mn-cs"/>
              </a:defRPr>
            </a:pPr>
            <a:endParaRPr lang="en-US"/>
          </a:p>
        </c:txPr>
        <c:crossAx val="1243130144"/>
        <c:crosses val="autoZero"/>
        <c:auto val="1"/>
        <c:lblAlgn val="ctr"/>
        <c:lblOffset val="300"/>
        <c:noMultiLvlLbl val="0"/>
      </c:catAx>
      <c:valAx>
        <c:axId val="1243130144"/>
        <c:scaling>
          <c:orientation val="minMax"/>
        </c:scaling>
        <c:delete val="1"/>
        <c:axPos val="l"/>
        <c:numFmt formatCode="0%" sourceLinked="1"/>
        <c:majorTickMark val="none"/>
        <c:minorTickMark val="none"/>
        <c:tickLblPos val="nextTo"/>
        <c:crossAx val="1138971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Montserrat" panose="00000500000000000000" pitchFamily="50"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535251618217144E-2"/>
          <c:y val="0"/>
          <c:w val="0.87492949676356568"/>
          <c:h val="0.88044741343760735"/>
        </c:manualLayout>
      </c:layout>
      <c:barChart>
        <c:barDir val="col"/>
        <c:grouping val="percentStacked"/>
        <c:varyColors val="0"/>
        <c:ser>
          <c:idx val="0"/>
          <c:order val="0"/>
          <c:tx>
            <c:strRef>
              <c:f>Sheet1!$B$1</c:f>
              <c:strCache>
                <c:ptCount val="1"/>
                <c:pt idx="0">
                  <c:v>Digital Self-Serve</c:v>
                </c:pt>
              </c:strCache>
            </c:strRef>
          </c:tx>
          <c:spPr>
            <a:gradFill flip="none" rotWithShape="1">
              <a:gsLst>
                <a:gs pos="100000">
                  <a:schemeClr val="accent1"/>
                </a:gs>
                <a:gs pos="0">
                  <a:schemeClr val="accent1">
                    <a:lumMod val="60000"/>
                    <a:lumOff val="40000"/>
                  </a:schemeClr>
                </a:gs>
              </a:gsLst>
              <a:lin ang="5400000" scaled="0"/>
              <a:tileRect/>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Sheet1!$B$2:$B$4</c:f>
              <c:numCache>
                <c:formatCode>General</c:formatCode>
                <c:ptCount val="3"/>
                <c:pt idx="0">
                  <c:v>22</c:v>
                </c:pt>
                <c:pt idx="1">
                  <c:v>33</c:v>
                </c:pt>
                <c:pt idx="2">
                  <c:v>33</c:v>
                </c:pt>
              </c:numCache>
            </c:numRef>
          </c:val>
          <c:extLst>
            <c:ext xmlns:c16="http://schemas.microsoft.com/office/drawing/2014/chart" uri="{C3380CC4-5D6E-409C-BE32-E72D297353CC}">
              <c16:uniqueId val="{00000000-D5B3-4659-80C2-72F510BB6D13}"/>
            </c:ext>
          </c:extLst>
        </c:ser>
        <c:ser>
          <c:idx val="1"/>
          <c:order val="1"/>
          <c:tx>
            <c:strRef>
              <c:f>Sheet1!$C$1</c:f>
              <c:strCache>
                <c:ptCount val="1"/>
                <c:pt idx="0">
                  <c:v>Remote Human Interactions</c:v>
                </c:pt>
              </c:strCache>
            </c:strRef>
          </c:tx>
          <c:spPr>
            <a:gradFill>
              <a:gsLst>
                <a:gs pos="100000">
                  <a:schemeClr val="accent2"/>
                </a:gs>
                <a:gs pos="0">
                  <a:schemeClr val="accent2">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Sheet1!$C$2:$C$4</c:f>
              <c:numCache>
                <c:formatCode>General</c:formatCode>
                <c:ptCount val="3"/>
                <c:pt idx="0">
                  <c:v>48</c:v>
                </c:pt>
                <c:pt idx="1">
                  <c:v>35</c:v>
                </c:pt>
                <c:pt idx="2">
                  <c:v>34</c:v>
                </c:pt>
              </c:numCache>
            </c:numRef>
          </c:val>
          <c:extLst>
            <c:ext xmlns:c16="http://schemas.microsoft.com/office/drawing/2014/chart" uri="{C3380CC4-5D6E-409C-BE32-E72D297353CC}">
              <c16:uniqueId val="{00000001-D5B3-4659-80C2-72F510BB6D13}"/>
            </c:ext>
          </c:extLst>
        </c:ser>
        <c:ser>
          <c:idx val="2"/>
          <c:order val="2"/>
          <c:tx>
            <c:strRef>
              <c:f>Sheet1!$D$1</c:f>
              <c:strCache>
                <c:ptCount val="1"/>
                <c:pt idx="0">
                  <c:v>Traditional Interactions</c:v>
                </c:pt>
              </c:strCache>
            </c:strRef>
          </c:tx>
          <c:spPr>
            <a:gradFill>
              <a:gsLst>
                <a:gs pos="100000">
                  <a:schemeClr val="accent3"/>
                </a:gs>
                <a:gs pos="0">
                  <a:schemeClr val="accent3">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Sheet1!$D$2:$D$4</c:f>
              <c:numCache>
                <c:formatCode>General</c:formatCode>
                <c:ptCount val="3"/>
                <c:pt idx="0">
                  <c:v>30</c:v>
                </c:pt>
                <c:pt idx="1">
                  <c:v>32</c:v>
                </c:pt>
                <c:pt idx="2">
                  <c:v>33</c:v>
                </c:pt>
              </c:numCache>
            </c:numRef>
          </c:val>
          <c:extLst>
            <c:ext xmlns:c16="http://schemas.microsoft.com/office/drawing/2014/chart" uri="{C3380CC4-5D6E-409C-BE32-E72D297353CC}">
              <c16:uniqueId val="{00000002-D5B3-4659-80C2-72F510BB6D13}"/>
            </c:ext>
          </c:extLst>
        </c:ser>
        <c:dLbls>
          <c:dLblPos val="ctr"/>
          <c:showLegendKey val="0"/>
          <c:showVal val="1"/>
          <c:showCatName val="0"/>
          <c:showSerName val="0"/>
          <c:showPercent val="0"/>
          <c:showBubbleSize val="0"/>
        </c:dLbls>
        <c:gapWidth val="47"/>
        <c:overlap val="100"/>
        <c:axId val="1138971056"/>
        <c:axId val="1243130144"/>
      </c:barChart>
      <c:catAx>
        <c:axId val="1138971056"/>
        <c:scaling>
          <c:orientation val="minMax"/>
        </c:scaling>
        <c:delete val="0"/>
        <c:axPos val="b"/>
        <c:numFmt formatCode="General" sourceLinked="1"/>
        <c:majorTickMark val="none"/>
        <c:minorTickMark val="none"/>
        <c:tickLblPos val="nextTo"/>
        <c:spPr>
          <a:noFill/>
          <a:ln w="6350"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anose="00000500000000000000" pitchFamily="50" charset="0"/>
                <a:ea typeface="+mn-ea"/>
                <a:cs typeface="+mn-cs"/>
              </a:defRPr>
            </a:pPr>
            <a:endParaRPr lang="en-US"/>
          </a:p>
        </c:txPr>
        <c:crossAx val="1243130144"/>
        <c:crosses val="autoZero"/>
        <c:auto val="1"/>
        <c:lblAlgn val="ctr"/>
        <c:lblOffset val="300"/>
        <c:noMultiLvlLbl val="0"/>
      </c:catAx>
      <c:valAx>
        <c:axId val="1243130144"/>
        <c:scaling>
          <c:orientation val="minMax"/>
        </c:scaling>
        <c:delete val="1"/>
        <c:axPos val="l"/>
        <c:numFmt formatCode="0%" sourceLinked="1"/>
        <c:majorTickMark val="none"/>
        <c:minorTickMark val="none"/>
        <c:tickLblPos val="nextTo"/>
        <c:crossAx val="1138971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Montserrat" panose="00000500000000000000" pitchFamily="50"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2535251618217144E-2"/>
          <c:y val="0"/>
          <c:w val="0.87492949676356568"/>
          <c:h val="0.88044741343760735"/>
        </c:manualLayout>
      </c:layout>
      <c:barChart>
        <c:barDir val="col"/>
        <c:grouping val="percentStacked"/>
        <c:varyColors val="0"/>
        <c:ser>
          <c:idx val="0"/>
          <c:order val="0"/>
          <c:tx>
            <c:strRef>
              <c:f>Sheet1!$B$1</c:f>
              <c:strCache>
                <c:ptCount val="1"/>
                <c:pt idx="0">
                  <c:v>Digital Self-Serve</c:v>
                </c:pt>
              </c:strCache>
            </c:strRef>
          </c:tx>
          <c:spPr>
            <a:gradFill flip="none" rotWithShape="1">
              <a:gsLst>
                <a:gs pos="100000">
                  <a:schemeClr val="accent1"/>
                </a:gs>
                <a:gs pos="0">
                  <a:schemeClr val="accent1">
                    <a:lumMod val="60000"/>
                    <a:lumOff val="40000"/>
                  </a:schemeClr>
                </a:gs>
              </a:gsLst>
              <a:lin ang="5400000" scaled="0"/>
              <a:tileRect/>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Sheet1!$B$2:$B$4</c:f>
              <c:numCache>
                <c:formatCode>General</c:formatCode>
                <c:ptCount val="3"/>
                <c:pt idx="0">
                  <c:v>36</c:v>
                </c:pt>
                <c:pt idx="1">
                  <c:v>34</c:v>
                </c:pt>
                <c:pt idx="2">
                  <c:v>35</c:v>
                </c:pt>
              </c:numCache>
            </c:numRef>
          </c:val>
          <c:extLst>
            <c:ext xmlns:c16="http://schemas.microsoft.com/office/drawing/2014/chart" uri="{C3380CC4-5D6E-409C-BE32-E72D297353CC}">
              <c16:uniqueId val="{00000000-D5B3-4659-80C2-72F510BB6D13}"/>
            </c:ext>
          </c:extLst>
        </c:ser>
        <c:ser>
          <c:idx val="1"/>
          <c:order val="1"/>
          <c:tx>
            <c:strRef>
              <c:f>Sheet1!$C$1</c:f>
              <c:strCache>
                <c:ptCount val="1"/>
                <c:pt idx="0">
                  <c:v>Remote Human Interactions</c:v>
                </c:pt>
              </c:strCache>
            </c:strRef>
          </c:tx>
          <c:spPr>
            <a:gradFill>
              <a:gsLst>
                <a:gs pos="100000">
                  <a:schemeClr val="accent2"/>
                </a:gs>
                <a:gs pos="0">
                  <a:schemeClr val="accent2">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Sheet1!$C$2:$C$4</c:f>
              <c:numCache>
                <c:formatCode>General</c:formatCode>
                <c:ptCount val="3"/>
                <c:pt idx="0">
                  <c:v>44</c:v>
                </c:pt>
                <c:pt idx="1">
                  <c:v>34</c:v>
                </c:pt>
                <c:pt idx="2">
                  <c:v>33</c:v>
                </c:pt>
              </c:numCache>
            </c:numRef>
          </c:val>
          <c:extLst>
            <c:ext xmlns:c16="http://schemas.microsoft.com/office/drawing/2014/chart" uri="{C3380CC4-5D6E-409C-BE32-E72D297353CC}">
              <c16:uniqueId val="{00000001-D5B3-4659-80C2-72F510BB6D13}"/>
            </c:ext>
          </c:extLst>
        </c:ser>
        <c:ser>
          <c:idx val="2"/>
          <c:order val="2"/>
          <c:tx>
            <c:strRef>
              <c:f>Sheet1!$D$1</c:f>
              <c:strCache>
                <c:ptCount val="1"/>
                <c:pt idx="0">
                  <c:v>Traditional Interactions</c:v>
                </c:pt>
              </c:strCache>
            </c:strRef>
          </c:tx>
          <c:spPr>
            <a:gradFill>
              <a:gsLst>
                <a:gs pos="100000">
                  <a:schemeClr val="accent3"/>
                </a:gs>
                <a:gs pos="0">
                  <a:schemeClr val="accent3">
                    <a:lumMod val="60000"/>
                    <a:lumOff val="40000"/>
                  </a:schemeClr>
                </a:gs>
              </a:gsLst>
              <a:lin ang="5400000" scaled="0"/>
            </a:gradFill>
            <a:ln>
              <a:solidFill>
                <a:schemeClr val="bg1"/>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bg1"/>
                    </a:solidFill>
                    <a:latin typeface="Montserrat" panose="00000500000000000000" pitchFamily="50" charset="0"/>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Aug '20</c:v>
                </c:pt>
                <c:pt idx="1">
                  <c:v>Feb '21</c:v>
                </c:pt>
                <c:pt idx="2">
                  <c:v>Dec '21</c:v>
                </c:pt>
              </c:strCache>
            </c:strRef>
          </c:cat>
          <c:val>
            <c:numRef>
              <c:f>Sheet1!$D$2:$D$4</c:f>
              <c:numCache>
                <c:formatCode>General</c:formatCode>
                <c:ptCount val="3"/>
                <c:pt idx="0">
                  <c:v>20</c:v>
                </c:pt>
                <c:pt idx="1">
                  <c:v>32</c:v>
                </c:pt>
                <c:pt idx="2">
                  <c:v>33</c:v>
                </c:pt>
              </c:numCache>
            </c:numRef>
          </c:val>
          <c:extLst>
            <c:ext xmlns:c16="http://schemas.microsoft.com/office/drawing/2014/chart" uri="{C3380CC4-5D6E-409C-BE32-E72D297353CC}">
              <c16:uniqueId val="{00000002-D5B3-4659-80C2-72F510BB6D13}"/>
            </c:ext>
          </c:extLst>
        </c:ser>
        <c:dLbls>
          <c:dLblPos val="ctr"/>
          <c:showLegendKey val="0"/>
          <c:showVal val="1"/>
          <c:showCatName val="0"/>
          <c:showSerName val="0"/>
          <c:showPercent val="0"/>
          <c:showBubbleSize val="0"/>
        </c:dLbls>
        <c:gapWidth val="47"/>
        <c:overlap val="100"/>
        <c:axId val="1138971056"/>
        <c:axId val="1243130144"/>
      </c:barChart>
      <c:catAx>
        <c:axId val="1138971056"/>
        <c:scaling>
          <c:orientation val="minMax"/>
        </c:scaling>
        <c:delete val="0"/>
        <c:axPos val="b"/>
        <c:numFmt formatCode="General" sourceLinked="1"/>
        <c:majorTickMark val="none"/>
        <c:minorTickMark val="none"/>
        <c:tickLblPos val="nextTo"/>
        <c:spPr>
          <a:noFill/>
          <a:ln w="6350" cap="flat" cmpd="sng" algn="ctr">
            <a:solidFill>
              <a:schemeClr val="bg2"/>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anose="00000500000000000000" pitchFamily="50" charset="0"/>
                <a:ea typeface="+mn-ea"/>
                <a:cs typeface="+mn-cs"/>
              </a:defRPr>
            </a:pPr>
            <a:endParaRPr lang="en-US"/>
          </a:p>
        </c:txPr>
        <c:crossAx val="1243130144"/>
        <c:crosses val="autoZero"/>
        <c:auto val="1"/>
        <c:lblAlgn val="ctr"/>
        <c:lblOffset val="300"/>
        <c:noMultiLvlLbl val="0"/>
      </c:catAx>
      <c:valAx>
        <c:axId val="1243130144"/>
        <c:scaling>
          <c:orientation val="minMax"/>
        </c:scaling>
        <c:delete val="1"/>
        <c:axPos val="l"/>
        <c:numFmt formatCode="0%" sourceLinked="1"/>
        <c:majorTickMark val="none"/>
        <c:minorTickMark val="none"/>
        <c:tickLblPos val="nextTo"/>
        <c:crossAx val="113897105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Montserrat" panose="00000500000000000000" pitchFamily="50"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gif>
</file>

<file path=ppt/media/image2.gif>
</file>

<file path=ppt/media/image3.jpg>
</file>

<file path=ppt/media/image4.jp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BE835E-2906-4391-AF51-92983CE25DE8}" type="datetimeFigureOut">
              <a:rPr lang="en-US" smtClean="0"/>
              <a:t>1/31/23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30E65A-C215-4F4A-9854-4E91AEC924F1}" type="slidenum">
              <a:rPr lang="en-US" smtClean="0"/>
              <a:t>‹#›</a:t>
            </a:fld>
            <a:endParaRPr lang="en-US"/>
          </a:p>
        </p:txBody>
      </p:sp>
    </p:spTree>
    <p:extLst>
      <p:ext uri="{BB962C8B-B14F-4D97-AF65-F5344CB8AC3E}">
        <p14:creationId xmlns:p14="http://schemas.microsoft.com/office/powerpoint/2010/main" val="871170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A86534D-BAA9-449C-9AFE-8C37A7B66E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312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3</a:t>
            </a:fld>
            <a:endParaRPr lang="en-US"/>
          </a:p>
        </p:txBody>
      </p:sp>
    </p:spTree>
    <p:extLst>
      <p:ext uri="{BB962C8B-B14F-4D97-AF65-F5344CB8AC3E}">
        <p14:creationId xmlns:p14="http://schemas.microsoft.com/office/powerpoint/2010/main" val="2302492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4</a:t>
            </a:fld>
            <a:endParaRPr lang="en-US"/>
          </a:p>
        </p:txBody>
      </p:sp>
    </p:spTree>
    <p:extLst>
      <p:ext uri="{BB962C8B-B14F-4D97-AF65-F5344CB8AC3E}">
        <p14:creationId xmlns:p14="http://schemas.microsoft.com/office/powerpoint/2010/main" val="3314396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5</a:t>
            </a:fld>
            <a:endParaRPr lang="en-US"/>
          </a:p>
        </p:txBody>
      </p:sp>
    </p:spTree>
    <p:extLst>
      <p:ext uri="{BB962C8B-B14F-4D97-AF65-F5344CB8AC3E}">
        <p14:creationId xmlns:p14="http://schemas.microsoft.com/office/powerpoint/2010/main" val="2785465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11</a:t>
            </a:fld>
            <a:endParaRPr lang="en-US"/>
          </a:p>
        </p:txBody>
      </p:sp>
    </p:spTree>
    <p:extLst>
      <p:ext uri="{BB962C8B-B14F-4D97-AF65-F5344CB8AC3E}">
        <p14:creationId xmlns:p14="http://schemas.microsoft.com/office/powerpoint/2010/main" val="417613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12</a:t>
            </a:fld>
            <a:endParaRPr lang="en-US"/>
          </a:p>
        </p:txBody>
      </p:sp>
    </p:spTree>
    <p:extLst>
      <p:ext uri="{BB962C8B-B14F-4D97-AF65-F5344CB8AC3E}">
        <p14:creationId xmlns:p14="http://schemas.microsoft.com/office/powerpoint/2010/main" val="29510258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13</a:t>
            </a:fld>
            <a:endParaRPr lang="en-US"/>
          </a:p>
        </p:txBody>
      </p:sp>
    </p:spTree>
    <p:extLst>
      <p:ext uri="{BB962C8B-B14F-4D97-AF65-F5344CB8AC3E}">
        <p14:creationId xmlns:p14="http://schemas.microsoft.com/office/powerpoint/2010/main" val="212838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0E65A-C215-4F4A-9854-4E91AEC924F1}" type="slidenum">
              <a:rPr lang="en-US" smtClean="0"/>
              <a:t>14</a:t>
            </a:fld>
            <a:endParaRPr lang="en-US"/>
          </a:p>
        </p:txBody>
      </p:sp>
    </p:spTree>
    <p:extLst>
      <p:ext uri="{BB962C8B-B14F-4D97-AF65-F5344CB8AC3E}">
        <p14:creationId xmlns:p14="http://schemas.microsoft.com/office/powerpoint/2010/main" val="17608898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870E0A-99C4-1146-A63D-CBDC4F72EA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044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6953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601203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654459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1271BA6-E766-4E82-B118-37690444DC19}"/>
              </a:ext>
            </a:extLst>
          </p:cNvPr>
          <p:cNvSpPr>
            <a:spLocks noGrp="1"/>
          </p:cNvSpPr>
          <p:nvPr>
            <p:ph type="pic" sz="quarter" idx="13"/>
          </p:nvPr>
        </p:nvSpPr>
        <p:spPr>
          <a:xfrm>
            <a:off x="0" y="761771"/>
            <a:ext cx="4642643" cy="5672187"/>
          </a:xfrm>
          <a:custGeom>
            <a:avLst/>
            <a:gdLst>
              <a:gd name="connsiteX0" fmla="*/ 0 w 4642643"/>
              <a:gd name="connsiteY0" fmla="*/ 0 h 5672187"/>
              <a:gd name="connsiteX1" fmla="*/ 4642643 w 4642643"/>
              <a:gd name="connsiteY1" fmla="*/ 0 h 5672187"/>
              <a:gd name="connsiteX2" fmla="*/ 0 w 4642643"/>
              <a:gd name="connsiteY2" fmla="*/ 5672187 h 5672187"/>
            </a:gdLst>
            <a:ahLst/>
            <a:cxnLst>
              <a:cxn ang="0">
                <a:pos x="connsiteX0" y="connsiteY0"/>
              </a:cxn>
              <a:cxn ang="0">
                <a:pos x="connsiteX1" y="connsiteY1"/>
              </a:cxn>
              <a:cxn ang="0">
                <a:pos x="connsiteX2" y="connsiteY2"/>
              </a:cxn>
            </a:cxnLst>
            <a:rect l="l" t="t" r="r" b="b"/>
            <a:pathLst>
              <a:path w="4642643" h="5672187">
                <a:moveTo>
                  <a:pt x="0" y="0"/>
                </a:moveTo>
                <a:lnTo>
                  <a:pt x="4642643" y="0"/>
                </a:lnTo>
                <a:lnTo>
                  <a:pt x="0" y="5672187"/>
                </a:lnTo>
                <a:close/>
              </a:path>
            </a:pathLst>
          </a:custGeom>
        </p:spPr>
        <p:txBody>
          <a:bodyPr wrap="square">
            <a:noAutofit/>
          </a:bodyPr>
          <a:lstStyle/>
          <a:p>
            <a:endParaRPr lang="en-IN" dirty="0"/>
          </a:p>
        </p:txBody>
      </p:sp>
      <p:sp>
        <p:nvSpPr>
          <p:cNvPr id="2" name="Title 1">
            <a:extLst>
              <a:ext uri="{FF2B5EF4-FFF2-40B4-BE49-F238E27FC236}">
                <a16:creationId xmlns:a16="http://schemas.microsoft.com/office/drawing/2014/main" id="{984F6A04-A705-4B5F-BBBE-FB0AC2EB83A4}"/>
              </a:ext>
            </a:extLst>
          </p:cNvPr>
          <p:cNvSpPr>
            <a:spLocks noGrp="1"/>
          </p:cNvSpPr>
          <p:nvPr>
            <p:ph type="title"/>
          </p:nvPr>
        </p:nvSpPr>
        <p:spPr/>
        <p:txBody>
          <a:bodyPr/>
          <a:lstStyle/>
          <a:p>
            <a:r>
              <a:rPr lang="en-US" dirty="0"/>
              <a:t>Click to edit Master title style</a:t>
            </a:r>
            <a:endParaRPr lang="en-IN" dirty="0"/>
          </a:p>
        </p:txBody>
      </p:sp>
    </p:spTree>
    <p:extLst>
      <p:ext uri="{BB962C8B-B14F-4D97-AF65-F5344CB8AC3E}">
        <p14:creationId xmlns:p14="http://schemas.microsoft.com/office/powerpoint/2010/main" val="9359026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5049F150-705D-43F8-8162-2E3B70022AF3}"/>
              </a:ext>
            </a:extLst>
          </p:cNvPr>
          <p:cNvSpPr>
            <a:spLocks noGrp="1"/>
          </p:cNvSpPr>
          <p:nvPr>
            <p:ph type="pic" sz="quarter" idx="13"/>
          </p:nvPr>
        </p:nvSpPr>
        <p:spPr>
          <a:xfrm>
            <a:off x="5818910" y="640574"/>
            <a:ext cx="5725073" cy="5400000"/>
          </a:xfrm>
          <a:custGeom>
            <a:avLst/>
            <a:gdLst>
              <a:gd name="connsiteX0" fmla="*/ 0 w 5725073"/>
              <a:gd name="connsiteY0" fmla="*/ 0 h 5400000"/>
              <a:gd name="connsiteX1" fmla="*/ 5725073 w 5725073"/>
              <a:gd name="connsiteY1" fmla="*/ 0 h 5400000"/>
              <a:gd name="connsiteX2" fmla="*/ 5725073 w 5725073"/>
              <a:gd name="connsiteY2" fmla="*/ 5400000 h 5400000"/>
              <a:gd name="connsiteX3" fmla="*/ 0 w 5725073"/>
              <a:gd name="connsiteY3" fmla="*/ 5400000 h 5400000"/>
            </a:gdLst>
            <a:ahLst/>
            <a:cxnLst>
              <a:cxn ang="0">
                <a:pos x="connsiteX0" y="connsiteY0"/>
              </a:cxn>
              <a:cxn ang="0">
                <a:pos x="connsiteX1" y="connsiteY1"/>
              </a:cxn>
              <a:cxn ang="0">
                <a:pos x="connsiteX2" y="connsiteY2"/>
              </a:cxn>
              <a:cxn ang="0">
                <a:pos x="connsiteX3" y="connsiteY3"/>
              </a:cxn>
            </a:cxnLst>
            <a:rect l="l" t="t" r="r" b="b"/>
            <a:pathLst>
              <a:path w="5725073" h="5400000">
                <a:moveTo>
                  <a:pt x="0" y="0"/>
                </a:moveTo>
                <a:lnTo>
                  <a:pt x="5725073" y="0"/>
                </a:lnTo>
                <a:lnTo>
                  <a:pt x="5725073" y="5400000"/>
                </a:lnTo>
                <a:lnTo>
                  <a:pt x="0" y="5400000"/>
                </a:lnTo>
                <a:close/>
              </a:path>
            </a:pathLst>
          </a:custGeom>
        </p:spPr>
        <p:txBody>
          <a:bodyPr wrap="square">
            <a:noAutofit/>
          </a:bodyPr>
          <a:lstStyle/>
          <a:p>
            <a:endParaRPr lang="en-IN"/>
          </a:p>
        </p:txBody>
      </p:sp>
    </p:spTree>
    <p:extLst>
      <p:ext uri="{BB962C8B-B14F-4D97-AF65-F5344CB8AC3E}">
        <p14:creationId xmlns:p14="http://schemas.microsoft.com/office/powerpoint/2010/main" val="14939117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21000">
              <a:srgbClr val="0D13BF"/>
            </a:gs>
            <a:gs pos="58000">
              <a:schemeClr val="bg2">
                <a:lumMod val="25000"/>
              </a:schemeClr>
            </a:gs>
            <a:gs pos="0">
              <a:schemeClr val="accent2">
                <a:lumMod val="75000"/>
              </a:schemeClr>
            </a:gs>
          </a:gsLst>
          <a:lin ang="27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53185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529794F-1D96-4CA7-A85F-39ACF1E426CC}"/>
              </a:ext>
            </a:extLst>
          </p:cNvPr>
          <p:cNvSpPr>
            <a:spLocks noGrp="1"/>
          </p:cNvSpPr>
          <p:nvPr>
            <p:ph type="pic" sz="quarter" idx="13"/>
          </p:nvPr>
        </p:nvSpPr>
        <p:spPr>
          <a:xfrm>
            <a:off x="609600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wrap="square">
            <a:noAutofit/>
          </a:bodyPr>
          <a:lstStyle/>
          <a:p>
            <a:endParaRPr lang="en-IN"/>
          </a:p>
        </p:txBody>
      </p:sp>
    </p:spTree>
    <p:extLst>
      <p:ext uri="{BB962C8B-B14F-4D97-AF65-F5344CB8AC3E}">
        <p14:creationId xmlns:p14="http://schemas.microsoft.com/office/powerpoint/2010/main" val="41326204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06689D2-E779-4342-9AAA-1FAEAD9774B7}"/>
              </a:ext>
            </a:extLst>
          </p:cNvPr>
          <p:cNvSpPr>
            <a:spLocks noGrp="1"/>
          </p:cNvSpPr>
          <p:nvPr>
            <p:ph type="pic" sz="quarter" idx="13"/>
          </p:nvPr>
        </p:nvSpPr>
        <p:spPr>
          <a:xfrm>
            <a:off x="-30436" y="0"/>
            <a:ext cx="6126436" cy="6832672"/>
          </a:xfrm>
          <a:custGeom>
            <a:avLst/>
            <a:gdLst>
              <a:gd name="connsiteX0" fmla="*/ 0 w 6126436"/>
              <a:gd name="connsiteY0" fmla="*/ 0 h 6832672"/>
              <a:gd name="connsiteX1" fmla="*/ 6126436 w 6126436"/>
              <a:gd name="connsiteY1" fmla="*/ 0 h 6832672"/>
              <a:gd name="connsiteX2" fmla="*/ 6126436 w 6126436"/>
              <a:gd name="connsiteY2" fmla="*/ 6832672 h 6832672"/>
              <a:gd name="connsiteX3" fmla="*/ 0 w 6126436"/>
              <a:gd name="connsiteY3" fmla="*/ 6832672 h 6832672"/>
            </a:gdLst>
            <a:ahLst/>
            <a:cxnLst>
              <a:cxn ang="0">
                <a:pos x="connsiteX0" y="connsiteY0"/>
              </a:cxn>
              <a:cxn ang="0">
                <a:pos x="connsiteX1" y="connsiteY1"/>
              </a:cxn>
              <a:cxn ang="0">
                <a:pos x="connsiteX2" y="connsiteY2"/>
              </a:cxn>
              <a:cxn ang="0">
                <a:pos x="connsiteX3" y="connsiteY3"/>
              </a:cxn>
            </a:cxnLst>
            <a:rect l="l" t="t" r="r" b="b"/>
            <a:pathLst>
              <a:path w="6126436" h="6832672">
                <a:moveTo>
                  <a:pt x="0" y="0"/>
                </a:moveTo>
                <a:lnTo>
                  <a:pt x="6126436" y="0"/>
                </a:lnTo>
                <a:lnTo>
                  <a:pt x="6126436" y="6832672"/>
                </a:lnTo>
                <a:lnTo>
                  <a:pt x="0" y="6832672"/>
                </a:lnTo>
                <a:close/>
              </a:path>
            </a:pathLst>
          </a:custGeom>
        </p:spPr>
        <p:txBody>
          <a:bodyPr wrap="square">
            <a:noAutofit/>
          </a:bodyPr>
          <a:lstStyle/>
          <a:p>
            <a:endParaRPr lang="en-IN"/>
          </a:p>
        </p:txBody>
      </p:sp>
      <p:sp>
        <p:nvSpPr>
          <p:cNvPr id="3" name="Date Placeholder 2">
            <a:extLst>
              <a:ext uri="{FF2B5EF4-FFF2-40B4-BE49-F238E27FC236}">
                <a16:creationId xmlns:a16="http://schemas.microsoft.com/office/drawing/2014/main" id="{F7020A87-9568-4A97-9719-FFF2BB8A5229}"/>
              </a:ext>
            </a:extLst>
          </p:cNvPr>
          <p:cNvSpPr>
            <a:spLocks noGrp="1"/>
          </p:cNvSpPr>
          <p:nvPr>
            <p:ph type="dt" sz="half" idx="10"/>
          </p:nvPr>
        </p:nvSpPr>
        <p:spPr>
          <a:xfrm>
            <a:off x="838200" y="6583286"/>
            <a:ext cx="2743200" cy="249385"/>
          </a:xfrm>
          <a:prstGeom prst="rect">
            <a:avLst/>
          </a:prstGeom>
        </p:spPr>
        <p:txBody>
          <a:bodyPr/>
          <a:lstStyle/>
          <a:p>
            <a:fld id="{75A06096-56DF-4290-9400-986291C51635}" type="datetime1">
              <a:rPr lang="en-US" smtClean="0"/>
              <a:t>1/31/23</a:t>
            </a:fld>
            <a:endParaRPr lang="en-US" dirty="0"/>
          </a:p>
        </p:txBody>
      </p:sp>
      <p:sp>
        <p:nvSpPr>
          <p:cNvPr id="4" name="Footer Placeholder 3">
            <a:extLst>
              <a:ext uri="{FF2B5EF4-FFF2-40B4-BE49-F238E27FC236}">
                <a16:creationId xmlns:a16="http://schemas.microsoft.com/office/drawing/2014/main" id="{F06E95DA-3CA5-4F3D-88E1-015ACB993978}"/>
              </a:ext>
            </a:extLst>
          </p:cNvPr>
          <p:cNvSpPr>
            <a:spLocks noGrp="1"/>
          </p:cNvSpPr>
          <p:nvPr>
            <p:ph type="ftr" sz="quarter" idx="11"/>
          </p:nvPr>
        </p:nvSpPr>
        <p:spPr>
          <a:xfrm>
            <a:off x="4038600" y="6583286"/>
            <a:ext cx="4114800" cy="24938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05B787F7-7750-47EC-8D8A-473507BC8CE5}"/>
              </a:ext>
            </a:extLst>
          </p:cNvPr>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pPr/>
              <a:t>‹#›</a:t>
            </a:fld>
            <a:endParaRPr lang="en-US" dirty="0"/>
          </a:p>
        </p:txBody>
      </p:sp>
    </p:spTree>
    <p:extLst>
      <p:ext uri="{BB962C8B-B14F-4D97-AF65-F5344CB8AC3E}">
        <p14:creationId xmlns:p14="http://schemas.microsoft.com/office/powerpoint/2010/main" val="2694654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EAC6560-EA34-441A-9BD2-1A91B7130509}"/>
              </a:ext>
            </a:extLst>
          </p:cNvPr>
          <p:cNvSpPr>
            <a:spLocks noGrp="1"/>
          </p:cNvSpPr>
          <p:nvPr>
            <p:ph type="pic" sz="quarter" idx="13"/>
          </p:nvPr>
        </p:nvSpPr>
        <p:spPr>
          <a:xfrm>
            <a:off x="5818909" y="640574"/>
            <a:ext cx="5725073" cy="5400000"/>
          </a:xfrm>
          <a:custGeom>
            <a:avLst/>
            <a:gdLst>
              <a:gd name="connsiteX0" fmla="*/ 0 w 5725073"/>
              <a:gd name="connsiteY0" fmla="*/ 0 h 5400000"/>
              <a:gd name="connsiteX1" fmla="*/ 5725073 w 5725073"/>
              <a:gd name="connsiteY1" fmla="*/ 0 h 5400000"/>
              <a:gd name="connsiteX2" fmla="*/ 5725073 w 5725073"/>
              <a:gd name="connsiteY2" fmla="*/ 5400000 h 5400000"/>
              <a:gd name="connsiteX3" fmla="*/ 0 w 5725073"/>
              <a:gd name="connsiteY3" fmla="*/ 5400000 h 5400000"/>
            </a:gdLst>
            <a:ahLst/>
            <a:cxnLst>
              <a:cxn ang="0">
                <a:pos x="connsiteX0" y="connsiteY0"/>
              </a:cxn>
              <a:cxn ang="0">
                <a:pos x="connsiteX1" y="connsiteY1"/>
              </a:cxn>
              <a:cxn ang="0">
                <a:pos x="connsiteX2" y="connsiteY2"/>
              </a:cxn>
              <a:cxn ang="0">
                <a:pos x="connsiteX3" y="connsiteY3"/>
              </a:cxn>
            </a:cxnLst>
            <a:rect l="l" t="t" r="r" b="b"/>
            <a:pathLst>
              <a:path w="5725073" h="5400000">
                <a:moveTo>
                  <a:pt x="0" y="0"/>
                </a:moveTo>
                <a:lnTo>
                  <a:pt x="5725073" y="0"/>
                </a:lnTo>
                <a:lnTo>
                  <a:pt x="5725073" y="5400000"/>
                </a:lnTo>
                <a:lnTo>
                  <a:pt x="0" y="5400000"/>
                </a:lnTo>
                <a:close/>
              </a:path>
            </a:pathLst>
          </a:custGeom>
        </p:spPr>
        <p:txBody>
          <a:bodyPr wrap="square">
            <a:noAutofit/>
          </a:bodyPr>
          <a:lstStyle/>
          <a:p>
            <a:endParaRPr lang="en-IN"/>
          </a:p>
        </p:txBody>
      </p:sp>
      <p:sp>
        <p:nvSpPr>
          <p:cNvPr id="3" name="Date Placeholder 2">
            <a:extLst>
              <a:ext uri="{FF2B5EF4-FFF2-40B4-BE49-F238E27FC236}">
                <a16:creationId xmlns:a16="http://schemas.microsoft.com/office/drawing/2014/main" id="{7A4AD5F6-0A15-4261-BDCD-E362F7138C19}"/>
              </a:ext>
            </a:extLst>
          </p:cNvPr>
          <p:cNvSpPr>
            <a:spLocks noGrp="1"/>
          </p:cNvSpPr>
          <p:nvPr>
            <p:ph type="dt" sz="half" idx="10"/>
          </p:nvPr>
        </p:nvSpPr>
        <p:spPr>
          <a:xfrm>
            <a:off x="838200" y="6583286"/>
            <a:ext cx="2743200" cy="249385"/>
          </a:xfrm>
          <a:prstGeom prst="rect">
            <a:avLst/>
          </a:prstGeom>
        </p:spPr>
        <p:txBody>
          <a:bodyPr/>
          <a:lstStyle/>
          <a:p>
            <a:fld id="{75A06096-56DF-4290-9400-986291C51635}" type="datetime1">
              <a:rPr lang="en-US" smtClean="0"/>
              <a:t>1/31/23</a:t>
            </a:fld>
            <a:endParaRPr lang="en-US" dirty="0"/>
          </a:p>
        </p:txBody>
      </p:sp>
      <p:sp>
        <p:nvSpPr>
          <p:cNvPr id="4" name="Footer Placeholder 3">
            <a:extLst>
              <a:ext uri="{FF2B5EF4-FFF2-40B4-BE49-F238E27FC236}">
                <a16:creationId xmlns:a16="http://schemas.microsoft.com/office/drawing/2014/main" id="{C86CB879-1569-4D6E-B10E-1C7D3305EFBA}"/>
              </a:ext>
            </a:extLst>
          </p:cNvPr>
          <p:cNvSpPr>
            <a:spLocks noGrp="1"/>
          </p:cNvSpPr>
          <p:nvPr>
            <p:ph type="ftr" sz="quarter" idx="11"/>
          </p:nvPr>
        </p:nvSpPr>
        <p:spPr>
          <a:xfrm>
            <a:off x="4038600" y="6583286"/>
            <a:ext cx="4114800" cy="24938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930AC812-75EF-4492-80B5-30A436522E05}"/>
              </a:ext>
            </a:extLst>
          </p:cNvPr>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pPr/>
              <a:t>‹#›</a:t>
            </a:fld>
            <a:endParaRPr lang="en-US" dirty="0"/>
          </a:p>
        </p:txBody>
      </p:sp>
    </p:spTree>
    <p:extLst>
      <p:ext uri="{BB962C8B-B14F-4D97-AF65-F5344CB8AC3E}">
        <p14:creationId xmlns:p14="http://schemas.microsoft.com/office/powerpoint/2010/main" val="5962136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1561BE48-2D6D-4090-93EB-7EAB93FB2B16}" type="datetime1">
              <a:rPr lang="en-US" smtClean="0"/>
              <a:t>1/31/23</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27951308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583286"/>
            <a:ext cx="2743200" cy="249385"/>
          </a:xfrm>
          <a:prstGeom prst="rect">
            <a:avLst/>
          </a:prstGeom>
        </p:spPr>
        <p:txBody>
          <a:bodyPr/>
          <a:lstStyle/>
          <a:p>
            <a:fld id="{1AFAC0BB-E46E-40ED-9A52-C3063C3C97C2}" type="datetime1">
              <a:rPr lang="en-US" smtClean="0"/>
              <a:t>1/31/23</a:t>
            </a:fld>
            <a:endParaRPr lang="en-US"/>
          </a:p>
        </p:txBody>
      </p:sp>
      <p:sp>
        <p:nvSpPr>
          <p:cNvPr id="8" name="Footer Placeholder 7"/>
          <p:cNvSpPr>
            <a:spLocks noGrp="1"/>
          </p:cNvSpPr>
          <p:nvPr>
            <p:ph type="ftr" sz="quarter" idx="11"/>
          </p:nvPr>
        </p:nvSpPr>
        <p:spPr>
          <a:xfrm>
            <a:off x="4038600" y="6583286"/>
            <a:ext cx="4114800" cy="249385"/>
          </a:xfrm>
          <a:prstGeom prst="rect">
            <a:avLst/>
          </a:prstGeom>
        </p:spPr>
        <p:txBody>
          <a:bodyPr/>
          <a:lstStyle/>
          <a:p>
            <a:endParaRPr lang="en-US"/>
          </a:p>
        </p:txBody>
      </p:sp>
      <p:sp>
        <p:nvSpPr>
          <p:cNvPr id="9" name="Slide Number Placeholder 8"/>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914392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3CE17E7-CBA6-4073-BB0D-B868169CB1B2}"/>
              </a:ext>
            </a:extLst>
          </p:cNvPr>
          <p:cNvSpPr/>
          <p:nvPr userDrawn="1"/>
        </p:nvSpPr>
        <p:spPr>
          <a:xfrm rot="16200000">
            <a:off x="-3105150" y="3105150"/>
            <a:ext cx="6858000" cy="647700"/>
          </a:xfrm>
          <a:prstGeom prst="rect">
            <a:avLst/>
          </a:prstGeom>
          <a:solidFill>
            <a:schemeClr val="tx1">
              <a:lumMod val="75000"/>
              <a:lumOff val="25000"/>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b="1" spc="300" dirty="0">
              <a:solidFill>
                <a:schemeClr val="bg1"/>
              </a:solidFill>
              <a:latin typeface="Montserrat" panose="00000500000000000000" pitchFamily="50" charset="0"/>
            </a:endParaRPr>
          </a:p>
        </p:txBody>
      </p:sp>
      <p:sp>
        <p:nvSpPr>
          <p:cNvPr id="5" name="Oval 4">
            <a:extLst>
              <a:ext uri="{FF2B5EF4-FFF2-40B4-BE49-F238E27FC236}">
                <a16:creationId xmlns:a16="http://schemas.microsoft.com/office/drawing/2014/main" id="{58A17242-39FC-4E3B-B9EC-B0AA900F4F4F}"/>
              </a:ext>
            </a:extLst>
          </p:cNvPr>
          <p:cNvSpPr/>
          <p:nvPr userDrawn="1"/>
        </p:nvSpPr>
        <p:spPr>
          <a:xfrm>
            <a:off x="190163" y="6281990"/>
            <a:ext cx="267376" cy="26737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900" dirty="0">
              <a:latin typeface="Montserrat" panose="00000500000000000000" pitchFamily="50" charset="0"/>
            </a:endParaRPr>
          </a:p>
        </p:txBody>
      </p:sp>
      <p:sp>
        <p:nvSpPr>
          <p:cNvPr id="4" name="Slide Number Placeholder 3">
            <a:extLst>
              <a:ext uri="{FF2B5EF4-FFF2-40B4-BE49-F238E27FC236}">
                <a16:creationId xmlns:a16="http://schemas.microsoft.com/office/drawing/2014/main" id="{C2EA0700-7BD3-25B3-DCFE-92154F036496}"/>
              </a:ext>
            </a:extLst>
          </p:cNvPr>
          <p:cNvSpPr>
            <a:spLocks noGrp="1"/>
          </p:cNvSpPr>
          <p:nvPr>
            <p:ph type="sldNum" sz="quarter" idx="12"/>
          </p:nvPr>
        </p:nvSpPr>
        <p:spPr>
          <a:xfrm>
            <a:off x="190163" y="6281990"/>
            <a:ext cx="267376" cy="267376"/>
          </a:xfrm>
        </p:spPr>
        <p:txBody>
          <a:bodyPr lIns="0" rIns="0"/>
          <a:lstStyle>
            <a:lvl1pPr algn="ctr">
              <a:defRPr sz="900">
                <a:solidFill>
                  <a:schemeClr val="bg1"/>
                </a:solidFill>
                <a:latin typeface="Montserrat" panose="00000500000000000000" pitchFamily="50" charset="0"/>
              </a:defRPr>
            </a:lvl1pPr>
          </a:lstStyle>
          <a:p>
            <a:fld id="{0994EF40-5A8D-EB43-8CF9-33945DB63878}" type="slidenum">
              <a:rPr lang="en-US" smtClean="0"/>
              <a:pPr/>
              <a:t>‹#›</a:t>
            </a:fld>
            <a:endParaRPr lang="en-US" dirty="0"/>
          </a:p>
        </p:txBody>
      </p:sp>
    </p:spTree>
    <p:extLst>
      <p:ext uri="{BB962C8B-B14F-4D97-AF65-F5344CB8AC3E}">
        <p14:creationId xmlns:p14="http://schemas.microsoft.com/office/powerpoint/2010/main" val="95574401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838200" y="6583286"/>
            <a:ext cx="2743200" cy="249385"/>
          </a:xfrm>
          <a:prstGeom prst="rect">
            <a:avLst/>
          </a:prstGeom>
        </p:spPr>
        <p:txBody>
          <a:bodyPr/>
          <a:lstStyle/>
          <a:p>
            <a:fld id="{654299F2-490A-4689-9798-694CAE1CDFB5}" type="datetime1">
              <a:rPr lang="en-US" smtClean="0"/>
              <a:t>1/31/23</a:t>
            </a:fld>
            <a:endParaRPr lang="en-US"/>
          </a:p>
        </p:txBody>
      </p:sp>
      <p:sp>
        <p:nvSpPr>
          <p:cNvPr id="4" name="Footer Placeholder 3"/>
          <p:cNvSpPr>
            <a:spLocks noGrp="1"/>
          </p:cNvSpPr>
          <p:nvPr>
            <p:ph type="ftr" sz="quarter" idx="11"/>
          </p:nvPr>
        </p:nvSpPr>
        <p:spPr>
          <a:xfrm>
            <a:off x="4038600" y="6583286"/>
            <a:ext cx="4114800" cy="249385"/>
          </a:xfrm>
          <a:prstGeom prst="rect">
            <a:avLst/>
          </a:prstGeom>
        </p:spPr>
        <p:txBody>
          <a:bodyPr/>
          <a:lstStyle/>
          <a:p>
            <a:endParaRPr lang="en-US"/>
          </a:p>
        </p:txBody>
      </p:sp>
      <p:sp>
        <p:nvSpPr>
          <p:cNvPr id="5" name="Slide Number Placeholder 4"/>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23967130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583286"/>
            <a:ext cx="2743200" cy="249385"/>
          </a:xfrm>
          <a:prstGeom prst="rect">
            <a:avLst/>
          </a:prstGeom>
        </p:spPr>
        <p:txBody>
          <a:bodyPr/>
          <a:lstStyle/>
          <a:p>
            <a:fld id="{8606A597-4D65-4E7D-8110-2D0D7D9138F4}" type="datetime1">
              <a:rPr lang="en-US" smtClean="0"/>
              <a:t>1/31/23</a:t>
            </a:fld>
            <a:endParaRPr lang="en-US"/>
          </a:p>
        </p:txBody>
      </p:sp>
      <p:sp>
        <p:nvSpPr>
          <p:cNvPr id="3" name="Footer Placeholder 2"/>
          <p:cNvSpPr>
            <a:spLocks noGrp="1"/>
          </p:cNvSpPr>
          <p:nvPr>
            <p:ph type="ftr" sz="quarter" idx="11"/>
          </p:nvPr>
        </p:nvSpPr>
        <p:spPr>
          <a:xfrm>
            <a:off x="4038600" y="6583286"/>
            <a:ext cx="4114800" cy="249385"/>
          </a:xfrm>
          <a:prstGeom prst="rect">
            <a:avLst/>
          </a:prstGeom>
        </p:spPr>
        <p:txBody>
          <a:bodyPr/>
          <a:lstStyle/>
          <a:p>
            <a:endParaRPr lang="en-US"/>
          </a:p>
        </p:txBody>
      </p:sp>
      <p:sp>
        <p:nvSpPr>
          <p:cNvPr id="4" name="Slide Number Placeholder 3"/>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17071360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20F94C64-6DD2-4C8E-A963-1407C194F17C}" type="datetime1">
              <a:rPr lang="en-US" smtClean="0"/>
              <a:t>1/31/23</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5625140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583286"/>
            <a:ext cx="2743200" cy="249385"/>
          </a:xfrm>
          <a:prstGeom prst="rect">
            <a:avLst/>
          </a:prstGeom>
        </p:spPr>
        <p:txBody>
          <a:bodyPr/>
          <a:lstStyle/>
          <a:p>
            <a:fld id="{71E736A9-847E-4AF8-850E-B2BC1B79C173}" type="datetime1">
              <a:rPr lang="en-US" smtClean="0"/>
              <a:t>1/31/23</a:t>
            </a:fld>
            <a:endParaRPr lang="en-US"/>
          </a:p>
        </p:txBody>
      </p:sp>
      <p:sp>
        <p:nvSpPr>
          <p:cNvPr id="6" name="Footer Placeholder 5"/>
          <p:cNvSpPr>
            <a:spLocks noGrp="1"/>
          </p:cNvSpPr>
          <p:nvPr>
            <p:ph type="ftr" sz="quarter" idx="11"/>
          </p:nvPr>
        </p:nvSpPr>
        <p:spPr>
          <a:xfrm>
            <a:off x="4038600" y="6583286"/>
            <a:ext cx="4114800" cy="249385"/>
          </a:xfrm>
          <a:prstGeom prst="rect">
            <a:avLst/>
          </a:prstGeom>
        </p:spPr>
        <p:txBody>
          <a:bodyPr/>
          <a:lstStyle/>
          <a:p>
            <a:endParaRPr lang="en-US"/>
          </a:p>
        </p:txBody>
      </p:sp>
      <p:sp>
        <p:nvSpPr>
          <p:cNvPr id="7" name="Slide Number Placeholder 6"/>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6838510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583286"/>
            <a:ext cx="2743200" cy="249385"/>
          </a:xfrm>
          <a:prstGeom prst="rect">
            <a:avLst/>
          </a:prstGeom>
        </p:spPr>
        <p:txBody>
          <a:bodyPr/>
          <a:lstStyle/>
          <a:p>
            <a:fld id="{E063FED3-3B2C-47DA-B07A-DF28FA123EC6}" type="datetime1">
              <a:rPr lang="en-US" smtClean="0"/>
              <a:t>1/31/23</a:t>
            </a:fld>
            <a:endParaRPr lang="en-US"/>
          </a:p>
        </p:txBody>
      </p:sp>
      <p:sp>
        <p:nvSpPr>
          <p:cNvPr id="5" name="Footer Placeholder 4"/>
          <p:cNvSpPr>
            <a:spLocks noGrp="1"/>
          </p:cNvSpPr>
          <p:nvPr>
            <p:ph type="ftr" sz="quarter" idx="11"/>
          </p:nvPr>
        </p:nvSpPr>
        <p:spPr>
          <a:xfrm>
            <a:off x="4038600" y="6583286"/>
            <a:ext cx="4114800" cy="249385"/>
          </a:xfrm>
          <a:prstGeom prst="rect">
            <a:avLst/>
          </a:prstGeom>
        </p:spPr>
        <p:txBody>
          <a:bodyPr/>
          <a:lstStyle/>
          <a:p>
            <a:endParaRPr lang="en-US"/>
          </a:p>
        </p:txBody>
      </p:sp>
      <p:sp>
        <p:nvSpPr>
          <p:cNvPr id="6" name="Slide Number Placeholder 5"/>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309961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583286"/>
            <a:ext cx="2743200" cy="249385"/>
          </a:xfrm>
          <a:prstGeom prst="rect">
            <a:avLst/>
          </a:prstGeom>
        </p:spPr>
        <p:txBody>
          <a:bodyPr/>
          <a:lstStyle/>
          <a:p>
            <a:fld id="{07C5DAD9-4FE2-444A-8B60-CA0EBA9AFE94}" type="datetime1">
              <a:rPr lang="en-US" smtClean="0"/>
              <a:t>1/31/23</a:t>
            </a:fld>
            <a:endParaRPr lang="en-US"/>
          </a:p>
        </p:txBody>
      </p:sp>
      <p:sp>
        <p:nvSpPr>
          <p:cNvPr id="5" name="Footer Placeholder 4"/>
          <p:cNvSpPr>
            <a:spLocks noGrp="1"/>
          </p:cNvSpPr>
          <p:nvPr>
            <p:ph type="ftr" sz="quarter" idx="11"/>
          </p:nvPr>
        </p:nvSpPr>
        <p:spPr>
          <a:xfrm>
            <a:off x="4038600" y="6583286"/>
            <a:ext cx="4114800" cy="249385"/>
          </a:xfrm>
          <a:prstGeom prst="rect">
            <a:avLst/>
          </a:prstGeom>
        </p:spPr>
        <p:txBody>
          <a:bodyPr/>
          <a:lstStyle/>
          <a:p>
            <a:endParaRPr lang="en-US"/>
          </a:p>
        </p:txBody>
      </p:sp>
      <p:sp>
        <p:nvSpPr>
          <p:cNvPr id="6" name="Slide Number Placeholder 5"/>
          <p:cNvSpPr>
            <a:spLocks noGrp="1"/>
          </p:cNvSpPr>
          <p:nvPr>
            <p:ph type="sldNum" sz="quarter" idx="12"/>
          </p:nvPr>
        </p:nvSpPr>
        <p:spPr>
          <a:xfrm>
            <a:off x="11543982" y="6583287"/>
            <a:ext cx="347733" cy="249385"/>
          </a:xfrm>
          <a:prstGeom prst="rect">
            <a:avLst/>
          </a:prstGeom>
        </p:spPr>
        <p:txBody>
          <a:bodyPr/>
          <a:lstStyle/>
          <a:p>
            <a:fld id="{3E3E31EF-75AC-41D4-8B73-7D10C33DACEE}" type="slidenum">
              <a:rPr lang="en-US" smtClean="0"/>
              <a:t>‹#›</a:t>
            </a:fld>
            <a:endParaRPr lang="en-US"/>
          </a:p>
        </p:txBody>
      </p:sp>
    </p:spTree>
    <p:extLst>
      <p:ext uri="{BB962C8B-B14F-4D97-AF65-F5344CB8AC3E}">
        <p14:creationId xmlns:p14="http://schemas.microsoft.com/office/powerpoint/2010/main" val="180472634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1/31/23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0"/>
            <a:ext cx="10972800" cy="715961"/>
          </a:xfrm>
        </p:spPr>
        <p:txBody>
          <a:bodyPr>
            <a:normAutofit/>
          </a:bodyPr>
          <a:lstStyle>
            <a:lvl1pPr algn="l">
              <a:defRPr sz="3733">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0" cy="508000"/>
          </a:xfrm>
        </p:spPr>
        <p:txBody>
          <a:bodyPr>
            <a:noAutofit/>
          </a:bodyPr>
          <a:lstStyle>
            <a:lvl1pPr marL="0" indent="0">
              <a:buNone/>
              <a:defRPr sz="1867">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17297085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white">
    <p:bg>
      <p:bgPr>
        <a:solidFill>
          <a:srgbClr val="FFFFFF"/>
        </a:solidFill>
        <a:effectLst/>
      </p:bgPr>
    </p:bg>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8245313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0481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9504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931977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30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F9AF561-4F67-4B18-A9F5-32373D963ABE}"/>
              </a:ext>
            </a:extLst>
          </p:cNvPr>
          <p:cNvSpPr>
            <a:spLocks noGrp="1"/>
          </p:cNvSpPr>
          <p:nvPr>
            <p:ph type="pic" sz="quarter" idx="10"/>
          </p:nvPr>
        </p:nvSpPr>
        <p:spPr>
          <a:xfrm>
            <a:off x="0" y="0"/>
            <a:ext cx="12192000" cy="6858000"/>
          </a:xfrm>
          <a:prstGeom prst="rect">
            <a:avLst/>
          </a:prstGeom>
          <a:solidFill>
            <a:schemeClr val="accent1"/>
          </a:solidFill>
        </p:spPr>
        <p:txBody>
          <a:bodyPr/>
          <a:lstStyle>
            <a:lvl1pPr>
              <a:defRPr sz="2000">
                <a:solidFill>
                  <a:schemeClr val="bg1">
                    <a:lumMod val="75000"/>
                  </a:schemeClr>
                </a:solidFill>
              </a:defRPr>
            </a:lvl1pPr>
          </a:lstStyle>
          <a:p>
            <a:endParaRPr lang="id-ID"/>
          </a:p>
        </p:txBody>
      </p:sp>
    </p:spTree>
    <p:extLst>
      <p:ext uri="{BB962C8B-B14F-4D97-AF65-F5344CB8AC3E}">
        <p14:creationId xmlns:p14="http://schemas.microsoft.com/office/powerpoint/2010/main" val="50326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white">
    <p:bg>
      <p:bgPr>
        <a:solidFill>
          <a:srgbClr val="FFFFFF"/>
        </a:solidFill>
        <a:effectLst/>
      </p:bgPr>
    </p:bg>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94205276"/>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807910" y="2721904"/>
            <a:ext cx="10002898" cy="2085447"/>
          </a:xfrm>
        </p:spPr>
        <p:txBody>
          <a:bodyPr anchor="ctr">
            <a:noAutofit/>
          </a:bodyPr>
          <a:lstStyle>
            <a:lvl1pPr marL="72000" indent="-72000" algn="ctr">
              <a:lnSpc>
                <a:spcPct val="100000"/>
              </a:lnSpc>
              <a:defRPr sz="8000">
                <a:solidFill>
                  <a:schemeClr val="bg2"/>
                </a:solidFill>
                <a:latin typeface="+mj-lt"/>
              </a:defRPr>
            </a:lvl1pPr>
          </a:lstStyle>
          <a:p>
            <a:r>
              <a:rPr lang="en-US" dirty="0"/>
              <a:t>Click to edit Master title style</a:t>
            </a:r>
          </a:p>
        </p:txBody>
      </p:sp>
      <p:sp>
        <p:nvSpPr>
          <p:cNvPr id="3" name="Subtitle 2"/>
          <p:cNvSpPr>
            <a:spLocks noGrp="1"/>
          </p:cNvSpPr>
          <p:nvPr userDrawn="1">
            <p:ph type="subTitle" idx="1"/>
          </p:nvPr>
        </p:nvSpPr>
        <p:spPr>
          <a:xfrm>
            <a:off x="6187083" y="114302"/>
            <a:ext cx="6001869" cy="313515"/>
          </a:xfrm>
        </p:spPr>
        <p:txBody>
          <a:bodyPr anchor="ctr">
            <a:noAutofit/>
          </a:bodyPr>
          <a:lstStyle>
            <a:lvl1pPr marL="72000" indent="-72000" algn="r">
              <a:lnSpc>
                <a:spcPct val="100000"/>
              </a:lnSpc>
              <a:buNone/>
              <a:defRPr sz="1800" b="1" i="1">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220" name="Group 219">
            <a:extLst>
              <a:ext uri="{FF2B5EF4-FFF2-40B4-BE49-F238E27FC236}">
                <a16:creationId xmlns:a16="http://schemas.microsoft.com/office/drawing/2014/main" id="{949A12A1-36D0-46A9-9801-6E34C39DB559}"/>
              </a:ext>
            </a:extLst>
          </p:cNvPr>
          <p:cNvGrpSpPr/>
          <p:nvPr/>
        </p:nvGrpSpPr>
        <p:grpSpPr>
          <a:xfrm>
            <a:off x="7101881" y="2227497"/>
            <a:ext cx="359477" cy="1357020"/>
            <a:chOff x="-1453224" y="1570037"/>
            <a:chExt cx="984883" cy="3717925"/>
          </a:xfrm>
        </p:grpSpPr>
        <p:sp>
          <p:nvSpPr>
            <p:cNvPr id="388" name="Rectangle 17">
              <a:extLst>
                <a:ext uri="{FF2B5EF4-FFF2-40B4-BE49-F238E27FC236}">
                  <a16:creationId xmlns:a16="http://schemas.microsoft.com/office/drawing/2014/main" id="{4685A815-FBAA-47A3-A1DF-CE802451539E}"/>
                </a:ext>
              </a:extLst>
            </p:cNvPr>
            <p:cNvSpPr/>
            <p:nvPr/>
          </p:nvSpPr>
          <p:spPr>
            <a:xfrm>
              <a:off x="-1107987" y="2235693"/>
              <a:ext cx="342178" cy="1267601"/>
            </a:xfrm>
            <a:custGeom>
              <a:avLst/>
              <a:gdLst>
                <a:gd name="connsiteX0" fmla="*/ 0 w 342178"/>
                <a:gd name="connsiteY0" fmla="*/ 0 h 1186815"/>
                <a:gd name="connsiteX1" fmla="*/ 342178 w 342178"/>
                <a:gd name="connsiteY1" fmla="*/ 0 h 1186815"/>
                <a:gd name="connsiteX2" fmla="*/ 342178 w 342178"/>
                <a:gd name="connsiteY2" fmla="*/ 1186815 h 1186815"/>
                <a:gd name="connsiteX3" fmla="*/ 0 w 342178"/>
                <a:gd name="connsiteY3" fmla="*/ 1186815 h 1186815"/>
                <a:gd name="connsiteX4" fmla="*/ 0 w 342178"/>
                <a:gd name="connsiteY4" fmla="*/ 0 h 1186815"/>
                <a:gd name="connsiteX0" fmla="*/ 0 w 342178"/>
                <a:gd name="connsiteY0" fmla="*/ 60113 h 1246928"/>
                <a:gd name="connsiteX1" fmla="*/ 342178 w 342178"/>
                <a:gd name="connsiteY1" fmla="*/ 60113 h 1246928"/>
                <a:gd name="connsiteX2" fmla="*/ 342178 w 342178"/>
                <a:gd name="connsiteY2" fmla="*/ 1246928 h 1246928"/>
                <a:gd name="connsiteX3" fmla="*/ 0 w 342178"/>
                <a:gd name="connsiteY3" fmla="*/ 1246928 h 1246928"/>
                <a:gd name="connsiteX4" fmla="*/ 0 w 342178"/>
                <a:gd name="connsiteY4" fmla="*/ 60113 h 1246928"/>
                <a:gd name="connsiteX0" fmla="*/ 0 w 342178"/>
                <a:gd name="connsiteY0" fmla="*/ 80786 h 1267601"/>
                <a:gd name="connsiteX1" fmla="*/ 342178 w 342178"/>
                <a:gd name="connsiteY1" fmla="*/ 80786 h 1267601"/>
                <a:gd name="connsiteX2" fmla="*/ 342178 w 342178"/>
                <a:gd name="connsiteY2" fmla="*/ 1267601 h 1267601"/>
                <a:gd name="connsiteX3" fmla="*/ 0 w 342178"/>
                <a:gd name="connsiteY3" fmla="*/ 1267601 h 1267601"/>
                <a:gd name="connsiteX4" fmla="*/ 0 w 342178"/>
                <a:gd name="connsiteY4" fmla="*/ 80786 h 126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178" h="1267601">
                  <a:moveTo>
                    <a:pt x="0" y="80786"/>
                  </a:moveTo>
                  <a:cubicBezTo>
                    <a:pt x="93104" y="-54469"/>
                    <a:pt x="256694" y="4586"/>
                    <a:pt x="342178" y="80786"/>
                  </a:cubicBezTo>
                  <a:lnTo>
                    <a:pt x="342178" y="1267601"/>
                  </a:lnTo>
                  <a:lnTo>
                    <a:pt x="0" y="1267601"/>
                  </a:lnTo>
                  <a:lnTo>
                    <a:pt x="0" y="8078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89" name="Group 388">
              <a:extLst>
                <a:ext uri="{FF2B5EF4-FFF2-40B4-BE49-F238E27FC236}">
                  <a16:creationId xmlns:a16="http://schemas.microsoft.com/office/drawing/2014/main" id="{F8D6DDFE-36D9-408F-9E70-4157C9577C58}"/>
                </a:ext>
              </a:extLst>
            </p:cNvPr>
            <p:cNvGrpSpPr/>
            <p:nvPr/>
          </p:nvGrpSpPr>
          <p:grpSpPr>
            <a:xfrm>
              <a:off x="-1453224" y="1570037"/>
              <a:ext cx="984883" cy="3717925"/>
              <a:chOff x="352426" y="1352933"/>
              <a:chExt cx="984883" cy="3717925"/>
            </a:xfrm>
          </p:grpSpPr>
          <p:grpSp>
            <p:nvGrpSpPr>
              <p:cNvPr id="390" name="Group 389">
                <a:extLst>
                  <a:ext uri="{FF2B5EF4-FFF2-40B4-BE49-F238E27FC236}">
                    <a16:creationId xmlns:a16="http://schemas.microsoft.com/office/drawing/2014/main" id="{38BB6675-B914-4F55-8438-6CCFEE11ACF5}"/>
                  </a:ext>
                </a:extLst>
              </p:cNvPr>
              <p:cNvGrpSpPr/>
              <p:nvPr/>
            </p:nvGrpSpPr>
            <p:grpSpPr>
              <a:xfrm>
                <a:off x="352426" y="1352933"/>
                <a:ext cx="984250" cy="3717925"/>
                <a:chOff x="352426" y="1352933"/>
                <a:chExt cx="984250" cy="3717925"/>
              </a:xfrm>
            </p:grpSpPr>
            <p:sp>
              <p:nvSpPr>
                <p:cNvPr id="393" name="Freeform 352">
                  <a:extLst>
                    <a:ext uri="{FF2B5EF4-FFF2-40B4-BE49-F238E27FC236}">
                      <a16:creationId xmlns:a16="http://schemas.microsoft.com/office/drawing/2014/main" id="{B3757690-4DCA-4094-87DB-ACE4465C7C27}"/>
                    </a:ext>
                  </a:extLst>
                </p:cNvPr>
                <p:cNvSpPr>
                  <a:spLocks/>
                </p:cNvSpPr>
                <p:nvPr/>
              </p:nvSpPr>
              <p:spPr bwMode="auto">
                <a:xfrm>
                  <a:off x="552451" y="3221420"/>
                  <a:ext cx="592138" cy="1633538"/>
                </a:xfrm>
                <a:custGeom>
                  <a:avLst/>
                  <a:gdLst>
                    <a:gd name="T0" fmla="*/ 1 w 1807"/>
                    <a:gd name="T1" fmla="*/ 357 h 4988"/>
                    <a:gd name="T2" fmla="*/ 0 w 1807"/>
                    <a:gd name="T3" fmla="*/ 4987 h 4988"/>
                    <a:gd name="T4" fmla="*/ 184 w 1807"/>
                    <a:gd name="T5" fmla="*/ 4988 h 4988"/>
                    <a:gd name="T6" fmla="*/ 733 w 1807"/>
                    <a:gd name="T7" fmla="*/ 4986 h 4988"/>
                    <a:gd name="T8" fmla="*/ 811 w 1807"/>
                    <a:gd name="T9" fmla="*/ 4988 h 4988"/>
                    <a:gd name="T10" fmla="*/ 810 w 1807"/>
                    <a:gd name="T11" fmla="*/ 865 h 4988"/>
                    <a:gd name="T12" fmla="*/ 996 w 1807"/>
                    <a:gd name="T13" fmla="*/ 862 h 4988"/>
                    <a:gd name="T14" fmla="*/ 998 w 1807"/>
                    <a:gd name="T15" fmla="*/ 4968 h 4988"/>
                    <a:gd name="T16" fmla="*/ 1109 w 1807"/>
                    <a:gd name="T17" fmla="*/ 4966 h 4988"/>
                    <a:gd name="T18" fmla="*/ 1655 w 1807"/>
                    <a:gd name="T19" fmla="*/ 4968 h 4988"/>
                    <a:gd name="T20" fmla="*/ 1807 w 1807"/>
                    <a:gd name="T21" fmla="*/ 4968 h 4988"/>
                    <a:gd name="T22" fmla="*/ 1806 w 1807"/>
                    <a:gd name="T23" fmla="*/ 380 h 4988"/>
                    <a:gd name="T24" fmla="*/ 1542 w 1807"/>
                    <a:gd name="T25" fmla="*/ 410 h 4988"/>
                    <a:gd name="T26" fmla="*/ 1095 w 1807"/>
                    <a:gd name="T27" fmla="*/ 282 h 4988"/>
                    <a:gd name="T28" fmla="*/ 1094 w 1807"/>
                    <a:gd name="T29" fmla="*/ 2 h 4988"/>
                    <a:gd name="T30" fmla="*/ 757 w 1807"/>
                    <a:gd name="T31" fmla="*/ 0 h 4988"/>
                    <a:gd name="T32" fmla="*/ 753 w 1807"/>
                    <a:gd name="T33" fmla="*/ 299 h 4988"/>
                    <a:gd name="T34" fmla="*/ 560 w 1807"/>
                    <a:gd name="T35" fmla="*/ 410 h 4988"/>
                    <a:gd name="T36" fmla="*/ 246 w 1807"/>
                    <a:gd name="T37" fmla="*/ 410 h 4988"/>
                    <a:gd name="T38" fmla="*/ 103 w 1807"/>
                    <a:gd name="T39" fmla="*/ 402 h 4988"/>
                    <a:gd name="T40" fmla="*/ 1 w 1807"/>
                    <a:gd name="T41" fmla="*/ 357 h 4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07" h="4988">
                      <a:moveTo>
                        <a:pt x="1" y="357"/>
                      </a:moveTo>
                      <a:lnTo>
                        <a:pt x="0" y="4987"/>
                      </a:lnTo>
                      <a:lnTo>
                        <a:pt x="184" y="4988"/>
                      </a:lnTo>
                      <a:lnTo>
                        <a:pt x="733" y="4986"/>
                      </a:lnTo>
                      <a:lnTo>
                        <a:pt x="811" y="4988"/>
                      </a:lnTo>
                      <a:lnTo>
                        <a:pt x="810" y="865"/>
                      </a:lnTo>
                      <a:lnTo>
                        <a:pt x="996" y="862"/>
                      </a:lnTo>
                      <a:lnTo>
                        <a:pt x="998" y="4968"/>
                      </a:lnTo>
                      <a:lnTo>
                        <a:pt x="1109" y="4966"/>
                      </a:lnTo>
                      <a:lnTo>
                        <a:pt x="1655" y="4968"/>
                      </a:lnTo>
                      <a:lnTo>
                        <a:pt x="1807" y="4968"/>
                      </a:lnTo>
                      <a:lnTo>
                        <a:pt x="1806" y="380"/>
                      </a:lnTo>
                      <a:cubicBezTo>
                        <a:pt x="1724" y="422"/>
                        <a:pt x="1641" y="410"/>
                        <a:pt x="1542" y="410"/>
                      </a:cubicBezTo>
                      <a:cubicBezTo>
                        <a:pt x="1359" y="410"/>
                        <a:pt x="1138" y="457"/>
                        <a:pt x="1095" y="282"/>
                      </a:cubicBezTo>
                      <a:cubicBezTo>
                        <a:pt x="1084" y="235"/>
                        <a:pt x="1087" y="53"/>
                        <a:pt x="1094" y="2"/>
                      </a:cubicBezTo>
                      <a:lnTo>
                        <a:pt x="757" y="0"/>
                      </a:lnTo>
                      <a:cubicBezTo>
                        <a:pt x="767" y="47"/>
                        <a:pt x="768" y="255"/>
                        <a:pt x="753" y="299"/>
                      </a:cubicBezTo>
                      <a:cubicBezTo>
                        <a:pt x="725" y="380"/>
                        <a:pt x="665" y="410"/>
                        <a:pt x="560" y="410"/>
                      </a:cubicBezTo>
                      <a:cubicBezTo>
                        <a:pt x="455" y="410"/>
                        <a:pt x="351" y="410"/>
                        <a:pt x="246" y="410"/>
                      </a:cubicBezTo>
                      <a:cubicBezTo>
                        <a:pt x="201" y="410"/>
                        <a:pt x="145" y="414"/>
                        <a:pt x="103" y="402"/>
                      </a:cubicBezTo>
                      <a:cubicBezTo>
                        <a:pt x="63" y="391"/>
                        <a:pt x="25" y="361"/>
                        <a:pt x="1" y="357"/>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4" name="Freeform 353">
                  <a:extLst>
                    <a:ext uri="{FF2B5EF4-FFF2-40B4-BE49-F238E27FC236}">
                      <a16:creationId xmlns:a16="http://schemas.microsoft.com/office/drawing/2014/main" id="{E92E35E2-359A-4A61-BB7D-518519C9E0A1}"/>
                    </a:ext>
                  </a:extLst>
                </p:cNvPr>
                <p:cNvSpPr>
                  <a:spLocks/>
                </p:cNvSpPr>
                <p:nvPr/>
              </p:nvSpPr>
              <p:spPr bwMode="auto">
                <a:xfrm>
                  <a:off x="352426" y="2099058"/>
                  <a:ext cx="984250" cy="1271588"/>
                </a:xfrm>
                <a:custGeom>
                  <a:avLst/>
                  <a:gdLst>
                    <a:gd name="T0" fmla="*/ 7 w 3006"/>
                    <a:gd name="T1" fmla="*/ 2853 h 3885"/>
                    <a:gd name="T2" fmla="*/ 43 w 3006"/>
                    <a:gd name="T3" fmla="*/ 3471 h 3885"/>
                    <a:gd name="T4" fmla="*/ 62 w 3006"/>
                    <a:gd name="T5" fmla="*/ 3445 h 3885"/>
                    <a:gd name="T6" fmla="*/ 515 w 3006"/>
                    <a:gd name="T7" fmla="*/ 3455 h 3885"/>
                    <a:gd name="T8" fmla="*/ 550 w 3006"/>
                    <a:gd name="T9" fmla="*/ 3378 h 3885"/>
                    <a:gd name="T10" fmla="*/ 566 w 3006"/>
                    <a:gd name="T11" fmla="*/ 3707 h 3885"/>
                    <a:gd name="T12" fmla="*/ 612 w 3006"/>
                    <a:gd name="T13" fmla="*/ 3785 h 3885"/>
                    <a:gd name="T14" fmla="*/ 714 w 3006"/>
                    <a:gd name="T15" fmla="*/ 3830 h 3885"/>
                    <a:gd name="T16" fmla="*/ 857 w 3006"/>
                    <a:gd name="T17" fmla="*/ 3838 h 3885"/>
                    <a:gd name="T18" fmla="*/ 1171 w 3006"/>
                    <a:gd name="T19" fmla="*/ 3838 h 3885"/>
                    <a:gd name="T20" fmla="*/ 1364 w 3006"/>
                    <a:gd name="T21" fmla="*/ 3727 h 3885"/>
                    <a:gd name="T22" fmla="*/ 1368 w 3006"/>
                    <a:gd name="T23" fmla="*/ 3428 h 3885"/>
                    <a:gd name="T24" fmla="*/ 1705 w 3006"/>
                    <a:gd name="T25" fmla="*/ 3430 h 3885"/>
                    <a:gd name="T26" fmla="*/ 1706 w 3006"/>
                    <a:gd name="T27" fmla="*/ 3710 h 3885"/>
                    <a:gd name="T28" fmla="*/ 2153 w 3006"/>
                    <a:gd name="T29" fmla="*/ 3838 h 3885"/>
                    <a:gd name="T30" fmla="*/ 2417 w 3006"/>
                    <a:gd name="T31" fmla="*/ 3808 h 3885"/>
                    <a:gd name="T32" fmla="*/ 2517 w 3006"/>
                    <a:gd name="T33" fmla="*/ 3678 h 3885"/>
                    <a:gd name="T34" fmla="*/ 2523 w 3006"/>
                    <a:gd name="T35" fmla="*/ 3449 h 3885"/>
                    <a:gd name="T36" fmla="*/ 2554 w 3006"/>
                    <a:gd name="T37" fmla="*/ 3458 h 3885"/>
                    <a:gd name="T38" fmla="*/ 2563 w 3006"/>
                    <a:gd name="T39" fmla="*/ 3421 h 3885"/>
                    <a:gd name="T40" fmla="*/ 2946 w 3006"/>
                    <a:gd name="T41" fmla="*/ 3401 h 3885"/>
                    <a:gd name="T42" fmla="*/ 3006 w 3006"/>
                    <a:gd name="T43" fmla="*/ 2708 h 3885"/>
                    <a:gd name="T44" fmla="*/ 2927 w 3006"/>
                    <a:gd name="T45" fmla="*/ 1906 h 3885"/>
                    <a:gd name="T46" fmla="*/ 2819 w 3006"/>
                    <a:gd name="T47" fmla="*/ 1132 h 3885"/>
                    <a:gd name="T48" fmla="*/ 2766 w 3006"/>
                    <a:gd name="T49" fmla="*/ 748 h 3885"/>
                    <a:gd name="T50" fmla="*/ 2482 w 3006"/>
                    <a:gd name="T51" fmla="*/ 148 h 3885"/>
                    <a:gd name="T52" fmla="*/ 2186 w 3006"/>
                    <a:gd name="T53" fmla="*/ 2 h 3885"/>
                    <a:gd name="T54" fmla="*/ 2229 w 3006"/>
                    <a:gd name="T55" fmla="*/ 241 h 3885"/>
                    <a:gd name="T56" fmla="*/ 2201 w 3006"/>
                    <a:gd name="T57" fmla="*/ 491 h 3885"/>
                    <a:gd name="T58" fmla="*/ 1951 w 3006"/>
                    <a:gd name="T59" fmla="*/ 595 h 3885"/>
                    <a:gd name="T60" fmla="*/ 2158 w 3006"/>
                    <a:gd name="T61" fmla="*/ 707 h 3885"/>
                    <a:gd name="T62" fmla="*/ 1716 w 3006"/>
                    <a:gd name="T63" fmla="*/ 2492 h 3885"/>
                    <a:gd name="T64" fmla="*/ 1705 w 3006"/>
                    <a:gd name="T65" fmla="*/ 3300 h 3885"/>
                    <a:gd name="T66" fmla="*/ 1704 w 3006"/>
                    <a:gd name="T67" fmla="*/ 3417 h 3885"/>
                    <a:gd name="T68" fmla="*/ 1374 w 3006"/>
                    <a:gd name="T69" fmla="*/ 3417 h 3885"/>
                    <a:gd name="T70" fmla="*/ 1367 w 3006"/>
                    <a:gd name="T71" fmla="*/ 2983 h 3885"/>
                    <a:gd name="T72" fmla="*/ 1357 w 3006"/>
                    <a:gd name="T73" fmla="*/ 2483 h 3885"/>
                    <a:gd name="T74" fmla="*/ 919 w 3006"/>
                    <a:gd name="T75" fmla="*/ 707 h 3885"/>
                    <a:gd name="T76" fmla="*/ 1126 w 3006"/>
                    <a:gd name="T77" fmla="*/ 594 h 3885"/>
                    <a:gd name="T78" fmla="*/ 876 w 3006"/>
                    <a:gd name="T79" fmla="*/ 493 h 3885"/>
                    <a:gd name="T80" fmla="*/ 848 w 3006"/>
                    <a:gd name="T81" fmla="*/ 241 h 3885"/>
                    <a:gd name="T82" fmla="*/ 890 w 3006"/>
                    <a:gd name="T83" fmla="*/ 0 h 3885"/>
                    <a:gd name="T84" fmla="*/ 577 w 3006"/>
                    <a:gd name="T85" fmla="*/ 155 h 3885"/>
                    <a:gd name="T86" fmla="*/ 361 w 3006"/>
                    <a:gd name="T87" fmla="*/ 403 h 3885"/>
                    <a:gd name="T88" fmla="*/ 211 w 3006"/>
                    <a:gd name="T89" fmla="*/ 1187 h 3885"/>
                    <a:gd name="T90" fmla="*/ 63 w 3006"/>
                    <a:gd name="T91" fmla="*/ 1968 h 3885"/>
                    <a:gd name="T92" fmla="*/ 25 w 3006"/>
                    <a:gd name="T93" fmla="*/ 2399 h 3885"/>
                    <a:gd name="T94" fmla="*/ 7 w 3006"/>
                    <a:gd name="T95" fmla="*/ 2853 h 3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06" h="3885">
                      <a:moveTo>
                        <a:pt x="7" y="2853"/>
                      </a:moveTo>
                      <a:cubicBezTo>
                        <a:pt x="0" y="2942"/>
                        <a:pt x="24" y="3395"/>
                        <a:pt x="43" y="3471"/>
                      </a:cubicBezTo>
                      <a:cubicBezTo>
                        <a:pt x="49" y="3426"/>
                        <a:pt x="34" y="3459"/>
                        <a:pt x="62" y="3445"/>
                      </a:cubicBezTo>
                      <a:cubicBezTo>
                        <a:pt x="144" y="3445"/>
                        <a:pt x="469" y="3431"/>
                        <a:pt x="515" y="3455"/>
                      </a:cubicBezTo>
                      <a:lnTo>
                        <a:pt x="550" y="3378"/>
                      </a:lnTo>
                      <a:cubicBezTo>
                        <a:pt x="558" y="3458"/>
                        <a:pt x="549" y="3660"/>
                        <a:pt x="566" y="3707"/>
                      </a:cubicBezTo>
                      <a:cubicBezTo>
                        <a:pt x="584" y="3757"/>
                        <a:pt x="599" y="3739"/>
                        <a:pt x="612" y="3785"/>
                      </a:cubicBezTo>
                      <a:cubicBezTo>
                        <a:pt x="636" y="3789"/>
                        <a:pt x="674" y="3819"/>
                        <a:pt x="714" y="3830"/>
                      </a:cubicBezTo>
                      <a:cubicBezTo>
                        <a:pt x="756" y="3842"/>
                        <a:pt x="812" y="3838"/>
                        <a:pt x="857" y="3838"/>
                      </a:cubicBezTo>
                      <a:cubicBezTo>
                        <a:pt x="962" y="3838"/>
                        <a:pt x="1066" y="3838"/>
                        <a:pt x="1171" y="3838"/>
                      </a:cubicBezTo>
                      <a:cubicBezTo>
                        <a:pt x="1276" y="3838"/>
                        <a:pt x="1336" y="3808"/>
                        <a:pt x="1364" y="3727"/>
                      </a:cubicBezTo>
                      <a:cubicBezTo>
                        <a:pt x="1379" y="3683"/>
                        <a:pt x="1378" y="3475"/>
                        <a:pt x="1368" y="3428"/>
                      </a:cubicBezTo>
                      <a:lnTo>
                        <a:pt x="1705" y="3430"/>
                      </a:lnTo>
                      <a:cubicBezTo>
                        <a:pt x="1698" y="3481"/>
                        <a:pt x="1695" y="3663"/>
                        <a:pt x="1706" y="3710"/>
                      </a:cubicBezTo>
                      <a:cubicBezTo>
                        <a:pt x="1749" y="3885"/>
                        <a:pt x="1970" y="3838"/>
                        <a:pt x="2153" y="3838"/>
                      </a:cubicBezTo>
                      <a:cubicBezTo>
                        <a:pt x="2252" y="3838"/>
                        <a:pt x="2335" y="3850"/>
                        <a:pt x="2417" y="3808"/>
                      </a:cubicBezTo>
                      <a:cubicBezTo>
                        <a:pt x="2463" y="3774"/>
                        <a:pt x="2506" y="3753"/>
                        <a:pt x="2517" y="3678"/>
                      </a:cubicBezTo>
                      <a:cubicBezTo>
                        <a:pt x="2525" y="3620"/>
                        <a:pt x="2523" y="3512"/>
                        <a:pt x="2523" y="3449"/>
                      </a:cubicBezTo>
                      <a:cubicBezTo>
                        <a:pt x="2527" y="3431"/>
                        <a:pt x="2524" y="3434"/>
                        <a:pt x="2554" y="3458"/>
                      </a:cubicBezTo>
                      <a:cubicBezTo>
                        <a:pt x="2555" y="3423"/>
                        <a:pt x="2549" y="3439"/>
                        <a:pt x="2563" y="3421"/>
                      </a:cubicBezTo>
                      <a:lnTo>
                        <a:pt x="2946" y="3401"/>
                      </a:lnTo>
                      <a:lnTo>
                        <a:pt x="3006" y="2708"/>
                      </a:lnTo>
                      <a:cubicBezTo>
                        <a:pt x="2981" y="2439"/>
                        <a:pt x="2963" y="2171"/>
                        <a:pt x="2927" y="1906"/>
                      </a:cubicBezTo>
                      <a:cubicBezTo>
                        <a:pt x="2890" y="1646"/>
                        <a:pt x="2855" y="1391"/>
                        <a:pt x="2819" y="1132"/>
                      </a:cubicBezTo>
                      <a:cubicBezTo>
                        <a:pt x="2801" y="1005"/>
                        <a:pt x="2785" y="875"/>
                        <a:pt x="2766" y="748"/>
                      </a:cubicBezTo>
                      <a:cubicBezTo>
                        <a:pt x="2708" y="371"/>
                        <a:pt x="2769" y="326"/>
                        <a:pt x="2482" y="148"/>
                      </a:cubicBezTo>
                      <a:cubicBezTo>
                        <a:pt x="2414" y="106"/>
                        <a:pt x="2270" y="26"/>
                        <a:pt x="2186" y="2"/>
                      </a:cubicBezTo>
                      <a:cubicBezTo>
                        <a:pt x="2217" y="84"/>
                        <a:pt x="2230" y="132"/>
                        <a:pt x="2229" y="241"/>
                      </a:cubicBezTo>
                      <a:cubicBezTo>
                        <a:pt x="2228" y="298"/>
                        <a:pt x="2229" y="452"/>
                        <a:pt x="2201" y="491"/>
                      </a:cubicBezTo>
                      <a:cubicBezTo>
                        <a:pt x="2160" y="537"/>
                        <a:pt x="2003" y="551"/>
                        <a:pt x="1951" y="595"/>
                      </a:cubicBezTo>
                      <a:lnTo>
                        <a:pt x="2158" y="707"/>
                      </a:lnTo>
                      <a:lnTo>
                        <a:pt x="1716" y="2492"/>
                      </a:lnTo>
                      <a:lnTo>
                        <a:pt x="1705" y="3300"/>
                      </a:lnTo>
                      <a:lnTo>
                        <a:pt x="1704" y="3417"/>
                      </a:lnTo>
                      <a:lnTo>
                        <a:pt x="1374" y="3417"/>
                      </a:lnTo>
                      <a:lnTo>
                        <a:pt x="1367" y="2983"/>
                      </a:lnTo>
                      <a:lnTo>
                        <a:pt x="1357" y="2483"/>
                      </a:lnTo>
                      <a:lnTo>
                        <a:pt x="919" y="707"/>
                      </a:lnTo>
                      <a:lnTo>
                        <a:pt x="1126" y="594"/>
                      </a:lnTo>
                      <a:cubicBezTo>
                        <a:pt x="1069" y="553"/>
                        <a:pt x="921" y="534"/>
                        <a:pt x="876" y="493"/>
                      </a:cubicBezTo>
                      <a:cubicBezTo>
                        <a:pt x="848" y="449"/>
                        <a:pt x="849" y="302"/>
                        <a:pt x="848" y="241"/>
                      </a:cubicBezTo>
                      <a:cubicBezTo>
                        <a:pt x="843" y="62"/>
                        <a:pt x="874" y="62"/>
                        <a:pt x="890" y="0"/>
                      </a:cubicBezTo>
                      <a:cubicBezTo>
                        <a:pt x="789" y="36"/>
                        <a:pt x="657" y="103"/>
                        <a:pt x="577" y="155"/>
                      </a:cubicBezTo>
                      <a:cubicBezTo>
                        <a:pt x="478" y="219"/>
                        <a:pt x="391" y="268"/>
                        <a:pt x="361" y="403"/>
                      </a:cubicBezTo>
                      <a:cubicBezTo>
                        <a:pt x="303" y="658"/>
                        <a:pt x="263" y="928"/>
                        <a:pt x="211" y="1187"/>
                      </a:cubicBezTo>
                      <a:cubicBezTo>
                        <a:pt x="159" y="1446"/>
                        <a:pt x="112" y="1709"/>
                        <a:pt x="63" y="1968"/>
                      </a:cubicBezTo>
                      <a:cubicBezTo>
                        <a:pt x="34" y="2120"/>
                        <a:pt x="32" y="2243"/>
                        <a:pt x="25" y="2399"/>
                      </a:cubicBezTo>
                      <a:cubicBezTo>
                        <a:pt x="19" y="2544"/>
                        <a:pt x="4" y="2710"/>
                        <a:pt x="7" y="285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5" name="Freeform 371">
                  <a:extLst>
                    <a:ext uri="{FF2B5EF4-FFF2-40B4-BE49-F238E27FC236}">
                      <a16:creationId xmlns:a16="http://schemas.microsoft.com/office/drawing/2014/main" id="{AF048981-D33D-49CD-B2AE-4184FB6065F0}"/>
                    </a:ext>
                  </a:extLst>
                </p:cNvPr>
                <p:cNvSpPr>
                  <a:spLocks/>
                </p:cNvSpPr>
                <p:nvPr/>
              </p:nvSpPr>
              <p:spPr bwMode="auto">
                <a:xfrm>
                  <a:off x="623888" y="1554545"/>
                  <a:ext cx="468313" cy="501650"/>
                </a:xfrm>
                <a:custGeom>
                  <a:avLst/>
                  <a:gdLst>
                    <a:gd name="T0" fmla="*/ 28 w 1432"/>
                    <a:gd name="T1" fmla="*/ 283 h 1534"/>
                    <a:gd name="T2" fmla="*/ 33 w 1432"/>
                    <a:gd name="T3" fmla="*/ 464 h 1534"/>
                    <a:gd name="T4" fmla="*/ 22 w 1432"/>
                    <a:gd name="T5" fmla="*/ 625 h 1534"/>
                    <a:gd name="T6" fmla="*/ 113 w 1432"/>
                    <a:gd name="T7" fmla="*/ 854 h 1534"/>
                    <a:gd name="T8" fmla="*/ 135 w 1432"/>
                    <a:gd name="T9" fmla="*/ 884 h 1534"/>
                    <a:gd name="T10" fmla="*/ 176 w 1432"/>
                    <a:gd name="T11" fmla="*/ 1030 h 1534"/>
                    <a:gd name="T12" fmla="*/ 437 w 1432"/>
                    <a:gd name="T13" fmla="*/ 1327 h 1534"/>
                    <a:gd name="T14" fmla="*/ 449 w 1432"/>
                    <a:gd name="T15" fmla="*/ 1509 h 1534"/>
                    <a:gd name="T16" fmla="*/ 445 w 1432"/>
                    <a:gd name="T17" fmla="*/ 1335 h 1534"/>
                    <a:gd name="T18" fmla="*/ 987 w 1432"/>
                    <a:gd name="T19" fmla="*/ 1334 h 1534"/>
                    <a:gd name="T20" fmla="*/ 983 w 1432"/>
                    <a:gd name="T21" fmla="*/ 1534 h 1534"/>
                    <a:gd name="T22" fmla="*/ 996 w 1432"/>
                    <a:gd name="T23" fmla="*/ 1328 h 1534"/>
                    <a:gd name="T24" fmla="*/ 1190 w 1432"/>
                    <a:gd name="T25" fmla="*/ 1158 h 1534"/>
                    <a:gd name="T26" fmla="*/ 1295 w 1432"/>
                    <a:gd name="T27" fmla="*/ 891 h 1534"/>
                    <a:gd name="T28" fmla="*/ 1356 w 1432"/>
                    <a:gd name="T29" fmla="*/ 772 h 1534"/>
                    <a:gd name="T30" fmla="*/ 1379 w 1432"/>
                    <a:gd name="T31" fmla="*/ 704 h 1534"/>
                    <a:gd name="T32" fmla="*/ 1408 w 1432"/>
                    <a:gd name="T33" fmla="*/ 639 h 1534"/>
                    <a:gd name="T34" fmla="*/ 1402 w 1432"/>
                    <a:gd name="T35" fmla="*/ 480 h 1534"/>
                    <a:gd name="T36" fmla="*/ 1405 w 1432"/>
                    <a:gd name="T37" fmla="*/ 300 h 1534"/>
                    <a:gd name="T38" fmla="*/ 1393 w 1432"/>
                    <a:gd name="T39" fmla="*/ 468 h 1534"/>
                    <a:gd name="T40" fmla="*/ 1320 w 1432"/>
                    <a:gd name="T41" fmla="*/ 422 h 1534"/>
                    <a:gd name="T42" fmla="*/ 1301 w 1432"/>
                    <a:gd name="T43" fmla="*/ 566 h 1534"/>
                    <a:gd name="T44" fmla="*/ 1233 w 1432"/>
                    <a:gd name="T45" fmla="*/ 464 h 1534"/>
                    <a:gd name="T46" fmla="*/ 1185 w 1432"/>
                    <a:gd name="T47" fmla="*/ 21 h 1534"/>
                    <a:gd name="T48" fmla="*/ 1132 w 1432"/>
                    <a:gd name="T49" fmla="*/ 59 h 1534"/>
                    <a:gd name="T50" fmla="*/ 1062 w 1432"/>
                    <a:gd name="T51" fmla="*/ 75 h 1534"/>
                    <a:gd name="T52" fmla="*/ 911 w 1432"/>
                    <a:gd name="T53" fmla="*/ 210 h 1534"/>
                    <a:gd name="T54" fmla="*/ 547 w 1432"/>
                    <a:gd name="T55" fmla="*/ 148 h 1534"/>
                    <a:gd name="T56" fmla="*/ 277 w 1432"/>
                    <a:gd name="T57" fmla="*/ 0 h 1534"/>
                    <a:gd name="T58" fmla="*/ 200 w 1432"/>
                    <a:gd name="T59" fmla="*/ 456 h 1534"/>
                    <a:gd name="T60" fmla="*/ 132 w 1432"/>
                    <a:gd name="T61" fmla="*/ 565 h 1534"/>
                    <a:gd name="T62" fmla="*/ 111 w 1432"/>
                    <a:gd name="T63" fmla="*/ 417 h 1534"/>
                    <a:gd name="T64" fmla="*/ 41 w 1432"/>
                    <a:gd name="T65" fmla="*/ 461 h 1534"/>
                    <a:gd name="T66" fmla="*/ 28 w 1432"/>
                    <a:gd name="T67" fmla="*/ 283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32" h="1534">
                      <a:moveTo>
                        <a:pt x="28" y="283"/>
                      </a:moveTo>
                      <a:cubicBezTo>
                        <a:pt x="23" y="341"/>
                        <a:pt x="39" y="412"/>
                        <a:pt x="33" y="464"/>
                      </a:cubicBezTo>
                      <a:cubicBezTo>
                        <a:pt x="25" y="531"/>
                        <a:pt x="0" y="537"/>
                        <a:pt x="22" y="625"/>
                      </a:cubicBezTo>
                      <a:lnTo>
                        <a:pt x="113" y="854"/>
                      </a:lnTo>
                      <a:cubicBezTo>
                        <a:pt x="127" y="876"/>
                        <a:pt x="123" y="865"/>
                        <a:pt x="135" y="884"/>
                      </a:cubicBezTo>
                      <a:cubicBezTo>
                        <a:pt x="150" y="910"/>
                        <a:pt x="162" y="991"/>
                        <a:pt x="176" y="1030"/>
                      </a:cubicBezTo>
                      <a:cubicBezTo>
                        <a:pt x="217" y="1143"/>
                        <a:pt x="333" y="1290"/>
                        <a:pt x="437" y="1327"/>
                      </a:cubicBezTo>
                      <a:cubicBezTo>
                        <a:pt x="440" y="1368"/>
                        <a:pt x="433" y="1487"/>
                        <a:pt x="449" y="1509"/>
                      </a:cubicBezTo>
                      <a:cubicBezTo>
                        <a:pt x="460" y="1467"/>
                        <a:pt x="454" y="1380"/>
                        <a:pt x="445" y="1335"/>
                      </a:cubicBezTo>
                      <a:cubicBezTo>
                        <a:pt x="625" y="1420"/>
                        <a:pt x="812" y="1412"/>
                        <a:pt x="987" y="1334"/>
                      </a:cubicBezTo>
                      <a:cubicBezTo>
                        <a:pt x="988" y="1398"/>
                        <a:pt x="967" y="1473"/>
                        <a:pt x="983" y="1534"/>
                      </a:cubicBezTo>
                      <a:cubicBezTo>
                        <a:pt x="1000" y="1513"/>
                        <a:pt x="995" y="1370"/>
                        <a:pt x="996" y="1328"/>
                      </a:cubicBezTo>
                      <a:cubicBezTo>
                        <a:pt x="1068" y="1299"/>
                        <a:pt x="1152" y="1213"/>
                        <a:pt x="1190" y="1158"/>
                      </a:cubicBezTo>
                      <a:cubicBezTo>
                        <a:pt x="1292" y="1009"/>
                        <a:pt x="1263" y="950"/>
                        <a:pt x="1295" y="891"/>
                      </a:cubicBezTo>
                      <a:cubicBezTo>
                        <a:pt x="1310" y="863"/>
                        <a:pt x="1336" y="841"/>
                        <a:pt x="1356" y="772"/>
                      </a:cubicBezTo>
                      <a:cubicBezTo>
                        <a:pt x="1366" y="736"/>
                        <a:pt x="1361" y="736"/>
                        <a:pt x="1379" y="704"/>
                      </a:cubicBezTo>
                      <a:cubicBezTo>
                        <a:pt x="1392" y="681"/>
                        <a:pt x="1399" y="668"/>
                        <a:pt x="1408" y="639"/>
                      </a:cubicBezTo>
                      <a:cubicBezTo>
                        <a:pt x="1432" y="559"/>
                        <a:pt x="1414" y="547"/>
                        <a:pt x="1402" y="480"/>
                      </a:cubicBezTo>
                      <a:cubicBezTo>
                        <a:pt x="1394" y="436"/>
                        <a:pt x="1408" y="352"/>
                        <a:pt x="1405" y="300"/>
                      </a:cubicBezTo>
                      <a:cubicBezTo>
                        <a:pt x="1391" y="321"/>
                        <a:pt x="1394" y="432"/>
                        <a:pt x="1393" y="468"/>
                      </a:cubicBezTo>
                      <a:cubicBezTo>
                        <a:pt x="1362" y="447"/>
                        <a:pt x="1367" y="432"/>
                        <a:pt x="1320" y="422"/>
                      </a:cubicBezTo>
                      <a:cubicBezTo>
                        <a:pt x="1320" y="478"/>
                        <a:pt x="1323" y="527"/>
                        <a:pt x="1301" y="566"/>
                      </a:cubicBezTo>
                      <a:cubicBezTo>
                        <a:pt x="1218" y="581"/>
                        <a:pt x="1231" y="537"/>
                        <a:pt x="1233" y="464"/>
                      </a:cubicBezTo>
                      <a:cubicBezTo>
                        <a:pt x="1244" y="199"/>
                        <a:pt x="1255" y="221"/>
                        <a:pt x="1185" y="21"/>
                      </a:cubicBezTo>
                      <a:cubicBezTo>
                        <a:pt x="1146" y="37"/>
                        <a:pt x="1165" y="39"/>
                        <a:pt x="1132" y="59"/>
                      </a:cubicBezTo>
                      <a:cubicBezTo>
                        <a:pt x="1111" y="71"/>
                        <a:pt x="1089" y="73"/>
                        <a:pt x="1062" y="75"/>
                      </a:cubicBezTo>
                      <a:cubicBezTo>
                        <a:pt x="1049" y="161"/>
                        <a:pt x="1005" y="207"/>
                        <a:pt x="911" y="210"/>
                      </a:cubicBezTo>
                      <a:cubicBezTo>
                        <a:pt x="507" y="222"/>
                        <a:pt x="717" y="146"/>
                        <a:pt x="547" y="148"/>
                      </a:cubicBezTo>
                      <a:cubicBezTo>
                        <a:pt x="416" y="150"/>
                        <a:pt x="292" y="176"/>
                        <a:pt x="277" y="0"/>
                      </a:cubicBezTo>
                      <a:cubicBezTo>
                        <a:pt x="170" y="89"/>
                        <a:pt x="194" y="293"/>
                        <a:pt x="200" y="456"/>
                      </a:cubicBezTo>
                      <a:cubicBezTo>
                        <a:pt x="202" y="526"/>
                        <a:pt x="220" y="585"/>
                        <a:pt x="132" y="565"/>
                      </a:cubicBezTo>
                      <a:cubicBezTo>
                        <a:pt x="108" y="523"/>
                        <a:pt x="116" y="475"/>
                        <a:pt x="111" y="417"/>
                      </a:cubicBezTo>
                      <a:cubicBezTo>
                        <a:pt x="77" y="422"/>
                        <a:pt x="66" y="439"/>
                        <a:pt x="41" y="461"/>
                      </a:cubicBezTo>
                      <a:lnTo>
                        <a:pt x="28" y="283"/>
                      </a:ln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6" name="Freeform 378">
                  <a:extLst>
                    <a:ext uri="{FF2B5EF4-FFF2-40B4-BE49-F238E27FC236}">
                      <a16:creationId xmlns:a16="http://schemas.microsoft.com/office/drawing/2014/main" id="{0D8DA077-C6D8-4DBC-83E6-85B216B33DA0}"/>
                    </a:ext>
                  </a:extLst>
                </p:cNvPr>
                <p:cNvSpPr>
                  <a:spLocks/>
                </p:cNvSpPr>
                <p:nvPr/>
              </p:nvSpPr>
              <p:spPr bwMode="auto">
                <a:xfrm>
                  <a:off x="617538" y="1352933"/>
                  <a:ext cx="469900" cy="392113"/>
                </a:xfrm>
                <a:custGeom>
                  <a:avLst/>
                  <a:gdLst>
                    <a:gd name="T0" fmla="*/ 47 w 1438"/>
                    <a:gd name="T1" fmla="*/ 896 h 1198"/>
                    <a:gd name="T2" fmla="*/ 60 w 1438"/>
                    <a:gd name="T3" fmla="*/ 1074 h 1198"/>
                    <a:gd name="T4" fmla="*/ 130 w 1438"/>
                    <a:gd name="T5" fmla="*/ 1030 h 1198"/>
                    <a:gd name="T6" fmla="*/ 151 w 1438"/>
                    <a:gd name="T7" fmla="*/ 1178 h 1198"/>
                    <a:gd name="T8" fmla="*/ 219 w 1438"/>
                    <a:gd name="T9" fmla="*/ 1069 h 1198"/>
                    <a:gd name="T10" fmla="*/ 296 w 1438"/>
                    <a:gd name="T11" fmla="*/ 613 h 1198"/>
                    <a:gd name="T12" fmla="*/ 566 w 1438"/>
                    <a:gd name="T13" fmla="*/ 761 h 1198"/>
                    <a:gd name="T14" fmla="*/ 930 w 1438"/>
                    <a:gd name="T15" fmla="*/ 823 h 1198"/>
                    <a:gd name="T16" fmla="*/ 1081 w 1438"/>
                    <a:gd name="T17" fmla="*/ 688 h 1198"/>
                    <a:gd name="T18" fmla="*/ 1151 w 1438"/>
                    <a:gd name="T19" fmla="*/ 672 h 1198"/>
                    <a:gd name="T20" fmla="*/ 1204 w 1438"/>
                    <a:gd name="T21" fmla="*/ 634 h 1198"/>
                    <a:gd name="T22" fmla="*/ 1252 w 1438"/>
                    <a:gd name="T23" fmla="*/ 1077 h 1198"/>
                    <a:gd name="T24" fmla="*/ 1320 w 1438"/>
                    <a:gd name="T25" fmla="*/ 1179 h 1198"/>
                    <a:gd name="T26" fmla="*/ 1339 w 1438"/>
                    <a:gd name="T27" fmla="*/ 1035 h 1198"/>
                    <a:gd name="T28" fmla="*/ 1412 w 1438"/>
                    <a:gd name="T29" fmla="*/ 1081 h 1198"/>
                    <a:gd name="T30" fmla="*/ 1424 w 1438"/>
                    <a:gd name="T31" fmla="*/ 913 h 1198"/>
                    <a:gd name="T32" fmla="*/ 1418 w 1438"/>
                    <a:gd name="T33" fmla="*/ 579 h 1198"/>
                    <a:gd name="T34" fmla="*/ 1383 w 1438"/>
                    <a:gd name="T35" fmla="*/ 448 h 1198"/>
                    <a:gd name="T36" fmla="*/ 1365 w 1438"/>
                    <a:gd name="T37" fmla="*/ 312 h 1198"/>
                    <a:gd name="T38" fmla="*/ 1263 w 1438"/>
                    <a:gd name="T39" fmla="*/ 252 h 1198"/>
                    <a:gd name="T40" fmla="*/ 1205 w 1438"/>
                    <a:gd name="T41" fmla="*/ 143 h 1198"/>
                    <a:gd name="T42" fmla="*/ 929 w 1438"/>
                    <a:gd name="T43" fmla="*/ 76 h 1198"/>
                    <a:gd name="T44" fmla="*/ 693 w 1438"/>
                    <a:gd name="T45" fmla="*/ 2 h 1198"/>
                    <a:gd name="T46" fmla="*/ 474 w 1438"/>
                    <a:gd name="T47" fmla="*/ 94 h 1198"/>
                    <a:gd name="T48" fmla="*/ 196 w 1438"/>
                    <a:gd name="T49" fmla="*/ 273 h 1198"/>
                    <a:gd name="T50" fmla="*/ 154 w 1438"/>
                    <a:gd name="T51" fmla="*/ 285 h 1198"/>
                    <a:gd name="T52" fmla="*/ 117 w 1438"/>
                    <a:gd name="T53" fmla="*/ 298 h 1198"/>
                    <a:gd name="T54" fmla="*/ 69 w 1438"/>
                    <a:gd name="T55" fmla="*/ 507 h 1198"/>
                    <a:gd name="T56" fmla="*/ 44 w 1438"/>
                    <a:gd name="T57" fmla="*/ 688 h 1198"/>
                    <a:gd name="T58" fmla="*/ 47 w 1438"/>
                    <a:gd name="T59" fmla="*/ 896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38" h="1198">
                      <a:moveTo>
                        <a:pt x="47" y="896"/>
                      </a:moveTo>
                      <a:lnTo>
                        <a:pt x="60" y="1074"/>
                      </a:lnTo>
                      <a:cubicBezTo>
                        <a:pt x="85" y="1052"/>
                        <a:pt x="96" y="1035"/>
                        <a:pt x="130" y="1030"/>
                      </a:cubicBezTo>
                      <a:cubicBezTo>
                        <a:pt x="135" y="1088"/>
                        <a:pt x="127" y="1136"/>
                        <a:pt x="151" y="1178"/>
                      </a:cubicBezTo>
                      <a:cubicBezTo>
                        <a:pt x="239" y="1198"/>
                        <a:pt x="221" y="1139"/>
                        <a:pt x="219" y="1069"/>
                      </a:cubicBezTo>
                      <a:cubicBezTo>
                        <a:pt x="213" y="906"/>
                        <a:pt x="189" y="702"/>
                        <a:pt x="296" y="613"/>
                      </a:cubicBezTo>
                      <a:cubicBezTo>
                        <a:pt x="311" y="789"/>
                        <a:pt x="435" y="763"/>
                        <a:pt x="566" y="761"/>
                      </a:cubicBezTo>
                      <a:cubicBezTo>
                        <a:pt x="736" y="759"/>
                        <a:pt x="526" y="835"/>
                        <a:pt x="930" y="823"/>
                      </a:cubicBezTo>
                      <a:cubicBezTo>
                        <a:pt x="1024" y="820"/>
                        <a:pt x="1068" y="774"/>
                        <a:pt x="1081" y="688"/>
                      </a:cubicBezTo>
                      <a:cubicBezTo>
                        <a:pt x="1108" y="686"/>
                        <a:pt x="1130" y="684"/>
                        <a:pt x="1151" y="672"/>
                      </a:cubicBezTo>
                      <a:cubicBezTo>
                        <a:pt x="1184" y="652"/>
                        <a:pt x="1165" y="650"/>
                        <a:pt x="1204" y="634"/>
                      </a:cubicBezTo>
                      <a:cubicBezTo>
                        <a:pt x="1274" y="834"/>
                        <a:pt x="1263" y="812"/>
                        <a:pt x="1252" y="1077"/>
                      </a:cubicBezTo>
                      <a:cubicBezTo>
                        <a:pt x="1250" y="1150"/>
                        <a:pt x="1237" y="1194"/>
                        <a:pt x="1320" y="1179"/>
                      </a:cubicBezTo>
                      <a:cubicBezTo>
                        <a:pt x="1342" y="1140"/>
                        <a:pt x="1339" y="1091"/>
                        <a:pt x="1339" y="1035"/>
                      </a:cubicBezTo>
                      <a:cubicBezTo>
                        <a:pt x="1386" y="1045"/>
                        <a:pt x="1381" y="1060"/>
                        <a:pt x="1412" y="1081"/>
                      </a:cubicBezTo>
                      <a:cubicBezTo>
                        <a:pt x="1413" y="1045"/>
                        <a:pt x="1410" y="934"/>
                        <a:pt x="1424" y="913"/>
                      </a:cubicBezTo>
                      <a:cubicBezTo>
                        <a:pt x="1411" y="804"/>
                        <a:pt x="1438" y="698"/>
                        <a:pt x="1418" y="579"/>
                      </a:cubicBezTo>
                      <a:cubicBezTo>
                        <a:pt x="1410" y="537"/>
                        <a:pt x="1387" y="478"/>
                        <a:pt x="1383" y="448"/>
                      </a:cubicBezTo>
                      <a:cubicBezTo>
                        <a:pt x="1376" y="398"/>
                        <a:pt x="1404" y="372"/>
                        <a:pt x="1365" y="312"/>
                      </a:cubicBezTo>
                      <a:cubicBezTo>
                        <a:pt x="1336" y="266"/>
                        <a:pt x="1315" y="271"/>
                        <a:pt x="1263" y="252"/>
                      </a:cubicBezTo>
                      <a:cubicBezTo>
                        <a:pt x="1207" y="231"/>
                        <a:pt x="1242" y="198"/>
                        <a:pt x="1205" y="143"/>
                      </a:cubicBezTo>
                      <a:cubicBezTo>
                        <a:pt x="1141" y="51"/>
                        <a:pt x="1049" y="98"/>
                        <a:pt x="929" y="76"/>
                      </a:cubicBezTo>
                      <a:cubicBezTo>
                        <a:pt x="872" y="45"/>
                        <a:pt x="967" y="2"/>
                        <a:pt x="693" y="2"/>
                      </a:cubicBezTo>
                      <a:cubicBezTo>
                        <a:pt x="578" y="2"/>
                        <a:pt x="510" y="0"/>
                        <a:pt x="474" y="94"/>
                      </a:cubicBezTo>
                      <a:cubicBezTo>
                        <a:pt x="312" y="99"/>
                        <a:pt x="173" y="75"/>
                        <a:pt x="196" y="273"/>
                      </a:cubicBezTo>
                      <a:cubicBezTo>
                        <a:pt x="167" y="289"/>
                        <a:pt x="206" y="272"/>
                        <a:pt x="154" y="285"/>
                      </a:cubicBezTo>
                      <a:cubicBezTo>
                        <a:pt x="138" y="289"/>
                        <a:pt x="129" y="292"/>
                        <a:pt x="117" y="298"/>
                      </a:cubicBezTo>
                      <a:cubicBezTo>
                        <a:pt x="0" y="357"/>
                        <a:pt x="70" y="488"/>
                        <a:pt x="69" y="507"/>
                      </a:cubicBezTo>
                      <a:cubicBezTo>
                        <a:pt x="67" y="556"/>
                        <a:pt x="45" y="615"/>
                        <a:pt x="44" y="688"/>
                      </a:cubicBezTo>
                      <a:cubicBezTo>
                        <a:pt x="44" y="756"/>
                        <a:pt x="53" y="829"/>
                        <a:pt x="47" y="896"/>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7" name="Freeform 387">
                  <a:extLst>
                    <a:ext uri="{FF2B5EF4-FFF2-40B4-BE49-F238E27FC236}">
                      <a16:creationId xmlns:a16="http://schemas.microsoft.com/office/drawing/2014/main" id="{4B64054B-C508-4E6A-A15C-07E8B821BB16}"/>
                    </a:ext>
                  </a:extLst>
                </p:cNvPr>
                <p:cNvSpPr>
                  <a:spLocks/>
                </p:cNvSpPr>
                <p:nvPr/>
              </p:nvSpPr>
              <p:spPr bwMode="auto">
                <a:xfrm>
                  <a:off x="796926" y="2167320"/>
                  <a:ext cx="117475" cy="1012825"/>
                </a:xfrm>
                <a:custGeom>
                  <a:avLst/>
                  <a:gdLst>
                    <a:gd name="T0" fmla="*/ 7 w 359"/>
                    <a:gd name="T1" fmla="*/ 1794 h 3089"/>
                    <a:gd name="T2" fmla="*/ 0 w 359"/>
                    <a:gd name="T3" fmla="*/ 2272 h 3089"/>
                    <a:gd name="T4" fmla="*/ 10 w 359"/>
                    <a:gd name="T5" fmla="*/ 2772 h 3089"/>
                    <a:gd name="T6" fmla="*/ 195 w 359"/>
                    <a:gd name="T7" fmla="*/ 2967 h 3089"/>
                    <a:gd name="T8" fmla="*/ 340 w 359"/>
                    <a:gd name="T9" fmla="*/ 2780 h 3089"/>
                    <a:gd name="T10" fmla="*/ 348 w 359"/>
                    <a:gd name="T11" fmla="*/ 3089 h 3089"/>
                    <a:gd name="T12" fmla="*/ 359 w 359"/>
                    <a:gd name="T13" fmla="*/ 2281 h 3089"/>
                    <a:gd name="T14" fmla="*/ 352 w 359"/>
                    <a:gd name="T15" fmla="*/ 1920 h 3089"/>
                    <a:gd name="T16" fmla="*/ 252 w 359"/>
                    <a:gd name="T17" fmla="*/ 461 h 3089"/>
                    <a:gd name="T18" fmla="*/ 274 w 359"/>
                    <a:gd name="T19" fmla="*/ 355 h 3089"/>
                    <a:gd name="T20" fmla="*/ 292 w 359"/>
                    <a:gd name="T21" fmla="*/ 178 h 3089"/>
                    <a:gd name="T22" fmla="*/ 184 w 359"/>
                    <a:gd name="T23" fmla="*/ 0 h 3089"/>
                    <a:gd name="T24" fmla="*/ 87 w 359"/>
                    <a:gd name="T25" fmla="*/ 159 h 3089"/>
                    <a:gd name="T26" fmla="*/ 82 w 359"/>
                    <a:gd name="T27" fmla="*/ 328 h 3089"/>
                    <a:gd name="T28" fmla="*/ 97 w 359"/>
                    <a:gd name="T29" fmla="*/ 548 h 3089"/>
                    <a:gd name="T30" fmla="*/ 7 w 359"/>
                    <a:gd name="T31" fmla="*/ 1794 h 3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9" h="3089">
                      <a:moveTo>
                        <a:pt x="7" y="1794"/>
                      </a:moveTo>
                      <a:lnTo>
                        <a:pt x="0" y="2272"/>
                      </a:lnTo>
                      <a:lnTo>
                        <a:pt x="10" y="2772"/>
                      </a:lnTo>
                      <a:cubicBezTo>
                        <a:pt x="47" y="2794"/>
                        <a:pt x="166" y="2955"/>
                        <a:pt x="195" y="2967"/>
                      </a:cubicBezTo>
                      <a:cubicBezTo>
                        <a:pt x="234" y="2925"/>
                        <a:pt x="309" y="2810"/>
                        <a:pt x="340" y="2780"/>
                      </a:cubicBezTo>
                      <a:lnTo>
                        <a:pt x="348" y="3089"/>
                      </a:lnTo>
                      <a:lnTo>
                        <a:pt x="359" y="2281"/>
                      </a:lnTo>
                      <a:lnTo>
                        <a:pt x="352" y="1920"/>
                      </a:lnTo>
                      <a:cubicBezTo>
                        <a:pt x="356" y="1815"/>
                        <a:pt x="270" y="726"/>
                        <a:pt x="252" y="461"/>
                      </a:cubicBezTo>
                      <a:cubicBezTo>
                        <a:pt x="248" y="396"/>
                        <a:pt x="244" y="399"/>
                        <a:pt x="274" y="355"/>
                      </a:cubicBezTo>
                      <a:cubicBezTo>
                        <a:pt x="343" y="252"/>
                        <a:pt x="357" y="286"/>
                        <a:pt x="292" y="178"/>
                      </a:cubicBezTo>
                      <a:cubicBezTo>
                        <a:pt x="266" y="134"/>
                        <a:pt x="213" y="32"/>
                        <a:pt x="184" y="0"/>
                      </a:cubicBezTo>
                      <a:cubicBezTo>
                        <a:pt x="154" y="34"/>
                        <a:pt x="112" y="116"/>
                        <a:pt x="87" y="159"/>
                      </a:cubicBezTo>
                      <a:cubicBezTo>
                        <a:pt x="32" y="253"/>
                        <a:pt x="21" y="237"/>
                        <a:pt x="82" y="328"/>
                      </a:cubicBezTo>
                      <a:cubicBezTo>
                        <a:pt x="127" y="393"/>
                        <a:pt x="104" y="460"/>
                        <a:pt x="97" y="548"/>
                      </a:cubicBezTo>
                      <a:lnTo>
                        <a:pt x="7" y="1794"/>
                      </a:lnTo>
                      <a:close/>
                    </a:path>
                  </a:pathLst>
                </a:custGeom>
                <a:solidFill>
                  <a:srgbClr val="E236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8" name="Freeform 393">
                  <a:extLst>
                    <a:ext uri="{FF2B5EF4-FFF2-40B4-BE49-F238E27FC236}">
                      <a16:creationId xmlns:a16="http://schemas.microsoft.com/office/drawing/2014/main" id="{D530FDDB-EFC4-4937-88AC-5549170C31A9}"/>
                    </a:ext>
                  </a:extLst>
                </p:cNvPr>
                <p:cNvSpPr>
                  <a:spLocks/>
                </p:cNvSpPr>
                <p:nvPr/>
              </p:nvSpPr>
              <p:spPr bwMode="auto">
                <a:xfrm>
                  <a:off x="628651" y="2045083"/>
                  <a:ext cx="169863" cy="866775"/>
                </a:xfrm>
                <a:custGeom>
                  <a:avLst/>
                  <a:gdLst>
                    <a:gd name="T0" fmla="*/ 47 w 521"/>
                    <a:gd name="T1" fmla="*/ 161 h 2644"/>
                    <a:gd name="T2" fmla="*/ 5 w 521"/>
                    <a:gd name="T3" fmla="*/ 402 h 2644"/>
                    <a:gd name="T4" fmla="*/ 33 w 521"/>
                    <a:gd name="T5" fmla="*/ 654 h 2644"/>
                    <a:gd name="T6" fmla="*/ 283 w 521"/>
                    <a:gd name="T7" fmla="*/ 755 h 2644"/>
                    <a:gd name="T8" fmla="*/ 76 w 521"/>
                    <a:gd name="T9" fmla="*/ 868 h 2644"/>
                    <a:gd name="T10" fmla="*/ 514 w 521"/>
                    <a:gd name="T11" fmla="*/ 2644 h 2644"/>
                    <a:gd name="T12" fmla="*/ 521 w 521"/>
                    <a:gd name="T13" fmla="*/ 2166 h 2644"/>
                    <a:gd name="T14" fmla="*/ 513 w 521"/>
                    <a:gd name="T15" fmla="*/ 1874 h 2644"/>
                    <a:gd name="T16" fmla="*/ 350 w 521"/>
                    <a:gd name="T17" fmla="*/ 489 h 2644"/>
                    <a:gd name="T18" fmla="*/ 363 w 521"/>
                    <a:gd name="T19" fmla="*/ 30 h 2644"/>
                    <a:gd name="T20" fmla="*/ 380 w 521"/>
                    <a:gd name="T21" fmla="*/ 0 h 2644"/>
                    <a:gd name="T22" fmla="*/ 47 w 521"/>
                    <a:gd name="T23" fmla="*/ 161 h 2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1" h="2644">
                      <a:moveTo>
                        <a:pt x="47" y="161"/>
                      </a:moveTo>
                      <a:cubicBezTo>
                        <a:pt x="31" y="223"/>
                        <a:pt x="0" y="223"/>
                        <a:pt x="5" y="402"/>
                      </a:cubicBezTo>
                      <a:cubicBezTo>
                        <a:pt x="6" y="463"/>
                        <a:pt x="5" y="610"/>
                        <a:pt x="33" y="654"/>
                      </a:cubicBezTo>
                      <a:cubicBezTo>
                        <a:pt x="78" y="695"/>
                        <a:pt x="226" y="714"/>
                        <a:pt x="283" y="755"/>
                      </a:cubicBezTo>
                      <a:lnTo>
                        <a:pt x="76" y="868"/>
                      </a:lnTo>
                      <a:lnTo>
                        <a:pt x="514" y="2644"/>
                      </a:lnTo>
                      <a:lnTo>
                        <a:pt x="521" y="2166"/>
                      </a:lnTo>
                      <a:cubicBezTo>
                        <a:pt x="512" y="2084"/>
                        <a:pt x="516" y="1963"/>
                        <a:pt x="513" y="1874"/>
                      </a:cubicBezTo>
                      <a:cubicBezTo>
                        <a:pt x="503" y="1632"/>
                        <a:pt x="437" y="691"/>
                        <a:pt x="350" y="489"/>
                      </a:cubicBezTo>
                      <a:cubicBezTo>
                        <a:pt x="271" y="305"/>
                        <a:pt x="259" y="183"/>
                        <a:pt x="363" y="30"/>
                      </a:cubicBezTo>
                      <a:cubicBezTo>
                        <a:pt x="381" y="3"/>
                        <a:pt x="368" y="27"/>
                        <a:pt x="380" y="0"/>
                      </a:cubicBezTo>
                      <a:cubicBezTo>
                        <a:pt x="260" y="37"/>
                        <a:pt x="140" y="105"/>
                        <a:pt x="47" y="161"/>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99" name="Freeform 394">
                  <a:extLst>
                    <a:ext uri="{FF2B5EF4-FFF2-40B4-BE49-F238E27FC236}">
                      <a16:creationId xmlns:a16="http://schemas.microsoft.com/office/drawing/2014/main" id="{86F03C6C-3185-4FFD-AD6E-B946927EFFCA}"/>
                    </a:ext>
                  </a:extLst>
                </p:cNvPr>
                <p:cNvSpPr>
                  <a:spLocks/>
                </p:cNvSpPr>
                <p:nvPr/>
              </p:nvSpPr>
              <p:spPr bwMode="auto">
                <a:xfrm>
                  <a:off x="912813" y="2046670"/>
                  <a:ext cx="169863" cy="868363"/>
                </a:xfrm>
                <a:custGeom>
                  <a:avLst/>
                  <a:gdLst>
                    <a:gd name="T0" fmla="*/ 0 w 521"/>
                    <a:gd name="T1" fmla="*/ 2288 h 2649"/>
                    <a:gd name="T2" fmla="*/ 7 w 521"/>
                    <a:gd name="T3" fmla="*/ 2649 h 2649"/>
                    <a:gd name="T4" fmla="*/ 449 w 521"/>
                    <a:gd name="T5" fmla="*/ 864 h 2649"/>
                    <a:gd name="T6" fmla="*/ 242 w 521"/>
                    <a:gd name="T7" fmla="*/ 752 h 2649"/>
                    <a:gd name="T8" fmla="*/ 492 w 521"/>
                    <a:gd name="T9" fmla="*/ 648 h 2649"/>
                    <a:gd name="T10" fmla="*/ 520 w 521"/>
                    <a:gd name="T11" fmla="*/ 398 h 2649"/>
                    <a:gd name="T12" fmla="*/ 477 w 521"/>
                    <a:gd name="T13" fmla="*/ 159 h 2649"/>
                    <a:gd name="T14" fmla="*/ 152 w 521"/>
                    <a:gd name="T15" fmla="*/ 0 h 2649"/>
                    <a:gd name="T16" fmla="*/ 241 w 521"/>
                    <a:gd name="T17" fmla="*/ 237 h 2649"/>
                    <a:gd name="T18" fmla="*/ 174 w 521"/>
                    <a:gd name="T19" fmla="*/ 501 h 2649"/>
                    <a:gd name="T20" fmla="*/ 114 w 521"/>
                    <a:gd name="T21" fmla="*/ 771 h 2649"/>
                    <a:gd name="T22" fmla="*/ 77 w 521"/>
                    <a:gd name="T23" fmla="*/ 1065 h 2649"/>
                    <a:gd name="T24" fmla="*/ 23 w 521"/>
                    <a:gd name="T25" fmla="*/ 1661 h 2649"/>
                    <a:gd name="T26" fmla="*/ 0 w 521"/>
                    <a:gd name="T27" fmla="*/ 2288 h 2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1" h="2649">
                      <a:moveTo>
                        <a:pt x="0" y="2288"/>
                      </a:moveTo>
                      <a:lnTo>
                        <a:pt x="7" y="2649"/>
                      </a:lnTo>
                      <a:lnTo>
                        <a:pt x="449" y="864"/>
                      </a:lnTo>
                      <a:lnTo>
                        <a:pt x="242" y="752"/>
                      </a:lnTo>
                      <a:cubicBezTo>
                        <a:pt x="294" y="708"/>
                        <a:pt x="451" y="694"/>
                        <a:pt x="492" y="648"/>
                      </a:cubicBezTo>
                      <a:cubicBezTo>
                        <a:pt x="520" y="609"/>
                        <a:pt x="519" y="455"/>
                        <a:pt x="520" y="398"/>
                      </a:cubicBezTo>
                      <a:cubicBezTo>
                        <a:pt x="521" y="289"/>
                        <a:pt x="508" y="241"/>
                        <a:pt x="477" y="159"/>
                      </a:cubicBezTo>
                      <a:cubicBezTo>
                        <a:pt x="414" y="118"/>
                        <a:pt x="234" y="18"/>
                        <a:pt x="152" y="0"/>
                      </a:cubicBezTo>
                      <a:cubicBezTo>
                        <a:pt x="185" y="65"/>
                        <a:pt x="240" y="101"/>
                        <a:pt x="241" y="237"/>
                      </a:cubicBezTo>
                      <a:cubicBezTo>
                        <a:pt x="241" y="327"/>
                        <a:pt x="207" y="430"/>
                        <a:pt x="174" y="501"/>
                      </a:cubicBezTo>
                      <a:cubicBezTo>
                        <a:pt x="121" y="615"/>
                        <a:pt x="132" y="627"/>
                        <a:pt x="114" y="771"/>
                      </a:cubicBezTo>
                      <a:cubicBezTo>
                        <a:pt x="101" y="869"/>
                        <a:pt x="89" y="966"/>
                        <a:pt x="77" y="1065"/>
                      </a:cubicBezTo>
                      <a:cubicBezTo>
                        <a:pt x="54" y="1260"/>
                        <a:pt x="36" y="1463"/>
                        <a:pt x="23" y="1661"/>
                      </a:cubicBezTo>
                      <a:lnTo>
                        <a:pt x="0" y="2288"/>
                      </a:ln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0" name="Freeform 411">
                  <a:extLst>
                    <a:ext uri="{FF2B5EF4-FFF2-40B4-BE49-F238E27FC236}">
                      <a16:creationId xmlns:a16="http://schemas.microsoft.com/office/drawing/2014/main" id="{5C3F21EF-3C75-4110-AB0E-E08EFEDD7D9A}"/>
                    </a:ext>
                  </a:extLst>
                </p:cNvPr>
                <p:cNvSpPr>
                  <a:spLocks/>
                </p:cNvSpPr>
                <p:nvPr/>
              </p:nvSpPr>
              <p:spPr bwMode="auto">
                <a:xfrm>
                  <a:off x="371476" y="3286508"/>
                  <a:ext cx="171450" cy="271463"/>
                </a:xfrm>
                <a:custGeom>
                  <a:avLst/>
                  <a:gdLst>
                    <a:gd name="T0" fmla="*/ 275 w 523"/>
                    <a:gd name="T1" fmla="*/ 330 h 826"/>
                    <a:gd name="T2" fmla="*/ 339 w 523"/>
                    <a:gd name="T3" fmla="*/ 387 h 826"/>
                    <a:gd name="T4" fmla="*/ 481 w 523"/>
                    <a:gd name="T5" fmla="*/ 586 h 826"/>
                    <a:gd name="T6" fmla="*/ 418 w 523"/>
                    <a:gd name="T7" fmla="*/ 3 h 826"/>
                    <a:gd name="T8" fmla="*/ 30 w 523"/>
                    <a:gd name="T9" fmla="*/ 0 h 826"/>
                    <a:gd name="T10" fmla="*/ 135 w 523"/>
                    <a:gd name="T11" fmla="*/ 590 h 826"/>
                    <a:gd name="T12" fmla="*/ 251 w 523"/>
                    <a:gd name="T13" fmla="*/ 712 h 826"/>
                    <a:gd name="T14" fmla="*/ 375 w 523"/>
                    <a:gd name="T15" fmla="*/ 818 h 826"/>
                    <a:gd name="T16" fmla="*/ 423 w 523"/>
                    <a:gd name="T17" fmla="*/ 746 h 826"/>
                    <a:gd name="T18" fmla="*/ 375 w 523"/>
                    <a:gd name="T19" fmla="*/ 673 h 826"/>
                    <a:gd name="T20" fmla="*/ 275 w 523"/>
                    <a:gd name="T21" fmla="*/ 330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826">
                      <a:moveTo>
                        <a:pt x="275" y="330"/>
                      </a:moveTo>
                      <a:cubicBezTo>
                        <a:pt x="328" y="324"/>
                        <a:pt x="324" y="335"/>
                        <a:pt x="339" y="387"/>
                      </a:cubicBezTo>
                      <a:cubicBezTo>
                        <a:pt x="359" y="461"/>
                        <a:pt x="392" y="605"/>
                        <a:pt x="481" y="586"/>
                      </a:cubicBezTo>
                      <a:cubicBezTo>
                        <a:pt x="523" y="481"/>
                        <a:pt x="405" y="330"/>
                        <a:pt x="418" y="3"/>
                      </a:cubicBezTo>
                      <a:lnTo>
                        <a:pt x="30" y="0"/>
                      </a:lnTo>
                      <a:cubicBezTo>
                        <a:pt x="0" y="194"/>
                        <a:pt x="29" y="428"/>
                        <a:pt x="135" y="590"/>
                      </a:cubicBezTo>
                      <a:cubicBezTo>
                        <a:pt x="172" y="648"/>
                        <a:pt x="207" y="664"/>
                        <a:pt x="251" y="712"/>
                      </a:cubicBezTo>
                      <a:cubicBezTo>
                        <a:pt x="284" y="748"/>
                        <a:pt x="317" y="826"/>
                        <a:pt x="375" y="818"/>
                      </a:cubicBezTo>
                      <a:cubicBezTo>
                        <a:pt x="406" y="813"/>
                        <a:pt x="430" y="785"/>
                        <a:pt x="423" y="746"/>
                      </a:cubicBezTo>
                      <a:cubicBezTo>
                        <a:pt x="419" y="727"/>
                        <a:pt x="387" y="689"/>
                        <a:pt x="375" y="673"/>
                      </a:cubicBezTo>
                      <a:cubicBezTo>
                        <a:pt x="326" y="606"/>
                        <a:pt x="223" y="438"/>
                        <a:pt x="275" y="330"/>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1" name="Freeform 414">
                  <a:extLst>
                    <a:ext uri="{FF2B5EF4-FFF2-40B4-BE49-F238E27FC236}">
                      <a16:creationId xmlns:a16="http://schemas.microsoft.com/office/drawing/2014/main" id="{2C16C495-7F17-4894-8806-B06D775BCB33}"/>
                    </a:ext>
                  </a:extLst>
                </p:cNvPr>
                <p:cNvSpPr>
                  <a:spLocks/>
                </p:cNvSpPr>
                <p:nvPr/>
              </p:nvSpPr>
              <p:spPr bwMode="auto">
                <a:xfrm>
                  <a:off x="582613" y="4942270"/>
                  <a:ext cx="238125" cy="128588"/>
                </a:xfrm>
                <a:custGeom>
                  <a:avLst/>
                  <a:gdLst>
                    <a:gd name="T0" fmla="*/ 22 w 727"/>
                    <a:gd name="T1" fmla="*/ 65 h 394"/>
                    <a:gd name="T2" fmla="*/ 15 w 727"/>
                    <a:gd name="T3" fmla="*/ 78 h 394"/>
                    <a:gd name="T4" fmla="*/ 2 w 727"/>
                    <a:gd name="T5" fmla="*/ 153 h 394"/>
                    <a:gd name="T6" fmla="*/ 18 w 727"/>
                    <a:gd name="T7" fmla="*/ 304 h 394"/>
                    <a:gd name="T8" fmla="*/ 165 w 727"/>
                    <a:gd name="T9" fmla="*/ 365 h 394"/>
                    <a:gd name="T10" fmla="*/ 714 w 727"/>
                    <a:gd name="T11" fmla="*/ 312 h 394"/>
                    <a:gd name="T12" fmla="*/ 717 w 727"/>
                    <a:gd name="T13" fmla="*/ 159 h 394"/>
                    <a:gd name="T14" fmla="*/ 711 w 727"/>
                    <a:gd name="T15" fmla="*/ 68 h 394"/>
                    <a:gd name="T16" fmla="*/ 705 w 727"/>
                    <a:gd name="T17" fmla="*/ 64 h 394"/>
                    <a:gd name="T18" fmla="*/ 552 w 727"/>
                    <a:gd name="T19" fmla="*/ 13 h 394"/>
                    <a:gd name="T20" fmla="*/ 28 w 727"/>
                    <a:gd name="T21" fmla="*/ 87 h 394"/>
                    <a:gd name="T22" fmla="*/ 22 w 727"/>
                    <a:gd name="T23" fmla="*/ 65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7" h="394">
                      <a:moveTo>
                        <a:pt x="22" y="65"/>
                      </a:moveTo>
                      <a:lnTo>
                        <a:pt x="15" y="78"/>
                      </a:lnTo>
                      <a:cubicBezTo>
                        <a:pt x="0" y="110"/>
                        <a:pt x="1" y="115"/>
                        <a:pt x="2" y="153"/>
                      </a:cubicBezTo>
                      <a:cubicBezTo>
                        <a:pt x="4" y="205"/>
                        <a:pt x="12" y="200"/>
                        <a:pt x="18" y="304"/>
                      </a:cubicBezTo>
                      <a:cubicBezTo>
                        <a:pt x="60" y="323"/>
                        <a:pt x="22" y="335"/>
                        <a:pt x="165" y="365"/>
                      </a:cubicBezTo>
                      <a:cubicBezTo>
                        <a:pt x="290" y="391"/>
                        <a:pt x="662" y="394"/>
                        <a:pt x="714" y="312"/>
                      </a:cubicBezTo>
                      <a:cubicBezTo>
                        <a:pt x="727" y="271"/>
                        <a:pt x="717" y="208"/>
                        <a:pt x="717" y="159"/>
                      </a:cubicBezTo>
                      <a:lnTo>
                        <a:pt x="711" y="68"/>
                      </a:lnTo>
                      <a:cubicBezTo>
                        <a:pt x="708" y="67"/>
                        <a:pt x="706" y="65"/>
                        <a:pt x="705" y="64"/>
                      </a:cubicBezTo>
                      <a:lnTo>
                        <a:pt x="552" y="13"/>
                      </a:lnTo>
                      <a:cubicBezTo>
                        <a:pt x="468" y="0"/>
                        <a:pt x="89" y="24"/>
                        <a:pt x="28" y="87"/>
                      </a:cubicBezTo>
                      <a:lnTo>
                        <a:pt x="22" y="65"/>
                      </a:ln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2" name="Freeform 415">
                  <a:extLst>
                    <a:ext uri="{FF2B5EF4-FFF2-40B4-BE49-F238E27FC236}">
                      <a16:creationId xmlns:a16="http://schemas.microsoft.com/office/drawing/2014/main" id="{B641184B-6831-437A-8349-FBF647047C51}"/>
                    </a:ext>
                  </a:extLst>
                </p:cNvPr>
                <p:cNvSpPr>
                  <a:spLocks/>
                </p:cNvSpPr>
                <p:nvPr/>
              </p:nvSpPr>
              <p:spPr bwMode="auto">
                <a:xfrm>
                  <a:off x="881063" y="4937508"/>
                  <a:ext cx="244475" cy="133350"/>
                </a:xfrm>
                <a:custGeom>
                  <a:avLst/>
                  <a:gdLst>
                    <a:gd name="T0" fmla="*/ 43 w 746"/>
                    <a:gd name="T1" fmla="*/ 51 h 407"/>
                    <a:gd name="T2" fmla="*/ 32 w 746"/>
                    <a:gd name="T3" fmla="*/ 174 h 407"/>
                    <a:gd name="T4" fmla="*/ 102 w 746"/>
                    <a:gd name="T5" fmla="*/ 346 h 407"/>
                    <a:gd name="T6" fmla="*/ 704 w 746"/>
                    <a:gd name="T7" fmla="*/ 326 h 407"/>
                    <a:gd name="T8" fmla="*/ 710 w 746"/>
                    <a:gd name="T9" fmla="*/ 322 h 407"/>
                    <a:gd name="T10" fmla="*/ 730 w 746"/>
                    <a:gd name="T11" fmla="*/ 176 h 407"/>
                    <a:gd name="T12" fmla="*/ 735 w 746"/>
                    <a:gd name="T13" fmla="*/ 118 h 407"/>
                    <a:gd name="T14" fmla="*/ 732 w 746"/>
                    <a:gd name="T15" fmla="*/ 86 h 407"/>
                    <a:gd name="T16" fmla="*/ 724 w 746"/>
                    <a:gd name="T17" fmla="*/ 65 h 407"/>
                    <a:gd name="T18" fmla="*/ 718 w 746"/>
                    <a:gd name="T19" fmla="*/ 97 h 407"/>
                    <a:gd name="T20" fmla="*/ 686 w 746"/>
                    <a:gd name="T21" fmla="*/ 72 h 407"/>
                    <a:gd name="T22" fmla="*/ 648 w 746"/>
                    <a:gd name="T23" fmla="*/ 59 h 407"/>
                    <a:gd name="T24" fmla="*/ 186 w 746"/>
                    <a:gd name="T25" fmla="*/ 14 h 407"/>
                    <a:gd name="T26" fmla="*/ 100 w 746"/>
                    <a:gd name="T27" fmla="*/ 33 h 407"/>
                    <a:gd name="T28" fmla="*/ 40 w 746"/>
                    <a:gd name="T29" fmla="*/ 68 h 407"/>
                    <a:gd name="T30" fmla="*/ 43 w 746"/>
                    <a:gd name="T31" fmla="*/ 51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6" h="407">
                      <a:moveTo>
                        <a:pt x="43" y="51"/>
                      </a:moveTo>
                      <a:cubicBezTo>
                        <a:pt x="27" y="78"/>
                        <a:pt x="33" y="136"/>
                        <a:pt x="32" y="174"/>
                      </a:cubicBezTo>
                      <a:cubicBezTo>
                        <a:pt x="34" y="268"/>
                        <a:pt x="0" y="316"/>
                        <a:pt x="102" y="346"/>
                      </a:cubicBezTo>
                      <a:cubicBezTo>
                        <a:pt x="244" y="389"/>
                        <a:pt x="564" y="407"/>
                        <a:pt x="704" y="326"/>
                      </a:cubicBezTo>
                      <a:cubicBezTo>
                        <a:pt x="706" y="325"/>
                        <a:pt x="708" y="323"/>
                        <a:pt x="710" y="322"/>
                      </a:cubicBezTo>
                      <a:cubicBezTo>
                        <a:pt x="746" y="299"/>
                        <a:pt x="728" y="248"/>
                        <a:pt x="730" y="176"/>
                      </a:cubicBezTo>
                      <a:cubicBezTo>
                        <a:pt x="731" y="154"/>
                        <a:pt x="734" y="138"/>
                        <a:pt x="735" y="118"/>
                      </a:cubicBezTo>
                      <a:cubicBezTo>
                        <a:pt x="735" y="104"/>
                        <a:pt x="735" y="100"/>
                        <a:pt x="732" y="86"/>
                      </a:cubicBezTo>
                      <a:cubicBezTo>
                        <a:pt x="727" y="62"/>
                        <a:pt x="729" y="72"/>
                        <a:pt x="724" y="65"/>
                      </a:cubicBezTo>
                      <a:lnTo>
                        <a:pt x="718" y="97"/>
                      </a:lnTo>
                      <a:cubicBezTo>
                        <a:pt x="699" y="72"/>
                        <a:pt x="716" y="86"/>
                        <a:pt x="686" y="72"/>
                      </a:cubicBezTo>
                      <a:cubicBezTo>
                        <a:pt x="673" y="66"/>
                        <a:pt x="660" y="63"/>
                        <a:pt x="648" y="59"/>
                      </a:cubicBezTo>
                      <a:cubicBezTo>
                        <a:pt x="548" y="22"/>
                        <a:pt x="272" y="0"/>
                        <a:pt x="186" y="14"/>
                      </a:cubicBezTo>
                      <a:cubicBezTo>
                        <a:pt x="157" y="19"/>
                        <a:pt x="125" y="25"/>
                        <a:pt x="100" y="33"/>
                      </a:cubicBezTo>
                      <a:cubicBezTo>
                        <a:pt x="53" y="46"/>
                        <a:pt x="69" y="51"/>
                        <a:pt x="40" y="68"/>
                      </a:cubicBezTo>
                      <a:cubicBezTo>
                        <a:pt x="53" y="61"/>
                        <a:pt x="51" y="73"/>
                        <a:pt x="43" y="51"/>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3" name="Freeform 416">
                  <a:extLst>
                    <a:ext uri="{FF2B5EF4-FFF2-40B4-BE49-F238E27FC236}">
                      <a16:creationId xmlns:a16="http://schemas.microsoft.com/office/drawing/2014/main" id="{88429B74-479A-4E3A-B71C-5FA05AF63E70}"/>
                    </a:ext>
                  </a:extLst>
                </p:cNvPr>
                <p:cNvSpPr>
                  <a:spLocks/>
                </p:cNvSpPr>
                <p:nvPr/>
              </p:nvSpPr>
              <p:spPr bwMode="auto">
                <a:xfrm>
                  <a:off x="1187402" y="3272220"/>
                  <a:ext cx="146655" cy="271996"/>
                </a:xfrm>
                <a:custGeom>
                  <a:avLst/>
                  <a:gdLst>
                    <a:gd name="T0" fmla="*/ 440 w 477"/>
                    <a:gd name="T1" fmla="*/ 142 h 853"/>
                    <a:gd name="T2" fmla="*/ 411 w 477"/>
                    <a:gd name="T3" fmla="*/ 0 h 853"/>
                    <a:gd name="T4" fmla="*/ 77 w 477"/>
                    <a:gd name="T5" fmla="*/ 15 h 853"/>
                    <a:gd name="T6" fmla="*/ 66 w 477"/>
                    <a:gd name="T7" fmla="*/ 332 h 853"/>
                    <a:gd name="T8" fmla="*/ 51 w 477"/>
                    <a:gd name="T9" fmla="*/ 605 h 853"/>
                    <a:gd name="T10" fmla="*/ 153 w 477"/>
                    <a:gd name="T11" fmla="*/ 486 h 853"/>
                    <a:gd name="T12" fmla="*/ 236 w 477"/>
                    <a:gd name="T13" fmla="*/ 339 h 853"/>
                    <a:gd name="T14" fmla="*/ 111 w 477"/>
                    <a:gd name="T15" fmla="*/ 750 h 853"/>
                    <a:gd name="T16" fmla="*/ 205 w 477"/>
                    <a:gd name="T17" fmla="*/ 818 h 853"/>
                    <a:gd name="T18" fmla="*/ 284 w 477"/>
                    <a:gd name="T19" fmla="*/ 710 h 853"/>
                    <a:gd name="T20" fmla="*/ 377 w 477"/>
                    <a:gd name="T21" fmla="*/ 609 h 853"/>
                    <a:gd name="T22" fmla="*/ 477 w 477"/>
                    <a:gd name="T23" fmla="*/ 322 h 853"/>
                    <a:gd name="T24" fmla="*/ 460 w 477"/>
                    <a:gd name="T25" fmla="*/ 311 h 853"/>
                    <a:gd name="T26" fmla="*/ 435 w 477"/>
                    <a:gd name="T27" fmla="*/ 296 h 853"/>
                    <a:gd name="T28" fmla="*/ 440 w 477"/>
                    <a:gd name="T29" fmla="*/ 142 h 853"/>
                    <a:gd name="connsiteX0" fmla="*/ 8510 w 9391"/>
                    <a:gd name="connsiteY0" fmla="*/ 3470 h 9735"/>
                    <a:gd name="connsiteX1" fmla="*/ 8007 w 9391"/>
                    <a:gd name="connsiteY1" fmla="*/ 0 h 9735"/>
                    <a:gd name="connsiteX2" fmla="*/ 1005 w 9391"/>
                    <a:gd name="connsiteY2" fmla="*/ 176 h 9735"/>
                    <a:gd name="connsiteX3" fmla="*/ 775 w 9391"/>
                    <a:gd name="connsiteY3" fmla="*/ 3892 h 9735"/>
                    <a:gd name="connsiteX4" fmla="*/ 460 w 9391"/>
                    <a:gd name="connsiteY4" fmla="*/ 7093 h 9735"/>
                    <a:gd name="connsiteX5" fmla="*/ 2599 w 9391"/>
                    <a:gd name="connsiteY5" fmla="*/ 5698 h 9735"/>
                    <a:gd name="connsiteX6" fmla="*/ 4339 w 9391"/>
                    <a:gd name="connsiteY6" fmla="*/ 3974 h 9735"/>
                    <a:gd name="connsiteX7" fmla="*/ 1718 w 9391"/>
                    <a:gd name="connsiteY7" fmla="*/ 8792 h 9735"/>
                    <a:gd name="connsiteX8" fmla="*/ 3689 w 9391"/>
                    <a:gd name="connsiteY8" fmla="*/ 9590 h 9735"/>
                    <a:gd name="connsiteX9" fmla="*/ 5345 w 9391"/>
                    <a:gd name="connsiteY9" fmla="*/ 8324 h 9735"/>
                    <a:gd name="connsiteX10" fmla="*/ 7295 w 9391"/>
                    <a:gd name="connsiteY10" fmla="*/ 7140 h 9735"/>
                    <a:gd name="connsiteX11" fmla="*/ 9391 w 9391"/>
                    <a:gd name="connsiteY11" fmla="*/ 3775 h 9735"/>
                    <a:gd name="connsiteX12" fmla="*/ 9035 w 9391"/>
                    <a:gd name="connsiteY12" fmla="*/ 3646 h 9735"/>
                    <a:gd name="connsiteX13" fmla="*/ 8510 w 9391"/>
                    <a:gd name="connsiteY13" fmla="*/ 3470 h 9735"/>
                    <a:gd name="connsiteX0" fmla="*/ 9621 w 10000"/>
                    <a:gd name="connsiteY0" fmla="*/ 3745 h 10000"/>
                    <a:gd name="connsiteX1" fmla="*/ 8526 w 10000"/>
                    <a:gd name="connsiteY1" fmla="*/ 0 h 10000"/>
                    <a:gd name="connsiteX2" fmla="*/ 1070 w 10000"/>
                    <a:gd name="connsiteY2" fmla="*/ 181 h 10000"/>
                    <a:gd name="connsiteX3" fmla="*/ 825 w 10000"/>
                    <a:gd name="connsiteY3" fmla="*/ 3998 h 10000"/>
                    <a:gd name="connsiteX4" fmla="*/ 490 w 10000"/>
                    <a:gd name="connsiteY4" fmla="*/ 7286 h 10000"/>
                    <a:gd name="connsiteX5" fmla="*/ 2768 w 10000"/>
                    <a:gd name="connsiteY5" fmla="*/ 5853 h 10000"/>
                    <a:gd name="connsiteX6" fmla="*/ 4620 w 10000"/>
                    <a:gd name="connsiteY6" fmla="*/ 4082 h 10000"/>
                    <a:gd name="connsiteX7" fmla="*/ 1829 w 10000"/>
                    <a:gd name="connsiteY7" fmla="*/ 9031 h 10000"/>
                    <a:gd name="connsiteX8" fmla="*/ 3928 w 10000"/>
                    <a:gd name="connsiteY8" fmla="*/ 9851 h 10000"/>
                    <a:gd name="connsiteX9" fmla="*/ 5692 w 10000"/>
                    <a:gd name="connsiteY9" fmla="*/ 8551 h 10000"/>
                    <a:gd name="connsiteX10" fmla="*/ 7768 w 10000"/>
                    <a:gd name="connsiteY10" fmla="*/ 7334 h 10000"/>
                    <a:gd name="connsiteX11" fmla="*/ 10000 w 10000"/>
                    <a:gd name="connsiteY11" fmla="*/ 3878 h 10000"/>
                    <a:gd name="connsiteX12" fmla="*/ 9621 w 10000"/>
                    <a:gd name="connsiteY12" fmla="*/ 3745 h 10000"/>
                    <a:gd name="connsiteX0" fmla="*/ 10000 w 10038"/>
                    <a:gd name="connsiteY0" fmla="*/ 3878 h 10000"/>
                    <a:gd name="connsiteX1" fmla="*/ 8526 w 10038"/>
                    <a:gd name="connsiteY1" fmla="*/ 0 h 10000"/>
                    <a:gd name="connsiteX2" fmla="*/ 1070 w 10038"/>
                    <a:gd name="connsiteY2" fmla="*/ 181 h 10000"/>
                    <a:gd name="connsiteX3" fmla="*/ 825 w 10038"/>
                    <a:gd name="connsiteY3" fmla="*/ 3998 h 10000"/>
                    <a:gd name="connsiteX4" fmla="*/ 490 w 10038"/>
                    <a:gd name="connsiteY4" fmla="*/ 7286 h 10000"/>
                    <a:gd name="connsiteX5" fmla="*/ 2768 w 10038"/>
                    <a:gd name="connsiteY5" fmla="*/ 5853 h 10000"/>
                    <a:gd name="connsiteX6" fmla="*/ 4620 w 10038"/>
                    <a:gd name="connsiteY6" fmla="*/ 4082 h 10000"/>
                    <a:gd name="connsiteX7" fmla="*/ 1829 w 10038"/>
                    <a:gd name="connsiteY7" fmla="*/ 9031 h 10000"/>
                    <a:gd name="connsiteX8" fmla="*/ 3928 w 10038"/>
                    <a:gd name="connsiteY8" fmla="*/ 9851 h 10000"/>
                    <a:gd name="connsiteX9" fmla="*/ 5692 w 10038"/>
                    <a:gd name="connsiteY9" fmla="*/ 8551 h 10000"/>
                    <a:gd name="connsiteX10" fmla="*/ 7768 w 10038"/>
                    <a:gd name="connsiteY10" fmla="*/ 7334 h 10000"/>
                    <a:gd name="connsiteX11" fmla="*/ 10000 w 10038"/>
                    <a:gd name="connsiteY11" fmla="*/ 3878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8" h="10000">
                      <a:moveTo>
                        <a:pt x="10000" y="3878"/>
                      </a:moveTo>
                      <a:cubicBezTo>
                        <a:pt x="10126" y="2656"/>
                        <a:pt x="10014" y="616"/>
                        <a:pt x="8526" y="0"/>
                      </a:cubicBezTo>
                      <a:lnTo>
                        <a:pt x="1070" y="181"/>
                      </a:lnTo>
                      <a:cubicBezTo>
                        <a:pt x="1294" y="1746"/>
                        <a:pt x="1361" y="2445"/>
                        <a:pt x="825" y="3998"/>
                      </a:cubicBezTo>
                      <a:cubicBezTo>
                        <a:pt x="512" y="4949"/>
                        <a:pt x="-648" y="6611"/>
                        <a:pt x="490" y="7286"/>
                      </a:cubicBezTo>
                      <a:cubicBezTo>
                        <a:pt x="1829" y="7382"/>
                        <a:pt x="2365" y="6503"/>
                        <a:pt x="2768" y="5853"/>
                      </a:cubicBezTo>
                      <a:cubicBezTo>
                        <a:pt x="3615" y="4372"/>
                        <a:pt x="3012" y="3998"/>
                        <a:pt x="4620" y="4082"/>
                      </a:cubicBezTo>
                      <a:cubicBezTo>
                        <a:pt x="6473" y="5744"/>
                        <a:pt x="2008" y="8730"/>
                        <a:pt x="1829" y="9031"/>
                      </a:cubicBezTo>
                      <a:cubicBezTo>
                        <a:pt x="1428" y="9742"/>
                        <a:pt x="2811" y="10272"/>
                        <a:pt x="3928" y="9851"/>
                      </a:cubicBezTo>
                      <a:cubicBezTo>
                        <a:pt x="4598" y="9586"/>
                        <a:pt x="5022" y="8959"/>
                        <a:pt x="5692" y="8551"/>
                      </a:cubicBezTo>
                      <a:cubicBezTo>
                        <a:pt x="6473" y="8069"/>
                        <a:pt x="6986" y="7948"/>
                        <a:pt x="7768" y="7334"/>
                      </a:cubicBezTo>
                      <a:cubicBezTo>
                        <a:pt x="8906" y="6407"/>
                        <a:pt x="9599" y="5155"/>
                        <a:pt x="10000" y="3878"/>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4" name="Freeform 417">
                  <a:extLst>
                    <a:ext uri="{FF2B5EF4-FFF2-40B4-BE49-F238E27FC236}">
                      <a16:creationId xmlns:a16="http://schemas.microsoft.com/office/drawing/2014/main" id="{F5423296-F017-4FB1-A291-E965B5383F21}"/>
                    </a:ext>
                  </a:extLst>
                </p:cNvPr>
                <p:cNvSpPr>
                  <a:spLocks/>
                </p:cNvSpPr>
                <p:nvPr/>
              </p:nvSpPr>
              <p:spPr bwMode="auto">
                <a:xfrm>
                  <a:off x="762001" y="1991108"/>
                  <a:ext cx="192088" cy="174625"/>
                </a:xfrm>
                <a:custGeom>
                  <a:avLst/>
                  <a:gdLst>
                    <a:gd name="T0" fmla="*/ 28 w 590"/>
                    <a:gd name="T1" fmla="*/ 175 h 534"/>
                    <a:gd name="T2" fmla="*/ 279 w 590"/>
                    <a:gd name="T3" fmla="*/ 525 h 534"/>
                    <a:gd name="T4" fmla="*/ 562 w 590"/>
                    <a:gd name="T5" fmla="*/ 200 h 534"/>
                    <a:gd name="T6" fmla="*/ 566 w 590"/>
                    <a:gd name="T7" fmla="*/ 0 h 534"/>
                    <a:gd name="T8" fmla="*/ 24 w 590"/>
                    <a:gd name="T9" fmla="*/ 1 h 534"/>
                    <a:gd name="T10" fmla="*/ 28 w 590"/>
                    <a:gd name="T11" fmla="*/ 175 h 534"/>
                  </a:gdLst>
                  <a:ahLst/>
                  <a:cxnLst>
                    <a:cxn ang="0">
                      <a:pos x="T0" y="T1"/>
                    </a:cxn>
                    <a:cxn ang="0">
                      <a:pos x="T2" y="T3"/>
                    </a:cxn>
                    <a:cxn ang="0">
                      <a:pos x="T4" y="T5"/>
                    </a:cxn>
                    <a:cxn ang="0">
                      <a:pos x="T6" y="T7"/>
                    </a:cxn>
                    <a:cxn ang="0">
                      <a:pos x="T8" y="T9"/>
                    </a:cxn>
                    <a:cxn ang="0">
                      <a:pos x="T10" y="T11"/>
                    </a:cxn>
                  </a:cxnLst>
                  <a:rect l="0" t="0" r="r" b="b"/>
                  <a:pathLst>
                    <a:path w="590" h="534">
                      <a:moveTo>
                        <a:pt x="28" y="175"/>
                      </a:moveTo>
                      <a:cubicBezTo>
                        <a:pt x="0" y="356"/>
                        <a:pt x="118" y="516"/>
                        <a:pt x="279" y="525"/>
                      </a:cubicBezTo>
                      <a:cubicBezTo>
                        <a:pt x="449" y="534"/>
                        <a:pt x="590" y="376"/>
                        <a:pt x="562" y="200"/>
                      </a:cubicBezTo>
                      <a:cubicBezTo>
                        <a:pt x="546" y="139"/>
                        <a:pt x="567" y="64"/>
                        <a:pt x="566" y="0"/>
                      </a:cubicBezTo>
                      <a:cubicBezTo>
                        <a:pt x="391" y="78"/>
                        <a:pt x="204" y="86"/>
                        <a:pt x="24" y="1"/>
                      </a:cubicBezTo>
                      <a:cubicBezTo>
                        <a:pt x="33" y="46"/>
                        <a:pt x="39" y="133"/>
                        <a:pt x="28" y="175"/>
                      </a:cubicBezTo>
                      <a:close/>
                    </a:path>
                  </a:pathLst>
                </a:custGeom>
                <a:solidFill>
                  <a:srgbClr val="F58C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5" name="Freeform 420">
                  <a:extLst>
                    <a:ext uri="{FF2B5EF4-FFF2-40B4-BE49-F238E27FC236}">
                      <a16:creationId xmlns:a16="http://schemas.microsoft.com/office/drawing/2014/main" id="{88199604-F353-4CEC-AB84-CF369AB2A015}"/>
                    </a:ext>
                  </a:extLst>
                </p:cNvPr>
                <p:cNvSpPr>
                  <a:spLocks/>
                </p:cNvSpPr>
                <p:nvPr/>
              </p:nvSpPr>
              <p:spPr bwMode="auto">
                <a:xfrm>
                  <a:off x="890588" y="4848608"/>
                  <a:ext cx="233363" cy="120650"/>
                </a:xfrm>
                <a:custGeom>
                  <a:avLst/>
                  <a:gdLst>
                    <a:gd name="T0" fmla="*/ 15 w 715"/>
                    <a:gd name="T1" fmla="*/ 322 h 368"/>
                    <a:gd name="T2" fmla="*/ 12 w 715"/>
                    <a:gd name="T3" fmla="*/ 339 h 368"/>
                    <a:gd name="T4" fmla="*/ 72 w 715"/>
                    <a:gd name="T5" fmla="*/ 304 h 368"/>
                    <a:gd name="T6" fmla="*/ 158 w 715"/>
                    <a:gd name="T7" fmla="*/ 285 h 368"/>
                    <a:gd name="T8" fmla="*/ 620 w 715"/>
                    <a:gd name="T9" fmla="*/ 330 h 368"/>
                    <a:gd name="T10" fmla="*/ 658 w 715"/>
                    <a:gd name="T11" fmla="*/ 343 h 368"/>
                    <a:gd name="T12" fmla="*/ 690 w 715"/>
                    <a:gd name="T13" fmla="*/ 368 h 368"/>
                    <a:gd name="T14" fmla="*/ 696 w 715"/>
                    <a:gd name="T15" fmla="*/ 336 h 368"/>
                    <a:gd name="T16" fmla="*/ 625 w 715"/>
                    <a:gd name="T17" fmla="*/ 2 h 368"/>
                    <a:gd name="T18" fmla="*/ 79 w 715"/>
                    <a:gd name="T19" fmla="*/ 0 h 368"/>
                    <a:gd name="T20" fmla="*/ 15 w 715"/>
                    <a:gd name="T21"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15" h="368">
                      <a:moveTo>
                        <a:pt x="15" y="322"/>
                      </a:moveTo>
                      <a:cubicBezTo>
                        <a:pt x="23" y="344"/>
                        <a:pt x="25" y="332"/>
                        <a:pt x="12" y="339"/>
                      </a:cubicBezTo>
                      <a:cubicBezTo>
                        <a:pt x="41" y="322"/>
                        <a:pt x="25" y="317"/>
                        <a:pt x="72" y="304"/>
                      </a:cubicBezTo>
                      <a:cubicBezTo>
                        <a:pt x="97" y="296"/>
                        <a:pt x="129" y="290"/>
                        <a:pt x="158" y="285"/>
                      </a:cubicBezTo>
                      <a:cubicBezTo>
                        <a:pt x="244" y="271"/>
                        <a:pt x="520" y="293"/>
                        <a:pt x="620" y="330"/>
                      </a:cubicBezTo>
                      <a:cubicBezTo>
                        <a:pt x="632" y="334"/>
                        <a:pt x="645" y="337"/>
                        <a:pt x="658" y="343"/>
                      </a:cubicBezTo>
                      <a:cubicBezTo>
                        <a:pt x="688" y="357"/>
                        <a:pt x="671" y="343"/>
                        <a:pt x="690" y="368"/>
                      </a:cubicBezTo>
                      <a:lnTo>
                        <a:pt x="696" y="336"/>
                      </a:lnTo>
                      <a:cubicBezTo>
                        <a:pt x="715" y="255"/>
                        <a:pt x="639" y="85"/>
                        <a:pt x="625" y="2"/>
                      </a:cubicBezTo>
                      <a:lnTo>
                        <a:pt x="79" y="0"/>
                      </a:lnTo>
                      <a:cubicBezTo>
                        <a:pt x="64" y="92"/>
                        <a:pt x="0" y="228"/>
                        <a:pt x="15" y="322"/>
                      </a:cubicBez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6" name="Freeform 421">
                  <a:extLst>
                    <a:ext uri="{FF2B5EF4-FFF2-40B4-BE49-F238E27FC236}">
                      <a16:creationId xmlns:a16="http://schemas.microsoft.com/office/drawing/2014/main" id="{AB3E1746-3F43-4A59-BF63-1412EE55CA38}"/>
                    </a:ext>
                  </a:extLst>
                </p:cNvPr>
                <p:cNvSpPr>
                  <a:spLocks/>
                </p:cNvSpPr>
                <p:nvPr/>
              </p:nvSpPr>
              <p:spPr bwMode="auto">
                <a:xfrm>
                  <a:off x="584201" y="4854958"/>
                  <a:ext cx="231775" cy="115888"/>
                </a:xfrm>
                <a:custGeom>
                  <a:avLst/>
                  <a:gdLst>
                    <a:gd name="T0" fmla="*/ 90 w 708"/>
                    <a:gd name="T1" fmla="*/ 2 h 355"/>
                    <a:gd name="T2" fmla="*/ 19 w 708"/>
                    <a:gd name="T3" fmla="*/ 333 h 355"/>
                    <a:gd name="T4" fmla="*/ 25 w 708"/>
                    <a:gd name="T5" fmla="*/ 355 h 355"/>
                    <a:gd name="T6" fmla="*/ 549 w 708"/>
                    <a:gd name="T7" fmla="*/ 281 h 355"/>
                    <a:gd name="T8" fmla="*/ 702 w 708"/>
                    <a:gd name="T9" fmla="*/ 332 h 355"/>
                    <a:gd name="T10" fmla="*/ 708 w 708"/>
                    <a:gd name="T11" fmla="*/ 336 h 355"/>
                    <a:gd name="T12" fmla="*/ 678 w 708"/>
                    <a:gd name="T13" fmla="*/ 157 h 355"/>
                    <a:gd name="T14" fmla="*/ 639 w 708"/>
                    <a:gd name="T15" fmla="*/ 0 h 355"/>
                    <a:gd name="T16" fmla="*/ 90 w 708"/>
                    <a:gd name="T17" fmla="*/ 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8" h="355">
                      <a:moveTo>
                        <a:pt x="90" y="2"/>
                      </a:moveTo>
                      <a:cubicBezTo>
                        <a:pt x="76" y="83"/>
                        <a:pt x="0" y="253"/>
                        <a:pt x="19" y="333"/>
                      </a:cubicBezTo>
                      <a:lnTo>
                        <a:pt x="25" y="355"/>
                      </a:lnTo>
                      <a:cubicBezTo>
                        <a:pt x="86" y="292"/>
                        <a:pt x="465" y="268"/>
                        <a:pt x="549" y="281"/>
                      </a:cubicBezTo>
                      <a:lnTo>
                        <a:pt x="702" y="332"/>
                      </a:lnTo>
                      <a:cubicBezTo>
                        <a:pt x="703" y="333"/>
                        <a:pt x="705" y="335"/>
                        <a:pt x="708" y="336"/>
                      </a:cubicBezTo>
                      <a:cubicBezTo>
                        <a:pt x="704" y="276"/>
                        <a:pt x="691" y="214"/>
                        <a:pt x="678" y="157"/>
                      </a:cubicBezTo>
                      <a:cubicBezTo>
                        <a:pt x="669" y="118"/>
                        <a:pt x="640" y="30"/>
                        <a:pt x="639" y="0"/>
                      </a:cubicBezTo>
                      <a:lnTo>
                        <a:pt x="90" y="2"/>
                      </a:ln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07" name="Freeform 441">
                  <a:extLst>
                    <a:ext uri="{FF2B5EF4-FFF2-40B4-BE49-F238E27FC236}">
                      <a16:creationId xmlns:a16="http://schemas.microsoft.com/office/drawing/2014/main" id="{A204D873-D86F-4317-9A6E-3BA307D6EB23}"/>
                    </a:ext>
                  </a:extLst>
                </p:cNvPr>
                <p:cNvSpPr>
                  <a:spLocks/>
                </p:cNvSpPr>
                <p:nvPr/>
              </p:nvSpPr>
              <p:spPr bwMode="auto">
                <a:xfrm>
                  <a:off x="800101" y="3075370"/>
                  <a:ext cx="111125" cy="142875"/>
                </a:xfrm>
                <a:custGeom>
                  <a:avLst/>
                  <a:gdLst>
                    <a:gd name="T0" fmla="*/ 338 w 338"/>
                    <a:gd name="T1" fmla="*/ 317 h 434"/>
                    <a:gd name="T2" fmla="*/ 330 w 338"/>
                    <a:gd name="T3" fmla="*/ 8 h 434"/>
                    <a:gd name="T4" fmla="*/ 185 w 338"/>
                    <a:gd name="T5" fmla="*/ 195 h 434"/>
                    <a:gd name="T6" fmla="*/ 0 w 338"/>
                    <a:gd name="T7" fmla="*/ 0 h 434"/>
                    <a:gd name="T8" fmla="*/ 7 w 338"/>
                    <a:gd name="T9" fmla="*/ 434 h 434"/>
                    <a:gd name="T10" fmla="*/ 337 w 338"/>
                    <a:gd name="T11" fmla="*/ 434 h 434"/>
                    <a:gd name="T12" fmla="*/ 338 w 338"/>
                    <a:gd name="T13" fmla="*/ 317 h 434"/>
                  </a:gdLst>
                  <a:ahLst/>
                  <a:cxnLst>
                    <a:cxn ang="0">
                      <a:pos x="T0" y="T1"/>
                    </a:cxn>
                    <a:cxn ang="0">
                      <a:pos x="T2" y="T3"/>
                    </a:cxn>
                    <a:cxn ang="0">
                      <a:pos x="T4" y="T5"/>
                    </a:cxn>
                    <a:cxn ang="0">
                      <a:pos x="T6" y="T7"/>
                    </a:cxn>
                    <a:cxn ang="0">
                      <a:pos x="T8" y="T9"/>
                    </a:cxn>
                    <a:cxn ang="0">
                      <a:pos x="T10" y="T11"/>
                    </a:cxn>
                    <a:cxn ang="0">
                      <a:pos x="T12" y="T13"/>
                    </a:cxn>
                  </a:cxnLst>
                  <a:rect l="0" t="0" r="r" b="b"/>
                  <a:pathLst>
                    <a:path w="338" h="434">
                      <a:moveTo>
                        <a:pt x="338" y="317"/>
                      </a:moveTo>
                      <a:lnTo>
                        <a:pt x="330" y="8"/>
                      </a:lnTo>
                      <a:cubicBezTo>
                        <a:pt x="299" y="38"/>
                        <a:pt x="224" y="153"/>
                        <a:pt x="185" y="195"/>
                      </a:cubicBezTo>
                      <a:cubicBezTo>
                        <a:pt x="156" y="183"/>
                        <a:pt x="37" y="22"/>
                        <a:pt x="0" y="0"/>
                      </a:cubicBezTo>
                      <a:lnTo>
                        <a:pt x="7" y="434"/>
                      </a:lnTo>
                      <a:lnTo>
                        <a:pt x="337" y="434"/>
                      </a:lnTo>
                      <a:lnTo>
                        <a:pt x="338" y="317"/>
                      </a:ln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408" name="Group 407">
                  <a:extLst>
                    <a:ext uri="{FF2B5EF4-FFF2-40B4-BE49-F238E27FC236}">
                      <a16:creationId xmlns:a16="http://schemas.microsoft.com/office/drawing/2014/main" id="{8D44586B-0D90-4E4E-8717-66551FCE3A54}"/>
                    </a:ext>
                  </a:extLst>
                </p:cNvPr>
                <p:cNvGrpSpPr/>
                <p:nvPr/>
              </p:nvGrpSpPr>
              <p:grpSpPr>
                <a:xfrm>
                  <a:off x="716279" y="1686944"/>
                  <a:ext cx="273051" cy="250825"/>
                  <a:chOff x="8582026" y="1893889"/>
                  <a:chExt cx="273051" cy="250825"/>
                </a:xfrm>
              </p:grpSpPr>
              <p:sp>
                <p:nvSpPr>
                  <p:cNvPr id="409" name="Freeform 300">
                    <a:extLst>
                      <a:ext uri="{FF2B5EF4-FFF2-40B4-BE49-F238E27FC236}">
                        <a16:creationId xmlns:a16="http://schemas.microsoft.com/office/drawing/2014/main" id="{83189319-9D11-419D-9DA6-6D354A51CC41}"/>
                      </a:ext>
                    </a:extLst>
                  </p:cNvPr>
                  <p:cNvSpPr>
                    <a:spLocks/>
                  </p:cNvSpPr>
                  <p:nvPr/>
                </p:nvSpPr>
                <p:spPr bwMode="auto">
                  <a:xfrm>
                    <a:off x="8650289" y="2098676"/>
                    <a:ext cx="147638" cy="46038"/>
                  </a:xfrm>
                  <a:custGeom>
                    <a:avLst/>
                    <a:gdLst>
                      <a:gd name="T0" fmla="*/ 447 w 449"/>
                      <a:gd name="T1" fmla="*/ 29 h 141"/>
                      <a:gd name="T2" fmla="*/ 359 w 449"/>
                      <a:gd name="T3" fmla="*/ 42 h 141"/>
                      <a:gd name="T4" fmla="*/ 14 w 449"/>
                      <a:gd name="T5" fmla="*/ 11 h 141"/>
                      <a:gd name="T6" fmla="*/ 25 w 449"/>
                      <a:gd name="T7" fmla="*/ 63 h 141"/>
                      <a:gd name="T8" fmla="*/ 447 w 449"/>
                      <a:gd name="T9" fmla="*/ 29 h 141"/>
                    </a:gdLst>
                    <a:ahLst/>
                    <a:cxnLst>
                      <a:cxn ang="0">
                        <a:pos x="T0" y="T1"/>
                      </a:cxn>
                      <a:cxn ang="0">
                        <a:pos x="T2" y="T3"/>
                      </a:cxn>
                      <a:cxn ang="0">
                        <a:pos x="T4" y="T5"/>
                      </a:cxn>
                      <a:cxn ang="0">
                        <a:pos x="T6" y="T7"/>
                      </a:cxn>
                      <a:cxn ang="0">
                        <a:pos x="T8" y="T9"/>
                      </a:cxn>
                    </a:cxnLst>
                    <a:rect l="0" t="0" r="r" b="b"/>
                    <a:pathLst>
                      <a:path w="449" h="141">
                        <a:moveTo>
                          <a:pt x="447" y="29"/>
                        </a:moveTo>
                        <a:cubicBezTo>
                          <a:pt x="412" y="0"/>
                          <a:pt x="402" y="23"/>
                          <a:pt x="359" y="42"/>
                        </a:cubicBezTo>
                        <a:cubicBezTo>
                          <a:pt x="205" y="109"/>
                          <a:pt x="67" y="4"/>
                          <a:pt x="14" y="11"/>
                        </a:cubicBezTo>
                        <a:cubicBezTo>
                          <a:pt x="7" y="40"/>
                          <a:pt x="0" y="47"/>
                          <a:pt x="25" y="63"/>
                        </a:cubicBezTo>
                        <a:cubicBezTo>
                          <a:pt x="132" y="134"/>
                          <a:pt x="449" y="141"/>
                          <a:pt x="447" y="29"/>
                        </a:cubicBezTo>
                        <a:close/>
                      </a:path>
                    </a:pathLst>
                  </a:custGeom>
                  <a:solidFill>
                    <a:srgbClr val="D86A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0" name="Freeform 303">
                    <a:extLst>
                      <a:ext uri="{FF2B5EF4-FFF2-40B4-BE49-F238E27FC236}">
                        <a16:creationId xmlns:a16="http://schemas.microsoft.com/office/drawing/2014/main" id="{3C88C15F-94B7-4614-BD17-9F69BAA862C9}"/>
                      </a:ext>
                    </a:extLst>
                  </p:cNvPr>
                  <p:cNvSpPr>
                    <a:spLocks/>
                  </p:cNvSpPr>
                  <p:nvPr/>
                </p:nvSpPr>
                <p:spPr bwMode="auto">
                  <a:xfrm>
                    <a:off x="8686801" y="1973264"/>
                    <a:ext cx="69850" cy="103188"/>
                  </a:xfrm>
                  <a:custGeom>
                    <a:avLst/>
                    <a:gdLst>
                      <a:gd name="T0" fmla="*/ 209 w 215"/>
                      <a:gd name="T1" fmla="*/ 258 h 315"/>
                      <a:gd name="T2" fmla="*/ 54 w 215"/>
                      <a:gd name="T3" fmla="*/ 179 h 315"/>
                      <a:gd name="T4" fmla="*/ 55 w 215"/>
                      <a:gd name="T5" fmla="*/ 16 h 315"/>
                      <a:gd name="T6" fmla="*/ 28 w 215"/>
                      <a:gd name="T7" fmla="*/ 270 h 315"/>
                      <a:gd name="T8" fmla="*/ 125 w 215"/>
                      <a:gd name="T9" fmla="*/ 314 h 315"/>
                      <a:gd name="T10" fmla="*/ 209 w 215"/>
                      <a:gd name="T11" fmla="*/ 258 h 315"/>
                    </a:gdLst>
                    <a:ahLst/>
                    <a:cxnLst>
                      <a:cxn ang="0">
                        <a:pos x="T0" y="T1"/>
                      </a:cxn>
                      <a:cxn ang="0">
                        <a:pos x="T2" y="T3"/>
                      </a:cxn>
                      <a:cxn ang="0">
                        <a:pos x="T4" y="T5"/>
                      </a:cxn>
                      <a:cxn ang="0">
                        <a:pos x="T6" y="T7"/>
                      </a:cxn>
                      <a:cxn ang="0">
                        <a:pos x="T8" y="T9"/>
                      </a:cxn>
                      <a:cxn ang="0">
                        <a:pos x="T10" y="T11"/>
                      </a:cxn>
                    </a:cxnLst>
                    <a:rect l="0" t="0" r="r" b="b"/>
                    <a:pathLst>
                      <a:path w="215" h="315">
                        <a:moveTo>
                          <a:pt x="209" y="258"/>
                        </a:moveTo>
                        <a:cubicBezTo>
                          <a:pt x="177" y="255"/>
                          <a:pt x="39" y="313"/>
                          <a:pt x="54" y="179"/>
                        </a:cubicBezTo>
                        <a:cubicBezTo>
                          <a:pt x="60" y="120"/>
                          <a:pt x="87" y="25"/>
                          <a:pt x="55" y="16"/>
                        </a:cubicBezTo>
                        <a:cubicBezTo>
                          <a:pt x="0" y="0"/>
                          <a:pt x="5" y="236"/>
                          <a:pt x="28" y="270"/>
                        </a:cubicBezTo>
                        <a:cubicBezTo>
                          <a:pt x="44" y="294"/>
                          <a:pt x="81" y="313"/>
                          <a:pt x="125" y="314"/>
                        </a:cubicBezTo>
                        <a:cubicBezTo>
                          <a:pt x="208" y="315"/>
                          <a:pt x="215" y="294"/>
                          <a:pt x="209" y="258"/>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1" name="Freeform 304">
                    <a:extLst>
                      <a:ext uri="{FF2B5EF4-FFF2-40B4-BE49-F238E27FC236}">
                        <a16:creationId xmlns:a16="http://schemas.microsoft.com/office/drawing/2014/main" id="{384378AF-9F9F-454D-A2F3-289994229A60}"/>
                      </a:ext>
                    </a:extLst>
                  </p:cNvPr>
                  <p:cNvSpPr>
                    <a:spLocks/>
                  </p:cNvSpPr>
                  <p:nvPr/>
                </p:nvSpPr>
                <p:spPr bwMode="auto">
                  <a:xfrm>
                    <a:off x="8582026" y="1903414"/>
                    <a:ext cx="95250" cy="28575"/>
                  </a:xfrm>
                  <a:custGeom>
                    <a:avLst/>
                    <a:gdLst>
                      <a:gd name="T0" fmla="*/ 29 w 293"/>
                      <a:gd name="T1" fmla="*/ 14 h 84"/>
                      <a:gd name="T2" fmla="*/ 22 w 293"/>
                      <a:gd name="T3" fmla="*/ 78 h 84"/>
                      <a:gd name="T4" fmla="*/ 287 w 293"/>
                      <a:gd name="T5" fmla="*/ 57 h 84"/>
                      <a:gd name="T6" fmla="*/ 293 w 293"/>
                      <a:gd name="T7" fmla="*/ 20 h 84"/>
                      <a:gd name="T8" fmla="*/ 272 w 293"/>
                      <a:gd name="T9" fmla="*/ 0 h 84"/>
                      <a:gd name="T10" fmla="*/ 29 w 293"/>
                      <a:gd name="T11" fmla="*/ 14 h 84"/>
                    </a:gdLst>
                    <a:ahLst/>
                    <a:cxnLst>
                      <a:cxn ang="0">
                        <a:pos x="T0" y="T1"/>
                      </a:cxn>
                      <a:cxn ang="0">
                        <a:pos x="T2" y="T3"/>
                      </a:cxn>
                      <a:cxn ang="0">
                        <a:pos x="T4" y="T5"/>
                      </a:cxn>
                      <a:cxn ang="0">
                        <a:pos x="T6" y="T7"/>
                      </a:cxn>
                      <a:cxn ang="0">
                        <a:pos x="T8" y="T9"/>
                      </a:cxn>
                      <a:cxn ang="0">
                        <a:pos x="T10" y="T11"/>
                      </a:cxn>
                    </a:cxnLst>
                    <a:rect l="0" t="0" r="r" b="b"/>
                    <a:pathLst>
                      <a:path w="293" h="84">
                        <a:moveTo>
                          <a:pt x="29" y="14"/>
                        </a:moveTo>
                        <a:cubicBezTo>
                          <a:pt x="0" y="44"/>
                          <a:pt x="2" y="49"/>
                          <a:pt x="22" y="78"/>
                        </a:cubicBezTo>
                        <a:cubicBezTo>
                          <a:pt x="66" y="84"/>
                          <a:pt x="251" y="69"/>
                          <a:pt x="287" y="57"/>
                        </a:cubicBezTo>
                        <a:lnTo>
                          <a:pt x="293" y="20"/>
                        </a:lnTo>
                        <a:cubicBezTo>
                          <a:pt x="279" y="5"/>
                          <a:pt x="286" y="12"/>
                          <a:pt x="272" y="0"/>
                        </a:cubicBezTo>
                        <a:lnTo>
                          <a:pt x="29" y="14"/>
                        </a:lnTo>
                        <a:close/>
                      </a:path>
                    </a:pathLst>
                  </a:custGeom>
                  <a:solidFill>
                    <a:srgbClr val="8C4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2" name="Freeform 307">
                    <a:extLst>
                      <a:ext uri="{FF2B5EF4-FFF2-40B4-BE49-F238E27FC236}">
                        <a16:creationId xmlns:a16="http://schemas.microsoft.com/office/drawing/2014/main" id="{17BD6B58-07F0-4C38-A389-FA4B3A8EFC55}"/>
                      </a:ext>
                    </a:extLst>
                  </p:cNvPr>
                  <p:cNvSpPr>
                    <a:spLocks/>
                  </p:cNvSpPr>
                  <p:nvPr/>
                </p:nvSpPr>
                <p:spPr bwMode="auto">
                  <a:xfrm>
                    <a:off x="8764589" y="1893889"/>
                    <a:ext cx="90488" cy="38100"/>
                  </a:xfrm>
                  <a:custGeom>
                    <a:avLst/>
                    <a:gdLst>
                      <a:gd name="T0" fmla="*/ 5 w 279"/>
                      <a:gd name="T1" fmla="*/ 75 h 112"/>
                      <a:gd name="T2" fmla="*/ 265 w 279"/>
                      <a:gd name="T3" fmla="*/ 104 h 112"/>
                      <a:gd name="T4" fmla="*/ 151 w 279"/>
                      <a:gd name="T5" fmla="*/ 35 h 112"/>
                      <a:gd name="T6" fmla="*/ 5 w 279"/>
                      <a:gd name="T7" fmla="*/ 75 h 112"/>
                    </a:gdLst>
                    <a:ahLst/>
                    <a:cxnLst>
                      <a:cxn ang="0">
                        <a:pos x="T0" y="T1"/>
                      </a:cxn>
                      <a:cxn ang="0">
                        <a:pos x="T2" y="T3"/>
                      </a:cxn>
                      <a:cxn ang="0">
                        <a:pos x="T4" y="T5"/>
                      </a:cxn>
                      <a:cxn ang="0">
                        <a:pos x="T6" y="T7"/>
                      </a:cxn>
                    </a:cxnLst>
                    <a:rect l="0" t="0" r="r" b="b"/>
                    <a:pathLst>
                      <a:path w="279" h="112">
                        <a:moveTo>
                          <a:pt x="5" y="75"/>
                        </a:moveTo>
                        <a:cubicBezTo>
                          <a:pt x="36" y="108"/>
                          <a:pt x="234" y="112"/>
                          <a:pt x="265" y="104"/>
                        </a:cubicBezTo>
                        <a:cubicBezTo>
                          <a:pt x="279" y="24"/>
                          <a:pt x="226" y="42"/>
                          <a:pt x="151" y="35"/>
                        </a:cubicBezTo>
                        <a:cubicBezTo>
                          <a:pt x="89" y="30"/>
                          <a:pt x="0" y="0"/>
                          <a:pt x="5" y="75"/>
                        </a:cubicBezTo>
                        <a:close/>
                      </a:path>
                    </a:pathLst>
                  </a:custGeom>
                  <a:solidFill>
                    <a:srgbClr val="8C4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3" name="Freeform 326">
                    <a:extLst>
                      <a:ext uri="{FF2B5EF4-FFF2-40B4-BE49-F238E27FC236}">
                        <a16:creationId xmlns:a16="http://schemas.microsoft.com/office/drawing/2014/main" id="{9187E503-55A8-4E58-AF43-FCAA06CA13F7}"/>
                      </a:ext>
                    </a:extLst>
                  </p:cNvPr>
                  <p:cNvSpPr>
                    <a:spLocks/>
                  </p:cNvSpPr>
                  <p:nvPr/>
                </p:nvSpPr>
                <p:spPr bwMode="auto">
                  <a:xfrm>
                    <a:off x="8612189" y="1908176"/>
                    <a:ext cx="49213" cy="96838"/>
                  </a:xfrm>
                  <a:custGeom>
                    <a:avLst/>
                    <a:gdLst>
                      <a:gd name="T0" fmla="*/ 149 w 150"/>
                      <a:gd name="T1" fmla="*/ 171 h 297"/>
                      <a:gd name="T2" fmla="*/ 150 w 150"/>
                      <a:gd name="T3" fmla="*/ 125 h 297"/>
                      <a:gd name="T4" fmla="*/ 149 w 150"/>
                      <a:gd name="T5" fmla="*/ 171 h 297"/>
                    </a:gdLst>
                    <a:ahLst/>
                    <a:cxnLst>
                      <a:cxn ang="0">
                        <a:pos x="T0" y="T1"/>
                      </a:cxn>
                      <a:cxn ang="0">
                        <a:pos x="T2" y="T3"/>
                      </a:cxn>
                      <a:cxn ang="0">
                        <a:pos x="T4" y="T5"/>
                      </a:cxn>
                    </a:cxnLst>
                    <a:rect l="0" t="0" r="r" b="b"/>
                    <a:pathLst>
                      <a:path w="150" h="297">
                        <a:moveTo>
                          <a:pt x="149" y="171"/>
                        </a:moveTo>
                        <a:lnTo>
                          <a:pt x="150" y="125"/>
                        </a:lnTo>
                        <a:cubicBezTo>
                          <a:pt x="0" y="0"/>
                          <a:pt x="18" y="297"/>
                          <a:pt x="149" y="171"/>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414" name="Freeform 327">
                    <a:extLst>
                      <a:ext uri="{FF2B5EF4-FFF2-40B4-BE49-F238E27FC236}">
                        <a16:creationId xmlns:a16="http://schemas.microsoft.com/office/drawing/2014/main" id="{39E15774-255B-471B-9343-8C7410A277F3}"/>
                      </a:ext>
                    </a:extLst>
                  </p:cNvPr>
                  <p:cNvSpPr>
                    <a:spLocks/>
                  </p:cNvSpPr>
                  <p:nvPr/>
                </p:nvSpPr>
                <p:spPr bwMode="auto">
                  <a:xfrm>
                    <a:off x="8769351" y="1931989"/>
                    <a:ext cx="58738" cy="49213"/>
                  </a:xfrm>
                  <a:custGeom>
                    <a:avLst/>
                    <a:gdLst>
                      <a:gd name="T0" fmla="*/ 80 w 182"/>
                      <a:gd name="T1" fmla="*/ 24 h 147"/>
                      <a:gd name="T2" fmla="*/ 120 w 182"/>
                      <a:gd name="T3" fmla="*/ 119 h 147"/>
                      <a:gd name="T4" fmla="*/ 80 w 182"/>
                      <a:gd name="T5" fmla="*/ 24 h 147"/>
                    </a:gdLst>
                    <a:ahLst/>
                    <a:cxnLst>
                      <a:cxn ang="0">
                        <a:pos x="T0" y="T1"/>
                      </a:cxn>
                      <a:cxn ang="0">
                        <a:pos x="T2" y="T3"/>
                      </a:cxn>
                      <a:cxn ang="0">
                        <a:pos x="T4" y="T5"/>
                      </a:cxn>
                    </a:cxnLst>
                    <a:rect l="0" t="0" r="r" b="b"/>
                    <a:pathLst>
                      <a:path w="182" h="147">
                        <a:moveTo>
                          <a:pt x="80" y="24"/>
                        </a:moveTo>
                        <a:cubicBezTo>
                          <a:pt x="0" y="56"/>
                          <a:pt x="57" y="147"/>
                          <a:pt x="120" y="119"/>
                        </a:cubicBezTo>
                        <a:cubicBezTo>
                          <a:pt x="182" y="91"/>
                          <a:pt x="142" y="0"/>
                          <a:pt x="80" y="24"/>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sp>
            <p:nvSpPr>
              <p:cNvPr id="391" name="Rectangle 390">
                <a:extLst>
                  <a:ext uri="{FF2B5EF4-FFF2-40B4-BE49-F238E27FC236}">
                    <a16:creationId xmlns:a16="http://schemas.microsoft.com/office/drawing/2014/main" id="{9D4C47FA-21F7-41BA-B720-124256089047}"/>
                  </a:ext>
                </a:extLst>
              </p:cNvPr>
              <p:cNvSpPr/>
              <p:nvPr/>
            </p:nvSpPr>
            <p:spPr>
              <a:xfrm>
                <a:off x="363856" y="3225907"/>
                <a:ext cx="152401" cy="57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2" name="Rectangle 391">
                <a:extLst>
                  <a:ext uri="{FF2B5EF4-FFF2-40B4-BE49-F238E27FC236}">
                    <a16:creationId xmlns:a16="http://schemas.microsoft.com/office/drawing/2014/main" id="{AF0A59EC-BFC2-4988-BF52-D004525D92FB}"/>
                  </a:ext>
                </a:extLst>
              </p:cNvPr>
              <p:cNvSpPr/>
              <p:nvPr/>
            </p:nvSpPr>
            <p:spPr>
              <a:xfrm>
                <a:off x="1184908" y="3212076"/>
                <a:ext cx="152401" cy="714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21" name="Group 220">
            <a:extLst>
              <a:ext uri="{FF2B5EF4-FFF2-40B4-BE49-F238E27FC236}">
                <a16:creationId xmlns:a16="http://schemas.microsoft.com/office/drawing/2014/main" id="{786EB28B-F9D3-4FC2-BA9F-5DE4489B2A6E}"/>
              </a:ext>
            </a:extLst>
          </p:cNvPr>
          <p:cNvGrpSpPr/>
          <p:nvPr/>
        </p:nvGrpSpPr>
        <p:grpSpPr>
          <a:xfrm>
            <a:off x="7844833" y="3577207"/>
            <a:ext cx="468176" cy="1269848"/>
            <a:chOff x="12209568" y="1912451"/>
            <a:chExt cx="1244911" cy="3376613"/>
          </a:xfrm>
        </p:grpSpPr>
        <p:sp>
          <p:nvSpPr>
            <p:cNvPr id="355" name="Rectangle 8">
              <a:extLst>
                <a:ext uri="{FF2B5EF4-FFF2-40B4-BE49-F238E27FC236}">
                  <a16:creationId xmlns:a16="http://schemas.microsoft.com/office/drawing/2014/main" id="{0EF8A529-1A9C-4DA4-8744-652ACBB3D986}"/>
                </a:ext>
              </a:extLst>
            </p:cNvPr>
            <p:cNvSpPr/>
            <p:nvPr/>
          </p:nvSpPr>
          <p:spPr>
            <a:xfrm>
              <a:off x="12694143" y="2499986"/>
              <a:ext cx="281024" cy="1094748"/>
            </a:xfrm>
            <a:custGeom>
              <a:avLst/>
              <a:gdLst>
                <a:gd name="connsiteX0" fmla="*/ 0 w 215265"/>
                <a:gd name="connsiteY0" fmla="*/ 0 h 1082040"/>
                <a:gd name="connsiteX1" fmla="*/ 215265 w 215265"/>
                <a:gd name="connsiteY1" fmla="*/ 0 h 1082040"/>
                <a:gd name="connsiteX2" fmla="*/ 215265 w 215265"/>
                <a:gd name="connsiteY2" fmla="*/ 1082040 h 1082040"/>
                <a:gd name="connsiteX3" fmla="*/ 0 w 215265"/>
                <a:gd name="connsiteY3" fmla="*/ 1082040 h 1082040"/>
                <a:gd name="connsiteX4" fmla="*/ 0 w 215265"/>
                <a:gd name="connsiteY4" fmla="*/ 0 h 1082040"/>
                <a:gd name="connsiteX0" fmla="*/ 1905 w 217170"/>
                <a:gd name="connsiteY0" fmla="*/ 0 h 1082040"/>
                <a:gd name="connsiteX1" fmla="*/ 217170 w 217170"/>
                <a:gd name="connsiteY1" fmla="*/ 0 h 1082040"/>
                <a:gd name="connsiteX2" fmla="*/ 217170 w 217170"/>
                <a:gd name="connsiteY2" fmla="*/ 1082040 h 1082040"/>
                <a:gd name="connsiteX3" fmla="*/ 1905 w 217170"/>
                <a:gd name="connsiteY3" fmla="*/ 1082040 h 1082040"/>
                <a:gd name="connsiteX4" fmla="*/ 0 w 217170"/>
                <a:gd name="connsiteY4" fmla="*/ 152400 h 1082040"/>
                <a:gd name="connsiteX5" fmla="*/ 1905 w 217170"/>
                <a:gd name="connsiteY5" fmla="*/ 0 h 1082040"/>
                <a:gd name="connsiteX0" fmla="*/ 1905 w 217170"/>
                <a:gd name="connsiteY0" fmla="*/ 0 h 1082040"/>
                <a:gd name="connsiteX1" fmla="*/ 217170 w 217170"/>
                <a:gd name="connsiteY1" fmla="*/ 0 h 1082040"/>
                <a:gd name="connsiteX2" fmla="*/ 215265 w 217170"/>
                <a:gd name="connsiteY2" fmla="*/ 165735 h 1082040"/>
                <a:gd name="connsiteX3" fmla="*/ 217170 w 217170"/>
                <a:gd name="connsiteY3" fmla="*/ 1082040 h 1082040"/>
                <a:gd name="connsiteX4" fmla="*/ 1905 w 217170"/>
                <a:gd name="connsiteY4" fmla="*/ 1082040 h 1082040"/>
                <a:gd name="connsiteX5" fmla="*/ 0 w 217170"/>
                <a:gd name="connsiteY5" fmla="*/ 152400 h 1082040"/>
                <a:gd name="connsiteX6" fmla="*/ 1905 w 217170"/>
                <a:gd name="connsiteY6" fmla="*/ 0 h 1082040"/>
                <a:gd name="connsiteX0" fmla="*/ 1905 w 243844"/>
                <a:gd name="connsiteY0" fmla="*/ 0 h 1082040"/>
                <a:gd name="connsiteX1" fmla="*/ 217170 w 243844"/>
                <a:gd name="connsiteY1" fmla="*/ 0 h 1082040"/>
                <a:gd name="connsiteX2" fmla="*/ 215265 w 243844"/>
                <a:gd name="connsiteY2" fmla="*/ 165735 h 1082040"/>
                <a:gd name="connsiteX3" fmla="*/ 217170 w 243844"/>
                <a:gd name="connsiteY3" fmla="*/ 1082040 h 1082040"/>
                <a:gd name="connsiteX4" fmla="*/ 1905 w 243844"/>
                <a:gd name="connsiteY4" fmla="*/ 1082040 h 1082040"/>
                <a:gd name="connsiteX5" fmla="*/ 0 w 243844"/>
                <a:gd name="connsiteY5" fmla="*/ 152400 h 1082040"/>
                <a:gd name="connsiteX6" fmla="*/ 1905 w 243844"/>
                <a:gd name="connsiteY6" fmla="*/ 0 h 1082040"/>
                <a:gd name="connsiteX0" fmla="*/ 1905 w 255162"/>
                <a:gd name="connsiteY0" fmla="*/ 0 h 1082040"/>
                <a:gd name="connsiteX1" fmla="*/ 217170 w 255162"/>
                <a:gd name="connsiteY1" fmla="*/ 0 h 1082040"/>
                <a:gd name="connsiteX2" fmla="*/ 215265 w 255162"/>
                <a:gd name="connsiteY2" fmla="*/ 165735 h 1082040"/>
                <a:gd name="connsiteX3" fmla="*/ 217170 w 255162"/>
                <a:gd name="connsiteY3" fmla="*/ 1082040 h 1082040"/>
                <a:gd name="connsiteX4" fmla="*/ 1905 w 255162"/>
                <a:gd name="connsiteY4" fmla="*/ 1082040 h 1082040"/>
                <a:gd name="connsiteX5" fmla="*/ 0 w 255162"/>
                <a:gd name="connsiteY5" fmla="*/ 152400 h 1082040"/>
                <a:gd name="connsiteX6" fmla="*/ 1905 w 255162"/>
                <a:gd name="connsiteY6" fmla="*/ 0 h 1082040"/>
                <a:gd name="connsiteX0" fmla="*/ 26886 w 280143"/>
                <a:gd name="connsiteY0" fmla="*/ 0 h 1082040"/>
                <a:gd name="connsiteX1" fmla="*/ 242151 w 280143"/>
                <a:gd name="connsiteY1" fmla="*/ 0 h 1082040"/>
                <a:gd name="connsiteX2" fmla="*/ 240246 w 280143"/>
                <a:gd name="connsiteY2" fmla="*/ 165735 h 1082040"/>
                <a:gd name="connsiteX3" fmla="*/ 242151 w 280143"/>
                <a:gd name="connsiteY3" fmla="*/ 1082040 h 1082040"/>
                <a:gd name="connsiteX4" fmla="*/ 26886 w 280143"/>
                <a:gd name="connsiteY4" fmla="*/ 1082040 h 1082040"/>
                <a:gd name="connsiteX5" fmla="*/ 24981 w 280143"/>
                <a:gd name="connsiteY5" fmla="*/ 152400 h 1082040"/>
                <a:gd name="connsiteX6" fmla="*/ 26886 w 280143"/>
                <a:gd name="connsiteY6" fmla="*/ 0 h 1082040"/>
                <a:gd name="connsiteX0" fmla="*/ 32868 w 286125"/>
                <a:gd name="connsiteY0" fmla="*/ 0 h 1082040"/>
                <a:gd name="connsiteX1" fmla="*/ 248133 w 286125"/>
                <a:gd name="connsiteY1" fmla="*/ 0 h 1082040"/>
                <a:gd name="connsiteX2" fmla="*/ 246228 w 286125"/>
                <a:gd name="connsiteY2" fmla="*/ 165735 h 1082040"/>
                <a:gd name="connsiteX3" fmla="*/ 248133 w 286125"/>
                <a:gd name="connsiteY3" fmla="*/ 1082040 h 1082040"/>
                <a:gd name="connsiteX4" fmla="*/ 32868 w 286125"/>
                <a:gd name="connsiteY4" fmla="*/ 1082040 h 1082040"/>
                <a:gd name="connsiteX5" fmla="*/ 30963 w 286125"/>
                <a:gd name="connsiteY5" fmla="*/ 152400 h 1082040"/>
                <a:gd name="connsiteX6" fmla="*/ 32868 w 286125"/>
                <a:gd name="connsiteY6" fmla="*/ 0 h 1082040"/>
                <a:gd name="connsiteX0" fmla="*/ 30282 w 291159"/>
                <a:gd name="connsiteY0" fmla="*/ 3810 h 1082040"/>
                <a:gd name="connsiteX1" fmla="*/ 253167 w 291159"/>
                <a:gd name="connsiteY1" fmla="*/ 0 h 1082040"/>
                <a:gd name="connsiteX2" fmla="*/ 251262 w 291159"/>
                <a:gd name="connsiteY2" fmla="*/ 165735 h 1082040"/>
                <a:gd name="connsiteX3" fmla="*/ 253167 w 291159"/>
                <a:gd name="connsiteY3" fmla="*/ 1082040 h 1082040"/>
                <a:gd name="connsiteX4" fmla="*/ 37902 w 291159"/>
                <a:gd name="connsiteY4" fmla="*/ 1082040 h 1082040"/>
                <a:gd name="connsiteX5" fmla="*/ 35997 w 291159"/>
                <a:gd name="connsiteY5" fmla="*/ 152400 h 1082040"/>
                <a:gd name="connsiteX6" fmla="*/ 30282 w 291159"/>
                <a:gd name="connsiteY6" fmla="*/ 3810 h 1082040"/>
                <a:gd name="connsiteX0" fmla="*/ 30282 w 294624"/>
                <a:gd name="connsiteY0" fmla="*/ 0 h 1078230"/>
                <a:gd name="connsiteX1" fmla="*/ 260787 w 294624"/>
                <a:gd name="connsiteY1" fmla="*/ 0 h 1078230"/>
                <a:gd name="connsiteX2" fmla="*/ 251262 w 294624"/>
                <a:gd name="connsiteY2" fmla="*/ 161925 h 1078230"/>
                <a:gd name="connsiteX3" fmla="*/ 253167 w 294624"/>
                <a:gd name="connsiteY3" fmla="*/ 1078230 h 1078230"/>
                <a:gd name="connsiteX4" fmla="*/ 37902 w 294624"/>
                <a:gd name="connsiteY4" fmla="*/ 1078230 h 1078230"/>
                <a:gd name="connsiteX5" fmla="*/ 35997 w 294624"/>
                <a:gd name="connsiteY5" fmla="*/ 148590 h 1078230"/>
                <a:gd name="connsiteX6" fmla="*/ 30282 w 294624"/>
                <a:gd name="connsiteY6" fmla="*/ 0 h 1078230"/>
                <a:gd name="connsiteX0" fmla="*/ 35067 w 286074"/>
                <a:gd name="connsiteY0" fmla="*/ 0 h 1080135"/>
                <a:gd name="connsiteX1" fmla="*/ 252237 w 286074"/>
                <a:gd name="connsiteY1" fmla="*/ 1905 h 1080135"/>
                <a:gd name="connsiteX2" fmla="*/ 242712 w 286074"/>
                <a:gd name="connsiteY2" fmla="*/ 163830 h 1080135"/>
                <a:gd name="connsiteX3" fmla="*/ 244617 w 286074"/>
                <a:gd name="connsiteY3" fmla="*/ 1080135 h 1080135"/>
                <a:gd name="connsiteX4" fmla="*/ 29352 w 286074"/>
                <a:gd name="connsiteY4" fmla="*/ 1080135 h 1080135"/>
                <a:gd name="connsiteX5" fmla="*/ 27447 w 286074"/>
                <a:gd name="connsiteY5" fmla="*/ 150495 h 1080135"/>
                <a:gd name="connsiteX6" fmla="*/ 35067 w 286074"/>
                <a:gd name="connsiteY6" fmla="*/ 0 h 1080135"/>
                <a:gd name="connsiteX0" fmla="*/ 35067 w 281024"/>
                <a:gd name="connsiteY0" fmla="*/ 0 h 1080135"/>
                <a:gd name="connsiteX1" fmla="*/ 240807 w 281024"/>
                <a:gd name="connsiteY1" fmla="*/ 3810 h 1080135"/>
                <a:gd name="connsiteX2" fmla="*/ 242712 w 281024"/>
                <a:gd name="connsiteY2" fmla="*/ 163830 h 1080135"/>
                <a:gd name="connsiteX3" fmla="*/ 244617 w 281024"/>
                <a:gd name="connsiteY3" fmla="*/ 1080135 h 1080135"/>
                <a:gd name="connsiteX4" fmla="*/ 29352 w 281024"/>
                <a:gd name="connsiteY4" fmla="*/ 1080135 h 1080135"/>
                <a:gd name="connsiteX5" fmla="*/ 27447 w 281024"/>
                <a:gd name="connsiteY5" fmla="*/ 150495 h 1080135"/>
                <a:gd name="connsiteX6" fmla="*/ 35067 w 281024"/>
                <a:gd name="connsiteY6" fmla="*/ 0 h 1080135"/>
                <a:gd name="connsiteX0" fmla="*/ 35067 w 281024"/>
                <a:gd name="connsiteY0" fmla="*/ 5992 h 1086127"/>
                <a:gd name="connsiteX1" fmla="*/ 240807 w 281024"/>
                <a:gd name="connsiteY1" fmla="*/ 9802 h 1086127"/>
                <a:gd name="connsiteX2" fmla="*/ 242712 w 281024"/>
                <a:gd name="connsiteY2" fmla="*/ 169822 h 1086127"/>
                <a:gd name="connsiteX3" fmla="*/ 244617 w 281024"/>
                <a:gd name="connsiteY3" fmla="*/ 1086127 h 1086127"/>
                <a:gd name="connsiteX4" fmla="*/ 29352 w 281024"/>
                <a:gd name="connsiteY4" fmla="*/ 1086127 h 1086127"/>
                <a:gd name="connsiteX5" fmla="*/ 27447 w 281024"/>
                <a:gd name="connsiteY5" fmla="*/ 156487 h 1086127"/>
                <a:gd name="connsiteX6" fmla="*/ 35067 w 281024"/>
                <a:gd name="connsiteY6" fmla="*/ 5992 h 1086127"/>
                <a:gd name="connsiteX0" fmla="*/ 35067 w 281024"/>
                <a:gd name="connsiteY0" fmla="*/ 14771 h 1094906"/>
                <a:gd name="connsiteX1" fmla="*/ 240807 w 281024"/>
                <a:gd name="connsiteY1" fmla="*/ 18581 h 1094906"/>
                <a:gd name="connsiteX2" fmla="*/ 242712 w 281024"/>
                <a:gd name="connsiteY2" fmla="*/ 178601 h 1094906"/>
                <a:gd name="connsiteX3" fmla="*/ 244617 w 281024"/>
                <a:gd name="connsiteY3" fmla="*/ 1094906 h 1094906"/>
                <a:gd name="connsiteX4" fmla="*/ 29352 w 281024"/>
                <a:gd name="connsiteY4" fmla="*/ 1094906 h 1094906"/>
                <a:gd name="connsiteX5" fmla="*/ 27447 w 281024"/>
                <a:gd name="connsiteY5" fmla="*/ 165266 h 1094906"/>
                <a:gd name="connsiteX6" fmla="*/ 35067 w 281024"/>
                <a:gd name="connsiteY6" fmla="*/ 14771 h 1094906"/>
                <a:gd name="connsiteX0" fmla="*/ 35067 w 281024"/>
                <a:gd name="connsiteY0" fmla="*/ 17384 h 1091804"/>
                <a:gd name="connsiteX1" fmla="*/ 240807 w 281024"/>
                <a:gd name="connsiteY1" fmla="*/ 15479 h 1091804"/>
                <a:gd name="connsiteX2" fmla="*/ 242712 w 281024"/>
                <a:gd name="connsiteY2" fmla="*/ 175499 h 1091804"/>
                <a:gd name="connsiteX3" fmla="*/ 244617 w 281024"/>
                <a:gd name="connsiteY3" fmla="*/ 1091804 h 1091804"/>
                <a:gd name="connsiteX4" fmla="*/ 29352 w 281024"/>
                <a:gd name="connsiteY4" fmla="*/ 1091804 h 1091804"/>
                <a:gd name="connsiteX5" fmla="*/ 27447 w 281024"/>
                <a:gd name="connsiteY5" fmla="*/ 162164 h 1091804"/>
                <a:gd name="connsiteX6" fmla="*/ 35067 w 281024"/>
                <a:gd name="connsiteY6" fmla="*/ 17384 h 1091804"/>
                <a:gd name="connsiteX0" fmla="*/ 35067 w 281024"/>
                <a:gd name="connsiteY0" fmla="*/ 20328 h 1094748"/>
                <a:gd name="connsiteX1" fmla="*/ 240807 w 281024"/>
                <a:gd name="connsiteY1" fmla="*/ 18423 h 1094748"/>
                <a:gd name="connsiteX2" fmla="*/ 242712 w 281024"/>
                <a:gd name="connsiteY2" fmla="*/ 178443 h 1094748"/>
                <a:gd name="connsiteX3" fmla="*/ 244617 w 281024"/>
                <a:gd name="connsiteY3" fmla="*/ 1094748 h 1094748"/>
                <a:gd name="connsiteX4" fmla="*/ 29352 w 281024"/>
                <a:gd name="connsiteY4" fmla="*/ 1094748 h 1094748"/>
                <a:gd name="connsiteX5" fmla="*/ 27447 w 281024"/>
                <a:gd name="connsiteY5" fmla="*/ 165108 h 1094748"/>
                <a:gd name="connsiteX6" fmla="*/ 35067 w 281024"/>
                <a:gd name="connsiteY6" fmla="*/ 20328 h 1094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024" h="1094748">
                  <a:moveTo>
                    <a:pt x="35067" y="20328"/>
                  </a:moveTo>
                  <a:cubicBezTo>
                    <a:pt x="56022" y="-10787"/>
                    <a:pt x="223662" y="-1897"/>
                    <a:pt x="240807" y="18423"/>
                  </a:cubicBezTo>
                  <a:cubicBezTo>
                    <a:pt x="280177" y="79383"/>
                    <a:pt x="306212" y="102243"/>
                    <a:pt x="242712" y="178443"/>
                  </a:cubicBezTo>
                  <a:lnTo>
                    <a:pt x="244617" y="1094748"/>
                  </a:lnTo>
                  <a:lnTo>
                    <a:pt x="29352" y="1094748"/>
                  </a:lnTo>
                  <a:lnTo>
                    <a:pt x="27447" y="165108"/>
                  </a:lnTo>
                  <a:cubicBezTo>
                    <a:pt x="5222" y="142883"/>
                    <a:pt x="-24623" y="105418"/>
                    <a:pt x="35067" y="20328"/>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56" name="Group 355">
              <a:extLst>
                <a:ext uri="{FF2B5EF4-FFF2-40B4-BE49-F238E27FC236}">
                  <a16:creationId xmlns:a16="http://schemas.microsoft.com/office/drawing/2014/main" id="{A50BCAF0-3383-4D4F-B80C-9D1CF499BB33}"/>
                </a:ext>
              </a:extLst>
            </p:cNvPr>
            <p:cNvGrpSpPr/>
            <p:nvPr/>
          </p:nvGrpSpPr>
          <p:grpSpPr>
            <a:xfrm>
              <a:off x="12209568" y="1912451"/>
              <a:ext cx="1244911" cy="3376613"/>
              <a:chOff x="4019240" y="2001839"/>
              <a:chExt cx="1244911" cy="3376613"/>
            </a:xfrm>
          </p:grpSpPr>
          <p:sp>
            <p:nvSpPr>
              <p:cNvPr id="357" name="Freeform 357">
                <a:extLst>
                  <a:ext uri="{FF2B5EF4-FFF2-40B4-BE49-F238E27FC236}">
                    <a16:creationId xmlns:a16="http://schemas.microsoft.com/office/drawing/2014/main" id="{895B4389-2982-4311-B1AD-0B286928C4AA}"/>
                  </a:ext>
                </a:extLst>
              </p:cNvPr>
              <p:cNvSpPr>
                <a:spLocks/>
              </p:cNvSpPr>
              <p:nvPr/>
            </p:nvSpPr>
            <p:spPr bwMode="auto">
              <a:xfrm>
                <a:off x="4394201" y="3675064"/>
                <a:ext cx="527050" cy="1531938"/>
              </a:xfrm>
              <a:custGeom>
                <a:avLst/>
                <a:gdLst>
                  <a:gd name="T0" fmla="*/ 145 w 1609"/>
                  <a:gd name="T1" fmla="*/ 4630 h 4676"/>
                  <a:gd name="T2" fmla="*/ 132 w 1609"/>
                  <a:gd name="T3" fmla="*/ 4675 h 4676"/>
                  <a:gd name="T4" fmla="*/ 688 w 1609"/>
                  <a:gd name="T5" fmla="*/ 4676 h 4676"/>
                  <a:gd name="T6" fmla="*/ 672 w 1609"/>
                  <a:gd name="T7" fmla="*/ 4613 h 4676"/>
                  <a:gd name="T8" fmla="*/ 731 w 1609"/>
                  <a:gd name="T9" fmla="*/ 4611 h 4676"/>
                  <a:gd name="T10" fmla="*/ 731 w 1609"/>
                  <a:gd name="T11" fmla="*/ 763 h 4676"/>
                  <a:gd name="T12" fmla="*/ 859 w 1609"/>
                  <a:gd name="T13" fmla="*/ 762 h 4676"/>
                  <a:gd name="T14" fmla="*/ 862 w 1609"/>
                  <a:gd name="T15" fmla="*/ 4575 h 4676"/>
                  <a:gd name="T16" fmla="*/ 945 w 1609"/>
                  <a:gd name="T17" fmla="*/ 4575 h 4676"/>
                  <a:gd name="T18" fmla="*/ 937 w 1609"/>
                  <a:gd name="T19" fmla="*/ 4631 h 4676"/>
                  <a:gd name="T20" fmla="*/ 938 w 1609"/>
                  <a:gd name="T21" fmla="*/ 4633 h 4676"/>
                  <a:gd name="T22" fmla="*/ 1359 w 1609"/>
                  <a:gd name="T23" fmla="*/ 4619 h 4676"/>
                  <a:gd name="T24" fmla="*/ 1479 w 1609"/>
                  <a:gd name="T25" fmla="*/ 4637 h 4676"/>
                  <a:gd name="T26" fmla="*/ 1467 w 1609"/>
                  <a:gd name="T27" fmla="*/ 4577 h 4676"/>
                  <a:gd name="T28" fmla="*/ 1596 w 1609"/>
                  <a:gd name="T29" fmla="*/ 4575 h 4676"/>
                  <a:gd name="T30" fmla="*/ 1597 w 1609"/>
                  <a:gd name="T31" fmla="*/ 3568 h 4676"/>
                  <a:gd name="T32" fmla="*/ 1597 w 1609"/>
                  <a:gd name="T33" fmla="*/ 799 h 4676"/>
                  <a:gd name="T34" fmla="*/ 1597 w 1609"/>
                  <a:gd name="T35" fmla="*/ 672 h 4676"/>
                  <a:gd name="T36" fmla="*/ 1609 w 1609"/>
                  <a:gd name="T37" fmla="*/ 563 h 4676"/>
                  <a:gd name="T38" fmla="*/ 1609 w 1609"/>
                  <a:gd name="T39" fmla="*/ 332 h 4676"/>
                  <a:gd name="T40" fmla="*/ 1372 w 1609"/>
                  <a:gd name="T41" fmla="*/ 374 h 4676"/>
                  <a:gd name="T42" fmla="*/ 1092 w 1609"/>
                  <a:gd name="T43" fmla="*/ 374 h 4676"/>
                  <a:gd name="T44" fmla="*/ 926 w 1609"/>
                  <a:gd name="T45" fmla="*/ 0 h 4676"/>
                  <a:gd name="T46" fmla="*/ 619 w 1609"/>
                  <a:gd name="T47" fmla="*/ 0 h 4676"/>
                  <a:gd name="T48" fmla="*/ 602 w 1609"/>
                  <a:gd name="T49" fmla="*/ 291 h 4676"/>
                  <a:gd name="T50" fmla="*/ 371 w 1609"/>
                  <a:gd name="T51" fmla="*/ 374 h 4676"/>
                  <a:gd name="T52" fmla="*/ 241 w 1609"/>
                  <a:gd name="T53" fmla="*/ 658 h 4676"/>
                  <a:gd name="T54" fmla="*/ 0 w 1609"/>
                  <a:gd name="T55" fmla="*/ 722 h 4676"/>
                  <a:gd name="T56" fmla="*/ 0 w 1609"/>
                  <a:gd name="T57" fmla="*/ 4604 h 4676"/>
                  <a:gd name="T58" fmla="*/ 145 w 1609"/>
                  <a:gd name="T59" fmla="*/ 4606 h 4676"/>
                  <a:gd name="T60" fmla="*/ 149 w 1609"/>
                  <a:gd name="T61" fmla="*/ 4612 h 4676"/>
                  <a:gd name="T62" fmla="*/ 149 w 1609"/>
                  <a:gd name="T63" fmla="*/ 4624 h 4676"/>
                  <a:gd name="T64" fmla="*/ 145 w 1609"/>
                  <a:gd name="T65" fmla="*/ 4630 h 4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9" h="4676">
                    <a:moveTo>
                      <a:pt x="145" y="4630"/>
                    </a:moveTo>
                    <a:lnTo>
                      <a:pt x="132" y="4675"/>
                    </a:lnTo>
                    <a:cubicBezTo>
                      <a:pt x="280" y="4648"/>
                      <a:pt x="546" y="4622"/>
                      <a:pt x="688" y="4676"/>
                    </a:cubicBezTo>
                    <a:lnTo>
                      <a:pt x="672" y="4613"/>
                    </a:lnTo>
                    <a:lnTo>
                      <a:pt x="731" y="4611"/>
                    </a:lnTo>
                    <a:lnTo>
                      <a:pt x="731" y="763"/>
                    </a:lnTo>
                    <a:lnTo>
                      <a:pt x="859" y="762"/>
                    </a:lnTo>
                    <a:lnTo>
                      <a:pt x="862" y="4575"/>
                    </a:lnTo>
                    <a:lnTo>
                      <a:pt x="945" y="4575"/>
                    </a:lnTo>
                    <a:lnTo>
                      <a:pt x="937" y="4631"/>
                    </a:lnTo>
                    <a:lnTo>
                      <a:pt x="938" y="4633"/>
                    </a:lnTo>
                    <a:cubicBezTo>
                      <a:pt x="1070" y="4618"/>
                      <a:pt x="1222" y="4603"/>
                      <a:pt x="1359" y="4619"/>
                    </a:cubicBezTo>
                    <a:cubicBezTo>
                      <a:pt x="1384" y="4622"/>
                      <a:pt x="1472" y="4638"/>
                      <a:pt x="1479" y="4637"/>
                    </a:cubicBezTo>
                    <a:lnTo>
                      <a:pt x="1467" y="4577"/>
                    </a:lnTo>
                    <a:lnTo>
                      <a:pt x="1596" y="4575"/>
                    </a:lnTo>
                    <a:cubicBezTo>
                      <a:pt x="1607" y="4247"/>
                      <a:pt x="1597" y="3899"/>
                      <a:pt x="1597" y="3568"/>
                    </a:cubicBezTo>
                    <a:lnTo>
                      <a:pt x="1597" y="799"/>
                    </a:lnTo>
                    <a:cubicBezTo>
                      <a:pt x="1597" y="757"/>
                      <a:pt x="1597" y="714"/>
                      <a:pt x="1597" y="672"/>
                    </a:cubicBezTo>
                    <a:cubicBezTo>
                      <a:pt x="1597" y="620"/>
                      <a:pt x="1607" y="606"/>
                      <a:pt x="1609" y="563"/>
                    </a:cubicBezTo>
                    <a:lnTo>
                      <a:pt x="1609" y="332"/>
                    </a:lnTo>
                    <a:cubicBezTo>
                      <a:pt x="1530" y="378"/>
                      <a:pt x="1476" y="374"/>
                      <a:pt x="1372" y="374"/>
                    </a:cubicBezTo>
                    <a:cubicBezTo>
                      <a:pt x="1280" y="374"/>
                      <a:pt x="1185" y="376"/>
                      <a:pt x="1092" y="374"/>
                    </a:cubicBezTo>
                    <a:cubicBezTo>
                      <a:pt x="882" y="370"/>
                      <a:pt x="926" y="180"/>
                      <a:pt x="926" y="0"/>
                    </a:cubicBezTo>
                    <a:lnTo>
                      <a:pt x="619" y="0"/>
                    </a:lnTo>
                    <a:cubicBezTo>
                      <a:pt x="619" y="76"/>
                      <a:pt x="632" y="234"/>
                      <a:pt x="602" y="291"/>
                    </a:cubicBezTo>
                    <a:cubicBezTo>
                      <a:pt x="560" y="372"/>
                      <a:pt x="478" y="374"/>
                      <a:pt x="371" y="374"/>
                    </a:cubicBezTo>
                    <a:cubicBezTo>
                      <a:pt x="351" y="445"/>
                      <a:pt x="275" y="581"/>
                      <a:pt x="241" y="658"/>
                    </a:cubicBezTo>
                    <a:cubicBezTo>
                      <a:pt x="169" y="817"/>
                      <a:pt x="155" y="782"/>
                      <a:pt x="0" y="722"/>
                    </a:cubicBezTo>
                    <a:lnTo>
                      <a:pt x="0" y="4604"/>
                    </a:lnTo>
                    <a:lnTo>
                      <a:pt x="145" y="4606"/>
                    </a:lnTo>
                    <a:cubicBezTo>
                      <a:pt x="146" y="4608"/>
                      <a:pt x="148" y="4611"/>
                      <a:pt x="149" y="4612"/>
                    </a:cubicBezTo>
                    <a:lnTo>
                      <a:pt x="149" y="4624"/>
                    </a:lnTo>
                    <a:cubicBezTo>
                      <a:pt x="149" y="4623"/>
                      <a:pt x="147" y="4628"/>
                      <a:pt x="145" y="4630"/>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8" name="Freeform 360">
                <a:extLst>
                  <a:ext uri="{FF2B5EF4-FFF2-40B4-BE49-F238E27FC236}">
                    <a16:creationId xmlns:a16="http://schemas.microsoft.com/office/drawing/2014/main" id="{957952F9-CC12-4BCA-9243-D84567A9C89E}"/>
                  </a:ext>
                </a:extLst>
              </p:cNvPr>
              <p:cNvSpPr>
                <a:spLocks/>
              </p:cNvSpPr>
              <p:nvPr/>
            </p:nvSpPr>
            <p:spPr bwMode="auto">
              <a:xfrm>
                <a:off x="4213226" y="2651126"/>
                <a:ext cx="1050925" cy="2540000"/>
              </a:xfrm>
              <a:custGeom>
                <a:avLst/>
                <a:gdLst>
                  <a:gd name="T0" fmla="*/ 1487 w 3209"/>
                  <a:gd name="T1" fmla="*/ 2375 h 7755"/>
                  <a:gd name="T2" fmla="*/ 1479 w 3209"/>
                  <a:gd name="T3" fmla="*/ 3115 h 7755"/>
                  <a:gd name="T4" fmla="*/ 1169 w 3209"/>
                  <a:gd name="T5" fmla="*/ 2992 h 7755"/>
                  <a:gd name="T6" fmla="*/ 632 w 3209"/>
                  <a:gd name="T7" fmla="*/ 3222 h 7755"/>
                  <a:gd name="T8" fmla="*/ 362 w 3209"/>
                  <a:gd name="T9" fmla="*/ 2868 h 7755"/>
                  <a:gd name="T10" fmla="*/ 504 w 3209"/>
                  <a:gd name="T11" fmla="*/ 2596 h 7755"/>
                  <a:gd name="T12" fmla="*/ 1106 w 3209"/>
                  <a:gd name="T13" fmla="*/ 2852 h 7755"/>
                  <a:gd name="T14" fmla="*/ 657 w 3209"/>
                  <a:gd name="T15" fmla="*/ 2449 h 7755"/>
                  <a:gd name="T16" fmla="*/ 596 w 3209"/>
                  <a:gd name="T17" fmla="*/ 1028 h 7755"/>
                  <a:gd name="T18" fmla="*/ 535 w 3209"/>
                  <a:gd name="T19" fmla="*/ 1284 h 7755"/>
                  <a:gd name="T20" fmla="*/ 404 w 3209"/>
                  <a:gd name="T21" fmla="*/ 1914 h 7755"/>
                  <a:gd name="T22" fmla="*/ 401 w 3209"/>
                  <a:gd name="T23" fmla="*/ 2442 h 7755"/>
                  <a:gd name="T24" fmla="*/ 384 w 3209"/>
                  <a:gd name="T25" fmla="*/ 2544 h 7755"/>
                  <a:gd name="T26" fmla="*/ 291 w 3209"/>
                  <a:gd name="T27" fmla="*/ 2502 h 7755"/>
                  <a:gd name="T28" fmla="*/ 190 w 3209"/>
                  <a:gd name="T29" fmla="*/ 2973 h 7755"/>
                  <a:gd name="T30" fmla="*/ 141 w 3209"/>
                  <a:gd name="T31" fmla="*/ 3018 h 7755"/>
                  <a:gd name="T32" fmla="*/ 110 w 3209"/>
                  <a:gd name="T33" fmla="*/ 3139 h 7755"/>
                  <a:gd name="T34" fmla="*/ 137 w 3209"/>
                  <a:gd name="T35" fmla="*/ 3329 h 7755"/>
                  <a:gd name="T36" fmla="*/ 37 w 3209"/>
                  <a:gd name="T37" fmla="*/ 3450 h 7755"/>
                  <a:gd name="T38" fmla="*/ 105 w 3209"/>
                  <a:gd name="T39" fmla="*/ 3645 h 7755"/>
                  <a:gd name="T40" fmla="*/ 545 w 3209"/>
                  <a:gd name="T41" fmla="*/ 3848 h 7755"/>
                  <a:gd name="T42" fmla="*/ 551 w 3209"/>
                  <a:gd name="T43" fmla="*/ 7736 h 7755"/>
                  <a:gd name="T44" fmla="*/ 698 w 3209"/>
                  <a:gd name="T45" fmla="*/ 7755 h 7755"/>
                  <a:gd name="T46" fmla="*/ 702 w 3209"/>
                  <a:gd name="T47" fmla="*/ 7737 h 7755"/>
                  <a:gd name="T48" fmla="*/ 553 w 3209"/>
                  <a:gd name="T49" fmla="*/ 7729 h 7755"/>
                  <a:gd name="T50" fmla="*/ 794 w 3209"/>
                  <a:gd name="T51" fmla="*/ 3783 h 7755"/>
                  <a:gd name="T52" fmla="*/ 1155 w 3209"/>
                  <a:gd name="T53" fmla="*/ 3416 h 7755"/>
                  <a:gd name="T54" fmla="*/ 1479 w 3209"/>
                  <a:gd name="T55" fmla="*/ 3125 h 7755"/>
                  <a:gd name="T56" fmla="*/ 1925 w 3209"/>
                  <a:gd name="T57" fmla="*/ 3499 h 7755"/>
                  <a:gd name="T58" fmla="*/ 2162 w 3209"/>
                  <a:gd name="T59" fmla="*/ 3688 h 7755"/>
                  <a:gd name="T60" fmla="*/ 2235 w 3209"/>
                  <a:gd name="T61" fmla="*/ 3285 h 7755"/>
                  <a:gd name="T62" fmla="*/ 1796 w 3209"/>
                  <a:gd name="T63" fmla="*/ 2836 h 7755"/>
                  <a:gd name="T64" fmla="*/ 2307 w 3209"/>
                  <a:gd name="T65" fmla="*/ 2707 h 7755"/>
                  <a:gd name="T66" fmla="*/ 2068 w 3209"/>
                  <a:gd name="T67" fmla="*/ 2383 h 7755"/>
                  <a:gd name="T68" fmla="*/ 2415 w 3209"/>
                  <a:gd name="T69" fmla="*/ 2641 h 7755"/>
                  <a:gd name="T70" fmla="*/ 3039 w 3209"/>
                  <a:gd name="T71" fmla="*/ 1846 h 7755"/>
                  <a:gd name="T72" fmla="*/ 2524 w 3209"/>
                  <a:gd name="T73" fmla="*/ 531 h 7755"/>
                  <a:gd name="T74" fmla="*/ 1922 w 3209"/>
                  <a:gd name="T75" fmla="*/ 0 h 7755"/>
                  <a:gd name="T76" fmla="*/ 1711 w 3209"/>
                  <a:gd name="T77" fmla="*/ 540 h 7755"/>
                  <a:gd name="T78" fmla="*/ 1492 w 3209"/>
                  <a:gd name="T79" fmla="*/ 2256 h 7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09" h="7755">
                    <a:moveTo>
                      <a:pt x="1485" y="2064"/>
                    </a:moveTo>
                    <a:cubicBezTo>
                      <a:pt x="1485" y="2168"/>
                      <a:pt x="1487" y="2271"/>
                      <a:pt x="1487" y="2375"/>
                    </a:cubicBezTo>
                    <a:cubicBezTo>
                      <a:pt x="1487" y="2460"/>
                      <a:pt x="1491" y="2605"/>
                      <a:pt x="1480" y="2684"/>
                    </a:cubicBezTo>
                    <a:lnTo>
                      <a:pt x="1479" y="3115"/>
                    </a:lnTo>
                    <a:lnTo>
                      <a:pt x="1171" y="3115"/>
                    </a:lnTo>
                    <a:lnTo>
                      <a:pt x="1169" y="2992"/>
                    </a:lnTo>
                    <a:lnTo>
                      <a:pt x="1031" y="3278"/>
                    </a:lnTo>
                    <a:cubicBezTo>
                      <a:pt x="931" y="3280"/>
                      <a:pt x="737" y="3238"/>
                      <a:pt x="632" y="3222"/>
                    </a:cubicBezTo>
                    <a:lnTo>
                      <a:pt x="237" y="3165"/>
                    </a:lnTo>
                    <a:cubicBezTo>
                      <a:pt x="242" y="3051"/>
                      <a:pt x="318" y="2959"/>
                      <a:pt x="362" y="2868"/>
                    </a:cubicBezTo>
                    <a:cubicBezTo>
                      <a:pt x="383" y="2825"/>
                      <a:pt x="411" y="2780"/>
                      <a:pt x="432" y="2735"/>
                    </a:cubicBezTo>
                    <a:cubicBezTo>
                      <a:pt x="453" y="2692"/>
                      <a:pt x="487" y="2641"/>
                      <a:pt x="504" y="2596"/>
                    </a:cubicBezTo>
                    <a:lnTo>
                      <a:pt x="1108" y="2862"/>
                    </a:lnTo>
                    <a:cubicBezTo>
                      <a:pt x="1130" y="2854"/>
                      <a:pt x="1122" y="2872"/>
                      <a:pt x="1106" y="2852"/>
                    </a:cubicBezTo>
                    <a:cubicBezTo>
                      <a:pt x="1106" y="2852"/>
                      <a:pt x="1104" y="2850"/>
                      <a:pt x="1103" y="2849"/>
                    </a:cubicBezTo>
                    <a:cubicBezTo>
                      <a:pt x="1009" y="2753"/>
                      <a:pt x="746" y="2539"/>
                      <a:pt x="657" y="2449"/>
                    </a:cubicBezTo>
                    <a:cubicBezTo>
                      <a:pt x="588" y="2379"/>
                      <a:pt x="596" y="2414"/>
                      <a:pt x="595" y="2350"/>
                    </a:cubicBezTo>
                    <a:lnTo>
                      <a:pt x="596" y="1028"/>
                    </a:lnTo>
                    <a:cubicBezTo>
                      <a:pt x="579" y="1034"/>
                      <a:pt x="592" y="1029"/>
                      <a:pt x="584" y="1061"/>
                    </a:cubicBezTo>
                    <a:lnTo>
                      <a:pt x="535" y="1284"/>
                    </a:lnTo>
                    <a:cubicBezTo>
                      <a:pt x="530" y="1303"/>
                      <a:pt x="518" y="1357"/>
                      <a:pt x="515" y="1373"/>
                    </a:cubicBezTo>
                    <a:cubicBezTo>
                      <a:pt x="480" y="1569"/>
                      <a:pt x="435" y="1739"/>
                      <a:pt x="404" y="1914"/>
                    </a:cubicBezTo>
                    <a:cubicBezTo>
                      <a:pt x="377" y="2064"/>
                      <a:pt x="400" y="2125"/>
                      <a:pt x="402" y="2222"/>
                    </a:cubicBezTo>
                    <a:lnTo>
                      <a:pt x="401" y="2442"/>
                    </a:lnTo>
                    <a:cubicBezTo>
                      <a:pt x="401" y="2454"/>
                      <a:pt x="403" y="2484"/>
                      <a:pt x="402" y="2493"/>
                    </a:cubicBezTo>
                    <a:cubicBezTo>
                      <a:pt x="400" y="2526"/>
                      <a:pt x="396" y="2530"/>
                      <a:pt x="384" y="2544"/>
                    </a:cubicBezTo>
                    <a:cubicBezTo>
                      <a:pt x="376" y="2537"/>
                      <a:pt x="376" y="2537"/>
                      <a:pt x="362" y="2530"/>
                    </a:cubicBezTo>
                    <a:lnTo>
                      <a:pt x="291" y="2502"/>
                    </a:lnTo>
                    <a:lnTo>
                      <a:pt x="213" y="2908"/>
                    </a:lnTo>
                    <a:cubicBezTo>
                      <a:pt x="208" y="2933"/>
                      <a:pt x="201" y="2952"/>
                      <a:pt x="190" y="2973"/>
                    </a:cubicBezTo>
                    <a:cubicBezTo>
                      <a:pt x="176" y="3001"/>
                      <a:pt x="152" y="3016"/>
                      <a:pt x="150" y="3014"/>
                    </a:cubicBezTo>
                    <a:cubicBezTo>
                      <a:pt x="148" y="3011"/>
                      <a:pt x="144" y="3017"/>
                      <a:pt x="141" y="3018"/>
                    </a:cubicBezTo>
                    <a:cubicBezTo>
                      <a:pt x="139" y="3012"/>
                      <a:pt x="133" y="3071"/>
                      <a:pt x="132" y="3085"/>
                    </a:cubicBezTo>
                    <a:cubicBezTo>
                      <a:pt x="129" y="3123"/>
                      <a:pt x="141" y="3139"/>
                      <a:pt x="110" y="3139"/>
                    </a:cubicBezTo>
                    <a:lnTo>
                      <a:pt x="70" y="3136"/>
                    </a:lnTo>
                    <a:cubicBezTo>
                      <a:pt x="81" y="3194"/>
                      <a:pt x="126" y="3240"/>
                      <a:pt x="137" y="3329"/>
                    </a:cubicBezTo>
                    <a:cubicBezTo>
                      <a:pt x="146" y="3401"/>
                      <a:pt x="139" y="3506"/>
                      <a:pt x="144" y="3586"/>
                    </a:cubicBezTo>
                    <a:cubicBezTo>
                      <a:pt x="78" y="3590"/>
                      <a:pt x="47" y="3515"/>
                      <a:pt x="37" y="3450"/>
                    </a:cubicBezTo>
                    <a:cubicBezTo>
                      <a:pt x="33" y="3454"/>
                      <a:pt x="0" y="3445"/>
                      <a:pt x="18" y="3542"/>
                    </a:cubicBezTo>
                    <a:cubicBezTo>
                      <a:pt x="36" y="3637"/>
                      <a:pt x="61" y="3614"/>
                      <a:pt x="105" y="3645"/>
                    </a:cubicBezTo>
                    <a:cubicBezTo>
                      <a:pt x="131" y="3663"/>
                      <a:pt x="133" y="3667"/>
                      <a:pt x="163" y="3680"/>
                    </a:cubicBezTo>
                    <a:cubicBezTo>
                      <a:pt x="197" y="3685"/>
                      <a:pt x="512" y="3826"/>
                      <a:pt x="545" y="3848"/>
                    </a:cubicBezTo>
                    <a:cubicBezTo>
                      <a:pt x="556" y="4029"/>
                      <a:pt x="546" y="4598"/>
                      <a:pt x="546" y="4822"/>
                    </a:cubicBezTo>
                    <a:cubicBezTo>
                      <a:pt x="546" y="5114"/>
                      <a:pt x="535" y="7685"/>
                      <a:pt x="551" y="7736"/>
                    </a:cubicBezTo>
                    <a:lnTo>
                      <a:pt x="664" y="7738"/>
                    </a:lnTo>
                    <a:cubicBezTo>
                      <a:pt x="711" y="7746"/>
                      <a:pt x="680" y="7730"/>
                      <a:pt x="698" y="7755"/>
                    </a:cubicBezTo>
                    <a:cubicBezTo>
                      <a:pt x="700" y="7753"/>
                      <a:pt x="702" y="7748"/>
                      <a:pt x="702" y="7749"/>
                    </a:cubicBezTo>
                    <a:lnTo>
                      <a:pt x="702" y="7737"/>
                    </a:lnTo>
                    <a:cubicBezTo>
                      <a:pt x="701" y="7736"/>
                      <a:pt x="699" y="7733"/>
                      <a:pt x="698" y="7731"/>
                    </a:cubicBezTo>
                    <a:lnTo>
                      <a:pt x="553" y="7729"/>
                    </a:lnTo>
                    <a:lnTo>
                      <a:pt x="553" y="3847"/>
                    </a:lnTo>
                    <a:cubicBezTo>
                      <a:pt x="708" y="3907"/>
                      <a:pt x="722" y="3942"/>
                      <a:pt x="794" y="3783"/>
                    </a:cubicBezTo>
                    <a:cubicBezTo>
                      <a:pt x="828" y="3706"/>
                      <a:pt x="904" y="3570"/>
                      <a:pt x="924" y="3499"/>
                    </a:cubicBezTo>
                    <a:cubicBezTo>
                      <a:pt x="1031" y="3499"/>
                      <a:pt x="1113" y="3497"/>
                      <a:pt x="1155" y="3416"/>
                    </a:cubicBezTo>
                    <a:cubicBezTo>
                      <a:pt x="1185" y="3359"/>
                      <a:pt x="1172" y="3201"/>
                      <a:pt x="1172" y="3125"/>
                    </a:cubicBezTo>
                    <a:lnTo>
                      <a:pt x="1479" y="3125"/>
                    </a:lnTo>
                    <a:cubicBezTo>
                      <a:pt x="1479" y="3305"/>
                      <a:pt x="1435" y="3495"/>
                      <a:pt x="1645" y="3499"/>
                    </a:cubicBezTo>
                    <a:cubicBezTo>
                      <a:pt x="1738" y="3501"/>
                      <a:pt x="1833" y="3499"/>
                      <a:pt x="1925" y="3499"/>
                    </a:cubicBezTo>
                    <a:cubicBezTo>
                      <a:pt x="2029" y="3499"/>
                      <a:pt x="2083" y="3503"/>
                      <a:pt x="2162" y="3457"/>
                    </a:cubicBezTo>
                    <a:lnTo>
                      <a:pt x="2162" y="3688"/>
                    </a:lnTo>
                    <a:cubicBezTo>
                      <a:pt x="2183" y="3646"/>
                      <a:pt x="2172" y="3504"/>
                      <a:pt x="2168" y="3446"/>
                    </a:cubicBezTo>
                    <a:cubicBezTo>
                      <a:pt x="2229" y="3402"/>
                      <a:pt x="2228" y="3382"/>
                      <a:pt x="2235" y="3285"/>
                    </a:cubicBezTo>
                    <a:cubicBezTo>
                      <a:pt x="2090" y="3269"/>
                      <a:pt x="1812" y="3346"/>
                      <a:pt x="1796" y="3126"/>
                    </a:cubicBezTo>
                    <a:cubicBezTo>
                      <a:pt x="1791" y="3061"/>
                      <a:pt x="1789" y="2898"/>
                      <a:pt x="1796" y="2836"/>
                    </a:cubicBezTo>
                    <a:cubicBezTo>
                      <a:pt x="1806" y="2752"/>
                      <a:pt x="1895" y="2677"/>
                      <a:pt x="1934" y="2696"/>
                    </a:cubicBezTo>
                    <a:cubicBezTo>
                      <a:pt x="2007" y="2696"/>
                      <a:pt x="2263" y="2719"/>
                      <a:pt x="2307" y="2707"/>
                    </a:cubicBezTo>
                    <a:cubicBezTo>
                      <a:pt x="2279" y="2678"/>
                      <a:pt x="2030" y="2549"/>
                      <a:pt x="1993" y="2527"/>
                    </a:cubicBezTo>
                    <a:lnTo>
                      <a:pt x="2068" y="2383"/>
                    </a:lnTo>
                    <a:lnTo>
                      <a:pt x="2440" y="2585"/>
                    </a:lnTo>
                    <a:cubicBezTo>
                      <a:pt x="2432" y="2608"/>
                      <a:pt x="2423" y="2618"/>
                      <a:pt x="2415" y="2641"/>
                    </a:cubicBezTo>
                    <a:cubicBezTo>
                      <a:pt x="2457" y="2618"/>
                      <a:pt x="2633" y="2381"/>
                      <a:pt x="2672" y="2326"/>
                    </a:cubicBezTo>
                    <a:lnTo>
                      <a:pt x="3039" y="1846"/>
                    </a:lnTo>
                    <a:cubicBezTo>
                      <a:pt x="3209" y="1630"/>
                      <a:pt x="3091" y="1527"/>
                      <a:pt x="2937" y="1253"/>
                    </a:cubicBezTo>
                    <a:cubicBezTo>
                      <a:pt x="2800" y="1010"/>
                      <a:pt x="2662" y="772"/>
                      <a:pt x="2524" y="531"/>
                    </a:cubicBezTo>
                    <a:cubicBezTo>
                      <a:pt x="2462" y="423"/>
                      <a:pt x="2381" y="251"/>
                      <a:pt x="2297" y="191"/>
                    </a:cubicBezTo>
                    <a:cubicBezTo>
                      <a:pt x="2241" y="152"/>
                      <a:pt x="2000" y="6"/>
                      <a:pt x="1922" y="0"/>
                    </a:cubicBezTo>
                    <a:cubicBezTo>
                      <a:pt x="1974" y="24"/>
                      <a:pt x="1976" y="373"/>
                      <a:pt x="1941" y="440"/>
                    </a:cubicBezTo>
                    <a:cubicBezTo>
                      <a:pt x="1919" y="475"/>
                      <a:pt x="1775" y="496"/>
                      <a:pt x="1711" y="540"/>
                    </a:cubicBezTo>
                    <a:lnTo>
                      <a:pt x="1895" y="639"/>
                    </a:lnTo>
                    <a:cubicBezTo>
                      <a:pt x="1895" y="673"/>
                      <a:pt x="1518" y="2207"/>
                      <a:pt x="1492" y="2256"/>
                    </a:cubicBezTo>
                    <a:lnTo>
                      <a:pt x="1485" y="2064"/>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9" name="Freeform 366">
                <a:extLst>
                  <a:ext uri="{FF2B5EF4-FFF2-40B4-BE49-F238E27FC236}">
                    <a16:creationId xmlns:a16="http://schemas.microsoft.com/office/drawing/2014/main" id="{5869D6ED-73CC-4EC9-99BD-D365BD144D5F}"/>
                  </a:ext>
                </a:extLst>
              </p:cNvPr>
              <p:cNvSpPr>
                <a:spLocks/>
              </p:cNvSpPr>
              <p:nvPr/>
            </p:nvSpPr>
            <p:spPr bwMode="auto">
              <a:xfrm>
                <a:off x="4116736" y="2652712"/>
                <a:ext cx="483841" cy="987473"/>
              </a:xfrm>
              <a:custGeom>
                <a:avLst/>
                <a:gdLst>
                  <a:gd name="T0" fmla="*/ 12 w 1635"/>
                  <a:gd name="T1" fmla="*/ 2488 h 3486"/>
                  <a:gd name="T2" fmla="*/ 38 w 1635"/>
                  <a:gd name="T3" fmla="*/ 2953 h 3486"/>
                  <a:gd name="T4" fmla="*/ 52 w 1635"/>
                  <a:gd name="T5" fmla="*/ 3181 h 3486"/>
                  <a:gd name="T6" fmla="*/ 19 w 1635"/>
                  <a:gd name="T7" fmla="*/ 3395 h 3486"/>
                  <a:gd name="T8" fmla="*/ 209 w 1635"/>
                  <a:gd name="T9" fmla="*/ 3486 h 3486"/>
                  <a:gd name="T10" fmla="*/ 249 w 1635"/>
                  <a:gd name="T11" fmla="*/ 3108 h 3486"/>
                  <a:gd name="T12" fmla="*/ 166 w 1635"/>
                  <a:gd name="T13" fmla="*/ 3099 h 3486"/>
                  <a:gd name="T14" fmla="*/ 177 w 1635"/>
                  <a:gd name="T15" fmla="*/ 2944 h 3486"/>
                  <a:gd name="T16" fmla="*/ 597 w 1635"/>
                  <a:gd name="T17" fmla="*/ 2980 h 3486"/>
                  <a:gd name="T18" fmla="*/ 593 w 1635"/>
                  <a:gd name="T19" fmla="*/ 3012 h 3486"/>
                  <a:gd name="T20" fmla="*/ 602 w 1635"/>
                  <a:gd name="T21" fmla="*/ 3008 h 3486"/>
                  <a:gd name="T22" fmla="*/ 642 w 1635"/>
                  <a:gd name="T23" fmla="*/ 2967 h 3486"/>
                  <a:gd name="T24" fmla="*/ 665 w 1635"/>
                  <a:gd name="T25" fmla="*/ 2902 h 3486"/>
                  <a:gd name="T26" fmla="*/ 743 w 1635"/>
                  <a:gd name="T27" fmla="*/ 2496 h 3486"/>
                  <a:gd name="T28" fmla="*/ 814 w 1635"/>
                  <a:gd name="T29" fmla="*/ 2524 h 3486"/>
                  <a:gd name="T30" fmla="*/ 836 w 1635"/>
                  <a:gd name="T31" fmla="*/ 2538 h 3486"/>
                  <a:gd name="T32" fmla="*/ 854 w 1635"/>
                  <a:gd name="T33" fmla="*/ 2487 h 3486"/>
                  <a:gd name="T34" fmla="*/ 853 w 1635"/>
                  <a:gd name="T35" fmla="*/ 2436 h 3486"/>
                  <a:gd name="T36" fmla="*/ 854 w 1635"/>
                  <a:gd name="T37" fmla="*/ 2216 h 3486"/>
                  <a:gd name="T38" fmla="*/ 856 w 1635"/>
                  <a:gd name="T39" fmla="*/ 1908 h 3486"/>
                  <a:gd name="T40" fmla="*/ 967 w 1635"/>
                  <a:gd name="T41" fmla="*/ 1367 h 3486"/>
                  <a:gd name="T42" fmla="*/ 987 w 1635"/>
                  <a:gd name="T43" fmla="*/ 1278 h 3486"/>
                  <a:gd name="T44" fmla="*/ 1036 w 1635"/>
                  <a:gd name="T45" fmla="*/ 1055 h 3486"/>
                  <a:gd name="T46" fmla="*/ 1048 w 1635"/>
                  <a:gd name="T47" fmla="*/ 1022 h 3486"/>
                  <a:gd name="T48" fmla="*/ 1047 w 1635"/>
                  <a:gd name="T49" fmla="*/ 2344 h 3486"/>
                  <a:gd name="T50" fmla="*/ 1109 w 1635"/>
                  <a:gd name="T51" fmla="*/ 2443 h 3486"/>
                  <a:gd name="T52" fmla="*/ 1555 w 1635"/>
                  <a:gd name="T53" fmla="*/ 2843 h 3486"/>
                  <a:gd name="T54" fmla="*/ 1558 w 1635"/>
                  <a:gd name="T55" fmla="*/ 2846 h 3486"/>
                  <a:gd name="T56" fmla="*/ 1560 w 1635"/>
                  <a:gd name="T57" fmla="*/ 2856 h 3486"/>
                  <a:gd name="T58" fmla="*/ 1622 w 1635"/>
                  <a:gd name="T59" fmla="*/ 2894 h 3486"/>
                  <a:gd name="T60" fmla="*/ 1635 w 1635"/>
                  <a:gd name="T61" fmla="*/ 2702 h 3486"/>
                  <a:gd name="T62" fmla="*/ 1618 w 1635"/>
                  <a:gd name="T63" fmla="*/ 2563 h 3486"/>
                  <a:gd name="T64" fmla="*/ 1616 w 1635"/>
                  <a:gd name="T65" fmla="*/ 2411 h 3486"/>
                  <a:gd name="T66" fmla="*/ 1616 w 1635"/>
                  <a:gd name="T67" fmla="*/ 2102 h 3486"/>
                  <a:gd name="T68" fmla="*/ 1603 w 1635"/>
                  <a:gd name="T69" fmla="*/ 2250 h 3486"/>
                  <a:gd name="T70" fmla="*/ 1202 w 1635"/>
                  <a:gd name="T71" fmla="*/ 633 h 3486"/>
                  <a:gd name="T72" fmla="*/ 1389 w 1635"/>
                  <a:gd name="T73" fmla="*/ 528 h 3486"/>
                  <a:gd name="T74" fmla="*/ 1159 w 1635"/>
                  <a:gd name="T75" fmla="*/ 446 h 3486"/>
                  <a:gd name="T76" fmla="*/ 1173 w 1635"/>
                  <a:gd name="T77" fmla="*/ 1 h 3486"/>
                  <a:gd name="T78" fmla="*/ 1161 w 1635"/>
                  <a:gd name="T79" fmla="*/ 0 h 3486"/>
                  <a:gd name="T80" fmla="*/ 770 w 1635"/>
                  <a:gd name="T81" fmla="*/ 202 h 3486"/>
                  <a:gd name="T82" fmla="*/ 594 w 1635"/>
                  <a:gd name="T83" fmla="*/ 626 h 3486"/>
                  <a:gd name="T84" fmla="*/ 524 w 1635"/>
                  <a:gd name="T85" fmla="*/ 955 h 3486"/>
                  <a:gd name="T86" fmla="*/ 252 w 1635"/>
                  <a:gd name="T87" fmla="*/ 2274 h 3486"/>
                  <a:gd name="T88" fmla="*/ 100 w 1635"/>
                  <a:gd name="T89" fmla="*/ 2317 h 3486"/>
                  <a:gd name="T90" fmla="*/ 12 w 1635"/>
                  <a:gd name="T91" fmla="*/ 2488 h 3486"/>
                  <a:gd name="connsiteX0" fmla="*/ 16 w 9943"/>
                  <a:gd name="connsiteY0" fmla="*/ 7137 h 10001"/>
                  <a:gd name="connsiteX1" fmla="*/ 175 w 9943"/>
                  <a:gd name="connsiteY1" fmla="*/ 8471 h 10001"/>
                  <a:gd name="connsiteX2" fmla="*/ 261 w 9943"/>
                  <a:gd name="connsiteY2" fmla="*/ 9125 h 10001"/>
                  <a:gd name="connsiteX3" fmla="*/ 1221 w 9943"/>
                  <a:gd name="connsiteY3" fmla="*/ 10000 h 10001"/>
                  <a:gd name="connsiteX4" fmla="*/ 1466 w 9943"/>
                  <a:gd name="connsiteY4" fmla="*/ 8916 h 10001"/>
                  <a:gd name="connsiteX5" fmla="*/ 958 w 9943"/>
                  <a:gd name="connsiteY5" fmla="*/ 8890 h 10001"/>
                  <a:gd name="connsiteX6" fmla="*/ 1026 w 9943"/>
                  <a:gd name="connsiteY6" fmla="*/ 8445 h 10001"/>
                  <a:gd name="connsiteX7" fmla="*/ 3594 w 9943"/>
                  <a:gd name="connsiteY7" fmla="*/ 8548 h 10001"/>
                  <a:gd name="connsiteX8" fmla="*/ 3570 w 9943"/>
                  <a:gd name="connsiteY8" fmla="*/ 8640 h 10001"/>
                  <a:gd name="connsiteX9" fmla="*/ 3625 w 9943"/>
                  <a:gd name="connsiteY9" fmla="*/ 8629 h 10001"/>
                  <a:gd name="connsiteX10" fmla="*/ 3870 w 9943"/>
                  <a:gd name="connsiteY10" fmla="*/ 8511 h 10001"/>
                  <a:gd name="connsiteX11" fmla="*/ 4010 w 9943"/>
                  <a:gd name="connsiteY11" fmla="*/ 8325 h 10001"/>
                  <a:gd name="connsiteX12" fmla="*/ 4487 w 9943"/>
                  <a:gd name="connsiteY12" fmla="*/ 7160 h 10001"/>
                  <a:gd name="connsiteX13" fmla="*/ 4922 w 9943"/>
                  <a:gd name="connsiteY13" fmla="*/ 7240 h 10001"/>
                  <a:gd name="connsiteX14" fmla="*/ 5056 w 9943"/>
                  <a:gd name="connsiteY14" fmla="*/ 7281 h 10001"/>
                  <a:gd name="connsiteX15" fmla="*/ 5166 w 9943"/>
                  <a:gd name="connsiteY15" fmla="*/ 7134 h 10001"/>
                  <a:gd name="connsiteX16" fmla="*/ 5160 w 9943"/>
                  <a:gd name="connsiteY16" fmla="*/ 6988 h 10001"/>
                  <a:gd name="connsiteX17" fmla="*/ 5166 w 9943"/>
                  <a:gd name="connsiteY17" fmla="*/ 6357 h 10001"/>
                  <a:gd name="connsiteX18" fmla="*/ 5178 w 9943"/>
                  <a:gd name="connsiteY18" fmla="*/ 5473 h 10001"/>
                  <a:gd name="connsiteX19" fmla="*/ 5857 w 9943"/>
                  <a:gd name="connsiteY19" fmla="*/ 3921 h 10001"/>
                  <a:gd name="connsiteX20" fmla="*/ 5980 w 9943"/>
                  <a:gd name="connsiteY20" fmla="*/ 3666 h 10001"/>
                  <a:gd name="connsiteX21" fmla="*/ 6279 w 9943"/>
                  <a:gd name="connsiteY21" fmla="*/ 3026 h 10001"/>
                  <a:gd name="connsiteX22" fmla="*/ 6353 w 9943"/>
                  <a:gd name="connsiteY22" fmla="*/ 2932 h 10001"/>
                  <a:gd name="connsiteX23" fmla="*/ 6347 w 9943"/>
                  <a:gd name="connsiteY23" fmla="*/ 6724 h 10001"/>
                  <a:gd name="connsiteX24" fmla="*/ 6726 w 9943"/>
                  <a:gd name="connsiteY24" fmla="*/ 7008 h 10001"/>
                  <a:gd name="connsiteX25" fmla="*/ 9454 w 9943"/>
                  <a:gd name="connsiteY25" fmla="*/ 8155 h 10001"/>
                  <a:gd name="connsiteX26" fmla="*/ 9472 w 9943"/>
                  <a:gd name="connsiteY26" fmla="*/ 8164 h 10001"/>
                  <a:gd name="connsiteX27" fmla="*/ 9484 w 9943"/>
                  <a:gd name="connsiteY27" fmla="*/ 8193 h 10001"/>
                  <a:gd name="connsiteX28" fmla="*/ 9863 w 9943"/>
                  <a:gd name="connsiteY28" fmla="*/ 8302 h 10001"/>
                  <a:gd name="connsiteX29" fmla="*/ 9943 w 9943"/>
                  <a:gd name="connsiteY29" fmla="*/ 7751 h 10001"/>
                  <a:gd name="connsiteX30" fmla="*/ 9839 w 9943"/>
                  <a:gd name="connsiteY30" fmla="*/ 7352 h 10001"/>
                  <a:gd name="connsiteX31" fmla="*/ 9827 w 9943"/>
                  <a:gd name="connsiteY31" fmla="*/ 6916 h 10001"/>
                  <a:gd name="connsiteX32" fmla="*/ 9827 w 9943"/>
                  <a:gd name="connsiteY32" fmla="*/ 6030 h 10001"/>
                  <a:gd name="connsiteX33" fmla="*/ 9747 w 9943"/>
                  <a:gd name="connsiteY33" fmla="*/ 6454 h 10001"/>
                  <a:gd name="connsiteX34" fmla="*/ 7295 w 9943"/>
                  <a:gd name="connsiteY34" fmla="*/ 1816 h 10001"/>
                  <a:gd name="connsiteX35" fmla="*/ 8438 w 9943"/>
                  <a:gd name="connsiteY35" fmla="*/ 1515 h 10001"/>
                  <a:gd name="connsiteX36" fmla="*/ 7032 w 9943"/>
                  <a:gd name="connsiteY36" fmla="*/ 1279 h 10001"/>
                  <a:gd name="connsiteX37" fmla="*/ 7117 w 9943"/>
                  <a:gd name="connsiteY37" fmla="*/ 3 h 10001"/>
                  <a:gd name="connsiteX38" fmla="*/ 7044 w 9943"/>
                  <a:gd name="connsiteY38" fmla="*/ 0 h 10001"/>
                  <a:gd name="connsiteX39" fmla="*/ 4652 w 9943"/>
                  <a:gd name="connsiteY39" fmla="*/ 579 h 10001"/>
                  <a:gd name="connsiteX40" fmla="*/ 3576 w 9943"/>
                  <a:gd name="connsiteY40" fmla="*/ 1796 h 10001"/>
                  <a:gd name="connsiteX41" fmla="*/ 3148 w 9943"/>
                  <a:gd name="connsiteY41" fmla="*/ 2740 h 10001"/>
                  <a:gd name="connsiteX42" fmla="*/ 1484 w 9943"/>
                  <a:gd name="connsiteY42" fmla="*/ 6523 h 10001"/>
                  <a:gd name="connsiteX43" fmla="*/ 555 w 9943"/>
                  <a:gd name="connsiteY43" fmla="*/ 6647 h 10001"/>
                  <a:gd name="connsiteX44" fmla="*/ 16 w 9943"/>
                  <a:gd name="connsiteY44" fmla="*/ 7137 h 10001"/>
                  <a:gd name="connsiteX0" fmla="*/ 16 w 10000"/>
                  <a:gd name="connsiteY0" fmla="*/ 7136 h 9137"/>
                  <a:gd name="connsiteX1" fmla="*/ 176 w 10000"/>
                  <a:gd name="connsiteY1" fmla="*/ 8470 h 9137"/>
                  <a:gd name="connsiteX2" fmla="*/ 262 w 10000"/>
                  <a:gd name="connsiteY2" fmla="*/ 9124 h 9137"/>
                  <a:gd name="connsiteX3" fmla="*/ 1474 w 10000"/>
                  <a:gd name="connsiteY3" fmla="*/ 8915 h 9137"/>
                  <a:gd name="connsiteX4" fmla="*/ 963 w 10000"/>
                  <a:gd name="connsiteY4" fmla="*/ 8889 h 9137"/>
                  <a:gd name="connsiteX5" fmla="*/ 1032 w 10000"/>
                  <a:gd name="connsiteY5" fmla="*/ 8444 h 9137"/>
                  <a:gd name="connsiteX6" fmla="*/ 3615 w 10000"/>
                  <a:gd name="connsiteY6" fmla="*/ 8547 h 9137"/>
                  <a:gd name="connsiteX7" fmla="*/ 3590 w 10000"/>
                  <a:gd name="connsiteY7" fmla="*/ 8639 h 9137"/>
                  <a:gd name="connsiteX8" fmla="*/ 3646 w 10000"/>
                  <a:gd name="connsiteY8" fmla="*/ 8628 h 9137"/>
                  <a:gd name="connsiteX9" fmla="*/ 3892 w 10000"/>
                  <a:gd name="connsiteY9" fmla="*/ 8510 h 9137"/>
                  <a:gd name="connsiteX10" fmla="*/ 4033 w 10000"/>
                  <a:gd name="connsiteY10" fmla="*/ 8324 h 9137"/>
                  <a:gd name="connsiteX11" fmla="*/ 4513 w 10000"/>
                  <a:gd name="connsiteY11" fmla="*/ 7159 h 9137"/>
                  <a:gd name="connsiteX12" fmla="*/ 4950 w 10000"/>
                  <a:gd name="connsiteY12" fmla="*/ 7239 h 9137"/>
                  <a:gd name="connsiteX13" fmla="*/ 5085 w 10000"/>
                  <a:gd name="connsiteY13" fmla="*/ 7280 h 9137"/>
                  <a:gd name="connsiteX14" fmla="*/ 5196 w 10000"/>
                  <a:gd name="connsiteY14" fmla="*/ 7133 h 9137"/>
                  <a:gd name="connsiteX15" fmla="*/ 5190 w 10000"/>
                  <a:gd name="connsiteY15" fmla="*/ 6987 h 9137"/>
                  <a:gd name="connsiteX16" fmla="*/ 5196 w 10000"/>
                  <a:gd name="connsiteY16" fmla="*/ 6356 h 9137"/>
                  <a:gd name="connsiteX17" fmla="*/ 5208 w 10000"/>
                  <a:gd name="connsiteY17" fmla="*/ 5472 h 9137"/>
                  <a:gd name="connsiteX18" fmla="*/ 5891 w 10000"/>
                  <a:gd name="connsiteY18" fmla="*/ 3921 h 9137"/>
                  <a:gd name="connsiteX19" fmla="*/ 6014 w 10000"/>
                  <a:gd name="connsiteY19" fmla="*/ 3666 h 9137"/>
                  <a:gd name="connsiteX20" fmla="*/ 6315 w 10000"/>
                  <a:gd name="connsiteY20" fmla="*/ 3026 h 9137"/>
                  <a:gd name="connsiteX21" fmla="*/ 6389 w 10000"/>
                  <a:gd name="connsiteY21" fmla="*/ 2932 h 9137"/>
                  <a:gd name="connsiteX22" fmla="*/ 6383 w 10000"/>
                  <a:gd name="connsiteY22" fmla="*/ 6723 h 9137"/>
                  <a:gd name="connsiteX23" fmla="*/ 6765 w 10000"/>
                  <a:gd name="connsiteY23" fmla="*/ 7007 h 9137"/>
                  <a:gd name="connsiteX24" fmla="*/ 9508 w 10000"/>
                  <a:gd name="connsiteY24" fmla="*/ 8154 h 9137"/>
                  <a:gd name="connsiteX25" fmla="*/ 9526 w 10000"/>
                  <a:gd name="connsiteY25" fmla="*/ 8163 h 9137"/>
                  <a:gd name="connsiteX26" fmla="*/ 9538 w 10000"/>
                  <a:gd name="connsiteY26" fmla="*/ 8192 h 9137"/>
                  <a:gd name="connsiteX27" fmla="*/ 9920 w 10000"/>
                  <a:gd name="connsiteY27" fmla="*/ 8301 h 9137"/>
                  <a:gd name="connsiteX28" fmla="*/ 10000 w 10000"/>
                  <a:gd name="connsiteY28" fmla="*/ 7750 h 9137"/>
                  <a:gd name="connsiteX29" fmla="*/ 9895 w 10000"/>
                  <a:gd name="connsiteY29" fmla="*/ 7351 h 9137"/>
                  <a:gd name="connsiteX30" fmla="*/ 9883 w 10000"/>
                  <a:gd name="connsiteY30" fmla="*/ 6915 h 9137"/>
                  <a:gd name="connsiteX31" fmla="*/ 9883 w 10000"/>
                  <a:gd name="connsiteY31" fmla="*/ 6029 h 9137"/>
                  <a:gd name="connsiteX32" fmla="*/ 9803 w 10000"/>
                  <a:gd name="connsiteY32" fmla="*/ 6453 h 9137"/>
                  <a:gd name="connsiteX33" fmla="*/ 7337 w 10000"/>
                  <a:gd name="connsiteY33" fmla="*/ 1816 h 9137"/>
                  <a:gd name="connsiteX34" fmla="*/ 8486 w 10000"/>
                  <a:gd name="connsiteY34" fmla="*/ 1515 h 9137"/>
                  <a:gd name="connsiteX35" fmla="*/ 7072 w 10000"/>
                  <a:gd name="connsiteY35" fmla="*/ 1279 h 9137"/>
                  <a:gd name="connsiteX36" fmla="*/ 7158 w 10000"/>
                  <a:gd name="connsiteY36" fmla="*/ 3 h 9137"/>
                  <a:gd name="connsiteX37" fmla="*/ 7084 w 10000"/>
                  <a:gd name="connsiteY37" fmla="*/ 0 h 9137"/>
                  <a:gd name="connsiteX38" fmla="*/ 4679 w 10000"/>
                  <a:gd name="connsiteY38" fmla="*/ 579 h 9137"/>
                  <a:gd name="connsiteX39" fmla="*/ 3597 w 10000"/>
                  <a:gd name="connsiteY39" fmla="*/ 1796 h 9137"/>
                  <a:gd name="connsiteX40" fmla="*/ 3166 w 10000"/>
                  <a:gd name="connsiteY40" fmla="*/ 2740 h 9137"/>
                  <a:gd name="connsiteX41" fmla="*/ 1493 w 10000"/>
                  <a:gd name="connsiteY41" fmla="*/ 6522 h 9137"/>
                  <a:gd name="connsiteX42" fmla="*/ 558 w 10000"/>
                  <a:gd name="connsiteY42" fmla="*/ 6646 h 9137"/>
                  <a:gd name="connsiteX43" fmla="*/ 16 w 10000"/>
                  <a:gd name="connsiteY43" fmla="*/ 7136 h 9137"/>
                  <a:gd name="connsiteX0" fmla="*/ 16 w 10000"/>
                  <a:gd name="connsiteY0" fmla="*/ 7810 h 9757"/>
                  <a:gd name="connsiteX1" fmla="*/ 176 w 10000"/>
                  <a:gd name="connsiteY1" fmla="*/ 9270 h 9757"/>
                  <a:gd name="connsiteX2" fmla="*/ 1474 w 10000"/>
                  <a:gd name="connsiteY2" fmla="*/ 9757 h 9757"/>
                  <a:gd name="connsiteX3" fmla="*/ 963 w 10000"/>
                  <a:gd name="connsiteY3" fmla="*/ 9729 h 9757"/>
                  <a:gd name="connsiteX4" fmla="*/ 1032 w 10000"/>
                  <a:gd name="connsiteY4" fmla="*/ 9242 h 9757"/>
                  <a:gd name="connsiteX5" fmla="*/ 3615 w 10000"/>
                  <a:gd name="connsiteY5" fmla="*/ 9354 h 9757"/>
                  <a:gd name="connsiteX6" fmla="*/ 3590 w 10000"/>
                  <a:gd name="connsiteY6" fmla="*/ 9455 h 9757"/>
                  <a:gd name="connsiteX7" fmla="*/ 3646 w 10000"/>
                  <a:gd name="connsiteY7" fmla="*/ 9443 h 9757"/>
                  <a:gd name="connsiteX8" fmla="*/ 3892 w 10000"/>
                  <a:gd name="connsiteY8" fmla="*/ 9314 h 9757"/>
                  <a:gd name="connsiteX9" fmla="*/ 4033 w 10000"/>
                  <a:gd name="connsiteY9" fmla="*/ 9110 h 9757"/>
                  <a:gd name="connsiteX10" fmla="*/ 4513 w 10000"/>
                  <a:gd name="connsiteY10" fmla="*/ 7835 h 9757"/>
                  <a:gd name="connsiteX11" fmla="*/ 4950 w 10000"/>
                  <a:gd name="connsiteY11" fmla="*/ 7923 h 9757"/>
                  <a:gd name="connsiteX12" fmla="*/ 5085 w 10000"/>
                  <a:gd name="connsiteY12" fmla="*/ 7968 h 9757"/>
                  <a:gd name="connsiteX13" fmla="*/ 5196 w 10000"/>
                  <a:gd name="connsiteY13" fmla="*/ 7807 h 9757"/>
                  <a:gd name="connsiteX14" fmla="*/ 5190 w 10000"/>
                  <a:gd name="connsiteY14" fmla="*/ 7647 h 9757"/>
                  <a:gd name="connsiteX15" fmla="*/ 5196 w 10000"/>
                  <a:gd name="connsiteY15" fmla="*/ 6956 h 9757"/>
                  <a:gd name="connsiteX16" fmla="*/ 5208 w 10000"/>
                  <a:gd name="connsiteY16" fmla="*/ 5989 h 9757"/>
                  <a:gd name="connsiteX17" fmla="*/ 5891 w 10000"/>
                  <a:gd name="connsiteY17" fmla="*/ 4291 h 9757"/>
                  <a:gd name="connsiteX18" fmla="*/ 6014 w 10000"/>
                  <a:gd name="connsiteY18" fmla="*/ 4012 h 9757"/>
                  <a:gd name="connsiteX19" fmla="*/ 6315 w 10000"/>
                  <a:gd name="connsiteY19" fmla="*/ 3312 h 9757"/>
                  <a:gd name="connsiteX20" fmla="*/ 6389 w 10000"/>
                  <a:gd name="connsiteY20" fmla="*/ 3209 h 9757"/>
                  <a:gd name="connsiteX21" fmla="*/ 6383 w 10000"/>
                  <a:gd name="connsiteY21" fmla="*/ 7358 h 9757"/>
                  <a:gd name="connsiteX22" fmla="*/ 6765 w 10000"/>
                  <a:gd name="connsiteY22" fmla="*/ 7669 h 9757"/>
                  <a:gd name="connsiteX23" fmla="*/ 9508 w 10000"/>
                  <a:gd name="connsiteY23" fmla="*/ 8924 h 9757"/>
                  <a:gd name="connsiteX24" fmla="*/ 9526 w 10000"/>
                  <a:gd name="connsiteY24" fmla="*/ 8934 h 9757"/>
                  <a:gd name="connsiteX25" fmla="*/ 9538 w 10000"/>
                  <a:gd name="connsiteY25" fmla="*/ 8966 h 9757"/>
                  <a:gd name="connsiteX26" fmla="*/ 9920 w 10000"/>
                  <a:gd name="connsiteY26" fmla="*/ 9085 h 9757"/>
                  <a:gd name="connsiteX27" fmla="*/ 10000 w 10000"/>
                  <a:gd name="connsiteY27" fmla="*/ 8482 h 9757"/>
                  <a:gd name="connsiteX28" fmla="*/ 9895 w 10000"/>
                  <a:gd name="connsiteY28" fmla="*/ 8045 h 9757"/>
                  <a:gd name="connsiteX29" fmla="*/ 9883 w 10000"/>
                  <a:gd name="connsiteY29" fmla="*/ 7568 h 9757"/>
                  <a:gd name="connsiteX30" fmla="*/ 9883 w 10000"/>
                  <a:gd name="connsiteY30" fmla="*/ 6598 h 9757"/>
                  <a:gd name="connsiteX31" fmla="*/ 9803 w 10000"/>
                  <a:gd name="connsiteY31" fmla="*/ 7062 h 9757"/>
                  <a:gd name="connsiteX32" fmla="*/ 7337 w 10000"/>
                  <a:gd name="connsiteY32" fmla="*/ 1988 h 9757"/>
                  <a:gd name="connsiteX33" fmla="*/ 8486 w 10000"/>
                  <a:gd name="connsiteY33" fmla="*/ 1658 h 9757"/>
                  <a:gd name="connsiteX34" fmla="*/ 7072 w 10000"/>
                  <a:gd name="connsiteY34" fmla="*/ 1400 h 9757"/>
                  <a:gd name="connsiteX35" fmla="*/ 7158 w 10000"/>
                  <a:gd name="connsiteY35" fmla="*/ 3 h 9757"/>
                  <a:gd name="connsiteX36" fmla="*/ 7084 w 10000"/>
                  <a:gd name="connsiteY36" fmla="*/ 0 h 9757"/>
                  <a:gd name="connsiteX37" fmla="*/ 4679 w 10000"/>
                  <a:gd name="connsiteY37" fmla="*/ 634 h 9757"/>
                  <a:gd name="connsiteX38" fmla="*/ 3597 w 10000"/>
                  <a:gd name="connsiteY38" fmla="*/ 1966 h 9757"/>
                  <a:gd name="connsiteX39" fmla="*/ 3166 w 10000"/>
                  <a:gd name="connsiteY39" fmla="*/ 2999 h 9757"/>
                  <a:gd name="connsiteX40" fmla="*/ 1493 w 10000"/>
                  <a:gd name="connsiteY40" fmla="*/ 7138 h 9757"/>
                  <a:gd name="connsiteX41" fmla="*/ 558 w 10000"/>
                  <a:gd name="connsiteY41" fmla="*/ 7274 h 9757"/>
                  <a:gd name="connsiteX42" fmla="*/ 16 w 10000"/>
                  <a:gd name="connsiteY42" fmla="*/ 7810 h 9757"/>
                  <a:gd name="connsiteX0" fmla="*/ 16 w 10000"/>
                  <a:gd name="connsiteY0" fmla="*/ 8005 h 9971"/>
                  <a:gd name="connsiteX1" fmla="*/ 176 w 10000"/>
                  <a:gd name="connsiteY1" fmla="*/ 9501 h 9971"/>
                  <a:gd name="connsiteX2" fmla="*/ 963 w 10000"/>
                  <a:gd name="connsiteY2" fmla="*/ 9971 h 9971"/>
                  <a:gd name="connsiteX3" fmla="*/ 1032 w 10000"/>
                  <a:gd name="connsiteY3" fmla="*/ 9472 h 9971"/>
                  <a:gd name="connsiteX4" fmla="*/ 3615 w 10000"/>
                  <a:gd name="connsiteY4" fmla="*/ 9587 h 9971"/>
                  <a:gd name="connsiteX5" fmla="*/ 3590 w 10000"/>
                  <a:gd name="connsiteY5" fmla="*/ 9690 h 9971"/>
                  <a:gd name="connsiteX6" fmla="*/ 3646 w 10000"/>
                  <a:gd name="connsiteY6" fmla="*/ 9678 h 9971"/>
                  <a:gd name="connsiteX7" fmla="*/ 3892 w 10000"/>
                  <a:gd name="connsiteY7" fmla="*/ 9546 h 9971"/>
                  <a:gd name="connsiteX8" fmla="*/ 4033 w 10000"/>
                  <a:gd name="connsiteY8" fmla="*/ 9337 h 9971"/>
                  <a:gd name="connsiteX9" fmla="*/ 4513 w 10000"/>
                  <a:gd name="connsiteY9" fmla="*/ 8030 h 9971"/>
                  <a:gd name="connsiteX10" fmla="*/ 4950 w 10000"/>
                  <a:gd name="connsiteY10" fmla="*/ 8120 h 9971"/>
                  <a:gd name="connsiteX11" fmla="*/ 5085 w 10000"/>
                  <a:gd name="connsiteY11" fmla="*/ 8166 h 9971"/>
                  <a:gd name="connsiteX12" fmla="*/ 5196 w 10000"/>
                  <a:gd name="connsiteY12" fmla="*/ 8001 h 9971"/>
                  <a:gd name="connsiteX13" fmla="*/ 5190 w 10000"/>
                  <a:gd name="connsiteY13" fmla="*/ 7837 h 9971"/>
                  <a:gd name="connsiteX14" fmla="*/ 5196 w 10000"/>
                  <a:gd name="connsiteY14" fmla="*/ 7129 h 9971"/>
                  <a:gd name="connsiteX15" fmla="*/ 5208 w 10000"/>
                  <a:gd name="connsiteY15" fmla="*/ 6138 h 9971"/>
                  <a:gd name="connsiteX16" fmla="*/ 5891 w 10000"/>
                  <a:gd name="connsiteY16" fmla="*/ 4398 h 9971"/>
                  <a:gd name="connsiteX17" fmla="*/ 6014 w 10000"/>
                  <a:gd name="connsiteY17" fmla="*/ 4112 h 9971"/>
                  <a:gd name="connsiteX18" fmla="*/ 6315 w 10000"/>
                  <a:gd name="connsiteY18" fmla="*/ 3394 h 9971"/>
                  <a:gd name="connsiteX19" fmla="*/ 6389 w 10000"/>
                  <a:gd name="connsiteY19" fmla="*/ 3289 h 9971"/>
                  <a:gd name="connsiteX20" fmla="*/ 6383 w 10000"/>
                  <a:gd name="connsiteY20" fmla="*/ 7541 h 9971"/>
                  <a:gd name="connsiteX21" fmla="*/ 6765 w 10000"/>
                  <a:gd name="connsiteY21" fmla="*/ 7860 h 9971"/>
                  <a:gd name="connsiteX22" fmla="*/ 9508 w 10000"/>
                  <a:gd name="connsiteY22" fmla="*/ 9146 h 9971"/>
                  <a:gd name="connsiteX23" fmla="*/ 9526 w 10000"/>
                  <a:gd name="connsiteY23" fmla="*/ 9157 h 9971"/>
                  <a:gd name="connsiteX24" fmla="*/ 9538 w 10000"/>
                  <a:gd name="connsiteY24" fmla="*/ 9189 h 9971"/>
                  <a:gd name="connsiteX25" fmla="*/ 9920 w 10000"/>
                  <a:gd name="connsiteY25" fmla="*/ 9311 h 9971"/>
                  <a:gd name="connsiteX26" fmla="*/ 10000 w 10000"/>
                  <a:gd name="connsiteY26" fmla="*/ 8693 h 9971"/>
                  <a:gd name="connsiteX27" fmla="*/ 9895 w 10000"/>
                  <a:gd name="connsiteY27" fmla="*/ 8245 h 9971"/>
                  <a:gd name="connsiteX28" fmla="*/ 9883 w 10000"/>
                  <a:gd name="connsiteY28" fmla="*/ 7756 h 9971"/>
                  <a:gd name="connsiteX29" fmla="*/ 9883 w 10000"/>
                  <a:gd name="connsiteY29" fmla="*/ 6762 h 9971"/>
                  <a:gd name="connsiteX30" fmla="*/ 9803 w 10000"/>
                  <a:gd name="connsiteY30" fmla="*/ 7238 h 9971"/>
                  <a:gd name="connsiteX31" fmla="*/ 7337 w 10000"/>
                  <a:gd name="connsiteY31" fmla="*/ 2038 h 9971"/>
                  <a:gd name="connsiteX32" fmla="*/ 8486 w 10000"/>
                  <a:gd name="connsiteY32" fmla="*/ 1699 h 9971"/>
                  <a:gd name="connsiteX33" fmla="*/ 7072 w 10000"/>
                  <a:gd name="connsiteY33" fmla="*/ 1435 h 9971"/>
                  <a:gd name="connsiteX34" fmla="*/ 7158 w 10000"/>
                  <a:gd name="connsiteY34" fmla="*/ 3 h 9971"/>
                  <a:gd name="connsiteX35" fmla="*/ 7084 w 10000"/>
                  <a:gd name="connsiteY35" fmla="*/ 0 h 9971"/>
                  <a:gd name="connsiteX36" fmla="*/ 4679 w 10000"/>
                  <a:gd name="connsiteY36" fmla="*/ 650 h 9971"/>
                  <a:gd name="connsiteX37" fmla="*/ 3597 w 10000"/>
                  <a:gd name="connsiteY37" fmla="*/ 2015 h 9971"/>
                  <a:gd name="connsiteX38" fmla="*/ 3166 w 10000"/>
                  <a:gd name="connsiteY38" fmla="*/ 3074 h 9971"/>
                  <a:gd name="connsiteX39" fmla="*/ 1493 w 10000"/>
                  <a:gd name="connsiteY39" fmla="*/ 7316 h 9971"/>
                  <a:gd name="connsiteX40" fmla="*/ 558 w 10000"/>
                  <a:gd name="connsiteY40" fmla="*/ 7455 h 9971"/>
                  <a:gd name="connsiteX41" fmla="*/ 16 w 10000"/>
                  <a:gd name="connsiteY41" fmla="*/ 8005 h 9971"/>
                  <a:gd name="connsiteX0" fmla="*/ 16 w 10000"/>
                  <a:gd name="connsiteY0" fmla="*/ 8028 h 9718"/>
                  <a:gd name="connsiteX1" fmla="*/ 176 w 10000"/>
                  <a:gd name="connsiteY1" fmla="*/ 9529 h 9718"/>
                  <a:gd name="connsiteX2" fmla="*/ 1032 w 10000"/>
                  <a:gd name="connsiteY2" fmla="*/ 9500 h 9718"/>
                  <a:gd name="connsiteX3" fmla="*/ 3615 w 10000"/>
                  <a:gd name="connsiteY3" fmla="*/ 9615 h 9718"/>
                  <a:gd name="connsiteX4" fmla="*/ 3590 w 10000"/>
                  <a:gd name="connsiteY4" fmla="*/ 9718 h 9718"/>
                  <a:gd name="connsiteX5" fmla="*/ 3646 w 10000"/>
                  <a:gd name="connsiteY5" fmla="*/ 9706 h 9718"/>
                  <a:gd name="connsiteX6" fmla="*/ 3892 w 10000"/>
                  <a:gd name="connsiteY6" fmla="*/ 9574 h 9718"/>
                  <a:gd name="connsiteX7" fmla="*/ 4033 w 10000"/>
                  <a:gd name="connsiteY7" fmla="*/ 9364 h 9718"/>
                  <a:gd name="connsiteX8" fmla="*/ 4513 w 10000"/>
                  <a:gd name="connsiteY8" fmla="*/ 8053 h 9718"/>
                  <a:gd name="connsiteX9" fmla="*/ 4950 w 10000"/>
                  <a:gd name="connsiteY9" fmla="*/ 8144 h 9718"/>
                  <a:gd name="connsiteX10" fmla="*/ 5085 w 10000"/>
                  <a:gd name="connsiteY10" fmla="*/ 8190 h 9718"/>
                  <a:gd name="connsiteX11" fmla="*/ 5196 w 10000"/>
                  <a:gd name="connsiteY11" fmla="*/ 8024 h 9718"/>
                  <a:gd name="connsiteX12" fmla="*/ 5190 w 10000"/>
                  <a:gd name="connsiteY12" fmla="*/ 7860 h 9718"/>
                  <a:gd name="connsiteX13" fmla="*/ 5196 w 10000"/>
                  <a:gd name="connsiteY13" fmla="*/ 7150 h 9718"/>
                  <a:gd name="connsiteX14" fmla="*/ 5208 w 10000"/>
                  <a:gd name="connsiteY14" fmla="*/ 6156 h 9718"/>
                  <a:gd name="connsiteX15" fmla="*/ 5891 w 10000"/>
                  <a:gd name="connsiteY15" fmla="*/ 4411 h 9718"/>
                  <a:gd name="connsiteX16" fmla="*/ 6014 w 10000"/>
                  <a:gd name="connsiteY16" fmla="*/ 4124 h 9718"/>
                  <a:gd name="connsiteX17" fmla="*/ 6315 w 10000"/>
                  <a:gd name="connsiteY17" fmla="*/ 3404 h 9718"/>
                  <a:gd name="connsiteX18" fmla="*/ 6389 w 10000"/>
                  <a:gd name="connsiteY18" fmla="*/ 3299 h 9718"/>
                  <a:gd name="connsiteX19" fmla="*/ 6383 w 10000"/>
                  <a:gd name="connsiteY19" fmla="*/ 7563 h 9718"/>
                  <a:gd name="connsiteX20" fmla="*/ 6765 w 10000"/>
                  <a:gd name="connsiteY20" fmla="*/ 7883 h 9718"/>
                  <a:gd name="connsiteX21" fmla="*/ 9508 w 10000"/>
                  <a:gd name="connsiteY21" fmla="*/ 9173 h 9718"/>
                  <a:gd name="connsiteX22" fmla="*/ 9526 w 10000"/>
                  <a:gd name="connsiteY22" fmla="*/ 9184 h 9718"/>
                  <a:gd name="connsiteX23" fmla="*/ 9538 w 10000"/>
                  <a:gd name="connsiteY23" fmla="*/ 9216 h 9718"/>
                  <a:gd name="connsiteX24" fmla="*/ 9920 w 10000"/>
                  <a:gd name="connsiteY24" fmla="*/ 9338 h 9718"/>
                  <a:gd name="connsiteX25" fmla="*/ 10000 w 10000"/>
                  <a:gd name="connsiteY25" fmla="*/ 8718 h 9718"/>
                  <a:gd name="connsiteX26" fmla="*/ 9895 w 10000"/>
                  <a:gd name="connsiteY26" fmla="*/ 8269 h 9718"/>
                  <a:gd name="connsiteX27" fmla="*/ 9883 w 10000"/>
                  <a:gd name="connsiteY27" fmla="*/ 7779 h 9718"/>
                  <a:gd name="connsiteX28" fmla="*/ 9883 w 10000"/>
                  <a:gd name="connsiteY28" fmla="*/ 6782 h 9718"/>
                  <a:gd name="connsiteX29" fmla="*/ 9803 w 10000"/>
                  <a:gd name="connsiteY29" fmla="*/ 7259 h 9718"/>
                  <a:gd name="connsiteX30" fmla="*/ 7337 w 10000"/>
                  <a:gd name="connsiteY30" fmla="*/ 2044 h 9718"/>
                  <a:gd name="connsiteX31" fmla="*/ 8486 w 10000"/>
                  <a:gd name="connsiteY31" fmla="*/ 1704 h 9718"/>
                  <a:gd name="connsiteX32" fmla="*/ 7072 w 10000"/>
                  <a:gd name="connsiteY32" fmla="*/ 1439 h 9718"/>
                  <a:gd name="connsiteX33" fmla="*/ 7158 w 10000"/>
                  <a:gd name="connsiteY33" fmla="*/ 3 h 9718"/>
                  <a:gd name="connsiteX34" fmla="*/ 7084 w 10000"/>
                  <a:gd name="connsiteY34" fmla="*/ 0 h 9718"/>
                  <a:gd name="connsiteX35" fmla="*/ 4679 w 10000"/>
                  <a:gd name="connsiteY35" fmla="*/ 652 h 9718"/>
                  <a:gd name="connsiteX36" fmla="*/ 3597 w 10000"/>
                  <a:gd name="connsiteY36" fmla="*/ 2021 h 9718"/>
                  <a:gd name="connsiteX37" fmla="*/ 3166 w 10000"/>
                  <a:gd name="connsiteY37" fmla="*/ 3083 h 9718"/>
                  <a:gd name="connsiteX38" fmla="*/ 1493 w 10000"/>
                  <a:gd name="connsiteY38" fmla="*/ 7337 h 9718"/>
                  <a:gd name="connsiteX39" fmla="*/ 558 w 10000"/>
                  <a:gd name="connsiteY39" fmla="*/ 7477 h 9718"/>
                  <a:gd name="connsiteX40" fmla="*/ 16 w 10000"/>
                  <a:gd name="connsiteY40" fmla="*/ 8028 h 9718"/>
                  <a:gd name="connsiteX0" fmla="*/ 0 w 9984"/>
                  <a:gd name="connsiteY0" fmla="*/ 8261 h 10000"/>
                  <a:gd name="connsiteX1" fmla="*/ 1016 w 9984"/>
                  <a:gd name="connsiteY1" fmla="*/ 9776 h 10000"/>
                  <a:gd name="connsiteX2" fmla="*/ 3599 w 9984"/>
                  <a:gd name="connsiteY2" fmla="*/ 9894 h 10000"/>
                  <a:gd name="connsiteX3" fmla="*/ 3574 w 9984"/>
                  <a:gd name="connsiteY3" fmla="*/ 10000 h 10000"/>
                  <a:gd name="connsiteX4" fmla="*/ 3630 w 9984"/>
                  <a:gd name="connsiteY4" fmla="*/ 9988 h 10000"/>
                  <a:gd name="connsiteX5" fmla="*/ 3876 w 9984"/>
                  <a:gd name="connsiteY5" fmla="*/ 9852 h 10000"/>
                  <a:gd name="connsiteX6" fmla="*/ 4017 w 9984"/>
                  <a:gd name="connsiteY6" fmla="*/ 9636 h 10000"/>
                  <a:gd name="connsiteX7" fmla="*/ 4497 w 9984"/>
                  <a:gd name="connsiteY7" fmla="*/ 8287 h 10000"/>
                  <a:gd name="connsiteX8" fmla="*/ 4934 w 9984"/>
                  <a:gd name="connsiteY8" fmla="*/ 8380 h 10000"/>
                  <a:gd name="connsiteX9" fmla="*/ 5069 w 9984"/>
                  <a:gd name="connsiteY9" fmla="*/ 8428 h 10000"/>
                  <a:gd name="connsiteX10" fmla="*/ 5180 w 9984"/>
                  <a:gd name="connsiteY10" fmla="*/ 8257 h 10000"/>
                  <a:gd name="connsiteX11" fmla="*/ 5174 w 9984"/>
                  <a:gd name="connsiteY11" fmla="*/ 8088 h 10000"/>
                  <a:gd name="connsiteX12" fmla="*/ 5180 w 9984"/>
                  <a:gd name="connsiteY12" fmla="*/ 7357 h 10000"/>
                  <a:gd name="connsiteX13" fmla="*/ 5192 w 9984"/>
                  <a:gd name="connsiteY13" fmla="*/ 6335 h 10000"/>
                  <a:gd name="connsiteX14" fmla="*/ 5875 w 9984"/>
                  <a:gd name="connsiteY14" fmla="*/ 4539 h 10000"/>
                  <a:gd name="connsiteX15" fmla="*/ 5998 w 9984"/>
                  <a:gd name="connsiteY15" fmla="*/ 4244 h 10000"/>
                  <a:gd name="connsiteX16" fmla="*/ 6299 w 9984"/>
                  <a:gd name="connsiteY16" fmla="*/ 3503 h 10000"/>
                  <a:gd name="connsiteX17" fmla="*/ 6373 w 9984"/>
                  <a:gd name="connsiteY17" fmla="*/ 3395 h 10000"/>
                  <a:gd name="connsiteX18" fmla="*/ 6367 w 9984"/>
                  <a:gd name="connsiteY18" fmla="*/ 7782 h 10000"/>
                  <a:gd name="connsiteX19" fmla="*/ 6749 w 9984"/>
                  <a:gd name="connsiteY19" fmla="*/ 8112 h 10000"/>
                  <a:gd name="connsiteX20" fmla="*/ 9492 w 9984"/>
                  <a:gd name="connsiteY20" fmla="*/ 9439 h 10000"/>
                  <a:gd name="connsiteX21" fmla="*/ 9510 w 9984"/>
                  <a:gd name="connsiteY21" fmla="*/ 9451 h 10000"/>
                  <a:gd name="connsiteX22" fmla="*/ 9522 w 9984"/>
                  <a:gd name="connsiteY22" fmla="*/ 9483 h 10000"/>
                  <a:gd name="connsiteX23" fmla="*/ 9904 w 9984"/>
                  <a:gd name="connsiteY23" fmla="*/ 9609 h 10000"/>
                  <a:gd name="connsiteX24" fmla="*/ 9984 w 9984"/>
                  <a:gd name="connsiteY24" fmla="*/ 8971 h 10000"/>
                  <a:gd name="connsiteX25" fmla="*/ 9879 w 9984"/>
                  <a:gd name="connsiteY25" fmla="*/ 8509 h 10000"/>
                  <a:gd name="connsiteX26" fmla="*/ 9867 w 9984"/>
                  <a:gd name="connsiteY26" fmla="*/ 8005 h 10000"/>
                  <a:gd name="connsiteX27" fmla="*/ 9867 w 9984"/>
                  <a:gd name="connsiteY27" fmla="*/ 6979 h 10000"/>
                  <a:gd name="connsiteX28" fmla="*/ 9787 w 9984"/>
                  <a:gd name="connsiteY28" fmla="*/ 7470 h 10000"/>
                  <a:gd name="connsiteX29" fmla="*/ 7321 w 9984"/>
                  <a:gd name="connsiteY29" fmla="*/ 2103 h 10000"/>
                  <a:gd name="connsiteX30" fmla="*/ 8470 w 9984"/>
                  <a:gd name="connsiteY30" fmla="*/ 1753 h 10000"/>
                  <a:gd name="connsiteX31" fmla="*/ 7056 w 9984"/>
                  <a:gd name="connsiteY31" fmla="*/ 1481 h 10000"/>
                  <a:gd name="connsiteX32" fmla="*/ 7142 w 9984"/>
                  <a:gd name="connsiteY32" fmla="*/ 3 h 10000"/>
                  <a:gd name="connsiteX33" fmla="*/ 7068 w 9984"/>
                  <a:gd name="connsiteY33" fmla="*/ 0 h 10000"/>
                  <a:gd name="connsiteX34" fmla="*/ 4663 w 9984"/>
                  <a:gd name="connsiteY34" fmla="*/ 671 h 10000"/>
                  <a:gd name="connsiteX35" fmla="*/ 3581 w 9984"/>
                  <a:gd name="connsiteY35" fmla="*/ 2080 h 10000"/>
                  <a:gd name="connsiteX36" fmla="*/ 3150 w 9984"/>
                  <a:gd name="connsiteY36" fmla="*/ 3172 h 10000"/>
                  <a:gd name="connsiteX37" fmla="*/ 1477 w 9984"/>
                  <a:gd name="connsiteY37" fmla="*/ 7550 h 10000"/>
                  <a:gd name="connsiteX38" fmla="*/ 542 w 9984"/>
                  <a:gd name="connsiteY38" fmla="*/ 7694 h 10000"/>
                  <a:gd name="connsiteX39" fmla="*/ 0 w 9984"/>
                  <a:gd name="connsiteY39" fmla="*/ 8261 h 10000"/>
                  <a:gd name="connsiteX0" fmla="*/ 31 w 9488"/>
                  <a:gd name="connsiteY0" fmla="*/ 7694 h 10000"/>
                  <a:gd name="connsiteX1" fmla="*/ 506 w 9488"/>
                  <a:gd name="connsiteY1" fmla="*/ 9776 h 10000"/>
                  <a:gd name="connsiteX2" fmla="*/ 3093 w 9488"/>
                  <a:gd name="connsiteY2" fmla="*/ 9894 h 10000"/>
                  <a:gd name="connsiteX3" fmla="*/ 3068 w 9488"/>
                  <a:gd name="connsiteY3" fmla="*/ 10000 h 10000"/>
                  <a:gd name="connsiteX4" fmla="*/ 3124 w 9488"/>
                  <a:gd name="connsiteY4" fmla="*/ 9988 h 10000"/>
                  <a:gd name="connsiteX5" fmla="*/ 3370 w 9488"/>
                  <a:gd name="connsiteY5" fmla="*/ 9852 h 10000"/>
                  <a:gd name="connsiteX6" fmla="*/ 3511 w 9488"/>
                  <a:gd name="connsiteY6" fmla="*/ 9636 h 10000"/>
                  <a:gd name="connsiteX7" fmla="*/ 3992 w 9488"/>
                  <a:gd name="connsiteY7" fmla="*/ 8287 h 10000"/>
                  <a:gd name="connsiteX8" fmla="*/ 4430 w 9488"/>
                  <a:gd name="connsiteY8" fmla="*/ 8380 h 10000"/>
                  <a:gd name="connsiteX9" fmla="*/ 4565 w 9488"/>
                  <a:gd name="connsiteY9" fmla="*/ 8428 h 10000"/>
                  <a:gd name="connsiteX10" fmla="*/ 4676 w 9488"/>
                  <a:gd name="connsiteY10" fmla="*/ 8257 h 10000"/>
                  <a:gd name="connsiteX11" fmla="*/ 4670 w 9488"/>
                  <a:gd name="connsiteY11" fmla="*/ 8088 h 10000"/>
                  <a:gd name="connsiteX12" fmla="*/ 4676 w 9488"/>
                  <a:gd name="connsiteY12" fmla="*/ 7357 h 10000"/>
                  <a:gd name="connsiteX13" fmla="*/ 4688 w 9488"/>
                  <a:gd name="connsiteY13" fmla="*/ 6335 h 10000"/>
                  <a:gd name="connsiteX14" fmla="*/ 5372 w 9488"/>
                  <a:gd name="connsiteY14" fmla="*/ 4539 h 10000"/>
                  <a:gd name="connsiteX15" fmla="*/ 5496 w 9488"/>
                  <a:gd name="connsiteY15" fmla="*/ 4244 h 10000"/>
                  <a:gd name="connsiteX16" fmla="*/ 5797 w 9488"/>
                  <a:gd name="connsiteY16" fmla="*/ 3503 h 10000"/>
                  <a:gd name="connsiteX17" fmla="*/ 5871 w 9488"/>
                  <a:gd name="connsiteY17" fmla="*/ 3395 h 10000"/>
                  <a:gd name="connsiteX18" fmla="*/ 5865 w 9488"/>
                  <a:gd name="connsiteY18" fmla="*/ 7782 h 10000"/>
                  <a:gd name="connsiteX19" fmla="*/ 6248 w 9488"/>
                  <a:gd name="connsiteY19" fmla="*/ 8112 h 10000"/>
                  <a:gd name="connsiteX20" fmla="*/ 8995 w 9488"/>
                  <a:gd name="connsiteY20" fmla="*/ 9439 h 10000"/>
                  <a:gd name="connsiteX21" fmla="*/ 9013 w 9488"/>
                  <a:gd name="connsiteY21" fmla="*/ 9451 h 10000"/>
                  <a:gd name="connsiteX22" fmla="*/ 9025 w 9488"/>
                  <a:gd name="connsiteY22" fmla="*/ 9483 h 10000"/>
                  <a:gd name="connsiteX23" fmla="*/ 9408 w 9488"/>
                  <a:gd name="connsiteY23" fmla="*/ 9609 h 10000"/>
                  <a:gd name="connsiteX24" fmla="*/ 9488 w 9488"/>
                  <a:gd name="connsiteY24" fmla="*/ 8971 h 10000"/>
                  <a:gd name="connsiteX25" fmla="*/ 9383 w 9488"/>
                  <a:gd name="connsiteY25" fmla="*/ 8509 h 10000"/>
                  <a:gd name="connsiteX26" fmla="*/ 9371 w 9488"/>
                  <a:gd name="connsiteY26" fmla="*/ 8005 h 10000"/>
                  <a:gd name="connsiteX27" fmla="*/ 9371 w 9488"/>
                  <a:gd name="connsiteY27" fmla="*/ 6979 h 10000"/>
                  <a:gd name="connsiteX28" fmla="*/ 9291 w 9488"/>
                  <a:gd name="connsiteY28" fmla="*/ 7470 h 10000"/>
                  <a:gd name="connsiteX29" fmla="*/ 6821 w 9488"/>
                  <a:gd name="connsiteY29" fmla="*/ 2103 h 10000"/>
                  <a:gd name="connsiteX30" fmla="*/ 7972 w 9488"/>
                  <a:gd name="connsiteY30" fmla="*/ 1753 h 10000"/>
                  <a:gd name="connsiteX31" fmla="*/ 6555 w 9488"/>
                  <a:gd name="connsiteY31" fmla="*/ 1481 h 10000"/>
                  <a:gd name="connsiteX32" fmla="*/ 6641 w 9488"/>
                  <a:gd name="connsiteY32" fmla="*/ 3 h 10000"/>
                  <a:gd name="connsiteX33" fmla="*/ 6567 w 9488"/>
                  <a:gd name="connsiteY33" fmla="*/ 0 h 10000"/>
                  <a:gd name="connsiteX34" fmla="*/ 4158 w 9488"/>
                  <a:gd name="connsiteY34" fmla="*/ 671 h 10000"/>
                  <a:gd name="connsiteX35" fmla="*/ 3075 w 9488"/>
                  <a:gd name="connsiteY35" fmla="*/ 2080 h 10000"/>
                  <a:gd name="connsiteX36" fmla="*/ 2643 w 9488"/>
                  <a:gd name="connsiteY36" fmla="*/ 3172 h 10000"/>
                  <a:gd name="connsiteX37" fmla="*/ 967 w 9488"/>
                  <a:gd name="connsiteY37" fmla="*/ 7550 h 10000"/>
                  <a:gd name="connsiteX38" fmla="*/ 31 w 9488"/>
                  <a:gd name="connsiteY38" fmla="*/ 7694 h 10000"/>
                  <a:gd name="connsiteX0" fmla="*/ 621 w 9602"/>
                  <a:gd name="connsiteY0" fmla="*/ 7550 h 10000"/>
                  <a:gd name="connsiteX1" fmla="*/ 135 w 9602"/>
                  <a:gd name="connsiteY1" fmla="*/ 9776 h 10000"/>
                  <a:gd name="connsiteX2" fmla="*/ 2862 w 9602"/>
                  <a:gd name="connsiteY2" fmla="*/ 9894 h 10000"/>
                  <a:gd name="connsiteX3" fmla="*/ 2836 w 9602"/>
                  <a:gd name="connsiteY3" fmla="*/ 10000 h 10000"/>
                  <a:gd name="connsiteX4" fmla="*/ 2895 w 9602"/>
                  <a:gd name="connsiteY4" fmla="*/ 9988 h 10000"/>
                  <a:gd name="connsiteX5" fmla="*/ 3154 w 9602"/>
                  <a:gd name="connsiteY5" fmla="*/ 9852 h 10000"/>
                  <a:gd name="connsiteX6" fmla="*/ 3302 w 9602"/>
                  <a:gd name="connsiteY6" fmla="*/ 9636 h 10000"/>
                  <a:gd name="connsiteX7" fmla="*/ 3809 w 9602"/>
                  <a:gd name="connsiteY7" fmla="*/ 8287 h 10000"/>
                  <a:gd name="connsiteX8" fmla="*/ 4271 w 9602"/>
                  <a:gd name="connsiteY8" fmla="*/ 8380 h 10000"/>
                  <a:gd name="connsiteX9" fmla="*/ 4413 w 9602"/>
                  <a:gd name="connsiteY9" fmla="*/ 8428 h 10000"/>
                  <a:gd name="connsiteX10" fmla="*/ 4530 w 9602"/>
                  <a:gd name="connsiteY10" fmla="*/ 8257 h 10000"/>
                  <a:gd name="connsiteX11" fmla="*/ 4524 w 9602"/>
                  <a:gd name="connsiteY11" fmla="*/ 8088 h 10000"/>
                  <a:gd name="connsiteX12" fmla="*/ 4530 w 9602"/>
                  <a:gd name="connsiteY12" fmla="*/ 7357 h 10000"/>
                  <a:gd name="connsiteX13" fmla="*/ 4543 w 9602"/>
                  <a:gd name="connsiteY13" fmla="*/ 6335 h 10000"/>
                  <a:gd name="connsiteX14" fmla="*/ 5264 w 9602"/>
                  <a:gd name="connsiteY14" fmla="*/ 4539 h 10000"/>
                  <a:gd name="connsiteX15" fmla="*/ 5395 w 9602"/>
                  <a:gd name="connsiteY15" fmla="*/ 4244 h 10000"/>
                  <a:gd name="connsiteX16" fmla="*/ 5712 w 9602"/>
                  <a:gd name="connsiteY16" fmla="*/ 3503 h 10000"/>
                  <a:gd name="connsiteX17" fmla="*/ 5790 w 9602"/>
                  <a:gd name="connsiteY17" fmla="*/ 3395 h 10000"/>
                  <a:gd name="connsiteX18" fmla="*/ 5783 w 9602"/>
                  <a:gd name="connsiteY18" fmla="*/ 7782 h 10000"/>
                  <a:gd name="connsiteX19" fmla="*/ 6187 w 9602"/>
                  <a:gd name="connsiteY19" fmla="*/ 8112 h 10000"/>
                  <a:gd name="connsiteX20" fmla="*/ 9082 w 9602"/>
                  <a:gd name="connsiteY20" fmla="*/ 9439 h 10000"/>
                  <a:gd name="connsiteX21" fmla="*/ 9101 w 9602"/>
                  <a:gd name="connsiteY21" fmla="*/ 9451 h 10000"/>
                  <a:gd name="connsiteX22" fmla="*/ 9114 w 9602"/>
                  <a:gd name="connsiteY22" fmla="*/ 9483 h 10000"/>
                  <a:gd name="connsiteX23" fmla="*/ 9518 w 9602"/>
                  <a:gd name="connsiteY23" fmla="*/ 9609 h 10000"/>
                  <a:gd name="connsiteX24" fmla="*/ 9602 w 9602"/>
                  <a:gd name="connsiteY24" fmla="*/ 8971 h 10000"/>
                  <a:gd name="connsiteX25" fmla="*/ 9491 w 9602"/>
                  <a:gd name="connsiteY25" fmla="*/ 8509 h 10000"/>
                  <a:gd name="connsiteX26" fmla="*/ 9479 w 9602"/>
                  <a:gd name="connsiteY26" fmla="*/ 8005 h 10000"/>
                  <a:gd name="connsiteX27" fmla="*/ 9479 w 9602"/>
                  <a:gd name="connsiteY27" fmla="*/ 6979 h 10000"/>
                  <a:gd name="connsiteX28" fmla="*/ 9394 w 9602"/>
                  <a:gd name="connsiteY28" fmla="*/ 7470 h 10000"/>
                  <a:gd name="connsiteX29" fmla="*/ 6791 w 9602"/>
                  <a:gd name="connsiteY29" fmla="*/ 2103 h 10000"/>
                  <a:gd name="connsiteX30" fmla="*/ 8004 w 9602"/>
                  <a:gd name="connsiteY30" fmla="*/ 1753 h 10000"/>
                  <a:gd name="connsiteX31" fmla="*/ 6511 w 9602"/>
                  <a:gd name="connsiteY31" fmla="*/ 1481 h 10000"/>
                  <a:gd name="connsiteX32" fmla="*/ 6601 w 9602"/>
                  <a:gd name="connsiteY32" fmla="*/ 3 h 10000"/>
                  <a:gd name="connsiteX33" fmla="*/ 6523 w 9602"/>
                  <a:gd name="connsiteY33" fmla="*/ 0 h 10000"/>
                  <a:gd name="connsiteX34" fmla="*/ 3984 w 9602"/>
                  <a:gd name="connsiteY34" fmla="*/ 671 h 10000"/>
                  <a:gd name="connsiteX35" fmla="*/ 2843 w 9602"/>
                  <a:gd name="connsiteY35" fmla="*/ 2080 h 10000"/>
                  <a:gd name="connsiteX36" fmla="*/ 2388 w 9602"/>
                  <a:gd name="connsiteY36" fmla="*/ 3172 h 10000"/>
                  <a:gd name="connsiteX37" fmla="*/ 621 w 9602"/>
                  <a:gd name="connsiteY37" fmla="*/ 755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602" h="10000">
                    <a:moveTo>
                      <a:pt x="621" y="7550"/>
                    </a:moveTo>
                    <a:cubicBezTo>
                      <a:pt x="246" y="8651"/>
                      <a:pt x="-238" y="9385"/>
                      <a:pt x="135" y="9776"/>
                    </a:cubicBezTo>
                    <a:cubicBezTo>
                      <a:pt x="433" y="9748"/>
                      <a:pt x="2498" y="9855"/>
                      <a:pt x="2862" y="9894"/>
                    </a:cubicBezTo>
                    <a:cubicBezTo>
                      <a:pt x="2853" y="9930"/>
                      <a:pt x="2845" y="9965"/>
                      <a:pt x="2836" y="10000"/>
                    </a:cubicBezTo>
                    <a:cubicBezTo>
                      <a:pt x="2856" y="9997"/>
                      <a:pt x="2882" y="9977"/>
                      <a:pt x="2895" y="9988"/>
                    </a:cubicBezTo>
                    <a:cubicBezTo>
                      <a:pt x="2907" y="9994"/>
                      <a:pt x="3063" y="9944"/>
                      <a:pt x="3154" y="9852"/>
                    </a:cubicBezTo>
                    <a:cubicBezTo>
                      <a:pt x="3226" y="9782"/>
                      <a:pt x="3271" y="9718"/>
                      <a:pt x="3302" y="9636"/>
                    </a:cubicBezTo>
                    <a:lnTo>
                      <a:pt x="3809" y="8287"/>
                    </a:lnTo>
                    <a:lnTo>
                      <a:pt x="4271" y="8380"/>
                    </a:lnTo>
                    <a:cubicBezTo>
                      <a:pt x="4362" y="8404"/>
                      <a:pt x="4362" y="8404"/>
                      <a:pt x="4413" y="8428"/>
                    </a:cubicBezTo>
                    <a:cubicBezTo>
                      <a:pt x="4491" y="8380"/>
                      <a:pt x="4518" y="8368"/>
                      <a:pt x="4530" y="8257"/>
                    </a:cubicBezTo>
                    <a:cubicBezTo>
                      <a:pt x="4537" y="8227"/>
                      <a:pt x="4524" y="8127"/>
                      <a:pt x="4524" y="8088"/>
                    </a:cubicBezTo>
                    <a:cubicBezTo>
                      <a:pt x="4526" y="7845"/>
                      <a:pt x="4528" y="7600"/>
                      <a:pt x="4530" y="7357"/>
                    </a:cubicBezTo>
                    <a:cubicBezTo>
                      <a:pt x="4518" y="7036"/>
                      <a:pt x="4368" y="6834"/>
                      <a:pt x="4543" y="6335"/>
                    </a:cubicBezTo>
                    <a:cubicBezTo>
                      <a:pt x="4745" y="5755"/>
                      <a:pt x="5036" y="5191"/>
                      <a:pt x="5264" y="4539"/>
                    </a:cubicBezTo>
                    <a:cubicBezTo>
                      <a:pt x="5284" y="4488"/>
                      <a:pt x="5362" y="4306"/>
                      <a:pt x="5395" y="4244"/>
                    </a:cubicBezTo>
                    <a:cubicBezTo>
                      <a:pt x="5501" y="3997"/>
                      <a:pt x="5605" y="3750"/>
                      <a:pt x="5712" y="3503"/>
                    </a:cubicBezTo>
                    <a:cubicBezTo>
                      <a:pt x="5763" y="3398"/>
                      <a:pt x="5680" y="3414"/>
                      <a:pt x="5790" y="3395"/>
                    </a:cubicBezTo>
                    <a:cubicBezTo>
                      <a:pt x="5788" y="4857"/>
                      <a:pt x="5786" y="6320"/>
                      <a:pt x="5783" y="7782"/>
                    </a:cubicBezTo>
                    <a:cubicBezTo>
                      <a:pt x="5790" y="7995"/>
                      <a:pt x="5738" y="7879"/>
                      <a:pt x="6187" y="8112"/>
                    </a:cubicBezTo>
                    <a:cubicBezTo>
                      <a:pt x="6765" y="8410"/>
                      <a:pt x="8472" y="9121"/>
                      <a:pt x="9082" y="9439"/>
                    </a:cubicBezTo>
                    <a:cubicBezTo>
                      <a:pt x="9089" y="9442"/>
                      <a:pt x="9095" y="9446"/>
                      <a:pt x="9101" y="9451"/>
                    </a:cubicBezTo>
                    <a:cubicBezTo>
                      <a:pt x="9206" y="9515"/>
                      <a:pt x="9257" y="9458"/>
                      <a:pt x="9114" y="9483"/>
                    </a:cubicBezTo>
                    <a:cubicBezTo>
                      <a:pt x="9310" y="9510"/>
                      <a:pt x="9382" y="9565"/>
                      <a:pt x="9518" y="9609"/>
                    </a:cubicBezTo>
                    <a:cubicBezTo>
                      <a:pt x="9485" y="9487"/>
                      <a:pt x="9421" y="9065"/>
                      <a:pt x="9602" y="8971"/>
                    </a:cubicBezTo>
                    <a:cubicBezTo>
                      <a:pt x="9421" y="8835"/>
                      <a:pt x="9491" y="8792"/>
                      <a:pt x="9491" y="8509"/>
                    </a:cubicBezTo>
                    <a:cubicBezTo>
                      <a:pt x="9491" y="8341"/>
                      <a:pt x="9472" y="8175"/>
                      <a:pt x="9479" y="8005"/>
                    </a:cubicBezTo>
                    <a:cubicBezTo>
                      <a:pt x="9479" y="7663"/>
                      <a:pt x="9446" y="7320"/>
                      <a:pt x="9479" y="6979"/>
                    </a:cubicBezTo>
                    <a:cubicBezTo>
                      <a:pt x="9450" y="7142"/>
                      <a:pt x="9423" y="7307"/>
                      <a:pt x="9394" y="7470"/>
                    </a:cubicBezTo>
                    <a:lnTo>
                      <a:pt x="6791" y="2103"/>
                    </a:lnTo>
                    <a:lnTo>
                      <a:pt x="8004" y="1753"/>
                    </a:lnTo>
                    <a:lnTo>
                      <a:pt x="6511" y="1481"/>
                    </a:lnTo>
                    <a:cubicBezTo>
                      <a:pt x="6375" y="1132"/>
                      <a:pt x="6167" y="265"/>
                      <a:pt x="6601" y="3"/>
                    </a:cubicBezTo>
                    <a:lnTo>
                      <a:pt x="6523" y="0"/>
                    </a:lnTo>
                    <a:cubicBezTo>
                      <a:pt x="5888" y="76"/>
                      <a:pt x="4640" y="489"/>
                      <a:pt x="3984" y="671"/>
                    </a:cubicBezTo>
                    <a:cubicBezTo>
                      <a:pt x="3102" y="918"/>
                      <a:pt x="3063" y="1544"/>
                      <a:pt x="2843" y="2080"/>
                    </a:cubicBezTo>
                    <a:cubicBezTo>
                      <a:pt x="2687" y="2448"/>
                      <a:pt x="2537" y="2813"/>
                      <a:pt x="2388" y="3172"/>
                    </a:cubicBezTo>
                    <a:lnTo>
                      <a:pt x="621" y="7550"/>
                    </a:ln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0" name="Freeform 369">
                <a:extLst>
                  <a:ext uri="{FF2B5EF4-FFF2-40B4-BE49-F238E27FC236}">
                    <a16:creationId xmlns:a16="http://schemas.microsoft.com/office/drawing/2014/main" id="{B6B31B48-8504-4166-BCAD-05ACBC28DD7F}"/>
                  </a:ext>
                </a:extLst>
              </p:cNvPr>
              <p:cNvSpPr>
                <a:spLocks/>
              </p:cNvSpPr>
              <p:nvPr/>
            </p:nvSpPr>
            <p:spPr bwMode="auto">
              <a:xfrm>
                <a:off x="4430713" y="2001839"/>
                <a:ext cx="431800" cy="577850"/>
              </a:xfrm>
              <a:custGeom>
                <a:avLst/>
                <a:gdLst>
                  <a:gd name="T0" fmla="*/ 395 w 1318"/>
                  <a:gd name="T1" fmla="*/ 1688 h 1766"/>
                  <a:gd name="T2" fmla="*/ 648 w 1318"/>
                  <a:gd name="T3" fmla="*/ 1764 h 1766"/>
                  <a:gd name="T4" fmla="*/ 910 w 1318"/>
                  <a:gd name="T5" fmla="*/ 1695 h 1766"/>
                  <a:gd name="T6" fmla="*/ 1213 w 1318"/>
                  <a:gd name="T7" fmla="*/ 881 h 1766"/>
                  <a:gd name="T8" fmla="*/ 1275 w 1318"/>
                  <a:gd name="T9" fmla="*/ 906 h 1766"/>
                  <a:gd name="T10" fmla="*/ 1111 w 1318"/>
                  <a:gd name="T11" fmla="*/ 152 h 1766"/>
                  <a:gd name="T12" fmla="*/ 530 w 1318"/>
                  <a:gd name="T13" fmla="*/ 24 h 1766"/>
                  <a:gd name="T14" fmla="*/ 433 w 1318"/>
                  <a:gd name="T15" fmla="*/ 43 h 1766"/>
                  <a:gd name="T16" fmla="*/ 372 w 1318"/>
                  <a:gd name="T17" fmla="*/ 110 h 1766"/>
                  <a:gd name="T18" fmla="*/ 48 w 1318"/>
                  <a:gd name="T19" fmla="*/ 361 h 1766"/>
                  <a:gd name="T20" fmla="*/ 32 w 1318"/>
                  <a:gd name="T21" fmla="*/ 911 h 1766"/>
                  <a:gd name="T22" fmla="*/ 93 w 1318"/>
                  <a:gd name="T23" fmla="*/ 882 h 1766"/>
                  <a:gd name="T24" fmla="*/ 107 w 1318"/>
                  <a:gd name="T25" fmla="*/ 1003 h 1766"/>
                  <a:gd name="T26" fmla="*/ 395 w 1318"/>
                  <a:gd name="T27" fmla="*/ 1688 h 1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18" h="1766">
                    <a:moveTo>
                      <a:pt x="395" y="1688"/>
                    </a:moveTo>
                    <a:cubicBezTo>
                      <a:pt x="484" y="1727"/>
                      <a:pt x="525" y="1763"/>
                      <a:pt x="648" y="1764"/>
                    </a:cubicBezTo>
                    <a:cubicBezTo>
                      <a:pt x="751" y="1766"/>
                      <a:pt x="835" y="1744"/>
                      <a:pt x="910" y="1695"/>
                    </a:cubicBezTo>
                    <a:cubicBezTo>
                      <a:pt x="1194" y="1495"/>
                      <a:pt x="1210" y="1205"/>
                      <a:pt x="1213" y="881"/>
                    </a:cubicBezTo>
                    <a:cubicBezTo>
                      <a:pt x="1245" y="879"/>
                      <a:pt x="1244" y="893"/>
                      <a:pt x="1275" y="906"/>
                    </a:cubicBezTo>
                    <a:cubicBezTo>
                      <a:pt x="1300" y="586"/>
                      <a:pt x="1318" y="316"/>
                      <a:pt x="1111" y="152"/>
                    </a:cubicBezTo>
                    <a:cubicBezTo>
                      <a:pt x="918" y="0"/>
                      <a:pt x="796" y="21"/>
                      <a:pt x="530" y="24"/>
                    </a:cubicBezTo>
                    <a:cubicBezTo>
                      <a:pt x="488" y="24"/>
                      <a:pt x="470" y="27"/>
                      <a:pt x="433" y="43"/>
                    </a:cubicBezTo>
                    <a:cubicBezTo>
                      <a:pt x="393" y="60"/>
                      <a:pt x="379" y="66"/>
                      <a:pt x="372" y="110"/>
                    </a:cubicBezTo>
                    <a:cubicBezTo>
                      <a:pt x="243" y="57"/>
                      <a:pt x="96" y="237"/>
                      <a:pt x="48" y="361"/>
                    </a:cubicBezTo>
                    <a:cubicBezTo>
                      <a:pt x="0" y="483"/>
                      <a:pt x="12" y="773"/>
                      <a:pt x="32" y="911"/>
                    </a:cubicBezTo>
                    <a:cubicBezTo>
                      <a:pt x="59" y="900"/>
                      <a:pt x="63" y="884"/>
                      <a:pt x="93" y="882"/>
                    </a:cubicBezTo>
                    <a:cubicBezTo>
                      <a:pt x="93" y="939"/>
                      <a:pt x="90" y="956"/>
                      <a:pt x="107" y="1003"/>
                    </a:cubicBezTo>
                    <a:cubicBezTo>
                      <a:pt x="120" y="1038"/>
                      <a:pt x="88" y="1490"/>
                      <a:pt x="395" y="1688"/>
                    </a:cubicBezTo>
                    <a:close/>
                  </a:path>
                </a:pathLst>
              </a:custGeom>
              <a:solidFill>
                <a:srgbClr val="2705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1" name="Freeform 389">
                <a:extLst>
                  <a:ext uri="{FF2B5EF4-FFF2-40B4-BE49-F238E27FC236}">
                    <a16:creationId xmlns:a16="http://schemas.microsoft.com/office/drawing/2014/main" id="{1369A23B-4021-4F0A-9D54-D5DA1F452AEC}"/>
                  </a:ext>
                </a:extLst>
              </p:cNvPr>
              <p:cNvSpPr>
                <a:spLocks/>
              </p:cNvSpPr>
              <p:nvPr/>
            </p:nvSpPr>
            <p:spPr bwMode="auto">
              <a:xfrm>
                <a:off x="4591051" y="2713039"/>
                <a:ext cx="109538" cy="887413"/>
              </a:xfrm>
              <a:custGeom>
                <a:avLst/>
                <a:gdLst>
                  <a:gd name="T0" fmla="*/ 9 w 336"/>
                  <a:gd name="T1" fmla="*/ 1565 h 2709"/>
                  <a:gd name="T2" fmla="*/ 9 w 336"/>
                  <a:gd name="T3" fmla="*/ 1919 h 2709"/>
                  <a:gd name="T4" fmla="*/ 9 w 336"/>
                  <a:gd name="T5" fmla="*/ 2228 h 2709"/>
                  <a:gd name="T6" fmla="*/ 11 w 336"/>
                  <a:gd name="T7" fmla="*/ 2380 h 2709"/>
                  <a:gd name="T8" fmla="*/ 28 w 336"/>
                  <a:gd name="T9" fmla="*/ 2519 h 2709"/>
                  <a:gd name="T10" fmla="*/ 169 w 336"/>
                  <a:gd name="T11" fmla="*/ 2709 h 2709"/>
                  <a:gd name="T12" fmla="*/ 325 w 336"/>
                  <a:gd name="T13" fmla="*/ 2495 h 2709"/>
                  <a:gd name="T14" fmla="*/ 332 w 336"/>
                  <a:gd name="T15" fmla="*/ 2186 h 2709"/>
                  <a:gd name="T16" fmla="*/ 330 w 336"/>
                  <a:gd name="T17" fmla="*/ 1875 h 2709"/>
                  <a:gd name="T18" fmla="*/ 322 w 336"/>
                  <a:gd name="T19" fmla="*/ 1602 h 2709"/>
                  <a:gd name="T20" fmla="*/ 245 w 336"/>
                  <a:gd name="T21" fmla="*/ 365 h 2709"/>
                  <a:gd name="T22" fmla="*/ 307 w 336"/>
                  <a:gd name="T23" fmla="*/ 230 h 2709"/>
                  <a:gd name="T24" fmla="*/ 171 w 336"/>
                  <a:gd name="T25" fmla="*/ 0 h 2709"/>
                  <a:gd name="T26" fmla="*/ 79 w 336"/>
                  <a:gd name="T27" fmla="*/ 140 h 2709"/>
                  <a:gd name="T28" fmla="*/ 63 w 336"/>
                  <a:gd name="T29" fmla="*/ 284 h 2709"/>
                  <a:gd name="T30" fmla="*/ 88 w 336"/>
                  <a:gd name="T31" fmla="*/ 480 h 2709"/>
                  <a:gd name="T32" fmla="*/ 40 w 336"/>
                  <a:gd name="T33" fmla="*/ 1136 h 2709"/>
                  <a:gd name="T34" fmla="*/ 9 w 336"/>
                  <a:gd name="T35" fmla="*/ 1565 h 2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6" h="2709">
                    <a:moveTo>
                      <a:pt x="9" y="1565"/>
                    </a:moveTo>
                    <a:lnTo>
                      <a:pt x="9" y="1919"/>
                    </a:lnTo>
                    <a:cubicBezTo>
                      <a:pt x="4" y="2022"/>
                      <a:pt x="9" y="2125"/>
                      <a:pt x="9" y="2228"/>
                    </a:cubicBezTo>
                    <a:cubicBezTo>
                      <a:pt x="8" y="2279"/>
                      <a:pt x="11" y="2329"/>
                      <a:pt x="11" y="2380"/>
                    </a:cubicBezTo>
                    <a:cubicBezTo>
                      <a:pt x="11" y="2465"/>
                      <a:pt x="0" y="2478"/>
                      <a:pt x="28" y="2519"/>
                    </a:cubicBezTo>
                    <a:cubicBezTo>
                      <a:pt x="60" y="2581"/>
                      <a:pt x="127" y="2649"/>
                      <a:pt x="169" y="2709"/>
                    </a:cubicBezTo>
                    <a:cubicBezTo>
                      <a:pt x="221" y="2666"/>
                      <a:pt x="273" y="2550"/>
                      <a:pt x="325" y="2495"/>
                    </a:cubicBezTo>
                    <a:cubicBezTo>
                      <a:pt x="336" y="2416"/>
                      <a:pt x="332" y="2271"/>
                      <a:pt x="332" y="2186"/>
                    </a:cubicBezTo>
                    <a:cubicBezTo>
                      <a:pt x="332" y="2082"/>
                      <a:pt x="330" y="1979"/>
                      <a:pt x="330" y="1875"/>
                    </a:cubicBezTo>
                    <a:lnTo>
                      <a:pt x="322" y="1602"/>
                    </a:lnTo>
                    <a:cubicBezTo>
                      <a:pt x="311" y="1202"/>
                      <a:pt x="258" y="752"/>
                      <a:pt x="245" y="365"/>
                    </a:cubicBezTo>
                    <a:cubicBezTo>
                      <a:pt x="243" y="288"/>
                      <a:pt x="289" y="291"/>
                      <a:pt x="307" y="230"/>
                    </a:cubicBezTo>
                    <a:lnTo>
                      <a:pt x="171" y="0"/>
                    </a:lnTo>
                    <a:lnTo>
                      <a:pt x="79" y="140"/>
                    </a:lnTo>
                    <a:cubicBezTo>
                      <a:pt x="29" y="223"/>
                      <a:pt x="11" y="209"/>
                      <a:pt x="63" y="284"/>
                    </a:cubicBezTo>
                    <a:cubicBezTo>
                      <a:pt x="116" y="359"/>
                      <a:pt x="94" y="380"/>
                      <a:pt x="88" y="480"/>
                    </a:cubicBezTo>
                    <a:lnTo>
                      <a:pt x="40" y="1136"/>
                    </a:lnTo>
                    <a:cubicBezTo>
                      <a:pt x="29" y="1272"/>
                      <a:pt x="12" y="1433"/>
                      <a:pt x="9" y="1565"/>
                    </a:cubicBezTo>
                    <a:close/>
                  </a:path>
                </a:pathLst>
              </a:custGeom>
              <a:solidFill>
                <a:srgbClr val="B725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2" name="Freeform 390">
                <a:extLst>
                  <a:ext uri="{FF2B5EF4-FFF2-40B4-BE49-F238E27FC236}">
                    <a16:creationId xmlns:a16="http://schemas.microsoft.com/office/drawing/2014/main" id="{CAC7FDE6-2C1B-476C-8439-2ECA1F5AAA5A}"/>
                  </a:ext>
                </a:extLst>
              </p:cNvPr>
              <p:cNvSpPr>
                <a:spLocks/>
              </p:cNvSpPr>
              <p:nvPr/>
            </p:nvSpPr>
            <p:spPr bwMode="auto">
              <a:xfrm>
                <a:off x="4484688" y="2171701"/>
                <a:ext cx="325438" cy="300038"/>
              </a:xfrm>
              <a:custGeom>
                <a:avLst/>
                <a:gdLst>
                  <a:gd name="T0" fmla="*/ 162 w 993"/>
                  <a:gd name="T1" fmla="*/ 914 h 916"/>
                  <a:gd name="T2" fmla="*/ 215 w 993"/>
                  <a:gd name="T3" fmla="*/ 843 h 916"/>
                  <a:gd name="T4" fmla="*/ 501 w 993"/>
                  <a:gd name="T5" fmla="*/ 718 h 916"/>
                  <a:gd name="T6" fmla="*/ 712 w 993"/>
                  <a:gd name="T7" fmla="*/ 773 h 916"/>
                  <a:gd name="T8" fmla="*/ 836 w 993"/>
                  <a:gd name="T9" fmla="*/ 916 h 916"/>
                  <a:gd name="T10" fmla="*/ 949 w 993"/>
                  <a:gd name="T11" fmla="*/ 747 h 916"/>
                  <a:gd name="T12" fmla="*/ 983 w 993"/>
                  <a:gd name="T13" fmla="*/ 502 h 916"/>
                  <a:gd name="T14" fmla="*/ 967 w 993"/>
                  <a:gd name="T15" fmla="*/ 383 h 916"/>
                  <a:gd name="T16" fmla="*/ 914 w 993"/>
                  <a:gd name="T17" fmla="*/ 11 h 916"/>
                  <a:gd name="T18" fmla="*/ 780 w 993"/>
                  <a:gd name="T19" fmla="*/ 117 h 916"/>
                  <a:gd name="T20" fmla="*/ 202 w 993"/>
                  <a:gd name="T21" fmla="*/ 117 h 916"/>
                  <a:gd name="T22" fmla="*/ 70 w 993"/>
                  <a:gd name="T23" fmla="*/ 18 h 916"/>
                  <a:gd name="T24" fmla="*/ 59 w 993"/>
                  <a:gd name="T25" fmla="*/ 0 h 916"/>
                  <a:gd name="T26" fmla="*/ 4 w 993"/>
                  <a:gd name="T27" fmla="*/ 231 h 916"/>
                  <a:gd name="T28" fmla="*/ 8 w 993"/>
                  <a:gd name="T29" fmla="*/ 511 h 916"/>
                  <a:gd name="T30" fmla="*/ 162 w 993"/>
                  <a:gd name="T31" fmla="*/ 914 h 9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3" h="916">
                    <a:moveTo>
                      <a:pt x="162" y="914"/>
                    </a:moveTo>
                    <a:cubicBezTo>
                      <a:pt x="188" y="895"/>
                      <a:pt x="194" y="872"/>
                      <a:pt x="215" y="843"/>
                    </a:cubicBezTo>
                    <a:cubicBezTo>
                      <a:pt x="280" y="753"/>
                      <a:pt x="384" y="717"/>
                      <a:pt x="501" y="718"/>
                    </a:cubicBezTo>
                    <a:cubicBezTo>
                      <a:pt x="583" y="719"/>
                      <a:pt x="652" y="735"/>
                      <a:pt x="712" y="773"/>
                    </a:cubicBezTo>
                    <a:cubicBezTo>
                      <a:pt x="786" y="820"/>
                      <a:pt x="800" y="871"/>
                      <a:pt x="836" y="916"/>
                    </a:cubicBezTo>
                    <a:cubicBezTo>
                      <a:pt x="904" y="907"/>
                      <a:pt x="929" y="815"/>
                      <a:pt x="949" y="747"/>
                    </a:cubicBezTo>
                    <a:cubicBezTo>
                      <a:pt x="965" y="691"/>
                      <a:pt x="991" y="561"/>
                      <a:pt x="983" y="502"/>
                    </a:cubicBezTo>
                    <a:cubicBezTo>
                      <a:pt x="975" y="443"/>
                      <a:pt x="962" y="511"/>
                      <a:pt x="967" y="383"/>
                    </a:cubicBezTo>
                    <a:cubicBezTo>
                      <a:pt x="971" y="261"/>
                      <a:pt x="993" y="85"/>
                      <a:pt x="914" y="11"/>
                    </a:cubicBezTo>
                    <a:cubicBezTo>
                      <a:pt x="894" y="80"/>
                      <a:pt x="865" y="117"/>
                      <a:pt x="780" y="117"/>
                    </a:cubicBezTo>
                    <a:lnTo>
                      <a:pt x="202" y="117"/>
                    </a:lnTo>
                    <a:cubicBezTo>
                      <a:pt x="101" y="117"/>
                      <a:pt x="90" y="58"/>
                      <a:pt x="70" y="18"/>
                    </a:cubicBezTo>
                    <a:lnTo>
                      <a:pt x="59" y="0"/>
                    </a:lnTo>
                    <a:cubicBezTo>
                      <a:pt x="17" y="97"/>
                      <a:pt x="0" y="91"/>
                      <a:pt x="4" y="231"/>
                    </a:cubicBezTo>
                    <a:cubicBezTo>
                      <a:pt x="6" y="322"/>
                      <a:pt x="3" y="423"/>
                      <a:pt x="8" y="511"/>
                    </a:cubicBezTo>
                    <a:cubicBezTo>
                      <a:pt x="12" y="589"/>
                      <a:pt x="54" y="896"/>
                      <a:pt x="162" y="914"/>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3" name="Freeform 399">
                <a:extLst>
                  <a:ext uri="{FF2B5EF4-FFF2-40B4-BE49-F238E27FC236}">
                    <a16:creationId xmlns:a16="http://schemas.microsoft.com/office/drawing/2014/main" id="{0565DAC4-138F-4666-AC88-71EA2E2581F3}"/>
                  </a:ext>
                </a:extLst>
              </p:cNvPr>
              <p:cNvSpPr>
                <a:spLocks/>
              </p:cNvSpPr>
              <p:nvPr/>
            </p:nvSpPr>
            <p:spPr bwMode="auto">
              <a:xfrm>
                <a:off x="4695826" y="2601914"/>
                <a:ext cx="163513" cy="788988"/>
              </a:xfrm>
              <a:custGeom>
                <a:avLst/>
                <a:gdLst>
                  <a:gd name="T0" fmla="*/ 0 w 499"/>
                  <a:gd name="T1" fmla="*/ 1941 h 2406"/>
                  <a:gd name="T2" fmla="*/ 8 w 499"/>
                  <a:gd name="T3" fmla="*/ 2214 h 2406"/>
                  <a:gd name="T4" fmla="*/ 15 w 499"/>
                  <a:gd name="T5" fmla="*/ 2406 h 2406"/>
                  <a:gd name="T6" fmla="*/ 418 w 499"/>
                  <a:gd name="T7" fmla="*/ 789 h 2406"/>
                  <a:gd name="T8" fmla="*/ 234 w 499"/>
                  <a:gd name="T9" fmla="*/ 690 h 2406"/>
                  <a:gd name="T10" fmla="*/ 464 w 499"/>
                  <a:gd name="T11" fmla="*/ 590 h 2406"/>
                  <a:gd name="T12" fmla="*/ 445 w 499"/>
                  <a:gd name="T13" fmla="*/ 150 h 2406"/>
                  <a:gd name="T14" fmla="*/ 377 w 499"/>
                  <a:gd name="T15" fmla="*/ 107 h 2406"/>
                  <a:gd name="T16" fmla="*/ 304 w 499"/>
                  <a:gd name="T17" fmla="*/ 69 h 2406"/>
                  <a:gd name="T18" fmla="*/ 140 w 499"/>
                  <a:gd name="T19" fmla="*/ 0 h 2406"/>
                  <a:gd name="T20" fmla="*/ 222 w 499"/>
                  <a:gd name="T21" fmla="*/ 205 h 2406"/>
                  <a:gd name="T22" fmla="*/ 171 w 499"/>
                  <a:gd name="T23" fmla="*/ 436 h 2406"/>
                  <a:gd name="T24" fmla="*/ 118 w 499"/>
                  <a:gd name="T25" fmla="*/ 663 h 2406"/>
                  <a:gd name="T26" fmla="*/ 36 w 499"/>
                  <a:gd name="T27" fmla="*/ 1416 h 2406"/>
                  <a:gd name="T28" fmla="*/ 9 w 499"/>
                  <a:gd name="T29" fmla="*/ 1922 h 2406"/>
                  <a:gd name="T30" fmla="*/ 0 w 499"/>
                  <a:gd name="T31" fmla="*/ 1941 h 2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9" h="2406">
                    <a:moveTo>
                      <a:pt x="0" y="1941"/>
                    </a:moveTo>
                    <a:lnTo>
                      <a:pt x="8" y="2214"/>
                    </a:lnTo>
                    <a:lnTo>
                      <a:pt x="15" y="2406"/>
                    </a:lnTo>
                    <a:cubicBezTo>
                      <a:pt x="41" y="2357"/>
                      <a:pt x="418" y="823"/>
                      <a:pt x="418" y="789"/>
                    </a:cubicBezTo>
                    <a:lnTo>
                      <a:pt x="234" y="690"/>
                    </a:lnTo>
                    <a:cubicBezTo>
                      <a:pt x="298" y="646"/>
                      <a:pt x="442" y="625"/>
                      <a:pt x="464" y="590"/>
                    </a:cubicBezTo>
                    <a:cubicBezTo>
                      <a:pt x="499" y="523"/>
                      <a:pt x="497" y="174"/>
                      <a:pt x="445" y="150"/>
                    </a:cubicBezTo>
                    <a:cubicBezTo>
                      <a:pt x="429" y="131"/>
                      <a:pt x="408" y="125"/>
                      <a:pt x="377" y="107"/>
                    </a:cubicBezTo>
                    <a:cubicBezTo>
                      <a:pt x="352" y="94"/>
                      <a:pt x="329" y="82"/>
                      <a:pt x="304" y="69"/>
                    </a:cubicBezTo>
                    <a:cubicBezTo>
                      <a:pt x="260" y="47"/>
                      <a:pt x="190" y="12"/>
                      <a:pt x="140" y="0"/>
                    </a:cubicBezTo>
                    <a:cubicBezTo>
                      <a:pt x="180" y="66"/>
                      <a:pt x="218" y="99"/>
                      <a:pt x="222" y="205"/>
                    </a:cubicBezTo>
                    <a:cubicBezTo>
                      <a:pt x="225" y="288"/>
                      <a:pt x="201" y="366"/>
                      <a:pt x="171" y="436"/>
                    </a:cubicBezTo>
                    <a:cubicBezTo>
                      <a:pt x="123" y="548"/>
                      <a:pt x="132" y="537"/>
                      <a:pt x="118" y="663"/>
                    </a:cubicBezTo>
                    <a:cubicBezTo>
                      <a:pt x="88" y="929"/>
                      <a:pt x="56" y="1132"/>
                      <a:pt x="36" y="1416"/>
                    </a:cubicBezTo>
                    <a:lnTo>
                      <a:pt x="9" y="1922"/>
                    </a:lnTo>
                    <a:cubicBezTo>
                      <a:pt x="4" y="1939"/>
                      <a:pt x="7" y="1932"/>
                      <a:pt x="0" y="1941"/>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4" name="Freeform 400">
                <a:extLst>
                  <a:ext uri="{FF2B5EF4-FFF2-40B4-BE49-F238E27FC236}">
                    <a16:creationId xmlns:a16="http://schemas.microsoft.com/office/drawing/2014/main" id="{06EFACCC-A483-477E-8B86-1040641A9F51}"/>
                  </a:ext>
                </a:extLst>
              </p:cNvPr>
              <p:cNvSpPr>
                <a:spLocks/>
              </p:cNvSpPr>
              <p:nvPr/>
            </p:nvSpPr>
            <p:spPr bwMode="auto">
              <a:xfrm>
                <a:off x="4427538" y="2603501"/>
                <a:ext cx="166688" cy="787400"/>
              </a:xfrm>
              <a:custGeom>
                <a:avLst/>
                <a:gdLst>
                  <a:gd name="T0" fmla="*/ 55 w 510"/>
                  <a:gd name="T1" fmla="*/ 153 h 2403"/>
                  <a:gd name="T2" fmla="*/ 67 w 510"/>
                  <a:gd name="T3" fmla="*/ 154 h 2403"/>
                  <a:gd name="T4" fmla="*/ 53 w 510"/>
                  <a:gd name="T5" fmla="*/ 599 h 2403"/>
                  <a:gd name="T6" fmla="*/ 283 w 510"/>
                  <a:gd name="T7" fmla="*/ 681 h 2403"/>
                  <a:gd name="T8" fmla="*/ 96 w 510"/>
                  <a:gd name="T9" fmla="*/ 786 h 2403"/>
                  <a:gd name="T10" fmla="*/ 497 w 510"/>
                  <a:gd name="T11" fmla="*/ 2403 h 2403"/>
                  <a:gd name="T12" fmla="*/ 510 w 510"/>
                  <a:gd name="T13" fmla="*/ 2255 h 2403"/>
                  <a:gd name="T14" fmla="*/ 510 w 510"/>
                  <a:gd name="T15" fmla="*/ 1901 h 2403"/>
                  <a:gd name="T16" fmla="*/ 480 w 510"/>
                  <a:gd name="T17" fmla="*/ 1381 h 2403"/>
                  <a:gd name="T18" fmla="*/ 428 w 510"/>
                  <a:gd name="T19" fmla="*/ 882 h 2403"/>
                  <a:gd name="T20" fmla="*/ 401 w 510"/>
                  <a:gd name="T21" fmla="*/ 642 h 2403"/>
                  <a:gd name="T22" fmla="*/ 337 w 510"/>
                  <a:gd name="T23" fmla="*/ 425 h 2403"/>
                  <a:gd name="T24" fmla="*/ 290 w 510"/>
                  <a:gd name="T25" fmla="*/ 193 h 2403"/>
                  <a:gd name="T26" fmla="*/ 371 w 510"/>
                  <a:gd name="T27" fmla="*/ 0 h 2403"/>
                  <a:gd name="T28" fmla="*/ 55 w 510"/>
                  <a:gd name="T29" fmla="*/ 153 h 2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0" h="2403">
                    <a:moveTo>
                      <a:pt x="55" y="153"/>
                    </a:moveTo>
                    <a:lnTo>
                      <a:pt x="67" y="154"/>
                    </a:lnTo>
                    <a:cubicBezTo>
                      <a:pt x="0" y="233"/>
                      <a:pt x="32" y="494"/>
                      <a:pt x="53" y="599"/>
                    </a:cubicBezTo>
                    <a:lnTo>
                      <a:pt x="283" y="681"/>
                    </a:lnTo>
                    <a:lnTo>
                      <a:pt x="96" y="786"/>
                    </a:lnTo>
                    <a:lnTo>
                      <a:pt x="497" y="2403"/>
                    </a:lnTo>
                    <a:lnTo>
                      <a:pt x="510" y="2255"/>
                    </a:lnTo>
                    <a:lnTo>
                      <a:pt x="510" y="1901"/>
                    </a:lnTo>
                    <a:cubicBezTo>
                      <a:pt x="502" y="1883"/>
                      <a:pt x="485" y="1450"/>
                      <a:pt x="480" y="1381"/>
                    </a:cubicBezTo>
                    <a:cubicBezTo>
                      <a:pt x="467" y="1213"/>
                      <a:pt x="450" y="1050"/>
                      <a:pt x="428" y="882"/>
                    </a:cubicBezTo>
                    <a:cubicBezTo>
                      <a:pt x="418" y="803"/>
                      <a:pt x="405" y="723"/>
                      <a:pt x="401" y="642"/>
                    </a:cubicBezTo>
                    <a:cubicBezTo>
                      <a:pt x="395" y="535"/>
                      <a:pt x="374" y="513"/>
                      <a:pt x="337" y="425"/>
                    </a:cubicBezTo>
                    <a:cubicBezTo>
                      <a:pt x="308" y="355"/>
                      <a:pt x="285" y="277"/>
                      <a:pt x="290" y="193"/>
                    </a:cubicBezTo>
                    <a:cubicBezTo>
                      <a:pt x="296" y="88"/>
                      <a:pt x="337" y="61"/>
                      <a:pt x="371" y="0"/>
                    </a:cubicBezTo>
                    <a:cubicBezTo>
                      <a:pt x="330" y="6"/>
                      <a:pt x="74" y="131"/>
                      <a:pt x="55" y="153"/>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5" name="Freeform 402">
                <a:extLst>
                  <a:ext uri="{FF2B5EF4-FFF2-40B4-BE49-F238E27FC236}">
                    <a16:creationId xmlns:a16="http://schemas.microsoft.com/office/drawing/2014/main" id="{C79550A8-0C7F-4E46-98D3-4E3B9B2DAFE3}"/>
                  </a:ext>
                </a:extLst>
              </p:cNvPr>
              <p:cNvSpPr>
                <a:spLocks/>
              </p:cNvSpPr>
              <p:nvPr/>
            </p:nvSpPr>
            <p:spPr bwMode="auto">
              <a:xfrm>
                <a:off x="4291013" y="3502026"/>
                <a:ext cx="307975" cy="223838"/>
              </a:xfrm>
              <a:custGeom>
                <a:avLst/>
                <a:gdLst>
                  <a:gd name="T0" fmla="*/ 932 w 944"/>
                  <a:gd name="T1" fmla="*/ 396 h 684"/>
                  <a:gd name="T2" fmla="*/ 933 w 944"/>
                  <a:gd name="T3" fmla="*/ 304 h 684"/>
                  <a:gd name="T4" fmla="*/ 871 w 944"/>
                  <a:gd name="T5" fmla="*/ 266 h 684"/>
                  <a:gd name="T6" fmla="*/ 267 w 944"/>
                  <a:gd name="T7" fmla="*/ 0 h 684"/>
                  <a:gd name="T8" fmla="*/ 195 w 944"/>
                  <a:gd name="T9" fmla="*/ 139 h 684"/>
                  <a:gd name="T10" fmla="*/ 125 w 944"/>
                  <a:gd name="T11" fmla="*/ 272 h 684"/>
                  <a:gd name="T12" fmla="*/ 0 w 944"/>
                  <a:gd name="T13" fmla="*/ 569 h 684"/>
                  <a:gd name="T14" fmla="*/ 395 w 944"/>
                  <a:gd name="T15" fmla="*/ 626 h 684"/>
                  <a:gd name="T16" fmla="*/ 794 w 944"/>
                  <a:gd name="T17" fmla="*/ 682 h 684"/>
                  <a:gd name="T18" fmla="*/ 932 w 944"/>
                  <a:gd name="T19" fmla="*/ 396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4" h="684">
                    <a:moveTo>
                      <a:pt x="932" y="396"/>
                    </a:moveTo>
                    <a:cubicBezTo>
                      <a:pt x="943" y="350"/>
                      <a:pt x="944" y="351"/>
                      <a:pt x="933" y="304"/>
                    </a:cubicBezTo>
                    <a:cubicBezTo>
                      <a:pt x="912" y="291"/>
                      <a:pt x="901" y="274"/>
                      <a:pt x="871" y="266"/>
                    </a:cubicBezTo>
                    <a:lnTo>
                      <a:pt x="267" y="0"/>
                    </a:lnTo>
                    <a:cubicBezTo>
                      <a:pt x="250" y="45"/>
                      <a:pt x="216" y="96"/>
                      <a:pt x="195" y="139"/>
                    </a:cubicBezTo>
                    <a:cubicBezTo>
                      <a:pt x="174" y="184"/>
                      <a:pt x="146" y="229"/>
                      <a:pt x="125" y="272"/>
                    </a:cubicBezTo>
                    <a:cubicBezTo>
                      <a:pt x="81" y="363"/>
                      <a:pt x="5" y="455"/>
                      <a:pt x="0" y="569"/>
                    </a:cubicBezTo>
                    <a:lnTo>
                      <a:pt x="395" y="626"/>
                    </a:lnTo>
                    <a:cubicBezTo>
                      <a:pt x="500" y="642"/>
                      <a:pt x="694" y="684"/>
                      <a:pt x="794" y="682"/>
                    </a:cubicBezTo>
                    <a:lnTo>
                      <a:pt x="932" y="396"/>
                    </a:lnTo>
                    <a:close/>
                  </a:path>
                </a:pathLst>
              </a:custGeom>
              <a:solidFill>
                <a:srgbClr val="76B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6" name="Freeform 405">
                <a:extLst>
                  <a:ext uri="{FF2B5EF4-FFF2-40B4-BE49-F238E27FC236}">
                    <a16:creationId xmlns:a16="http://schemas.microsoft.com/office/drawing/2014/main" id="{ED1FEA1C-B55F-49A7-8663-66E9ED0C8EA5}"/>
                  </a:ext>
                </a:extLst>
              </p:cNvPr>
              <p:cNvSpPr>
                <a:spLocks/>
              </p:cNvSpPr>
              <p:nvPr/>
            </p:nvSpPr>
            <p:spPr bwMode="auto">
              <a:xfrm>
                <a:off x="4681538" y="5183189"/>
                <a:ext cx="223838" cy="185738"/>
              </a:xfrm>
              <a:custGeom>
                <a:avLst/>
                <a:gdLst>
                  <a:gd name="T0" fmla="*/ 57 w 680"/>
                  <a:gd name="T1" fmla="*/ 28 h 568"/>
                  <a:gd name="T2" fmla="*/ 0 w 680"/>
                  <a:gd name="T3" fmla="*/ 357 h 568"/>
                  <a:gd name="T4" fmla="*/ 1 w 680"/>
                  <a:gd name="T5" fmla="*/ 472 h 568"/>
                  <a:gd name="T6" fmla="*/ 583 w 680"/>
                  <a:gd name="T7" fmla="*/ 512 h 568"/>
                  <a:gd name="T8" fmla="*/ 663 w 680"/>
                  <a:gd name="T9" fmla="*/ 357 h 568"/>
                  <a:gd name="T10" fmla="*/ 599 w 680"/>
                  <a:gd name="T11" fmla="*/ 34 h 568"/>
                  <a:gd name="T12" fmla="*/ 479 w 680"/>
                  <a:gd name="T13" fmla="*/ 16 h 568"/>
                  <a:gd name="T14" fmla="*/ 58 w 680"/>
                  <a:gd name="T15" fmla="*/ 30 h 568"/>
                  <a:gd name="T16" fmla="*/ 57 w 680"/>
                  <a:gd name="T17" fmla="*/ 2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0" h="568">
                    <a:moveTo>
                      <a:pt x="57" y="28"/>
                    </a:moveTo>
                    <a:cubicBezTo>
                      <a:pt x="20" y="63"/>
                      <a:pt x="5" y="294"/>
                      <a:pt x="0" y="357"/>
                    </a:cubicBezTo>
                    <a:lnTo>
                      <a:pt x="1" y="472"/>
                    </a:lnTo>
                    <a:cubicBezTo>
                      <a:pt x="112" y="568"/>
                      <a:pt x="429" y="554"/>
                      <a:pt x="583" y="512"/>
                    </a:cubicBezTo>
                    <a:cubicBezTo>
                      <a:pt x="680" y="487"/>
                      <a:pt x="662" y="451"/>
                      <a:pt x="663" y="357"/>
                    </a:cubicBezTo>
                    <a:cubicBezTo>
                      <a:pt x="663" y="295"/>
                      <a:pt x="632" y="73"/>
                      <a:pt x="599" y="34"/>
                    </a:cubicBezTo>
                    <a:cubicBezTo>
                      <a:pt x="592" y="35"/>
                      <a:pt x="504" y="19"/>
                      <a:pt x="479" y="16"/>
                    </a:cubicBezTo>
                    <a:cubicBezTo>
                      <a:pt x="342" y="0"/>
                      <a:pt x="190" y="15"/>
                      <a:pt x="58" y="30"/>
                    </a:cubicBezTo>
                    <a:lnTo>
                      <a:pt x="57" y="28"/>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7" name="Freeform 406">
                <a:extLst>
                  <a:ext uri="{FF2B5EF4-FFF2-40B4-BE49-F238E27FC236}">
                    <a16:creationId xmlns:a16="http://schemas.microsoft.com/office/drawing/2014/main" id="{FDA0637C-A156-4879-AE39-383B8099B37F}"/>
                  </a:ext>
                </a:extLst>
              </p:cNvPr>
              <p:cNvSpPr>
                <a:spLocks/>
              </p:cNvSpPr>
              <p:nvPr/>
            </p:nvSpPr>
            <p:spPr bwMode="auto">
              <a:xfrm>
                <a:off x="4419601" y="5189539"/>
                <a:ext cx="217488" cy="188913"/>
              </a:xfrm>
              <a:custGeom>
                <a:avLst/>
                <a:gdLst>
                  <a:gd name="T0" fmla="*/ 55 w 664"/>
                  <a:gd name="T1" fmla="*/ 53 h 578"/>
                  <a:gd name="T2" fmla="*/ 11 w 664"/>
                  <a:gd name="T3" fmla="*/ 280 h 578"/>
                  <a:gd name="T4" fmla="*/ 28 w 664"/>
                  <a:gd name="T5" fmla="*/ 500 h 578"/>
                  <a:gd name="T6" fmla="*/ 648 w 664"/>
                  <a:gd name="T7" fmla="*/ 491 h 578"/>
                  <a:gd name="T8" fmla="*/ 656 w 664"/>
                  <a:gd name="T9" fmla="*/ 341 h 578"/>
                  <a:gd name="T10" fmla="*/ 611 w 664"/>
                  <a:gd name="T11" fmla="*/ 54 h 578"/>
                  <a:gd name="T12" fmla="*/ 55 w 664"/>
                  <a:gd name="T13" fmla="*/ 53 h 578"/>
                </a:gdLst>
                <a:ahLst/>
                <a:cxnLst>
                  <a:cxn ang="0">
                    <a:pos x="T0" y="T1"/>
                  </a:cxn>
                  <a:cxn ang="0">
                    <a:pos x="T2" y="T3"/>
                  </a:cxn>
                  <a:cxn ang="0">
                    <a:pos x="T4" y="T5"/>
                  </a:cxn>
                  <a:cxn ang="0">
                    <a:pos x="T6" y="T7"/>
                  </a:cxn>
                  <a:cxn ang="0">
                    <a:pos x="T8" y="T9"/>
                  </a:cxn>
                  <a:cxn ang="0">
                    <a:pos x="T10" y="T11"/>
                  </a:cxn>
                  <a:cxn ang="0">
                    <a:pos x="T12" y="T13"/>
                  </a:cxn>
                </a:cxnLst>
                <a:rect l="0" t="0" r="r" b="b"/>
                <a:pathLst>
                  <a:path w="664" h="578">
                    <a:moveTo>
                      <a:pt x="55" y="53"/>
                    </a:moveTo>
                    <a:cubicBezTo>
                      <a:pt x="38" y="104"/>
                      <a:pt x="10" y="217"/>
                      <a:pt x="11" y="280"/>
                    </a:cubicBezTo>
                    <a:cubicBezTo>
                      <a:pt x="10" y="331"/>
                      <a:pt x="0" y="475"/>
                      <a:pt x="28" y="500"/>
                    </a:cubicBezTo>
                    <a:cubicBezTo>
                      <a:pt x="117" y="577"/>
                      <a:pt x="591" y="578"/>
                      <a:pt x="648" y="491"/>
                    </a:cubicBezTo>
                    <a:cubicBezTo>
                      <a:pt x="664" y="456"/>
                      <a:pt x="653" y="389"/>
                      <a:pt x="656" y="341"/>
                    </a:cubicBezTo>
                    <a:cubicBezTo>
                      <a:pt x="655" y="260"/>
                      <a:pt x="635" y="127"/>
                      <a:pt x="611" y="54"/>
                    </a:cubicBezTo>
                    <a:cubicBezTo>
                      <a:pt x="469" y="0"/>
                      <a:pt x="203" y="26"/>
                      <a:pt x="55" y="53"/>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8" name="Freeform 409">
                <a:extLst>
                  <a:ext uri="{FF2B5EF4-FFF2-40B4-BE49-F238E27FC236}">
                    <a16:creationId xmlns:a16="http://schemas.microsoft.com/office/drawing/2014/main" id="{2B0CE0D2-3C02-4781-8193-9E29F48BD16C}"/>
                  </a:ext>
                </a:extLst>
              </p:cNvPr>
              <p:cNvSpPr>
                <a:spLocks/>
              </p:cNvSpPr>
              <p:nvPr/>
            </p:nvSpPr>
            <p:spPr bwMode="auto">
              <a:xfrm>
                <a:off x="4799013" y="3527426"/>
                <a:ext cx="188913" cy="219075"/>
              </a:xfrm>
              <a:custGeom>
                <a:avLst/>
                <a:gdLst>
                  <a:gd name="T0" fmla="*/ 446 w 580"/>
                  <a:gd name="T1" fmla="*/ 608 h 669"/>
                  <a:gd name="T2" fmla="*/ 556 w 580"/>
                  <a:gd name="T3" fmla="*/ 338 h 669"/>
                  <a:gd name="T4" fmla="*/ 574 w 580"/>
                  <a:gd name="T5" fmla="*/ 166 h 669"/>
                  <a:gd name="T6" fmla="*/ 557 w 580"/>
                  <a:gd name="T7" fmla="*/ 90 h 669"/>
                  <a:gd name="T8" fmla="*/ 542 w 580"/>
                  <a:gd name="T9" fmla="*/ 54 h 669"/>
                  <a:gd name="T10" fmla="*/ 518 w 580"/>
                  <a:gd name="T11" fmla="*/ 30 h 669"/>
                  <a:gd name="T12" fmla="*/ 145 w 580"/>
                  <a:gd name="T13" fmla="*/ 19 h 669"/>
                  <a:gd name="T14" fmla="*/ 7 w 580"/>
                  <a:gd name="T15" fmla="*/ 159 h 669"/>
                  <a:gd name="T16" fmla="*/ 7 w 580"/>
                  <a:gd name="T17" fmla="*/ 449 h 669"/>
                  <a:gd name="T18" fmla="*/ 446 w 580"/>
                  <a:gd name="T19" fmla="*/ 608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80" h="669">
                    <a:moveTo>
                      <a:pt x="446" y="608"/>
                    </a:moveTo>
                    <a:cubicBezTo>
                      <a:pt x="484" y="515"/>
                      <a:pt x="527" y="435"/>
                      <a:pt x="556" y="338"/>
                    </a:cubicBezTo>
                    <a:cubicBezTo>
                      <a:pt x="572" y="284"/>
                      <a:pt x="580" y="225"/>
                      <a:pt x="574" y="166"/>
                    </a:cubicBezTo>
                    <a:cubicBezTo>
                      <a:pt x="571" y="139"/>
                      <a:pt x="565" y="114"/>
                      <a:pt x="557" y="90"/>
                    </a:cubicBezTo>
                    <a:cubicBezTo>
                      <a:pt x="553" y="80"/>
                      <a:pt x="547" y="63"/>
                      <a:pt x="542" y="54"/>
                    </a:cubicBezTo>
                    <a:cubicBezTo>
                      <a:pt x="529" y="31"/>
                      <a:pt x="536" y="36"/>
                      <a:pt x="518" y="30"/>
                    </a:cubicBezTo>
                    <a:cubicBezTo>
                      <a:pt x="474" y="42"/>
                      <a:pt x="218" y="19"/>
                      <a:pt x="145" y="19"/>
                    </a:cubicBezTo>
                    <a:cubicBezTo>
                      <a:pt x="106" y="0"/>
                      <a:pt x="17" y="75"/>
                      <a:pt x="7" y="159"/>
                    </a:cubicBezTo>
                    <a:cubicBezTo>
                      <a:pt x="0" y="221"/>
                      <a:pt x="2" y="384"/>
                      <a:pt x="7" y="449"/>
                    </a:cubicBezTo>
                    <a:cubicBezTo>
                      <a:pt x="23" y="669"/>
                      <a:pt x="301" y="592"/>
                      <a:pt x="446" y="608"/>
                    </a:cubicBezTo>
                    <a:close/>
                  </a:path>
                </a:pathLst>
              </a:custGeom>
              <a:solidFill>
                <a:srgbClr val="717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69" name="Freeform 427">
                <a:extLst>
                  <a:ext uri="{FF2B5EF4-FFF2-40B4-BE49-F238E27FC236}">
                    <a16:creationId xmlns:a16="http://schemas.microsoft.com/office/drawing/2014/main" id="{9AAB8352-4F17-49CB-93E2-7AEDB9A65188}"/>
                  </a:ext>
                </a:extLst>
              </p:cNvPr>
              <p:cNvSpPr>
                <a:spLocks/>
              </p:cNvSpPr>
              <p:nvPr/>
            </p:nvSpPr>
            <p:spPr bwMode="auto">
              <a:xfrm>
                <a:off x="4560888" y="2554289"/>
                <a:ext cx="169863" cy="153988"/>
              </a:xfrm>
              <a:custGeom>
                <a:avLst/>
                <a:gdLst>
                  <a:gd name="T0" fmla="*/ 515 w 520"/>
                  <a:gd name="T1" fmla="*/ 7 h 468"/>
                  <a:gd name="T2" fmla="*/ 253 w 520"/>
                  <a:gd name="T3" fmla="*/ 76 h 468"/>
                  <a:gd name="T4" fmla="*/ 0 w 520"/>
                  <a:gd name="T5" fmla="*/ 0 h 468"/>
                  <a:gd name="T6" fmla="*/ 254 w 520"/>
                  <a:gd name="T7" fmla="*/ 465 h 468"/>
                  <a:gd name="T8" fmla="*/ 472 w 520"/>
                  <a:gd name="T9" fmla="*/ 330 h 468"/>
                  <a:gd name="T10" fmla="*/ 515 w 520"/>
                  <a:gd name="T11" fmla="*/ 7 h 468"/>
                </a:gdLst>
                <a:ahLst/>
                <a:cxnLst>
                  <a:cxn ang="0">
                    <a:pos x="T0" y="T1"/>
                  </a:cxn>
                  <a:cxn ang="0">
                    <a:pos x="T2" y="T3"/>
                  </a:cxn>
                  <a:cxn ang="0">
                    <a:pos x="T4" y="T5"/>
                  </a:cxn>
                  <a:cxn ang="0">
                    <a:pos x="T6" y="T7"/>
                  </a:cxn>
                  <a:cxn ang="0">
                    <a:pos x="T8" y="T9"/>
                  </a:cxn>
                  <a:cxn ang="0">
                    <a:pos x="T10" y="T11"/>
                  </a:cxn>
                </a:cxnLst>
                <a:rect l="0" t="0" r="r" b="b"/>
                <a:pathLst>
                  <a:path w="520" h="468">
                    <a:moveTo>
                      <a:pt x="515" y="7"/>
                    </a:moveTo>
                    <a:cubicBezTo>
                      <a:pt x="440" y="56"/>
                      <a:pt x="356" y="78"/>
                      <a:pt x="253" y="76"/>
                    </a:cubicBezTo>
                    <a:cubicBezTo>
                      <a:pt x="130" y="75"/>
                      <a:pt x="89" y="39"/>
                      <a:pt x="0" y="0"/>
                    </a:cubicBezTo>
                    <a:cubicBezTo>
                      <a:pt x="18" y="216"/>
                      <a:pt x="11" y="459"/>
                      <a:pt x="254" y="465"/>
                    </a:cubicBezTo>
                    <a:cubicBezTo>
                      <a:pt x="363" y="468"/>
                      <a:pt x="437" y="406"/>
                      <a:pt x="472" y="330"/>
                    </a:cubicBezTo>
                    <a:cubicBezTo>
                      <a:pt x="520" y="226"/>
                      <a:pt x="502" y="121"/>
                      <a:pt x="515" y="7"/>
                    </a:cubicBezTo>
                    <a:close/>
                  </a:path>
                </a:pathLst>
              </a:custGeom>
              <a:solidFill>
                <a:srgbClr val="F699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0" name="Freeform 428">
                <a:extLst>
                  <a:ext uri="{FF2B5EF4-FFF2-40B4-BE49-F238E27FC236}">
                    <a16:creationId xmlns:a16="http://schemas.microsoft.com/office/drawing/2014/main" id="{6CD4709D-F640-4B44-9C4F-D67C3C41146D}"/>
                  </a:ext>
                </a:extLst>
              </p:cNvPr>
              <p:cNvSpPr>
                <a:spLocks/>
              </p:cNvSpPr>
              <p:nvPr/>
            </p:nvSpPr>
            <p:spPr bwMode="auto">
              <a:xfrm>
                <a:off x="4132263" y="3671889"/>
                <a:ext cx="134938" cy="193675"/>
              </a:xfrm>
              <a:custGeom>
                <a:avLst/>
                <a:gdLst>
                  <a:gd name="T0" fmla="*/ 5 w 416"/>
                  <a:gd name="T1" fmla="*/ 378 h 591"/>
                  <a:gd name="T2" fmla="*/ 285 w 416"/>
                  <a:gd name="T3" fmla="*/ 565 h 591"/>
                  <a:gd name="T4" fmla="*/ 386 w 416"/>
                  <a:gd name="T5" fmla="*/ 583 h 591"/>
                  <a:gd name="T6" fmla="*/ 411 w 416"/>
                  <a:gd name="T7" fmla="*/ 566 h 591"/>
                  <a:gd name="T8" fmla="*/ 353 w 416"/>
                  <a:gd name="T9" fmla="*/ 531 h 591"/>
                  <a:gd name="T10" fmla="*/ 266 w 416"/>
                  <a:gd name="T11" fmla="*/ 428 h 591"/>
                  <a:gd name="T12" fmla="*/ 285 w 416"/>
                  <a:gd name="T13" fmla="*/ 336 h 591"/>
                  <a:gd name="T14" fmla="*/ 392 w 416"/>
                  <a:gd name="T15" fmla="*/ 472 h 591"/>
                  <a:gd name="T16" fmla="*/ 385 w 416"/>
                  <a:gd name="T17" fmla="*/ 215 h 591"/>
                  <a:gd name="T18" fmla="*/ 318 w 416"/>
                  <a:gd name="T19" fmla="*/ 22 h 591"/>
                  <a:gd name="T20" fmla="*/ 358 w 416"/>
                  <a:gd name="T21" fmla="*/ 25 h 591"/>
                  <a:gd name="T22" fmla="*/ 45 w 416"/>
                  <a:gd name="T23" fmla="*/ 0 h 591"/>
                  <a:gd name="T24" fmla="*/ 5 w 416"/>
                  <a:gd name="T25" fmla="*/ 37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6" h="591">
                    <a:moveTo>
                      <a:pt x="5" y="378"/>
                    </a:moveTo>
                    <a:cubicBezTo>
                      <a:pt x="30" y="485"/>
                      <a:pt x="135" y="499"/>
                      <a:pt x="285" y="565"/>
                    </a:cubicBezTo>
                    <a:cubicBezTo>
                      <a:pt x="314" y="577"/>
                      <a:pt x="353" y="591"/>
                      <a:pt x="386" y="583"/>
                    </a:cubicBezTo>
                    <a:cubicBezTo>
                      <a:pt x="416" y="575"/>
                      <a:pt x="408" y="571"/>
                      <a:pt x="411" y="566"/>
                    </a:cubicBezTo>
                    <a:cubicBezTo>
                      <a:pt x="381" y="553"/>
                      <a:pt x="379" y="549"/>
                      <a:pt x="353" y="531"/>
                    </a:cubicBezTo>
                    <a:cubicBezTo>
                      <a:pt x="309" y="500"/>
                      <a:pt x="284" y="523"/>
                      <a:pt x="266" y="428"/>
                    </a:cubicBezTo>
                    <a:cubicBezTo>
                      <a:pt x="248" y="331"/>
                      <a:pt x="281" y="340"/>
                      <a:pt x="285" y="336"/>
                    </a:cubicBezTo>
                    <a:cubicBezTo>
                      <a:pt x="295" y="401"/>
                      <a:pt x="326" y="476"/>
                      <a:pt x="392" y="472"/>
                    </a:cubicBezTo>
                    <a:cubicBezTo>
                      <a:pt x="387" y="392"/>
                      <a:pt x="394" y="287"/>
                      <a:pt x="385" y="215"/>
                    </a:cubicBezTo>
                    <a:cubicBezTo>
                      <a:pt x="374" y="126"/>
                      <a:pt x="329" y="80"/>
                      <a:pt x="318" y="22"/>
                    </a:cubicBezTo>
                    <a:lnTo>
                      <a:pt x="358" y="25"/>
                    </a:lnTo>
                    <a:lnTo>
                      <a:pt x="45" y="0"/>
                    </a:lnTo>
                    <a:cubicBezTo>
                      <a:pt x="27" y="149"/>
                      <a:pt x="0" y="228"/>
                      <a:pt x="5" y="378"/>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1" name="Freeform 442">
                <a:extLst>
                  <a:ext uri="{FF2B5EF4-FFF2-40B4-BE49-F238E27FC236}">
                    <a16:creationId xmlns:a16="http://schemas.microsoft.com/office/drawing/2014/main" id="{604A94E8-1BC9-48F0-9171-18E714BC359D}"/>
                  </a:ext>
                </a:extLst>
              </p:cNvPr>
              <p:cNvSpPr>
                <a:spLocks/>
              </p:cNvSpPr>
              <p:nvPr/>
            </p:nvSpPr>
            <p:spPr bwMode="auto">
              <a:xfrm>
                <a:off x="4956176" y="3040064"/>
                <a:ext cx="90488" cy="258763"/>
              </a:xfrm>
              <a:custGeom>
                <a:avLst/>
                <a:gdLst>
                  <a:gd name="T0" fmla="*/ 0 w 274"/>
                  <a:gd name="T1" fmla="*/ 790 h 790"/>
                  <a:gd name="T2" fmla="*/ 274 w 274"/>
                  <a:gd name="T3" fmla="*/ 442 h 790"/>
                  <a:gd name="T4" fmla="*/ 21 w 274"/>
                  <a:gd name="T5" fmla="*/ 0 h 790"/>
                  <a:gd name="T6" fmla="*/ 0 w 274"/>
                  <a:gd name="T7" fmla="*/ 790 h 790"/>
                </a:gdLst>
                <a:ahLst/>
                <a:cxnLst>
                  <a:cxn ang="0">
                    <a:pos x="T0" y="T1"/>
                  </a:cxn>
                  <a:cxn ang="0">
                    <a:pos x="T2" y="T3"/>
                  </a:cxn>
                  <a:cxn ang="0">
                    <a:pos x="T4" y="T5"/>
                  </a:cxn>
                  <a:cxn ang="0">
                    <a:pos x="T6" y="T7"/>
                  </a:cxn>
                </a:cxnLst>
                <a:rect l="0" t="0" r="r" b="b"/>
                <a:pathLst>
                  <a:path w="274" h="790">
                    <a:moveTo>
                      <a:pt x="0" y="790"/>
                    </a:moveTo>
                    <a:cubicBezTo>
                      <a:pt x="35" y="764"/>
                      <a:pt x="263" y="459"/>
                      <a:pt x="274" y="442"/>
                    </a:cubicBezTo>
                    <a:cubicBezTo>
                      <a:pt x="265" y="405"/>
                      <a:pt x="39" y="15"/>
                      <a:pt x="21" y="0"/>
                    </a:cubicBezTo>
                    <a:lnTo>
                      <a:pt x="0" y="79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2" name="Freeform 443">
                <a:extLst>
                  <a:ext uri="{FF2B5EF4-FFF2-40B4-BE49-F238E27FC236}">
                    <a16:creationId xmlns:a16="http://schemas.microsoft.com/office/drawing/2014/main" id="{F0591C71-3227-4795-B637-776C70162445}"/>
                  </a:ext>
                </a:extLst>
              </p:cNvPr>
              <p:cNvSpPr>
                <a:spLocks/>
              </p:cNvSpPr>
              <p:nvPr/>
            </p:nvSpPr>
            <p:spPr bwMode="auto">
              <a:xfrm>
                <a:off x="4591051" y="3530601"/>
                <a:ext cx="106363" cy="141288"/>
              </a:xfrm>
              <a:custGeom>
                <a:avLst/>
                <a:gdLst>
                  <a:gd name="T0" fmla="*/ 28 w 325"/>
                  <a:gd name="T1" fmla="*/ 24 h 431"/>
                  <a:gd name="T2" fmla="*/ 15 w 325"/>
                  <a:gd name="T3" fmla="*/ 216 h 431"/>
                  <a:gd name="T4" fmla="*/ 14 w 325"/>
                  <a:gd name="T5" fmla="*/ 308 h 431"/>
                  <a:gd name="T6" fmla="*/ 16 w 325"/>
                  <a:gd name="T7" fmla="*/ 431 h 431"/>
                  <a:gd name="T8" fmla="*/ 324 w 325"/>
                  <a:gd name="T9" fmla="*/ 431 h 431"/>
                  <a:gd name="T10" fmla="*/ 325 w 325"/>
                  <a:gd name="T11" fmla="*/ 0 h 431"/>
                  <a:gd name="T12" fmla="*/ 169 w 325"/>
                  <a:gd name="T13" fmla="*/ 214 h 431"/>
                  <a:gd name="T14" fmla="*/ 28 w 325"/>
                  <a:gd name="T15" fmla="*/ 24 h 4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5" h="431">
                    <a:moveTo>
                      <a:pt x="28" y="24"/>
                    </a:moveTo>
                    <a:cubicBezTo>
                      <a:pt x="0" y="52"/>
                      <a:pt x="10" y="179"/>
                      <a:pt x="15" y="216"/>
                    </a:cubicBezTo>
                    <a:cubicBezTo>
                      <a:pt x="26" y="263"/>
                      <a:pt x="25" y="262"/>
                      <a:pt x="14" y="308"/>
                    </a:cubicBezTo>
                    <a:lnTo>
                      <a:pt x="16" y="431"/>
                    </a:lnTo>
                    <a:lnTo>
                      <a:pt x="324" y="431"/>
                    </a:lnTo>
                    <a:lnTo>
                      <a:pt x="325" y="0"/>
                    </a:lnTo>
                    <a:cubicBezTo>
                      <a:pt x="273" y="55"/>
                      <a:pt x="221" y="171"/>
                      <a:pt x="169" y="214"/>
                    </a:cubicBezTo>
                    <a:cubicBezTo>
                      <a:pt x="127" y="154"/>
                      <a:pt x="60" y="86"/>
                      <a:pt x="2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3" name="Freeform 445">
                <a:extLst>
                  <a:ext uri="{FF2B5EF4-FFF2-40B4-BE49-F238E27FC236}">
                    <a16:creationId xmlns:a16="http://schemas.microsoft.com/office/drawing/2014/main" id="{F6235637-E396-401E-956F-374E19F4ED51}"/>
                  </a:ext>
                </a:extLst>
              </p:cNvPr>
              <p:cNvSpPr>
                <a:spLocks/>
              </p:cNvSpPr>
              <p:nvPr/>
            </p:nvSpPr>
            <p:spPr bwMode="auto">
              <a:xfrm>
                <a:off x="4541838" y="2430464"/>
                <a:ext cx="212725" cy="87313"/>
              </a:xfrm>
              <a:custGeom>
                <a:avLst/>
                <a:gdLst>
                  <a:gd name="T0" fmla="*/ 261 w 648"/>
                  <a:gd name="T1" fmla="*/ 37 h 267"/>
                  <a:gd name="T2" fmla="*/ 405 w 648"/>
                  <a:gd name="T3" fmla="*/ 230 h 267"/>
                  <a:gd name="T4" fmla="*/ 261 w 648"/>
                  <a:gd name="T5" fmla="*/ 37 h 267"/>
                </a:gdLst>
                <a:ahLst/>
                <a:cxnLst>
                  <a:cxn ang="0">
                    <a:pos x="T0" y="T1"/>
                  </a:cxn>
                  <a:cxn ang="0">
                    <a:pos x="T2" y="T3"/>
                  </a:cxn>
                  <a:cxn ang="0">
                    <a:pos x="T4" y="T5"/>
                  </a:cxn>
                </a:cxnLst>
                <a:rect l="0" t="0" r="r" b="b"/>
                <a:pathLst>
                  <a:path w="648" h="267">
                    <a:moveTo>
                      <a:pt x="261" y="37"/>
                    </a:moveTo>
                    <a:cubicBezTo>
                      <a:pt x="92" y="59"/>
                      <a:pt x="0" y="267"/>
                      <a:pt x="405" y="230"/>
                    </a:cubicBezTo>
                    <a:cubicBezTo>
                      <a:pt x="648" y="207"/>
                      <a:pt x="542" y="0"/>
                      <a:pt x="261" y="37"/>
                    </a:cubicBezTo>
                    <a:close/>
                  </a:path>
                </a:pathLst>
              </a:custGeom>
              <a:solidFill>
                <a:srgbClr val="F1A9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4" name="Freeform 446">
                <a:extLst>
                  <a:ext uri="{FF2B5EF4-FFF2-40B4-BE49-F238E27FC236}">
                    <a16:creationId xmlns:a16="http://schemas.microsoft.com/office/drawing/2014/main" id="{E86B8563-FA01-4629-9639-77510259A136}"/>
                  </a:ext>
                </a:extLst>
              </p:cNvPr>
              <p:cNvSpPr>
                <a:spLocks/>
              </p:cNvSpPr>
              <p:nvPr/>
            </p:nvSpPr>
            <p:spPr bwMode="auto">
              <a:xfrm>
                <a:off x="4119563" y="3614739"/>
                <a:ext cx="141288" cy="65088"/>
              </a:xfrm>
              <a:custGeom>
                <a:avLst/>
                <a:gdLst>
                  <a:gd name="T0" fmla="*/ 83 w 431"/>
                  <a:gd name="T1" fmla="*/ 172 h 197"/>
                  <a:gd name="T2" fmla="*/ 396 w 431"/>
                  <a:gd name="T3" fmla="*/ 197 h 197"/>
                  <a:gd name="T4" fmla="*/ 418 w 431"/>
                  <a:gd name="T5" fmla="*/ 143 h 197"/>
                  <a:gd name="T6" fmla="*/ 427 w 431"/>
                  <a:gd name="T7" fmla="*/ 76 h 197"/>
                  <a:gd name="T8" fmla="*/ 431 w 431"/>
                  <a:gd name="T9" fmla="*/ 44 h 197"/>
                  <a:gd name="T10" fmla="*/ 11 w 431"/>
                  <a:gd name="T11" fmla="*/ 8 h 197"/>
                  <a:gd name="T12" fmla="*/ 0 w 431"/>
                  <a:gd name="T13" fmla="*/ 163 h 197"/>
                  <a:gd name="T14" fmla="*/ 83 w 431"/>
                  <a:gd name="T15" fmla="*/ 172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1" h="197">
                    <a:moveTo>
                      <a:pt x="83" y="172"/>
                    </a:moveTo>
                    <a:lnTo>
                      <a:pt x="396" y="197"/>
                    </a:lnTo>
                    <a:cubicBezTo>
                      <a:pt x="427" y="197"/>
                      <a:pt x="415" y="181"/>
                      <a:pt x="418" y="143"/>
                    </a:cubicBezTo>
                    <a:cubicBezTo>
                      <a:pt x="419" y="129"/>
                      <a:pt x="425" y="70"/>
                      <a:pt x="427" y="76"/>
                    </a:cubicBezTo>
                    <a:lnTo>
                      <a:pt x="431" y="44"/>
                    </a:lnTo>
                    <a:cubicBezTo>
                      <a:pt x="375" y="32"/>
                      <a:pt x="57" y="0"/>
                      <a:pt x="11" y="8"/>
                    </a:cubicBezTo>
                    <a:lnTo>
                      <a:pt x="0" y="163"/>
                    </a:lnTo>
                    <a:lnTo>
                      <a:pt x="83" y="1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375" name="Group 374">
                <a:extLst>
                  <a:ext uri="{FF2B5EF4-FFF2-40B4-BE49-F238E27FC236}">
                    <a16:creationId xmlns:a16="http://schemas.microsoft.com/office/drawing/2014/main" id="{24949F5B-425B-455F-B5E7-43881B64CC59}"/>
                  </a:ext>
                </a:extLst>
              </p:cNvPr>
              <p:cNvGrpSpPr/>
              <p:nvPr/>
            </p:nvGrpSpPr>
            <p:grpSpPr>
              <a:xfrm>
                <a:off x="4518633" y="2252482"/>
                <a:ext cx="250825" cy="219076"/>
                <a:chOff x="11472864" y="2181226"/>
                <a:chExt cx="250825" cy="219076"/>
              </a:xfrm>
            </p:grpSpPr>
            <p:sp>
              <p:nvSpPr>
                <p:cNvPr id="382" name="Freeform 305">
                  <a:extLst>
                    <a:ext uri="{FF2B5EF4-FFF2-40B4-BE49-F238E27FC236}">
                      <a16:creationId xmlns:a16="http://schemas.microsoft.com/office/drawing/2014/main" id="{DB3666FC-EE4C-4F59-A536-A24BA882B5B6}"/>
                    </a:ext>
                  </a:extLst>
                </p:cNvPr>
                <p:cNvSpPr>
                  <a:spLocks/>
                </p:cNvSpPr>
                <p:nvPr/>
              </p:nvSpPr>
              <p:spPr bwMode="auto">
                <a:xfrm>
                  <a:off x="11630026" y="2181226"/>
                  <a:ext cx="93663" cy="39688"/>
                </a:xfrm>
                <a:custGeom>
                  <a:avLst/>
                  <a:gdLst>
                    <a:gd name="T0" fmla="*/ 13 w 288"/>
                    <a:gd name="T1" fmla="*/ 74 h 125"/>
                    <a:gd name="T2" fmla="*/ 165 w 288"/>
                    <a:gd name="T3" fmla="*/ 100 h 125"/>
                    <a:gd name="T4" fmla="*/ 270 w 288"/>
                    <a:gd name="T5" fmla="*/ 45 h 125"/>
                    <a:gd name="T6" fmla="*/ 123 w 288"/>
                    <a:gd name="T7" fmla="*/ 28 h 125"/>
                    <a:gd name="T8" fmla="*/ 13 w 288"/>
                    <a:gd name="T9" fmla="*/ 74 h 125"/>
                  </a:gdLst>
                  <a:ahLst/>
                  <a:cxnLst>
                    <a:cxn ang="0">
                      <a:pos x="T0" y="T1"/>
                    </a:cxn>
                    <a:cxn ang="0">
                      <a:pos x="T2" y="T3"/>
                    </a:cxn>
                    <a:cxn ang="0">
                      <a:pos x="T4" y="T5"/>
                    </a:cxn>
                    <a:cxn ang="0">
                      <a:pos x="T6" y="T7"/>
                    </a:cxn>
                    <a:cxn ang="0">
                      <a:pos x="T8" y="T9"/>
                    </a:cxn>
                  </a:cxnLst>
                  <a:rect l="0" t="0" r="r" b="b"/>
                  <a:pathLst>
                    <a:path w="288" h="125">
                      <a:moveTo>
                        <a:pt x="13" y="74"/>
                      </a:moveTo>
                      <a:cubicBezTo>
                        <a:pt x="47" y="103"/>
                        <a:pt x="119" y="96"/>
                        <a:pt x="165" y="100"/>
                      </a:cubicBezTo>
                      <a:cubicBezTo>
                        <a:pt x="233" y="105"/>
                        <a:pt x="288" y="125"/>
                        <a:pt x="270" y="45"/>
                      </a:cubicBezTo>
                      <a:cubicBezTo>
                        <a:pt x="230" y="34"/>
                        <a:pt x="169" y="32"/>
                        <a:pt x="123" y="28"/>
                      </a:cubicBezTo>
                      <a:cubicBezTo>
                        <a:pt x="67" y="23"/>
                        <a:pt x="0" y="0"/>
                        <a:pt x="13" y="74"/>
                      </a:cubicBezTo>
                      <a:close/>
                    </a:path>
                  </a:pathLst>
                </a:custGeom>
                <a:solidFill>
                  <a:srgbClr val="503D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3" name="Freeform 311">
                  <a:extLst>
                    <a:ext uri="{FF2B5EF4-FFF2-40B4-BE49-F238E27FC236}">
                      <a16:creationId xmlns:a16="http://schemas.microsoft.com/office/drawing/2014/main" id="{5AB5B15C-BEB2-4C80-9E35-4034F9318CF9}"/>
                    </a:ext>
                  </a:extLst>
                </p:cNvPr>
                <p:cNvSpPr>
                  <a:spLocks/>
                </p:cNvSpPr>
                <p:nvPr/>
              </p:nvSpPr>
              <p:spPr bwMode="auto">
                <a:xfrm>
                  <a:off x="11472864" y="2181226"/>
                  <a:ext cx="82550" cy="38100"/>
                </a:xfrm>
                <a:custGeom>
                  <a:avLst/>
                  <a:gdLst>
                    <a:gd name="T0" fmla="*/ 6 w 250"/>
                    <a:gd name="T1" fmla="*/ 46 h 118"/>
                    <a:gd name="T2" fmla="*/ 0 w 250"/>
                    <a:gd name="T3" fmla="*/ 81 h 118"/>
                    <a:gd name="T4" fmla="*/ 141 w 250"/>
                    <a:gd name="T5" fmla="*/ 96 h 118"/>
                    <a:gd name="T6" fmla="*/ 250 w 250"/>
                    <a:gd name="T7" fmla="*/ 64 h 118"/>
                    <a:gd name="T8" fmla="*/ 143 w 250"/>
                    <a:gd name="T9" fmla="*/ 27 h 118"/>
                    <a:gd name="T10" fmla="*/ 6 w 250"/>
                    <a:gd name="T11" fmla="*/ 46 h 118"/>
                  </a:gdLst>
                  <a:ahLst/>
                  <a:cxnLst>
                    <a:cxn ang="0">
                      <a:pos x="T0" y="T1"/>
                    </a:cxn>
                    <a:cxn ang="0">
                      <a:pos x="T2" y="T3"/>
                    </a:cxn>
                    <a:cxn ang="0">
                      <a:pos x="T4" y="T5"/>
                    </a:cxn>
                    <a:cxn ang="0">
                      <a:pos x="T6" y="T7"/>
                    </a:cxn>
                    <a:cxn ang="0">
                      <a:pos x="T8" y="T9"/>
                    </a:cxn>
                    <a:cxn ang="0">
                      <a:pos x="T10" y="T11"/>
                    </a:cxn>
                  </a:cxnLst>
                  <a:rect l="0" t="0" r="r" b="b"/>
                  <a:pathLst>
                    <a:path w="250" h="118">
                      <a:moveTo>
                        <a:pt x="6" y="46"/>
                      </a:moveTo>
                      <a:lnTo>
                        <a:pt x="0" y="81"/>
                      </a:lnTo>
                      <a:cubicBezTo>
                        <a:pt x="32" y="118"/>
                        <a:pt x="40" y="104"/>
                        <a:pt x="141" y="96"/>
                      </a:cubicBezTo>
                      <a:cubicBezTo>
                        <a:pt x="195" y="91"/>
                        <a:pt x="224" y="98"/>
                        <a:pt x="250" y="64"/>
                      </a:cubicBezTo>
                      <a:cubicBezTo>
                        <a:pt x="248" y="0"/>
                        <a:pt x="205" y="21"/>
                        <a:pt x="143" y="27"/>
                      </a:cubicBezTo>
                      <a:cubicBezTo>
                        <a:pt x="100" y="31"/>
                        <a:pt x="40" y="32"/>
                        <a:pt x="6" y="46"/>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4" name="Freeform 313">
                  <a:extLst>
                    <a:ext uri="{FF2B5EF4-FFF2-40B4-BE49-F238E27FC236}">
                      <a16:creationId xmlns:a16="http://schemas.microsoft.com/office/drawing/2014/main" id="{2FFE79A0-CA45-4373-BE21-E86DCC0E07EE}"/>
                    </a:ext>
                  </a:extLst>
                </p:cNvPr>
                <p:cNvSpPr>
                  <a:spLocks/>
                </p:cNvSpPr>
                <p:nvPr/>
              </p:nvSpPr>
              <p:spPr bwMode="auto">
                <a:xfrm>
                  <a:off x="11560176" y="2249489"/>
                  <a:ext cx="71438" cy="85725"/>
                </a:xfrm>
                <a:custGeom>
                  <a:avLst/>
                  <a:gdLst>
                    <a:gd name="T0" fmla="*/ 214 w 214"/>
                    <a:gd name="T1" fmla="*/ 219 h 263"/>
                    <a:gd name="T2" fmla="*/ 69 w 214"/>
                    <a:gd name="T3" fmla="*/ 176 h 263"/>
                    <a:gd name="T4" fmla="*/ 78 w 214"/>
                    <a:gd name="T5" fmla="*/ 0 h 263"/>
                    <a:gd name="T6" fmla="*/ 42 w 214"/>
                    <a:gd name="T7" fmla="*/ 32 h 263"/>
                    <a:gd name="T8" fmla="*/ 120 w 214"/>
                    <a:gd name="T9" fmla="*/ 259 h 263"/>
                    <a:gd name="T10" fmla="*/ 214 w 214"/>
                    <a:gd name="T11" fmla="*/ 219 h 263"/>
                  </a:gdLst>
                  <a:ahLst/>
                  <a:cxnLst>
                    <a:cxn ang="0">
                      <a:pos x="T0" y="T1"/>
                    </a:cxn>
                    <a:cxn ang="0">
                      <a:pos x="T2" y="T3"/>
                    </a:cxn>
                    <a:cxn ang="0">
                      <a:pos x="T4" y="T5"/>
                    </a:cxn>
                    <a:cxn ang="0">
                      <a:pos x="T6" y="T7"/>
                    </a:cxn>
                    <a:cxn ang="0">
                      <a:pos x="T8" y="T9"/>
                    </a:cxn>
                    <a:cxn ang="0">
                      <a:pos x="T10" y="T11"/>
                    </a:cxn>
                  </a:cxnLst>
                  <a:rect l="0" t="0" r="r" b="b"/>
                  <a:pathLst>
                    <a:path w="214" h="263">
                      <a:moveTo>
                        <a:pt x="214" y="219"/>
                      </a:moveTo>
                      <a:cubicBezTo>
                        <a:pt x="174" y="198"/>
                        <a:pt x="84" y="259"/>
                        <a:pt x="69" y="176"/>
                      </a:cubicBezTo>
                      <a:cubicBezTo>
                        <a:pt x="59" y="123"/>
                        <a:pt x="94" y="52"/>
                        <a:pt x="78" y="0"/>
                      </a:cubicBezTo>
                      <a:cubicBezTo>
                        <a:pt x="48" y="2"/>
                        <a:pt x="48" y="1"/>
                        <a:pt x="42" y="32"/>
                      </a:cubicBezTo>
                      <a:cubicBezTo>
                        <a:pt x="25" y="127"/>
                        <a:pt x="0" y="252"/>
                        <a:pt x="120" y="259"/>
                      </a:cubicBezTo>
                      <a:cubicBezTo>
                        <a:pt x="190" y="263"/>
                        <a:pt x="213" y="258"/>
                        <a:pt x="214" y="219"/>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5" name="Freeform 318">
                  <a:extLst>
                    <a:ext uri="{FF2B5EF4-FFF2-40B4-BE49-F238E27FC236}">
                      <a16:creationId xmlns:a16="http://schemas.microsoft.com/office/drawing/2014/main" id="{A9F54429-49BA-4DDE-BE43-875D8D0902B3}"/>
                    </a:ext>
                  </a:extLst>
                </p:cNvPr>
                <p:cNvSpPr>
                  <a:spLocks/>
                </p:cNvSpPr>
                <p:nvPr/>
              </p:nvSpPr>
              <p:spPr bwMode="auto">
                <a:xfrm>
                  <a:off x="11550651" y="2376489"/>
                  <a:ext cx="107950" cy="23813"/>
                </a:xfrm>
                <a:custGeom>
                  <a:avLst/>
                  <a:gdLst>
                    <a:gd name="T0" fmla="*/ 0 w 328"/>
                    <a:gd name="T1" fmla="*/ 38 h 75"/>
                    <a:gd name="T2" fmla="*/ 158 w 328"/>
                    <a:gd name="T3" fmla="*/ 74 h 75"/>
                    <a:gd name="T4" fmla="*/ 328 w 328"/>
                    <a:gd name="T5" fmla="*/ 37 h 75"/>
                    <a:gd name="T6" fmla="*/ 269 w 328"/>
                    <a:gd name="T7" fmla="*/ 4 h 75"/>
                    <a:gd name="T8" fmla="*/ 224 w 328"/>
                    <a:gd name="T9" fmla="*/ 25 h 75"/>
                    <a:gd name="T10" fmla="*/ 72 w 328"/>
                    <a:gd name="T11" fmla="*/ 0 h 75"/>
                    <a:gd name="T12" fmla="*/ 0 w 328"/>
                    <a:gd name="T13" fmla="*/ 38 h 75"/>
                  </a:gdLst>
                  <a:ahLst/>
                  <a:cxnLst>
                    <a:cxn ang="0">
                      <a:pos x="T0" y="T1"/>
                    </a:cxn>
                    <a:cxn ang="0">
                      <a:pos x="T2" y="T3"/>
                    </a:cxn>
                    <a:cxn ang="0">
                      <a:pos x="T4" y="T5"/>
                    </a:cxn>
                    <a:cxn ang="0">
                      <a:pos x="T6" y="T7"/>
                    </a:cxn>
                    <a:cxn ang="0">
                      <a:pos x="T8" y="T9"/>
                    </a:cxn>
                    <a:cxn ang="0">
                      <a:pos x="T10" y="T11"/>
                    </a:cxn>
                    <a:cxn ang="0">
                      <a:pos x="T12" y="T13"/>
                    </a:cxn>
                  </a:cxnLst>
                  <a:rect l="0" t="0" r="r" b="b"/>
                  <a:pathLst>
                    <a:path w="328" h="75">
                      <a:moveTo>
                        <a:pt x="0" y="38"/>
                      </a:moveTo>
                      <a:cubicBezTo>
                        <a:pt x="24" y="36"/>
                        <a:pt x="98" y="72"/>
                        <a:pt x="158" y="74"/>
                      </a:cubicBezTo>
                      <a:cubicBezTo>
                        <a:pt x="225" y="75"/>
                        <a:pt x="275" y="63"/>
                        <a:pt x="328" y="37"/>
                      </a:cubicBezTo>
                      <a:cubicBezTo>
                        <a:pt x="308" y="12"/>
                        <a:pt x="303" y="17"/>
                        <a:pt x="269" y="4"/>
                      </a:cubicBezTo>
                      <a:cubicBezTo>
                        <a:pt x="263" y="14"/>
                        <a:pt x="273" y="17"/>
                        <a:pt x="224" y="25"/>
                      </a:cubicBezTo>
                      <a:cubicBezTo>
                        <a:pt x="196" y="29"/>
                        <a:pt x="73" y="38"/>
                        <a:pt x="72" y="0"/>
                      </a:cubicBezTo>
                      <a:cubicBezTo>
                        <a:pt x="40" y="10"/>
                        <a:pt x="17" y="15"/>
                        <a:pt x="0" y="38"/>
                      </a:cubicBezTo>
                      <a:close/>
                    </a:path>
                  </a:pathLst>
                </a:custGeom>
                <a:solidFill>
                  <a:srgbClr val="D86A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6" name="Freeform 330">
                  <a:extLst>
                    <a:ext uri="{FF2B5EF4-FFF2-40B4-BE49-F238E27FC236}">
                      <a16:creationId xmlns:a16="http://schemas.microsoft.com/office/drawing/2014/main" id="{66393570-55C5-4409-92C0-3A18198D409E}"/>
                    </a:ext>
                  </a:extLst>
                </p:cNvPr>
                <p:cNvSpPr>
                  <a:spLocks/>
                </p:cNvSpPr>
                <p:nvPr/>
              </p:nvSpPr>
              <p:spPr bwMode="auto">
                <a:xfrm>
                  <a:off x="11657014" y="2235201"/>
                  <a:ext cx="52388" cy="20638"/>
                </a:xfrm>
                <a:custGeom>
                  <a:avLst/>
                  <a:gdLst>
                    <a:gd name="T0" fmla="*/ 0 w 159"/>
                    <a:gd name="T1" fmla="*/ 35 h 65"/>
                    <a:gd name="T2" fmla="*/ 78 w 159"/>
                    <a:gd name="T3" fmla="*/ 65 h 65"/>
                    <a:gd name="T4" fmla="*/ 159 w 159"/>
                    <a:gd name="T5" fmla="*/ 35 h 65"/>
                    <a:gd name="T6" fmla="*/ 78 w 159"/>
                    <a:gd name="T7" fmla="*/ 1 h 65"/>
                    <a:gd name="T8" fmla="*/ 0 w 159"/>
                    <a:gd name="T9" fmla="*/ 35 h 65"/>
                  </a:gdLst>
                  <a:ahLst/>
                  <a:cxnLst>
                    <a:cxn ang="0">
                      <a:pos x="T0" y="T1"/>
                    </a:cxn>
                    <a:cxn ang="0">
                      <a:pos x="T2" y="T3"/>
                    </a:cxn>
                    <a:cxn ang="0">
                      <a:pos x="T4" y="T5"/>
                    </a:cxn>
                    <a:cxn ang="0">
                      <a:pos x="T6" y="T7"/>
                    </a:cxn>
                    <a:cxn ang="0">
                      <a:pos x="T8" y="T9"/>
                    </a:cxn>
                  </a:cxnLst>
                  <a:rect l="0" t="0" r="r" b="b"/>
                  <a:pathLst>
                    <a:path w="159" h="65">
                      <a:moveTo>
                        <a:pt x="0" y="35"/>
                      </a:moveTo>
                      <a:cubicBezTo>
                        <a:pt x="9" y="50"/>
                        <a:pt x="9" y="64"/>
                        <a:pt x="78" y="65"/>
                      </a:cubicBezTo>
                      <a:cubicBezTo>
                        <a:pt x="116" y="65"/>
                        <a:pt x="137" y="62"/>
                        <a:pt x="159" y="35"/>
                      </a:cubicBezTo>
                      <a:cubicBezTo>
                        <a:pt x="146" y="12"/>
                        <a:pt x="138" y="0"/>
                        <a:pt x="78" y="1"/>
                      </a:cubicBezTo>
                      <a:cubicBezTo>
                        <a:pt x="40" y="1"/>
                        <a:pt x="14" y="5"/>
                        <a:pt x="0" y="35"/>
                      </a:cubicBezTo>
                      <a:close/>
                    </a:path>
                  </a:pathLst>
                </a:custGeom>
                <a:solidFill>
                  <a:srgbClr val="2424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7" name="Freeform 333">
                  <a:extLst>
                    <a:ext uri="{FF2B5EF4-FFF2-40B4-BE49-F238E27FC236}">
                      <a16:creationId xmlns:a16="http://schemas.microsoft.com/office/drawing/2014/main" id="{0ED7D647-BFBF-4167-81D1-D7419B9F8D32}"/>
                    </a:ext>
                  </a:extLst>
                </p:cNvPr>
                <p:cNvSpPr>
                  <a:spLocks/>
                </p:cNvSpPr>
                <p:nvPr/>
              </p:nvSpPr>
              <p:spPr bwMode="auto">
                <a:xfrm>
                  <a:off x="11495089" y="2235201"/>
                  <a:ext cx="50800" cy="28575"/>
                </a:xfrm>
                <a:custGeom>
                  <a:avLst/>
                  <a:gdLst>
                    <a:gd name="T0" fmla="*/ 7 w 157"/>
                    <a:gd name="T1" fmla="*/ 51 h 89"/>
                    <a:gd name="T2" fmla="*/ 29 w 157"/>
                    <a:gd name="T3" fmla="*/ 73 h 89"/>
                    <a:gd name="T4" fmla="*/ 157 w 157"/>
                    <a:gd name="T5" fmla="*/ 51 h 89"/>
                    <a:gd name="T6" fmla="*/ 7 w 157"/>
                    <a:gd name="T7" fmla="*/ 51 h 89"/>
                  </a:gdLst>
                  <a:ahLst/>
                  <a:cxnLst>
                    <a:cxn ang="0">
                      <a:pos x="T0" y="T1"/>
                    </a:cxn>
                    <a:cxn ang="0">
                      <a:pos x="T2" y="T3"/>
                    </a:cxn>
                    <a:cxn ang="0">
                      <a:pos x="T4" y="T5"/>
                    </a:cxn>
                    <a:cxn ang="0">
                      <a:pos x="T6" y="T7"/>
                    </a:cxn>
                  </a:cxnLst>
                  <a:rect l="0" t="0" r="r" b="b"/>
                  <a:pathLst>
                    <a:path w="157" h="89">
                      <a:moveTo>
                        <a:pt x="7" y="51"/>
                      </a:moveTo>
                      <a:cubicBezTo>
                        <a:pt x="19" y="72"/>
                        <a:pt x="0" y="60"/>
                        <a:pt x="29" y="73"/>
                      </a:cubicBezTo>
                      <a:cubicBezTo>
                        <a:pt x="60" y="86"/>
                        <a:pt x="124" y="89"/>
                        <a:pt x="157" y="51"/>
                      </a:cubicBezTo>
                      <a:cubicBezTo>
                        <a:pt x="129" y="0"/>
                        <a:pt x="30" y="5"/>
                        <a:pt x="7" y="51"/>
                      </a:cubicBezTo>
                      <a:close/>
                    </a:path>
                  </a:pathLst>
                </a:custGeom>
                <a:solidFill>
                  <a:srgbClr val="2424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nvGrpSpPr>
              <p:cNvPr id="376" name="Group 375">
                <a:extLst>
                  <a:ext uri="{FF2B5EF4-FFF2-40B4-BE49-F238E27FC236}">
                    <a16:creationId xmlns:a16="http://schemas.microsoft.com/office/drawing/2014/main" id="{65B7EDCE-ABDF-4D21-A0F5-B0A96C8DF98E}"/>
                  </a:ext>
                </a:extLst>
              </p:cNvPr>
              <p:cNvGrpSpPr/>
              <p:nvPr/>
            </p:nvGrpSpPr>
            <p:grpSpPr>
              <a:xfrm>
                <a:off x="4019240" y="3387217"/>
                <a:ext cx="580701" cy="540767"/>
                <a:chOff x="10974713" y="3318985"/>
                <a:chExt cx="580701" cy="540767"/>
              </a:xfrm>
            </p:grpSpPr>
            <p:sp>
              <p:nvSpPr>
                <p:cNvPr id="377" name="Freeform 204">
                  <a:extLst>
                    <a:ext uri="{FF2B5EF4-FFF2-40B4-BE49-F238E27FC236}">
                      <a16:creationId xmlns:a16="http://schemas.microsoft.com/office/drawing/2014/main" id="{51755949-4485-41B5-9461-D0EC846553AA}"/>
                    </a:ext>
                  </a:extLst>
                </p:cNvPr>
                <p:cNvSpPr>
                  <a:spLocks/>
                </p:cNvSpPr>
                <p:nvPr/>
              </p:nvSpPr>
              <p:spPr bwMode="auto">
                <a:xfrm>
                  <a:off x="11175542" y="3609975"/>
                  <a:ext cx="330660" cy="249777"/>
                </a:xfrm>
                <a:custGeom>
                  <a:avLst/>
                  <a:gdLst>
                    <a:gd name="T0" fmla="*/ 132 w 1015"/>
                    <a:gd name="T1" fmla="*/ 418 h 4614"/>
                    <a:gd name="T2" fmla="*/ 130 w 1015"/>
                    <a:gd name="T3" fmla="*/ 440 h 4614"/>
                    <a:gd name="T4" fmla="*/ 124 w 1015"/>
                    <a:gd name="T5" fmla="*/ 452 h 4614"/>
                    <a:gd name="T6" fmla="*/ 17 w 1015"/>
                    <a:gd name="T7" fmla="*/ 318 h 4614"/>
                    <a:gd name="T8" fmla="*/ 7 w 1015"/>
                    <a:gd name="T9" fmla="*/ 406 h 4614"/>
                    <a:gd name="T10" fmla="*/ 92 w 1015"/>
                    <a:gd name="T11" fmla="*/ 507 h 4614"/>
                    <a:gd name="T12" fmla="*/ 151 w 1015"/>
                    <a:gd name="T13" fmla="*/ 542 h 4614"/>
                    <a:gd name="T14" fmla="*/ 532 w 1015"/>
                    <a:gd name="T15" fmla="*/ 708 h 4614"/>
                    <a:gd name="T16" fmla="*/ 532 w 1015"/>
                    <a:gd name="T17" fmla="*/ 1685 h 4614"/>
                    <a:gd name="T18" fmla="*/ 537 w 1015"/>
                    <a:gd name="T19" fmla="*/ 4600 h 4614"/>
                    <a:gd name="T20" fmla="*/ 650 w 1015"/>
                    <a:gd name="T21" fmla="*/ 4600 h 4614"/>
                    <a:gd name="T22" fmla="*/ 684 w 1015"/>
                    <a:gd name="T23" fmla="*/ 4614 h 4614"/>
                    <a:gd name="T24" fmla="*/ 689 w 1015"/>
                    <a:gd name="T25" fmla="*/ 4599 h 4614"/>
                    <a:gd name="T26" fmla="*/ 537 w 1015"/>
                    <a:gd name="T27" fmla="*/ 4594 h 4614"/>
                    <a:gd name="T28" fmla="*/ 537 w 1015"/>
                    <a:gd name="T29" fmla="*/ 712 h 4614"/>
                    <a:gd name="T30" fmla="*/ 779 w 1015"/>
                    <a:gd name="T31" fmla="*/ 647 h 4614"/>
                    <a:gd name="T32" fmla="*/ 912 w 1015"/>
                    <a:gd name="T33" fmla="*/ 362 h 4614"/>
                    <a:gd name="T34" fmla="*/ 1015 w 1015"/>
                    <a:gd name="T35" fmla="*/ 139 h 4614"/>
                    <a:gd name="T36" fmla="*/ 226 w 1015"/>
                    <a:gd name="T37" fmla="*/ 24 h 4614"/>
                    <a:gd name="T38" fmla="*/ 226 w 1015"/>
                    <a:gd name="T39" fmla="*/ 0 h 4614"/>
                    <a:gd name="T40" fmla="*/ 132 w 1015"/>
                    <a:gd name="T41" fmla="*/ 418 h 4614"/>
                    <a:gd name="connsiteX0" fmla="*/ 1266 w 9966"/>
                    <a:gd name="connsiteY0" fmla="*/ 906 h 10594"/>
                    <a:gd name="connsiteX1" fmla="*/ 1247 w 9966"/>
                    <a:gd name="connsiteY1" fmla="*/ 954 h 10594"/>
                    <a:gd name="connsiteX2" fmla="*/ 1188 w 9966"/>
                    <a:gd name="connsiteY2" fmla="*/ 980 h 10594"/>
                    <a:gd name="connsiteX3" fmla="*/ 133 w 9966"/>
                    <a:gd name="connsiteY3" fmla="*/ 689 h 10594"/>
                    <a:gd name="connsiteX4" fmla="*/ 35 w 9966"/>
                    <a:gd name="connsiteY4" fmla="*/ 880 h 10594"/>
                    <a:gd name="connsiteX5" fmla="*/ 872 w 9966"/>
                    <a:gd name="connsiteY5" fmla="*/ 1099 h 10594"/>
                    <a:gd name="connsiteX6" fmla="*/ 1454 w 9966"/>
                    <a:gd name="connsiteY6" fmla="*/ 1175 h 10594"/>
                    <a:gd name="connsiteX7" fmla="*/ 5207 w 9966"/>
                    <a:gd name="connsiteY7" fmla="*/ 1534 h 10594"/>
                    <a:gd name="connsiteX8" fmla="*/ 5207 w 9966"/>
                    <a:gd name="connsiteY8" fmla="*/ 3652 h 10594"/>
                    <a:gd name="connsiteX9" fmla="*/ 5257 w 9966"/>
                    <a:gd name="connsiteY9" fmla="*/ 9970 h 10594"/>
                    <a:gd name="connsiteX10" fmla="*/ 6370 w 9966"/>
                    <a:gd name="connsiteY10" fmla="*/ 9970 h 10594"/>
                    <a:gd name="connsiteX11" fmla="*/ 6705 w 9966"/>
                    <a:gd name="connsiteY11" fmla="*/ 10000 h 10594"/>
                    <a:gd name="connsiteX12" fmla="*/ 5257 w 9966"/>
                    <a:gd name="connsiteY12" fmla="*/ 9957 h 10594"/>
                    <a:gd name="connsiteX13" fmla="*/ 5257 w 9966"/>
                    <a:gd name="connsiteY13" fmla="*/ 1543 h 10594"/>
                    <a:gd name="connsiteX14" fmla="*/ 7641 w 9966"/>
                    <a:gd name="connsiteY14" fmla="*/ 1402 h 10594"/>
                    <a:gd name="connsiteX15" fmla="*/ 8951 w 9966"/>
                    <a:gd name="connsiteY15" fmla="*/ 785 h 10594"/>
                    <a:gd name="connsiteX16" fmla="*/ 9966 w 9966"/>
                    <a:gd name="connsiteY16" fmla="*/ 301 h 10594"/>
                    <a:gd name="connsiteX17" fmla="*/ 2193 w 9966"/>
                    <a:gd name="connsiteY17" fmla="*/ 52 h 10594"/>
                    <a:gd name="connsiteX18" fmla="*/ 2193 w 9966"/>
                    <a:gd name="connsiteY18" fmla="*/ 0 h 10594"/>
                    <a:gd name="connsiteX19" fmla="*/ 1266 w 9966"/>
                    <a:gd name="connsiteY19" fmla="*/ 906 h 10594"/>
                    <a:gd name="connsiteX0" fmla="*/ 1270 w 10000"/>
                    <a:gd name="connsiteY0" fmla="*/ 855 h 9991"/>
                    <a:gd name="connsiteX1" fmla="*/ 1251 w 10000"/>
                    <a:gd name="connsiteY1" fmla="*/ 901 h 9991"/>
                    <a:gd name="connsiteX2" fmla="*/ 1192 w 10000"/>
                    <a:gd name="connsiteY2" fmla="*/ 925 h 9991"/>
                    <a:gd name="connsiteX3" fmla="*/ 133 w 10000"/>
                    <a:gd name="connsiteY3" fmla="*/ 650 h 9991"/>
                    <a:gd name="connsiteX4" fmla="*/ 35 w 10000"/>
                    <a:gd name="connsiteY4" fmla="*/ 831 h 9991"/>
                    <a:gd name="connsiteX5" fmla="*/ 875 w 10000"/>
                    <a:gd name="connsiteY5" fmla="*/ 1037 h 9991"/>
                    <a:gd name="connsiteX6" fmla="*/ 1459 w 10000"/>
                    <a:gd name="connsiteY6" fmla="*/ 1109 h 9991"/>
                    <a:gd name="connsiteX7" fmla="*/ 5225 w 10000"/>
                    <a:gd name="connsiteY7" fmla="*/ 1448 h 9991"/>
                    <a:gd name="connsiteX8" fmla="*/ 5225 w 10000"/>
                    <a:gd name="connsiteY8" fmla="*/ 3447 h 9991"/>
                    <a:gd name="connsiteX9" fmla="*/ 5275 w 10000"/>
                    <a:gd name="connsiteY9" fmla="*/ 9411 h 9991"/>
                    <a:gd name="connsiteX10" fmla="*/ 6392 w 10000"/>
                    <a:gd name="connsiteY10" fmla="*/ 9411 h 9991"/>
                    <a:gd name="connsiteX11" fmla="*/ 5275 w 10000"/>
                    <a:gd name="connsiteY11" fmla="*/ 9399 h 9991"/>
                    <a:gd name="connsiteX12" fmla="*/ 5275 w 10000"/>
                    <a:gd name="connsiteY12" fmla="*/ 1456 h 9991"/>
                    <a:gd name="connsiteX13" fmla="*/ 7667 w 10000"/>
                    <a:gd name="connsiteY13" fmla="*/ 1323 h 9991"/>
                    <a:gd name="connsiteX14" fmla="*/ 8982 w 10000"/>
                    <a:gd name="connsiteY14" fmla="*/ 741 h 9991"/>
                    <a:gd name="connsiteX15" fmla="*/ 10000 w 10000"/>
                    <a:gd name="connsiteY15" fmla="*/ 284 h 9991"/>
                    <a:gd name="connsiteX16" fmla="*/ 2200 w 10000"/>
                    <a:gd name="connsiteY16" fmla="*/ 49 h 9991"/>
                    <a:gd name="connsiteX17" fmla="*/ 2200 w 10000"/>
                    <a:gd name="connsiteY17" fmla="*/ 0 h 9991"/>
                    <a:gd name="connsiteX18" fmla="*/ 1270 w 10000"/>
                    <a:gd name="connsiteY18" fmla="*/ 855 h 9991"/>
                    <a:gd name="connsiteX0" fmla="*/ 1270 w 10000"/>
                    <a:gd name="connsiteY0" fmla="*/ 856 h 9419"/>
                    <a:gd name="connsiteX1" fmla="*/ 1251 w 10000"/>
                    <a:gd name="connsiteY1" fmla="*/ 902 h 9419"/>
                    <a:gd name="connsiteX2" fmla="*/ 1192 w 10000"/>
                    <a:gd name="connsiteY2" fmla="*/ 926 h 9419"/>
                    <a:gd name="connsiteX3" fmla="*/ 133 w 10000"/>
                    <a:gd name="connsiteY3" fmla="*/ 651 h 9419"/>
                    <a:gd name="connsiteX4" fmla="*/ 35 w 10000"/>
                    <a:gd name="connsiteY4" fmla="*/ 832 h 9419"/>
                    <a:gd name="connsiteX5" fmla="*/ 875 w 10000"/>
                    <a:gd name="connsiteY5" fmla="*/ 1038 h 9419"/>
                    <a:gd name="connsiteX6" fmla="*/ 1459 w 10000"/>
                    <a:gd name="connsiteY6" fmla="*/ 1110 h 9419"/>
                    <a:gd name="connsiteX7" fmla="*/ 5225 w 10000"/>
                    <a:gd name="connsiteY7" fmla="*/ 1449 h 9419"/>
                    <a:gd name="connsiteX8" fmla="*/ 5225 w 10000"/>
                    <a:gd name="connsiteY8" fmla="*/ 3450 h 9419"/>
                    <a:gd name="connsiteX9" fmla="*/ 5275 w 10000"/>
                    <a:gd name="connsiteY9" fmla="*/ 9419 h 9419"/>
                    <a:gd name="connsiteX10" fmla="*/ 5275 w 10000"/>
                    <a:gd name="connsiteY10" fmla="*/ 9407 h 9419"/>
                    <a:gd name="connsiteX11" fmla="*/ 5275 w 10000"/>
                    <a:gd name="connsiteY11" fmla="*/ 1457 h 9419"/>
                    <a:gd name="connsiteX12" fmla="*/ 7667 w 10000"/>
                    <a:gd name="connsiteY12" fmla="*/ 1324 h 9419"/>
                    <a:gd name="connsiteX13" fmla="*/ 8982 w 10000"/>
                    <a:gd name="connsiteY13" fmla="*/ 742 h 9419"/>
                    <a:gd name="connsiteX14" fmla="*/ 10000 w 10000"/>
                    <a:gd name="connsiteY14" fmla="*/ 284 h 9419"/>
                    <a:gd name="connsiteX15" fmla="*/ 2200 w 10000"/>
                    <a:gd name="connsiteY15" fmla="*/ 49 h 9419"/>
                    <a:gd name="connsiteX16" fmla="*/ 2200 w 10000"/>
                    <a:gd name="connsiteY16" fmla="*/ 0 h 9419"/>
                    <a:gd name="connsiteX17" fmla="*/ 1270 w 10000"/>
                    <a:gd name="connsiteY17" fmla="*/ 856 h 9419"/>
                    <a:gd name="connsiteX0" fmla="*/ 1270 w 10000"/>
                    <a:gd name="connsiteY0" fmla="*/ 909 h 10000"/>
                    <a:gd name="connsiteX1" fmla="*/ 1251 w 10000"/>
                    <a:gd name="connsiteY1" fmla="*/ 958 h 10000"/>
                    <a:gd name="connsiteX2" fmla="*/ 1192 w 10000"/>
                    <a:gd name="connsiteY2" fmla="*/ 983 h 10000"/>
                    <a:gd name="connsiteX3" fmla="*/ 133 w 10000"/>
                    <a:gd name="connsiteY3" fmla="*/ 691 h 10000"/>
                    <a:gd name="connsiteX4" fmla="*/ 35 w 10000"/>
                    <a:gd name="connsiteY4" fmla="*/ 883 h 10000"/>
                    <a:gd name="connsiteX5" fmla="*/ 875 w 10000"/>
                    <a:gd name="connsiteY5" fmla="*/ 1102 h 10000"/>
                    <a:gd name="connsiteX6" fmla="*/ 1459 w 10000"/>
                    <a:gd name="connsiteY6" fmla="*/ 1178 h 10000"/>
                    <a:gd name="connsiteX7" fmla="*/ 5225 w 10000"/>
                    <a:gd name="connsiteY7" fmla="*/ 1538 h 10000"/>
                    <a:gd name="connsiteX8" fmla="*/ 5225 w 10000"/>
                    <a:gd name="connsiteY8" fmla="*/ 3663 h 10000"/>
                    <a:gd name="connsiteX9" fmla="*/ 5275 w 10000"/>
                    <a:gd name="connsiteY9" fmla="*/ 10000 h 10000"/>
                    <a:gd name="connsiteX10" fmla="*/ 5275 w 10000"/>
                    <a:gd name="connsiteY10" fmla="*/ 1547 h 10000"/>
                    <a:gd name="connsiteX11" fmla="*/ 7667 w 10000"/>
                    <a:gd name="connsiteY11" fmla="*/ 1406 h 10000"/>
                    <a:gd name="connsiteX12" fmla="*/ 8982 w 10000"/>
                    <a:gd name="connsiteY12" fmla="*/ 788 h 10000"/>
                    <a:gd name="connsiteX13" fmla="*/ 10000 w 10000"/>
                    <a:gd name="connsiteY13" fmla="*/ 302 h 10000"/>
                    <a:gd name="connsiteX14" fmla="*/ 2200 w 10000"/>
                    <a:gd name="connsiteY14" fmla="*/ 52 h 10000"/>
                    <a:gd name="connsiteX15" fmla="*/ 2200 w 10000"/>
                    <a:gd name="connsiteY15" fmla="*/ 0 h 10000"/>
                    <a:gd name="connsiteX16" fmla="*/ 1270 w 10000"/>
                    <a:gd name="connsiteY16" fmla="*/ 909 h 10000"/>
                    <a:gd name="connsiteX0" fmla="*/ 1270 w 10000"/>
                    <a:gd name="connsiteY0" fmla="*/ 909 h 3663"/>
                    <a:gd name="connsiteX1" fmla="*/ 1251 w 10000"/>
                    <a:gd name="connsiteY1" fmla="*/ 958 h 3663"/>
                    <a:gd name="connsiteX2" fmla="*/ 1192 w 10000"/>
                    <a:gd name="connsiteY2" fmla="*/ 983 h 3663"/>
                    <a:gd name="connsiteX3" fmla="*/ 133 w 10000"/>
                    <a:gd name="connsiteY3" fmla="*/ 691 h 3663"/>
                    <a:gd name="connsiteX4" fmla="*/ 35 w 10000"/>
                    <a:gd name="connsiteY4" fmla="*/ 883 h 3663"/>
                    <a:gd name="connsiteX5" fmla="*/ 875 w 10000"/>
                    <a:gd name="connsiteY5" fmla="*/ 1102 h 3663"/>
                    <a:gd name="connsiteX6" fmla="*/ 1459 w 10000"/>
                    <a:gd name="connsiteY6" fmla="*/ 1178 h 3663"/>
                    <a:gd name="connsiteX7" fmla="*/ 5225 w 10000"/>
                    <a:gd name="connsiteY7" fmla="*/ 1538 h 3663"/>
                    <a:gd name="connsiteX8" fmla="*/ 5225 w 10000"/>
                    <a:gd name="connsiteY8" fmla="*/ 3663 h 3663"/>
                    <a:gd name="connsiteX9" fmla="*/ 5275 w 10000"/>
                    <a:gd name="connsiteY9" fmla="*/ 1547 h 3663"/>
                    <a:gd name="connsiteX10" fmla="*/ 7667 w 10000"/>
                    <a:gd name="connsiteY10" fmla="*/ 1406 h 3663"/>
                    <a:gd name="connsiteX11" fmla="*/ 8982 w 10000"/>
                    <a:gd name="connsiteY11" fmla="*/ 788 h 3663"/>
                    <a:gd name="connsiteX12" fmla="*/ 10000 w 10000"/>
                    <a:gd name="connsiteY12" fmla="*/ 302 h 3663"/>
                    <a:gd name="connsiteX13" fmla="*/ 2200 w 10000"/>
                    <a:gd name="connsiteY13" fmla="*/ 52 h 3663"/>
                    <a:gd name="connsiteX14" fmla="*/ 2200 w 10000"/>
                    <a:gd name="connsiteY14" fmla="*/ 0 h 3663"/>
                    <a:gd name="connsiteX15" fmla="*/ 1270 w 10000"/>
                    <a:gd name="connsiteY15" fmla="*/ 909 h 3663"/>
                    <a:gd name="connsiteX0" fmla="*/ 1270 w 10000"/>
                    <a:gd name="connsiteY0" fmla="*/ 2482 h 4521"/>
                    <a:gd name="connsiteX1" fmla="*/ 1251 w 10000"/>
                    <a:gd name="connsiteY1" fmla="*/ 2615 h 4521"/>
                    <a:gd name="connsiteX2" fmla="*/ 1192 w 10000"/>
                    <a:gd name="connsiteY2" fmla="*/ 2684 h 4521"/>
                    <a:gd name="connsiteX3" fmla="*/ 133 w 10000"/>
                    <a:gd name="connsiteY3" fmla="*/ 1886 h 4521"/>
                    <a:gd name="connsiteX4" fmla="*/ 35 w 10000"/>
                    <a:gd name="connsiteY4" fmla="*/ 2411 h 4521"/>
                    <a:gd name="connsiteX5" fmla="*/ 875 w 10000"/>
                    <a:gd name="connsiteY5" fmla="*/ 3008 h 4521"/>
                    <a:gd name="connsiteX6" fmla="*/ 1459 w 10000"/>
                    <a:gd name="connsiteY6" fmla="*/ 3216 h 4521"/>
                    <a:gd name="connsiteX7" fmla="*/ 5225 w 10000"/>
                    <a:gd name="connsiteY7" fmla="*/ 4199 h 4521"/>
                    <a:gd name="connsiteX8" fmla="*/ 5275 w 10000"/>
                    <a:gd name="connsiteY8" fmla="*/ 4223 h 4521"/>
                    <a:gd name="connsiteX9" fmla="*/ 7667 w 10000"/>
                    <a:gd name="connsiteY9" fmla="*/ 3838 h 4521"/>
                    <a:gd name="connsiteX10" fmla="*/ 8982 w 10000"/>
                    <a:gd name="connsiteY10" fmla="*/ 2151 h 4521"/>
                    <a:gd name="connsiteX11" fmla="*/ 10000 w 10000"/>
                    <a:gd name="connsiteY11" fmla="*/ 824 h 4521"/>
                    <a:gd name="connsiteX12" fmla="*/ 2200 w 10000"/>
                    <a:gd name="connsiteY12" fmla="*/ 142 h 4521"/>
                    <a:gd name="connsiteX13" fmla="*/ 2200 w 10000"/>
                    <a:gd name="connsiteY13" fmla="*/ 0 h 4521"/>
                    <a:gd name="connsiteX14" fmla="*/ 1270 w 10000"/>
                    <a:gd name="connsiteY14" fmla="*/ 2482 h 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4521">
                      <a:moveTo>
                        <a:pt x="1270" y="2482"/>
                      </a:moveTo>
                      <a:cubicBezTo>
                        <a:pt x="1270" y="2542"/>
                        <a:pt x="1270" y="2553"/>
                        <a:pt x="1251" y="2615"/>
                      </a:cubicBezTo>
                      <a:cubicBezTo>
                        <a:pt x="1231" y="2637"/>
                        <a:pt x="1212" y="2662"/>
                        <a:pt x="1192" y="2684"/>
                      </a:cubicBezTo>
                      <a:cubicBezTo>
                        <a:pt x="451" y="2648"/>
                        <a:pt x="312" y="2299"/>
                        <a:pt x="133" y="1886"/>
                      </a:cubicBezTo>
                      <a:cubicBezTo>
                        <a:pt x="-34" y="2042"/>
                        <a:pt x="-14" y="2214"/>
                        <a:pt x="35" y="2411"/>
                      </a:cubicBezTo>
                      <a:cubicBezTo>
                        <a:pt x="164" y="2883"/>
                        <a:pt x="530" y="2856"/>
                        <a:pt x="875" y="3008"/>
                      </a:cubicBezTo>
                      <a:cubicBezTo>
                        <a:pt x="1093" y="3104"/>
                        <a:pt x="1241" y="3134"/>
                        <a:pt x="1459" y="3216"/>
                      </a:cubicBezTo>
                      <a:lnTo>
                        <a:pt x="5225" y="4199"/>
                      </a:lnTo>
                      <a:cubicBezTo>
                        <a:pt x="5861" y="4367"/>
                        <a:pt x="4868" y="4283"/>
                        <a:pt x="5275" y="4223"/>
                      </a:cubicBezTo>
                      <a:cubicBezTo>
                        <a:pt x="6757" y="4540"/>
                        <a:pt x="6926" y="4829"/>
                        <a:pt x="7667" y="3838"/>
                      </a:cubicBezTo>
                      <a:cubicBezTo>
                        <a:pt x="8093" y="3271"/>
                        <a:pt x="8566" y="2711"/>
                        <a:pt x="8982" y="2151"/>
                      </a:cubicBezTo>
                      <a:lnTo>
                        <a:pt x="10000" y="824"/>
                      </a:lnTo>
                      <a:lnTo>
                        <a:pt x="2200" y="142"/>
                      </a:lnTo>
                      <a:lnTo>
                        <a:pt x="2200" y="0"/>
                      </a:lnTo>
                      <a:cubicBezTo>
                        <a:pt x="1903" y="319"/>
                        <a:pt x="1597" y="2143"/>
                        <a:pt x="1270" y="2482"/>
                      </a:cubicBezTo>
                      <a:close/>
                    </a:path>
                  </a:pathLst>
                </a:custGeom>
                <a:solidFill>
                  <a:srgbClr val="478C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8" name="Freeform 205">
                  <a:extLst>
                    <a:ext uri="{FF2B5EF4-FFF2-40B4-BE49-F238E27FC236}">
                      <a16:creationId xmlns:a16="http://schemas.microsoft.com/office/drawing/2014/main" id="{8B56D60D-807E-4568-8C95-0C6A2CEF28C9}"/>
                    </a:ext>
                  </a:extLst>
                </p:cNvPr>
                <p:cNvSpPr>
                  <a:spLocks/>
                </p:cNvSpPr>
                <p:nvPr/>
              </p:nvSpPr>
              <p:spPr bwMode="auto">
                <a:xfrm>
                  <a:off x="11247439" y="3433764"/>
                  <a:ext cx="307975" cy="222250"/>
                </a:xfrm>
                <a:custGeom>
                  <a:avLst/>
                  <a:gdLst>
                    <a:gd name="T0" fmla="*/ 0 w 940"/>
                    <a:gd name="T1" fmla="*/ 542 h 681"/>
                    <a:gd name="T2" fmla="*/ 0 w 940"/>
                    <a:gd name="T3" fmla="*/ 566 h 681"/>
                    <a:gd name="T4" fmla="*/ 789 w 940"/>
                    <a:gd name="T5" fmla="*/ 681 h 681"/>
                    <a:gd name="T6" fmla="*/ 929 w 940"/>
                    <a:gd name="T7" fmla="*/ 397 h 681"/>
                    <a:gd name="T8" fmla="*/ 929 w 940"/>
                    <a:gd name="T9" fmla="*/ 306 h 681"/>
                    <a:gd name="T10" fmla="*/ 867 w 940"/>
                    <a:gd name="T11" fmla="*/ 260 h 681"/>
                    <a:gd name="T12" fmla="*/ 563 w 940"/>
                    <a:gd name="T13" fmla="*/ 131 h 681"/>
                    <a:gd name="T14" fmla="*/ 264 w 940"/>
                    <a:gd name="T15" fmla="*/ 0 h 681"/>
                    <a:gd name="T16" fmla="*/ 123 w 940"/>
                    <a:gd name="T17" fmla="*/ 268 h 681"/>
                    <a:gd name="T18" fmla="*/ 0 w 940"/>
                    <a:gd name="T19" fmla="*/ 542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0" h="681">
                      <a:moveTo>
                        <a:pt x="0" y="542"/>
                      </a:moveTo>
                      <a:lnTo>
                        <a:pt x="0" y="566"/>
                      </a:lnTo>
                      <a:lnTo>
                        <a:pt x="789" y="681"/>
                      </a:lnTo>
                      <a:lnTo>
                        <a:pt x="929" y="397"/>
                      </a:lnTo>
                      <a:cubicBezTo>
                        <a:pt x="939" y="352"/>
                        <a:pt x="940" y="353"/>
                        <a:pt x="929" y="306"/>
                      </a:cubicBezTo>
                      <a:cubicBezTo>
                        <a:pt x="913" y="297"/>
                        <a:pt x="882" y="276"/>
                        <a:pt x="867" y="260"/>
                      </a:cubicBezTo>
                      <a:cubicBezTo>
                        <a:pt x="820" y="254"/>
                        <a:pt x="623" y="157"/>
                        <a:pt x="563" y="131"/>
                      </a:cubicBezTo>
                      <a:cubicBezTo>
                        <a:pt x="481" y="96"/>
                        <a:pt x="341" y="21"/>
                        <a:pt x="264" y="0"/>
                      </a:cubicBezTo>
                      <a:cubicBezTo>
                        <a:pt x="222" y="89"/>
                        <a:pt x="165" y="179"/>
                        <a:pt x="123" y="268"/>
                      </a:cubicBezTo>
                      <a:cubicBezTo>
                        <a:pt x="84" y="352"/>
                        <a:pt x="9" y="444"/>
                        <a:pt x="0" y="542"/>
                      </a:cubicBezTo>
                      <a:close/>
                    </a:path>
                  </a:pathLst>
                </a:custGeom>
                <a:solidFill>
                  <a:srgbClr val="76B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79" name="Freeform 248">
                  <a:extLst>
                    <a:ext uri="{FF2B5EF4-FFF2-40B4-BE49-F238E27FC236}">
                      <a16:creationId xmlns:a16="http://schemas.microsoft.com/office/drawing/2014/main" id="{B2828D65-E2BC-476B-8857-DA379D8C011F}"/>
                    </a:ext>
                  </a:extLst>
                </p:cNvPr>
                <p:cNvSpPr>
                  <a:spLocks/>
                </p:cNvSpPr>
                <p:nvPr/>
              </p:nvSpPr>
              <p:spPr bwMode="auto">
                <a:xfrm>
                  <a:off x="11193464" y="3398839"/>
                  <a:ext cx="141288" cy="349250"/>
                </a:xfrm>
                <a:custGeom>
                  <a:avLst/>
                  <a:gdLst>
                    <a:gd name="T0" fmla="*/ 69 w 431"/>
                    <a:gd name="T1" fmla="*/ 516 h 1064"/>
                    <a:gd name="T2" fmla="*/ 57 w 431"/>
                    <a:gd name="T3" fmla="*/ 646 h 1064"/>
                    <a:gd name="T4" fmla="*/ 36 w 431"/>
                    <a:gd name="T5" fmla="*/ 653 h 1064"/>
                    <a:gd name="T6" fmla="*/ 0 w 431"/>
                    <a:gd name="T7" fmla="*/ 651 h 1064"/>
                    <a:gd name="T8" fmla="*/ 65 w 431"/>
                    <a:gd name="T9" fmla="*/ 824 h 1064"/>
                    <a:gd name="T10" fmla="*/ 73 w 431"/>
                    <a:gd name="T11" fmla="*/ 1064 h 1064"/>
                    <a:gd name="T12" fmla="*/ 167 w 431"/>
                    <a:gd name="T13" fmla="*/ 646 h 1064"/>
                    <a:gd name="T14" fmla="*/ 290 w 431"/>
                    <a:gd name="T15" fmla="*/ 372 h 1064"/>
                    <a:gd name="T16" fmla="*/ 431 w 431"/>
                    <a:gd name="T17" fmla="*/ 104 h 1064"/>
                    <a:gd name="T18" fmla="*/ 317 w 431"/>
                    <a:gd name="T19" fmla="*/ 43 h 1064"/>
                    <a:gd name="T20" fmla="*/ 211 w 431"/>
                    <a:gd name="T21" fmla="*/ 0 h 1064"/>
                    <a:gd name="T22" fmla="*/ 157 w 431"/>
                    <a:gd name="T23" fmla="*/ 280 h 1064"/>
                    <a:gd name="T24" fmla="*/ 69 w 431"/>
                    <a:gd name="T25" fmla="*/ 516 h 10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1" h="1064">
                      <a:moveTo>
                        <a:pt x="69" y="516"/>
                      </a:moveTo>
                      <a:lnTo>
                        <a:pt x="57" y="646"/>
                      </a:lnTo>
                      <a:lnTo>
                        <a:pt x="36" y="653"/>
                      </a:lnTo>
                      <a:lnTo>
                        <a:pt x="0" y="651"/>
                      </a:lnTo>
                      <a:cubicBezTo>
                        <a:pt x="25" y="708"/>
                        <a:pt x="57" y="743"/>
                        <a:pt x="65" y="824"/>
                      </a:cubicBezTo>
                      <a:cubicBezTo>
                        <a:pt x="72" y="894"/>
                        <a:pt x="73" y="991"/>
                        <a:pt x="73" y="1064"/>
                      </a:cubicBezTo>
                      <a:cubicBezTo>
                        <a:pt x="106" y="1007"/>
                        <a:pt x="137" y="700"/>
                        <a:pt x="167" y="646"/>
                      </a:cubicBezTo>
                      <a:cubicBezTo>
                        <a:pt x="176" y="548"/>
                        <a:pt x="251" y="456"/>
                        <a:pt x="290" y="372"/>
                      </a:cubicBezTo>
                      <a:cubicBezTo>
                        <a:pt x="332" y="283"/>
                        <a:pt x="389" y="193"/>
                        <a:pt x="431" y="104"/>
                      </a:cubicBezTo>
                      <a:cubicBezTo>
                        <a:pt x="399" y="70"/>
                        <a:pt x="346" y="69"/>
                        <a:pt x="317" y="43"/>
                      </a:cubicBezTo>
                      <a:lnTo>
                        <a:pt x="211" y="0"/>
                      </a:lnTo>
                      <a:cubicBezTo>
                        <a:pt x="191" y="92"/>
                        <a:pt x="174" y="187"/>
                        <a:pt x="157" y="280"/>
                      </a:cubicBezTo>
                      <a:cubicBezTo>
                        <a:pt x="142" y="364"/>
                        <a:pt x="130" y="481"/>
                        <a:pt x="69" y="516"/>
                      </a:cubicBezTo>
                      <a:close/>
                    </a:path>
                  </a:pathLst>
                </a:custGeom>
                <a:solidFill>
                  <a:srgbClr val="2A63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0" name="Freeform 249">
                  <a:extLst>
                    <a:ext uri="{FF2B5EF4-FFF2-40B4-BE49-F238E27FC236}">
                      <a16:creationId xmlns:a16="http://schemas.microsoft.com/office/drawing/2014/main" id="{1D6DA86B-5D19-4802-9781-16EDB8C8B9E8}"/>
                    </a:ext>
                  </a:extLst>
                </p:cNvPr>
                <p:cNvSpPr>
                  <a:spLocks/>
                </p:cNvSpPr>
                <p:nvPr/>
              </p:nvSpPr>
              <p:spPr bwMode="auto">
                <a:xfrm>
                  <a:off x="10984802" y="3318985"/>
                  <a:ext cx="119762" cy="273528"/>
                </a:xfrm>
                <a:custGeom>
                  <a:avLst/>
                  <a:gdLst>
                    <a:gd name="T0" fmla="*/ 0 w 242"/>
                    <a:gd name="T1" fmla="*/ 253 h 840"/>
                    <a:gd name="T2" fmla="*/ 35 w 242"/>
                    <a:gd name="T3" fmla="*/ 821 h 840"/>
                    <a:gd name="T4" fmla="*/ 154 w 242"/>
                    <a:gd name="T5" fmla="*/ 840 h 840"/>
                    <a:gd name="T6" fmla="*/ 166 w 242"/>
                    <a:gd name="T7" fmla="*/ 709 h 840"/>
                    <a:gd name="T8" fmla="*/ 178 w 242"/>
                    <a:gd name="T9" fmla="*/ 378 h 840"/>
                    <a:gd name="T10" fmla="*/ 242 w 242"/>
                    <a:gd name="T11" fmla="*/ 36 h 840"/>
                    <a:gd name="T12" fmla="*/ 81 w 242"/>
                    <a:gd name="T13" fmla="*/ 86 h 840"/>
                    <a:gd name="T14" fmla="*/ 0 w 242"/>
                    <a:gd name="T15" fmla="*/ 253 h 840"/>
                    <a:gd name="connsiteX0" fmla="*/ 5034 w 15034"/>
                    <a:gd name="connsiteY0" fmla="*/ 2583 h 9571"/>
                    <a:gd name="connsiteX1" fmla="*/ 0 w 15034"/>
                    <a:gd name="connsiteY1" fmla="*/ 9068 h 9571"/>
                    <a:gd name="connsiteX2" fmla="*/ 11398 w 15034"/>
                    <a:gd name="connsiteY2" fmla="*/ 9571 h 9571"/>
                    <a:gd name="connsiteX3" fmla="*/ 11894 w 15034"/>
                    <a:gd name="connsiteY3" fmla="*/ 8011 h 9571"/>
                    <a:gd name="connsiteX4" fmla="*/ 12389 w 15034"/>
                    <a:gd name="connsiteY4" fmla="*/ 4071 h 9571"/>
                    <a:gd name="connsiteX5" fmla="*/ 15034 w 15034"/>
                    <a:gd name="connsiteY5" fmla="*/ 0 h 9571"/>
                    <a:gd name="connsiteX6" fmla="*/ 8381 w 15034"/>
                    <a:gd name="connsiteY6" fmla="*/ 595 h 9571"/>
                    <a:gd name="connsiteX7" fmla="*/ 5034 w 15034"/>
                    <a:gd name="connsiteY7" fmla="*/ 2583 h 9571"/>
                    <a:gd name="connsiteX0" fmla="*/ 3348 w 10000"/>
                    <a:gd name="connsiteY0" fmla="*/ 2802 h 10103"/>
                    <a:gd name="connsiteX1" fmla="*/ 0 w 10000"/>
                    <a:gd name="connsiteY1" fmla="*/ 9577 h 10103"/>
                    <a:gd name="connsiteX2" fmla="*/ 7581 w 10000"/>
                    <a:gd name="connsiteY2" fmla="*/ 10103 h 10103"/>
                    <a:gd name="connsiteX3" fmla="*/ 7911 w 10000"/>
                    <a:gd name="connsiteY3" fmla="*/ 8473 h 10103"/>
                    <a:gd name="connsiteX4" fmla="*/ 8241 w 10000"/>
                    <a:gd name="connsiteY4" fmla="*/ 4356 h 10103"/>
                    <a:gd name="connsiteX5" fmla="*/ 10000 w 10000"/>
                    <a:gd name="connsiteY5" fmla="*/ 103 h 10103"/>
                    <a:gd name="connsiteX6" fmla="*/ 5096 w 10000"/>
                    <a:gd name="connsiteY6" fmla="*/ 0 h 10103"/>
                    <a:gd name="connsiteX7" fmla="*/ 3348 w 10000"/>
                    <a:gd name="connsiteY7" fmla="*/ 2802 h 10103"/>
                    <a:gd name="connsiteX0" fmla="*/ 3348 w 10000"/>
                    <a:gd name="connsiteY0" fmla="*/ 3092 h 10393"/>
                    <a:gd name="connsiteX1" fmla="*/ 0 w 10000"/>
                    <a:gd name="connsiteY1" fmla="*/ 9867 h 10393"/>
                    <a:gd name="connsiteX2" fmla="*/ 7581 w 10000"/>
                    <a:gd name="connsiteY2" fmla="*/ 10393 h 10393"/>
                    <a:gd name="connsiteX3" fmla="*/ 7911 w 10000"/>
                    <a:gd name="connsiteY3" fmla="*/ 8763 h 10393"/>
                    <a:gd name="connsiteX4" fmla="*/ 8241 w 10000"/>
                    <a:gd name="connsiteY4" fmla="*/ 4646 h 10393"/>
                    <a:gd name="connsiteX5" fmla="*/ 10000 w 10000"/>
                    <a:gd name="connsiteY5" fmla="*/ 393 h 10393"/>
                    <a:gd name="connsiteX6" fmla="*/ 4936 w 10000"/>
                    <a:gd name="connsiteY6" fmla="*/ 0 h 10393"/>
                    <a:gd name="connsiteX7" fmla="*/ 3348 w 10000"/>
                    <a:gd name="connsiteY7" fmla="*/ 3092 h 10393"/>
                    <a:gd name="connsiteX0" fmla="*/ 3348 w 10000"/>
                    <a:gd name="connsiteY0" fmla="*/ 3092 h 10393"/>
                    <a:gd name="connsiteX1" fmla="*/ 0 w 10000"/>
                    <a:gd name="connsiteY1" fmla="*/ 9867 h 10393"/>
                    <a:gd name="connsiteX2" fmla="*/ 7581 w 10000"/>
                    <a:gd name="connsiteY2" fmla="*/ 10393 h 10393"/>
                    <a:gd name="connsiteX3" fmla="*/ 7911 w 10000"/>
                    <a:gd name="connsiteY3" fmla="*/ 8763 h 10393"/>
                    <a:gd name="connsiteX4" fmla="*/ 8241 w 10000"/>
                    <a:gd name="connsiteY4" fmla="*/ 4646 h 10393"/>
                    <a:gd name="connsiteX5" fmla="*/ 10000 w 10000"/>
                    <a:gd name="connsiteY5" fmla="*/ 393 h 10393"/>
                    <a:gd name="connsiteX6" fmla="*/ 4936 w 10000"/>
                    <a:gd name="connsiteY6" fmla="*/ 0 h 10393"/>
                    <a:gd name="connsiteX7" fmla="*/ 3348 w 10000"/>
                    <a:gd name="connsiteY7" fmla="*/ 3092 h 10393"/>
                    <a:gd name="connsiteX0" fmla="*/ 3348 w 10000"/>
                    <a:gd name="connsiteY0" fmla="*/ 3105 h 10406"/>
                    <a:gd name="connsiteX1" fmla="*/ 0 w 10000"/>
                    <a:gd name="connsiteY1" fmla="*/ 9880 h 10406"/>
                    <a:gd name="connsiteX2" fmla="*/ 7581 w 10000"/>
                    <a:gd name="connsiteY2" fmla="*/ 10406 h 10406"/>
                    <a:gd name="connsiteX3" fmla="*/ 7911 w 10000"/>
                    <a:gd name="connsiteY3" fmla="*/ 8776 h 10406"/>
                    <a:gd name="connsiteX4" fmla="*/ 8241 w 10000"/>
                    <a:gd name="connsiteY4" fmla="*/ 4659 h 10406"/>
                    <a:gd name="connsiteX5" fmla="*/ 10000 w 10000"/>
                    <a:gd name="connsiteY5" fmla="*/ 406 h 10406"/>
                    <a:gd name="connsiteX6" fmla="*/ 4936 w 10000"/>
                    <a:gd name="connsiteY6" fmla="*/ 13 h 10406"/>
                    <a:gd name="connsiteX7" fmla="*/ 3348 w 10000"/>
                    <a:gd name="connsiteY7" fmla="*/ 3105 h 10406"/>
                    <a:gd name="connsiteX0" fmla="*/ 4972 w 10036"/>
                    <a:gd name="connsiteY0" fmla="*/ 13 h 10406"/>
                    <a:gd name="connsiteX1" fmla="*/ 36 w 10036"/>
                    <a:gd name="connsiteY1" fmla="*/ 9880 h 10406"/>
                    <a:gd name="connsiteX2" fmla="*/ 7617 w 10036"/>
                    <a:gd name="connsiteY2" fmla="*/ 10406 h 10406"/>
                    <a:gd name="connsiteX3" fmla="*/ 7947 w 10036"/>
                    <a:gd name="connsiteY3" fmla="*/ 8776 h 10406"/>
                    <a:gd name="connsiteX4" fmla="*/ 8277 w 10036"/>
                    <a:gd name="connsiteY4" fmla="*/ 4659 h 10406"/>
                    <a:gd name="connsiteX5" fmla="*/ 10036 w 10036"/>
                    <a:gd name="connsiteY5" fmla="*/ 406 h 10406"/>
                    <a:gd name="connsiteX6" fmla="*/ 4972 w 10036"/>
                    <a:gd name="connsiteY6" fmla="*/ 13 h 1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6" h="10406">
                      <a:moveTo>
                        <a:pt x="4972" y="13"/>
                      </a:moveTo>
                      <a:cubicBezTo>
                        <a:pt x="3305" y="1592"/>
                        <a:pt x="-405" y="8148"/>
                        <a:pt x="36" y="9880"/>
                      </a:cubicBezTo>
                      <a:lnTo>
                        <a:pt x="7617" y="10406"/>
                      </a:lnTo>
                      <a:lnTo>
                        <a:pt x="7947" y="8776"/>
                      </a:lnTo>
                      <a:cubicBezTo>
                        <a:pt x="6573" y="7682"/>
                        <a:pt x="7672" y="5940"/>
                        <a:pt x="8277" y="4659"/>
                      </a:cubicBezTo>
                      <a:cubicBezTo>
                        <a:pt x="8881" y="3328"/>
                        <a:pt x="9624" y="1761"/>
                        <a:pt x="10036" y="406"/>
                      </a:cubicBezTo>
                      <a:cubicBezTo>
                        <a:pt x="8348" y="275"/>
                        <a:pt x="6820" y="-73"/>
                        <a:pt x="4972" y="13"/>
                      </a:cubicBezTo>
                      <a:close/>
                    </a:path>
                  </a:pathLst>
                </a:custGeom>
                <a:solidFill>
                  <a:srgbClr val="77B9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81" name="Freeform 272">
                  <a:extLst>
                    <a:ext uri="{FF2B5EF4-FFF2-40B4-BE49-F238E27FC236}">
                      <a16:creationId xmlns:a16="http://schemas.microsoft.com/office/drawing/2014/main" id="{A392E34D-073C-4083-81D1-27EA10844A10}"/>
                    </a:ext>
                  </a:extLst>
                </p:cNvPr>
                <p:cNvSpPr>
                  <a:spLocks/>
                </p:cNvSpPr>
                <p:nvPr/>
              </p:nvSpPr>
              <p:spPr bwMode="auto">
                <a:xfrm>
                  <a:off x="10974713" y="3572822"/>
                  <a:ext cx="126676" cy="153041"/>
                </a:xfrm>
                <a:custGeom>
                  <a:avLst/>
                  <a:gdLst>
                    <a:gd name="T0" fmla="*/ 0 w 223"/>
                    <a:gd name="T1" fmla="*/ 338 h 428"/>
                    <a:gd name="T2" fmla="*/ 186 w 223"/>
                    <a:gd name="T3" fmla="*/ 428 h 428"/>
                    <a:gd name="T4" fmla="*/ 223 w 223"/>
                    <a:gd name="T5" fmla="*/ 52 h 428"/>
                    <a:gd name="T6" fmla="*/ 144 w 223"/>
                    <a:gd name="T7" fmla="*/ 44 h 428"/>
                    <a:gd name="T8" fmla="*/ 146 w 223"/>
                    <a:gd name="T9" fmla="*/ 19 h 428"/>
                    <a:gd name="T10" fmla="*/ 27 w 223"/>
                    <a:gd name="T11" fmla="*/ 0 h 428"/>
                    <a:gd name="T12" fmla="*/ 40 w 223"/>
                    <a:gd name="T13" fmla="*/ 184 h 428"/>
                    <a:gd name="T14" fmla="*/ 0 w 223"/>
                    <a:gd name="T15" fmla="*/ 338 h 428"/>
                    <a:gd name="connsiteX0" fmla="*/ 470 w 10470"/>
                    <a:gd name="connsiteY0" fmla="*/ 7897 h 10000"/>
                    <a:gd name="connsiteX1" fmla="*/ 8811 w 10470"/>
                    <a:gd name="connsiteY1" fmla="*/ 10000 h 10000"/>
                    <a:gd name="connsiteX2" fmla="*/ 10470 w 10470"/>
                    <a:gd name="connsiteY2" fmla="*/ 1215 h 10000"/>
                    <a:gd name="connsiteX3" fmla="*/ 6927 w 10470"/>
                    <a:gd name="connsiteY3" fmla="*/ 1028 h 10000"/>
                    <a:gd name="connsiteX4" fmla="*/ 7017 w 10470"/>
                    <a:gd name="connsiteY4" fmla="*/ 444 h 10000"/>
                    <a:gd name="connsiteX5" fmla="*/ 1681 w 10470"/>
                    <a:gd name="connsiteY5" fmla="*/ 0 h 10000"/>
                    <a:gd name="connsiteX6" fmla="*/ 470 w 10470"/>
                    <a:gd name="connsiteY6" fmla="*/ 7897 h 10000"/>
                    <a:gd name="connsiteX0" fmla="*/ 4699 w 14699"/>
                    <a:gd name="connsiteY0" fmla="*/ 8852 h 10955"/>
                    <a:gd name="connsiteX1" fmla="*/ 13040 w 14699"/>
                    <a:gd name="connsiteY1" fmla="*/ 10955 h 10955"/>
                    <a:gd name="connsiteX2" fmla="*/ 14699 w 14699"/>
                    <a:gd name="connsiteY2" fmla="*/ 2170 h 10955"/>
                    <a:gd name="connsiteX3" fmla="*/ 11156 w 14699"/>
                    <a:gd name="connsiteY3" fmla="*/ 1983 h 10955"/>
                    <a:gd name="connsiteX4" fmla="*/ 11246 w 14699"/>
                    <a:gd name="connsiteY4" fmla="*/ 1399 h 10955"/>
                    <a:gd name="connsiteX5" fmla="*/ 171 w 14699"/>
                    <a:gd name="connsiteY5" fmla="*/ 0 h 10955"/>
                    <a:gd name="connsiteX6" fmla="*/ 4699 w 14699"/>
                    <a:gd name="connsiteY6" fmla="*/ 8852 h 10955"/>
                    <a:gd name="connsiteX0" fmla="*/ 303 w 17347"/>
                    <a:gd name="connsiteY0" fmla="*/ 7625 h 10955"/>
                    <a:gd name="connsiteX1" fmla="*/ 15688 w 17347"/>
                    <a:gd name="connsiteY1" fmla="*/ 10955 h 10955"/>
                    <a:gd name="connsiteX2" fmla="*/ 17347 w 17347"/>
                    <a:gd name="connsiteY2" fmla="*/ 2170 h 10955"/>
                    <a:gd name="connsiteX3" fmla="*/ 13804 w 17347"/>
                    <a:gd name="connsiteY3" fmla="*/ 1983 h 10955"/>
                    <a:gd name="connsiteX4" fmla="*/ 13894 w 17347"/>
                    <a:gd name="connsiteY4" fmla="*/ 1399 h 10955"/>
                    <a:gd name="connsiteX5" fmla="*/ 2819 w 17347"/>
                    <a:gd name="connsiteY5" fmla="*/ 0 h 10955"/>
                    <a:gd name="connsiteX6" fmla="*/ 303 w 17347"/>
                    <a:gd name="connsiteY6" fmla="*/ 7625 h 10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347" h="10955">
                      <a:moveTo>
                        <a:pt x="303" y="7625"/>
                      </a:moveTo>
                      <a:cubicBezTo>
                        <a:pt x="1155" y="8279"/>
                        <a:pt x="14118" y="10745"/>
                        <a:pt x="15688" y="10955"/>
                      </a:cubicBezTo>
                      <a:cubicBezTo>
                        <a:pt x="14791" y="8221"/>
                        <a:pt x="16764" y="4974"/>
                        <a:pt x="17347" y="2170"/>
                      </a:cubicBezTo>
                      <a:lnTo>
                        <a:pt x="13804" y="1983"/>
                      </a:lnTo>
                      <a:cubicBezTo>
                        <a:pt x="13834" y="1788"/>
                        <a:pt x="13864" y="1594"/>
                        <a:pt x="13894" y="1399"/>
                      </a:cubicBezTo>
                      <a:lnTo>
                        <a:pt x="2819" y="0"/>
                      </a:lnTo>
                      <a:cubicBezTo>
                        <a:pt x="1728" y="1242"/>
                        <a:pt x="-885" y="5958"/>
                        <a:pt x="303" y="7625"/>
                      </a:cubicBezTo>
                      <a:close/>
                    </a:path>
                  </a:pathLst>
                </a:custGeom>
                <a:solidFill>
                  <a:srgbClr val="478C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grpSp>
      <p:grpSp>
        <p:nvGrpSpPr>
          <p:cNvPr id="222" name="Group 221">
            <a:extLst>
              <a:ext uri="{FF2B5EF4-FFF2-40B4-BE49-F238E27FC236}">
                <a16:creationId xmlns:a16="http://schemas.microsoft.com/office/drawing/2014/main" id="{124A01BA-97AC-47B8-B1B9-C2ABAA2B0C51}"/>
              </a:ext>
            </a:extLst>
          </p:cNvPr>
          <p:cNvGrpSpPr/>
          <p:nvPr/>
        </p:nvGrpSpPr>
        <p:grpSpPr>
          <a:xfrm>
            <a:off x="10924178" y="2514774"/>
            <a:ext cx="496896" cy="1463960"/>
            <a:chOff x="-1161019" y="1975486"/>
            <a:chExt cx="1186497" cy="3495676"/>
          </a:xfrm>
        </p:grpSpPr>
        <p:sp>
          <p:nvSpPr>
            <p:cNvPr id="325" name="Oval 324">
              <a:extLst>
                <a:ext uri="{FF2B5EF4-FFF2-40B4-BE49-F238E27FC236}">
                  <a16:creationId xmlns:a16="http://schemas.microsoft.com/office/drawing/2014/main" id="{DC360298-AC26-4473-A43D-8ACDFCC0D858}"/>
                </a:ext>
              </a:extLst>
            </p:cNvPr>
            <p:cNvSpPr/>
            <p:nvPr/>
          </p:nvSpPr>
          <p:spPr>
            <a:xfrm>
              <a:off x="-629920" y="2615736"/>
              <a:ext cx="335280" cy="2620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6" name="Group 325">
              <a:extLst>
                <a:ext uri="{FF2B5EF4-FFF2-40B4-BE49-F238E27FC236}">
                  <a16:creationId xmlns:a16="http://schemas.microsoft.com/office/drawing/2014/main" id="{C81957FF-0891-4878-A513-8C76A18A371E}"/>
                </a:ext>
              </a:extLst>
            </p:cNvPr>
            <p:cNvGrpSpPr/>
            <p:nvPr/>
          </p:nvGrpSpPr>
          <p:grpSpPr>
            <a:xfrm>
              <a:off x="-1161019" y="1975486"/>
              <a:ext cx="1186497" cy="3495676"/>
              <a:chOff x="1705770" y="1050926"/>
              <a:chExt cx="1186497" cy="3495676"/>
            </a:xfrm>
          </p:grpSpPr>
          <p:sp>
            <p:nvSpPr>
              <p:cNvPr id="327" name="Freeform 354">
                <a:extLst>
                  <a:ext uri="{FF2B5EF4-FFF2-40B4-BE49-F238E27FC236}">
                    <a16:creationId xmlns:a16="http://schemas.microsoft.com/office/drawing/2014/main" id="{2ED9BB93-1F3F-4880-B330-31663AB3074D}"/>
                  </a:ext>
                </a:extLst>
              </p:cNvPr>
              <p:cNvSpPr>
                <a:spLocks/>
              </p:cNvSpPr>
              <p:nvPr/>
            </p:nvSpPr>
            <p:spPr bwMode="auto">
              <a:xfrm>
                <a:off x="1851259" y="1716088"/>
                <a:ext cx="1024909" cy="1118473"/>
              </a:xfrm>
              <a:custGeom>
                <a:avLst/>
                <a:gdLst>
                  <a:gd name="T0" fmla="*/ 79 w 3134"/>
                  <a:gd name="T1" fmla="*/ 2307 h 3392"/>
                  <a:gd name="T2" fmla="*/ 19 w 3134"/>
                  <a:gd name="T3" fmla="*/ 3000 h 3392"/>
                  <a:gd name="T4" fmla="*/ 4 w 3134"/>
                  <a:gd name="T5" fmla="*/ 3184 h 3392"/>
                  <a:gd name="T6" fmla="*/ 33 w 3134"/>
                  <a:gd name="T7" fmla="*/ 3326 h 3392"/>
                  <a:gd name="T8" fmla="*/ 395 w 3134"/>
                  <a:gd name="T9" fmla="*/ 3340 h 3392"/>
                  <a:gd name="T10" fmla="*/ 475 w 3134"/>
                  <a:gd name="T11" fmla="*/ 3358 h 3392"/>
                  <a:gd name="T12" fmla="*/ 480 w 3134"/>
                  <a:gd name="T13" fmla="*/ 3363 h 3392"/>
                  <a:gd name="T14" fmla="*/ 491 w 3134"/>
                  <a:gd name="T15" fmla="*/ 3376 h 3392"/>
                  <a:gd name="T16" fmla="*/ 546 w 3134"/>
                  <a:gd name="T17" fmla="*/ 3157 h 3392"/>
                  <a:gd name="T18" fmla="*/ 569 w 3134"/>
                  <a:gd name="T19" fmla="*/ 2905 h 3392"/>
                  <a:gd name="T20" fmla="*/ 637 w 3134"/>
                  <a:gd name="T21" fmla="*/ 2157 h 3392"/>
                  <a:gd name="T22" fmla="*/ 813 w 3134"/>
                  <a:gd name="T23" fmla="*/ 1579 h 3392"/>
                  <a:gd name="T24" fmla="*/ 821 w 3134"/>
                  <a:gd name="T25" fmla="*/ 1553 h 3392"/>
                  <a:gd name="T26" fmla="*/ 826 w 3134"/>
                  <a:gd name="T27" fmla="*/ 1541 h 3392"/>
                  <a:gd name="T28" fmla="*/ 837 w 3134"/>
                  <a:gd name="T29" fmla="*/ 1523 h 3392"/>
                  <a:gd name="T30" fmla="*/ 836 w 3134"/>
                  <a:gd name="T31" fmla="*/ 3131 h 3392"/>
                  <a:gd name="T32" fmla="*/ 1486 w 3134"/>
                  <a:gd name="T33" fmla="*/ 3125 h 3392"/>
                  <a:gd name="T34" fmla="*/ 1673 w 3134"/>
                  <a:gd name="T35" fmla="*/ 3090 h 3392"/>
                  <a:gd name="T36" fmla="*/ 1783 w 3134"/>
                  <a:gd name="T37" fmla="*/ 3089 h 3392"/>
                  <a:gd name="T38" fmla="*/ 1857 w 3134"/>
                  <a:gd name="T39" fmla="*/ 3123 h 3392"/>
                  <a:gd name="T40" fmla="*/ 2538 w 3134"/>
                  <a:gd name="T41" fmla="*/ 3124 h 3392"/>
                  <a:gd name="T42" fmla="*/ 2541 w 3134"/>
                  <a:gd name="T43" fmla="*/ 1783 h 3392"/>
                  <a:gd name="T44" fmla="*/ 2623 w 3134"/>
                  <a:gd name="T45" fmla="*/ 2140 h 3392"/>
                  <a:gd name="T46" fmla="*/ 2666 w 3134"/>
                  <a:gd name="T47" fmla="*/ 2989 h 3392"/>
                  <a:gd name="T48" fmla="*/ 2727 w 3134"/>
                  <a:gd name="T49" fmla="*/ 3392 h 3392"/>
                  <a:gd name="T50" fmla="*/ 2816 w 3134"/>
                  <a:gd name="T51" fmla="*/ 3366 h 3392"/>
                  <a:gd name="T52" fmla="*/ 2942 w 3134"/>
                  <a:gd name="T53" fmla="*/ 3366 h 3392"/>
                  <a:gd name="T54" fmla="*/ 2966 w 3134"/>
                  <a:gd name="T55" fmla="*/ 2989 h 3392"/>
                  <a:gd name="T56" fmla="*/ 2989 w 3134"/>
                  <a:gd name="T57" fmla="*/ 2608 h 3392"/>
                  <a:gd name="T58" fmla="*/ 3134 w 3134"/>
                  <a:gd name="T59" fmla="*/ 1957 h 3392"/>
                  <a:gd name="T60" fmla="*/ 2852 w 3134"/>
                  <a:gd name="T61" fmla="*/ 693 h 3392"/>
                  <a:gd name="T62" fmla="*/ 2650 w 3134"/>
                  <a:gd name="T63" fmla="*/ 318 h 3392"/>
                  <a:gd name="T64" fmla="*/ 2532 w 3134"/>
                  <a:gd name="T65" fmla="*/ 242 h 3392"/>
                  <a:gd name="T66" fmla="*/ 2003 w 3134"/>
                  <a:gd name="T67" fmla="*/ 0 h 3392"/>
                  <a:gd name="T68" fmla="*/ 2075 w 3134"/>
                  <a:gd name="T69" fmla="*/ 157 h 3392"/>
                  <a:gd name="T70" fmla="*/ 1894 w 3134"/>
                  <a:gd name="T71" fmla="*/ 659 h 3392"/>
                  <a:gd name="T72" fmla="*/ 1836 w 3134"/>
                  <a:gd name="T73" fmla="*/ 569 h 3392"/>
                  <a:gd name="T74" fmla="*/ 1772 w 3134"/>
                  <a:gd name="T75" fmla="*/ 678 h 3392"/>
                  <a:gd name="T76" fmla="*/ 1848 w 3134"/>
                  <a:gd name="T77" fmla="*/ 2625 h 3392"/>
                  <a:gd name="T78" fmla="*/ 1821 w 3134"/>
                  <a:gd name="T79" fmla="*/ 2765 h 3392"/>
                  <a:gd name="T80" fmla="*/ 1698 w 3134"/>
                  <a:gd name="T81" fmla="*/ 2971 h 3392"/>
                  <a:gd name="T82" fmla="*/ 1567 w 3134"/>
                  <a:gd name="T83" fmla="*/ 2765 h 3392"/>
                  <a:gd name="T84" fmla="*/ 1540 w 3134"/>
                  <a:gd name="T85" fmla="*/ 2634 h 3392"/>
                  <a:gd name="T86" fmla="*/ 1614 w 3134"/>
                  <a:gd name="T87" fmla="*/ 839 h 3392"/>
                  <a:gd name="T88" fmla="*/ 1556 w 3134"/>
                  <a:gd name="T89" fmla="*/ 583 h 3392"/>
                  <a:gd name="T90" fmla="*/ 1552 w 3134"/>
                  <a:gd name="T91" fmla="*/ 579 h 3392"/>
                  <a:gd name="T92" fmla="*/ 1548 w 3134"/>
                  <a:gd name="T93" fmla="*/ 575 h 3392"/>
                  <a:gd name="T94" fmla="*/ 1494 w 3134"/>
                  <a:gd name="T95" fmla="*/ 659 h 3392"/>
                  <a:gd name="T96" fmla="*/ 1328 w 3134"/>
                  <a:gd name="T97" fmla="*/ 362 h 3392"/>
                  <a:gd name="T98" fmla="*/ 1378 w 3134"/>
                  <a:gd name="T99" fmla="*/ 0 h 3392"/>
                  <a:gd name="T100" fmla="*/ 907 w 3134"/>
                  <a:gd name="T101" fmla="*/ 199 h 3392"/>
                  <a:gd name="T102" fmla="*/ 782 w 3134"/>
                  <a:gd name="T103" fmla="*/ 303 h 3392"/>
                  <a:gd name="T104" fmla="*/ 568 w 3134"/>
                  <a:gd name="T105" fmla="*/ 538 h 3392"/>
                  <a:gd name="T106" fmla="*/ 249 w 3134"/>
                  <a:gd name="T107" fmla="*/ 1583 h 3392"/>
                  <a:gd name="T108" fmla="*/ 145 w 3134"/>
                  <a:gd name="T109" fmla="*/ 1927 h 3392"/>
                  <a:gd name="T110" fmla="*/ 79 w 3134"/>
                  <a:gd name="T111" fmla="*/ 2307 h 3392"/>
                  <a:gd name="connsiteX0" fmla="*/ 242 w 9995"/>
                  <a:gd name="connsiteY0" fmla="*/ 6801 h 10000"/>
                  <a:gd name="connsiteX1" fmla="*/ 51 w 9995"/>
                  <a:gd name="connsiteY1" fmla="*/ 8844 h 10000"/>
                  <a:gd name="connsiteX2" fmla="*/ 3 w 9995"/>
                  <a:gd name="connsiteY2" fmla="*/ 9387 h 10000"/>
                  <a:gd name="connsiteX3" fmla="*/ 95 w 9995"/>
                  <a:gd name="connsiteY3" fmla="*/ 9805 h 10000"/>
                  <a:gd name="connsiteX4" fmla="*/ 1250 w 9995"/>
                  <a:gd name="connsiteY4" fmla="*/ 9847 h 10000"/>
                  <a:gd name="connsiteX5" fmla="*/ 1506 w 9995"/>
                  <a:gd name="connsiteY5" fmla="*/ 9900 h 10000"/>
                  <a:gd name="connsiteX6" fmla="*/ 1522 w 9995"/>
                  <a:gd name="connsiteY6" fmla="*/ 9915 h 10000"/>
                  <a:gd name="connsiteX7" fmla="*/ 1557 w 9995"/>
                  <a:gd name="connsiteY7" fmla="*/ 9953 h 10000"/>
                  <a:gd name="connsiteX8" fmla="*/ 1732 w 9995"/>
                  <a:gd name="connsiteY8" fmla="*/ 9307 h 10000"/>
                  <a:gd name="connsiteX9" fmla="*/ 1806 w 9995"/>
                  <a:gd name="connsiteY9" fmla="*/ 8564 h 10000"/>
                  <a:gd name="connsiteX10" fmla="*/ 2023 w 9995"/>
                  <a:gd name="connsiteY10" fmla="*/ 6359 h 10000"/>
                  <a:gd name="connsiteX11" fmla="*/ 2584 w 9995"/>
                  <a:gd name="connsiteY11" fmla="*/ 4655 h 10000"/>
                  <a:gd name="connsiteX12" fmla="*/ 2610 w 9995"/>
                  <a:gd name="connsiteY12" fmla="*/ 4578 h 10000"/>
                  <a:gd name="connsiteX13" fmla="*/ 2626 w 9995"/>
                  <a:gd name="connsiteY13" fmla="*/ 4543 h 10000"/>
                  <a:gd name="connsiteX14" fmla="*/ 2661 w 9995"/>
                  <a:gd name="connsiteY14" fmla="*/ 4490 h 10000"/>
                  <a:gd name="connsiteX15" fmla="*/ 2658 w 9995"/>
                  <a:gd name="connsiteY15" fmla="*/ 9231 h 10000"/>
                  <a:gd name="connsiteX16" fmla="*/ 4732 w 9995"/>
                  <a:gd name="connsiteY16" fmla="*/ 9213 h 10000"/>
                  <a:gd name="connsiteX17" fmla="*/ 5328 w 9995"/>
                  <a:gd name="connsiteY17" fmla="*/ 9110 h 10000"/>
                  <a:gd name="connsiteX18" fmla="*/ 5679 w 9995"/>
                  <a:gd name="connsiteY18" fmla="*/ 9107 h 10000"/>
                  <a:gd name="connsiteX19" fmla="*/ 5915 w 9995"/>
                  <a:gd name="connsiteY19" fmla="*/ 9207 h 10000"/>
                  <a:gd name="connsiteX20" fmla="*/ 8088 w 9995"/>
                  <a:gd name="connsiteY20" fmla="*/ 9210 h 10000"/>
                  <a:gd name="connsiteX21" fmla="*/ 8098 w 9995"/>
                  <a:gd name="connsiteY21" fmla="*/ 5256 h 10000"/>
                  <a:gd name="connsiteX22" fmla="*/ 8359 w 9995"/>
                  <a:gd name="connsiteY22" fmla="*/ 6309 h 10000"/>
                  <a:gd name="connsiteX23" fmla="*/ 8497 w 9995"/>
                  <a:gd name="connsiteY23" fmla="*/ 8812 h 10000"/>
                  <a:gd name="connsiteX24" fmla="*/ 8691 w 9995"/>
                  <a:gd name="connsiteY24" fmla="*/ 10000 h 10000"/>
                  <a:gd name="connsiteX25" fmla="*/ 8975 w 9995"/>
                  <a:gd name="connsiteY25" fmla="*/ 9923 h 10000"/>
                  <a:gd name="connsiteX26" fmla="*/ 9377 w 9995"/>
                  <a:gd name="connsiteY26" fmla="*/ 9923 h 10000"/>
                  <a:gd name="connsiteX27" fmla="*/ 9454 w 9995"/>
                  <a:gd name="connsiteY27" fmla="*/ 8812 h 10000"/>
                  <a:gd name="connsiteX28" fmla="*/ 9990 w 9995"/>
                  <a:gd name="connsiteY28" fmla="*/ 5769 h 10000"/>
                  <a:gd name="connsiteX29" fmla="*/ 9090 w 9995"/>
                  <a:gd name="connsiteY29" fmla="*/ 2043 h 10000"/>
                  <a:gd name="connsiteX30" fmla="*/ 8446 w 9995"/>
                  <a:gd name="connsiteY30" fmla="*/ 938 h 10000"/>
                  <a:gd name="connsiteX31" fmla="*/ 8069 w 9995"/>
                  <a:gd name="connsiteY31" fmla="*/ 713 h 10000"/>
                  <a:gd name="connsiteX32" fmla="*/ 6381 w 9995"/>
                  <a:gd name="connsiteY32" fmla="*/ 0 h 10000"/>
                  <a:gd name="connsiteX33" fmla="*/ 6611 w 9995"/>
                  <a:gd name="connsiteY33" fmla="*/ 463 h 10000"/>
                  <a:gd name="connsiteX34" fmla="*/ 6033 w 9995"/>
                  <a:gd name="connsiteY34" fmla="*/ 1943 h 10000"/>
                  <a:gd name="connsiteX35" fmla="*/ 5848 w 9995"/>
                  <a:gd name="connsiteY35" fmla="*/ 1677 h 10000"/>
                  <a:gd name="connsiteX36" fmla="*/ 5644 w 9995"/>
                  <a:gd name="connsiteY36" fmla="*/ 1999 h 10000"/>
                  <a:gd name="connsiteX37" fmla="*/ 5887 w 9995"/>
                  <a:gd name="connsiteY37" fmla="*/ 7739 h 10000"/>
                  <a:gd name="connsiteX38" fmla="*/ 5800 w 9995"/>
                  <a:gd name="connsiteY38" fmla="*/ 8152 h 10000"/>
                  <a:gd name="connsiteX39" fmla="*/ 5408 w 9995"/>
                  <a:gd name="connsiteY39" fmla="*/ 8759 h 10000"/>
                  <a:gd name="connsiteX40" fmla="*/ 4990 w 9995"/>
                  <a:gd name="connsiteY40" fmla="*/ 8152 h 10000"/>
                  <a:gd name="connsiteX41" fmla="*/ 4904 w 9995"/>
                  <a:gd name="connsiteY41" fmla="*/ 7765 h 10000"/>
                  <a:gd name="connsiteX42" fmla="*/ 5140 w 9995"/>
                  <a:gd name="connsiteY42" fmla="*/ 2473 h 10000"/>
                  <a:gd name="connsiteX43" fmla="*/ 4955 w 9995"/>
                  <a:gd name="connsiteY43" fmla="*/ 1719 h 10000"/>
                  <a:gd name="connsiteX44" fmla="*/ 4942 w 9995"/>
                  <a:gd name="connsiteY44" fmla="*/ 1707 h 10000"/>
                  <a:gd name="connsiteX45" fmla="*/ 4929 w 9995"/>
                  <a:gd name="connsiteY45" fmla="*/ 1695 h 10000"/>
                  <a:gd name="connsiteX46" fmla="*/ 4757 w 9995"/>
                  <a:gd name="connsiteY46" fmla="*/ 1943 h 10000"/>
                  <a:gd name="connsiteX47" fmla="*/ 4227 w 9995"/>
                  <a:gd name="connsiteY47" fmla="*/ 1067 h 10000"/>
                  <a:gd name="connsiteX48" fmla="*/ 4387 w 9995"/>
                  <a:gd name="connsiteY48" fmla="*/ 0 h 10000"/>
                  <a:gd name="connsiteX49" fmla="*/ 2884 w 9995"/>
                  <a:gd name="connsiteY49" fmla="*/ 587 h 10000"/>
                  <a:gd name="connsiteX50" fmla="*/ 2485 w 9995"/>
                  <a:gd name="connsiteY50" fmla="*/ 893 h 10000"/>
                  <a:gd name="connsiteX51" fmla="*/ 1802 w 9995"/>
                  <a:gd name="connsiteY51" fmla="*/ 1586 h 10000"/>
                  <a:gd name="connsiteX52" fmla="*/ 785 w 9995"/>
                  <a:gd name="connsiteY52" fmla="*/ 4667 h 10000"/>
                  <a:gd name="connsiteX53" fmla="*/ 453 w 9995"/>
                  <a:gd name="connsiteY53" fmla="*/ 5681 h 10000"/>
                  <a:gd name="connsiteX54" fmla="*/ 242 w 9995"/>
                  <a:gd name="connsiteY54" fmla="*/ 6801 h 10000"/>
                  <a:gd name="connsiteX0" fmla="*/ 242 w 9998"/>
                  <a:gd name="connsiteY0" fmla="*/ 6801 h 10000"/>
                  <a:gd name="connsiteX1" fmla="*/ 51 w 9998"/>
                  <a:gd name="connsiteY1" fmla="*/ 8844 h 10000"/>
                  <a:gd name="connsiteX2" fmla="*/ 3 w 9998"/>
                  <a:gd name="connsiteY2" fmla="*/ 9387 h 10000"/>
                  <a:gd name="connsiteX3" fmla="*/ 95 w 9998"/>
                  <a:gd name="connsiteY3" fmla="*/ 9805 h 10000"/>
                  <a:gd name="connsiteX4" fmla="*/ 1251 w 9998"/>
                  <a:gd name="connsiteY4" fmla="*/ 9847 h 10000"/>
                  <a:gd name="connsiteX5" fmla="*/ 1507 w 9998"/>
                  <a:gd name="connsiteY5" fmla="*/ 9900 h 10000"/>
                  <a:gd name="connsiteX6" fmla="*/ 1523 w 9998"/>
                  <a:gd name="connsiteY6" fmla="*/ 9915 h 10000"/>
                  <a:gd name="connsiteX7" fmla="*/ 1558 w 9998"/>
                  <a:gd name="connsiteY7" fmla="*/ 9953 h 10000"/>
                  <a:gd name="connsiteX8" fmla="*/ 1733 w 9998"/>
                  <a:gd name="connsiteY8" fmla="*/ 9307 h 10000"/>
                  <a:gd name="connsiteX9" fmla="*/ 1807 w 9998"/>
                  <a:gd name="connsiteY9" fmla="*/ 8564 h 10000"/>
                  <a:gd name="connsiteX10" fmla="*/ 2024 w 9998"/>
                  <a:gd name="connsiteY10" fmla="*/ 6359 h 10000"/>
                  <a:gd name="connsiteX11" fmla="*/ 2585 w 9998"/>
                  <a:gd name="connsiteY11" fmla="*/ 4655 h 10000"/>
                  <a:gd name="connsiteX12" fmla="*/ 2611 w 9998"/>
                  <a:gd name="connsiteY12" fmla="*/ 4578 h 10000"/>
                  <a:gd name="connsiteX13" fmla="*/ 2627 w 9998"/>
                  <a:gd name="connsiteY13" fmla="*/ 4543 h 10000"/>
                  <a:gd name="connsiteX14" fmla="*/ 2662 w 9998"/>
                  <a:gd name="connsiteY14" fmla="*/ 4490 h 10000"/>
                  <a:gd name="connsiteX15" fmla="*/ 2659 w 9998"/>
                  <a:gd name="connsiteY15" fmla="*/ 9231 h 10000"/>
                  <a:gd name="connsiteX16" fmla="*/ 4734 w 9998"/>
                  <a:gd name="connsiteY16" fmla="*/ 9213 h 10000"/>
                  <a:gd name="connsiteX17" fmla="*/ 5331 w 9998"/>
                  <a:gd name="connsiteY17" fmla="*/ 9110 h 10000"/>
                  <a:gd name="connsiteX18" fmla="*/ 5682 w 9998"/>
                  <a:gd name="connsiteY18" fmla="*/ 9107 h 10000"/>
                  <a:gd name="connsiteX19" fmla="*/ 5918 w 9998"/>
                  <a:gd name="connsiteY19" fmla="*/ 9207 h 10000"/>
                  <a:gd name="connsiteX20" fmla="*/ 8092 w 9998"/>
                  <a:gd name="connsiteY20" fmla="*/ 9210 h 10000"/>
                  <a:gd name="connsiteX21" fmla="*/ 8102 w 9998"/>
                  <a:gd name="connsiteY21" fmla="*/ 5256 h 10000"/>
                  <a:gd name="connsiteX22" fmla="*/ 8363 w 9998"/>
                  <a:gd name="connsiteY22" fmla="*/ 6309 h 10000"/>
                  <a:gd name="connsiteX23" fmla="*/ 8501 w 9998"/>
                  <a:gd name="connsiteY23" fmla="*/ 8812 h 10000"/>
                  <a:gd name="connsiteX24" fmla="*/ 8695 w 9998"/>
                  <a:gd name="connsiteY24" fmla="*/ 10000 h 10000"/>
                  <a:gd name="connsiteX25" fmla="*/ 8979 w 9998"/>
                  <a:gd name="connsiteY25" fmla="*/ 9923 h 10000"/>
                  <a:gd name="connsiteX26" fmla="*/ 9382 w 9998"/>
                  <a:gd name="connsiteY26" fmla="*/ 9923 h 10000"/>
                  <a:gd name="connsiteX27" fmla="*/ 9995 w 9998"/>
                  <a:gd name="connsiteY27" fmla="*/ 5769 h 10000"/>
                  <a:gd name="connsiteX28" fmla="*/ 9095 w 9998"/>
                  <a:gd name="connsiteY28" fmla="*/ 2043 h 10000"/>
                  <a:gd name="connsiteX29" fmla="*/ 8450 w 9998"/>
                  <a:gd name="connsiteY29" fmla="*/ 938 h 10000"/>
                  <a:gd name="connsiteX30" fmla="*/ 8073 w 9998"/>
                  <a:gd name="connsiteY30" fmla="*/ 713 h 10000"/>
                  <a:gd name="connsiteX31" fmla="*/ 6384 w 9998"/>
                  <a:gd name="connsiteY31" fmla="*/ 0 h 10000"/>
                  <a:gd name="connsiteX32" fmla="*/ 6614 w 9998"/>
                  <a:gd name="connsiteY32" fmla="*/ 463 h 10000"/>
                  <a:gd name="connsiteX33" fmla="*/ 6036 w 9998"/>
                  <a:gd name="connsiteY33" fmla="*/ 1943 h 10000"/>
                  <a:gd name="connsiteX34" fmla="*/ 5851 w 9998"/>
                  <a:gd name="connsiteY34" fmla="*/ 1677 h 10000"/>
                  <a:gd name="connsiteX35" fmla="*/ 5647 w 9998"/>
                  <a:gd name="connsiteY35" fmla="*/ 1999 h 10000"/>
                  <a:gd name="connsiteX36" fmla="*/ 5890 w 9998"/>
                  <a:gd name="connsiteY36" fmla="*/ 7739 h 10000"/>
                  <a:gd name="connsiteX37" fmla="*/ 5803 w 9998"/>
                  <a:gd name="connsiteY37" fmla="*/ 8152 h 10000"/>
                  <a:gd name="connsiteX38" fmla="*/ 5411 w 9998"/>
                  <a:gd name="connsiteY38" fmla="*/ 8759 h 10000"/>
                  <a:gd name="connsiteX39" fmla="*/ 4992 w 9998"/>
                  <a:gd name="connsiteY39" fmla="*/ 8152 h 10000"/>
                  <a:gd name="connsiteX40" fmla="*/ 4906 w 9998"/>
                  <a:gd name="connsiteY40" fmla="*/ 7765 h 10000"/>
                  <a:gd name="connsiteX41" fmla="*/ 5143 w 9998"/>
                  <a:gd name="connsiteY41" fmla="*/ 2473 h 10000"/>
                  <a:gd name="connsiteX42" fmla="*/ 4957 w 9998"/>
                  <a:gd name="connsiteY42" fmla="*/ 1719 h 10000"/>
                  <a:gd name="connsiteX43" fmla="*/ 4944 w 9998"/>
                  <a:gd name="connsiteY43" fmla="*/ 1707 h 10000"/>
                  <a:gd name="connsiteX44" fmla="*/ 4931 w 9998"/>
                  <a:gd name="connsiteY44" fmla="*/ 1695 h 10000"/>
                  <a:gd name="connsiteX45" fmla="*/ 4759 w 9998"/>
                  <a:gd name="connsiteY45" fmla="*/ 1943 h 10000"/>
                  <a:gd name="connsiteX46" fmla="*/ 4229 w 9998"/>
                  <a:gd name="connsiteY46" fmla="*/ 1067 h 10000"/>
                  <a:gd name="connsiteX47" fmla="*/ 4389 w 9998"/>
                  <a:gd name="connsiteY47" fmla="*/ 0 h 10000"/>
                  <a:gd name="connsiteX48" fmla="*/ 2885 w 9998"/>
                  <a:gd name="connsiteY48" fmla="*/ 587 h 10000"/>
                  <a:gd name="connsiteX49" fmla="*/ 2486 w 9998"/>
                  <a:gd name="connsiteY49" fmla="*/ 893 h 10000"/>
                  <a:gd name="connsiteX50" fmla="*/ 1803 w 9998"/>
                  <a:gd name="connsiteY50" fmla="*/ 1586 h 10000"/>
                  <a:gd name="connsiteX51" fmla="*/ 785 w 9998"/>
                  <a:gd name="connsiteY51" fmla="*/ 4667 h 10000"/>
                  <a:gd name="connsiteX52" fmla="*/ 453 w 9998"/>
                  <a:gd name="connsiteY52" fmla="*/ 5681 h 10000"/>
                  <a:gd name="connsiteX53" fmla="*/ 242 w 9998"/>
                  <a:gd name="connsiteY53" fmla="*/ 6801 h 10000"/>
                  <a:gd name="connsiteX0" fmla="*/ 242 w 10001"/>
                  <a:gd name="connsiteY0" fmla="*/ 6801 h 10000"/>
                  <a:gd name="connsiteX1" fmla="*/ 51 w 10001"/>
                  <a:gd name="connsiteY1" fmla="*/ 8844 h 10000"/>
                  <a:gd name="connsiteX2" fmla="*/ 3 w 10001"/>
                  <a:gd name="connsiteY2" fmla="*/ 9387 h 10000"/>
                  <a:gd name="connsiteX3" fmla="*/ 95 w 10001"/>
                  <a:gd name="connsiteY3" fmla="*/ 9805 h 10000"/>
                  <a:gd name="connsiteX4" fmla="*/ 1251 w 10001"/>
                  <a:gd name="connsiteY4" fmla="*/ 9847 h 10000"/>
                  <a:gd name="connsiteX5" fmla="*/ 1507 w 10001"/>
                  <a:gd name="connsiteY5" fmla="*/ 9900 h 10000"/>
                  <a:gd name="connsiteX6" fmla="*/ 1523 w 10001"/>
                  <a:gd name="connsiteY6" fmla="*/ 9915 h 10000"/>
                  <a:gd name="connsiteX7" fmla="*/ 1558 w 10001"/>
                  <a:gd name="connsiteY7" fmla="*/ 9953 h 10000"/>
                  <a:gd name="connsiteX8" fmla="*/ 1733 w 10001"/>
                  <a:gd name="connsiteY8" fmla="*/ 9307 h 10000"/>
                  <a:gd name="connsiteX9" fmla="*/ 1807 w 10001"/>
                  <a:gd name="connsiteY9" fmla="*/ 8564 h 10000"/>
                  <a:gd name="connsiteX10" fmla="*/ 2024 w 10001"/>
                  <a:gd name="connsiteY10" fmla="*/ 6359 h 10000"/>
                  <a:gd name="connsiteX11" fmla="*/ 2586 w 10001"/>
                  <a:gd name="connsiteY11" fmla="*/ 4655 h 10000"/>
                  <a:gd name="connsiteX12" fmla="*/ 2612 w 10001"/>
                  <a:gd name="connsiteY12" fmla="*/ 4578 h 10000"/>
                  <a:gd name="connsiteX13" fmla="*/ 2628 w 10001"/>
                  <a:gd name="connsiteY13" fmla="*/ 4543 h 10000"/>
                  <a:gd name="connsiteX14" fmla="*/ 2663 w 10001"/>
                  <a:gd name="connsiteY14" fmla="*/ 4490 h 10000"/>
                  <a:gd name="connsiteX15" fmla="*/ 2660 w 10001"/>
                  <a:gd name="connsiteY15" fmla="*/ 9231 h 10000"/>
                  <a:gd name="connsiteX16" fmla="*/ 4735 w 10001"/>
                  <a:gd name="connsiteY16" fmla="*/ 9213 h 10000"/>
                  <a:gd name="connsiteX17" fmla="*/ 5332 w 10001"/>
                  <a:gd name="connsiteY17" fmla="*/ 9110 h 10000"/>
                  <a:gd name="connsiteX18" fmla="*/ 5683 w 10001"/>
                  <a:gd name="connsiteY18" fmla="*/ 9107 h 10000"/>
                  <a:gd name="connsiteX19" fmla="*/ 5919 w 10001"/>
                  <a:gd name="connsiteY19" fmla="*/ 9207 h 10000"/>
                  <a:gd name="connsiteX20" fmla="*/ 8094 w 10001"/>
                  <a:gd name="connsiteY20" fmla="*/ 9210 h 10000"/>
                  <a:gd name="connsiteX21" fmla="*/ 8104 w 10001"/>
                  <a:gd name="connsiteY21" fmla="*/ 5256 h 10000"/>
                  <a:gd name="connsiteX22" fmla="*/ 8365 w 10001"/>
                  <a:gd name="connsiteY22" fmla="*/ 6309 h 10000"/>
                  <a:gd name="connsiteX23" fmla="*/ 8503 w 10001"/>
                  <a:gd name="connsiteY23" fmla="*/ 8812 h 10000"/>
                  <a:gd name="connsiteX24" fmla="*/ 8697 w 10001"/>
                  <a:gd name="connsiteY24" fmla="*/ 10000 h 10000"/>
                  <a:gd name="connsiteX25" fmla="*/ 8981 w 10001"/>
                  <a:gd name="connsiteY25" fmla="*/ 9923 h 10000"/>
                  <a:gd name="connsiteX26" fmla="*/ 9533 w 10001"/>
                  <a:gd name="connsiteY26" fmla="*/ 9992 h 10000"/>
                  <a:gd name="connsiteX27" fmla="*/ 9997 w 10001"/>
                  <a:gd name="connsiteY27" fmla="*/ 5769 h 10000"/>
                  <a:gd name="connsiteX28" fmla="*/ 9097 w 10001"/>
                  <a:gd name="connsiteY28" fmla="*/ 2043 h 10000"/>
                  <a:gd name="connsiteX29" fmla="*/ 8452 w 10001"/>
                  <a:gd name="connsiteY29" fmla="*/ 938 h 10000"/>
                  <a:gd name="connsiteX30" fmla="*/ 8075 w 10001"/>
                  <a:gd name="connsiteY30" fmla="*/ 713 h 10000"/>
                  <a:gd name="connsiteX31" fmla="*/ 6385 w 10001"/>
                  <a:gd name="connsiteY31" fmla="*/ 0 h 10000"/>
                  <a:gd name="connsiteX32" fmla="*/ 6615 w 10001"/>
                  <a:gd name="connsiteY32" fmla="*/ 463 h 10000"/>
                  <a:gd name="connsiteX33" fmla="*/ 6037 w 10001"/>
                  <a:gd name="connsiteY33" fmla="*/ 1943 h 10000"/>
                  <a:gd name="connsiteX34" fmla="*/ 5852 w 10001"/>
                  <a:gd name="connsiteY34" fmla="*/ 1677 h 10000"/>
                  <a:gd name="connsiteX35" fmla="*/ 5648 w 10001"/>
                  <a:gd name="connsiteY35" fmla="*/ 1999 h 10000"/>
                  <a:gd name="connsiteX36" fmla="*/ 5891 w 10001"/>
                  <a:gd name="connsiteY36" fmla="*/ 7739 h 10000"/>
                  <a:gd name="connsiteX37" fmla="*/ 5804 w 10001"/>
                  <a:gd name="connsiteY37" fmla="*/ 8152 h 10000"/>
                  <a:gd name="connsiteX38" fmla="*/ 5412 w 10001"/>
                  <a:gd name="connsiteY38" fmla="*/ 8759 h 10000"/>
                  <a:gd name="connsiteX39" fmla="*/ 4993 w 10001"/>
                  <a:gd name="connsiteY39" fmla="*/ 8152 h 10000"/>
                  <a:gd name="connsiteX40" fmla="*/ 4907 w 10001"/>
                  <a:gd name="connsiteY40" fmla="*/ 7765 h 10000"/>
                  <a:gd name="connsiteX41" fmla="*/ 5144 w 10001"/>
                  <a:gd name="connsiteY41" fmla="*/ 2473 h 10000"/>
                  <a:gd name="connsiteX42" fmla="*/ 4958 w 10001"/>
                  <a:gd name="connsiteY42" fmla="*/ 1719 h 10000"/>
                  <a:gd name="connsiteX43" fmla="*/ 4945 w 10001"/>
                  <a:gd name="connsiteY43" fmla="*/ 1707 h 10000"/>
                  <a:gd name="connsiteX44" fmla="*/ 4932 w 10001"/>
                  <a:gd name="connsiteY44" fmla="*/ 1695 h 10000"/>
                  <a:gd name="connsiteX45" fmla="*/ 4760 w 10001"/>
                  <a:gd name="connsiteY45" fmla="*/ 1943 h 10000"/>
                  <a:gd name="connsiteX46" fmla="*/ 4230 w 10001"/>
                  <a:gd name="connsiteY46" fmla="*/ 1067 h 10000"/>
                  <a:gd name="connsiteX47" fmla="*/ 4390 w 10001"/>
                  <a:gd name="connsiteY47" fmla="*/ 0 h 10000"/>
                  <a:gd name="connsiteX48" fmla="*/ 2886 w 10001"/>
                  <a:gd name="connsiteY48" fmla="*/ 587 h 10000"/>
                  <a:gd name="connsiteX49" fmla="*/ 2486 w 10001"/>
                  <a:gd name="connsiteY49" fmla="*/ 893 h 10000"/>
                  <a:gd name="connsiteX50" fmla="*/ 1803 w 10001"/>
                  <a:gd name="connsiteY50" fmla="*/ 1586 h 10000"/>
                  <a:gd name="connsiteX51" fmla="*/ 785 w 10001"/>
                  <a:gd name="connsiteY51" fmla="*/ 4667 h 10000"/>
                  <a:gd name="connsiteX52" fmla="*/ 453 w 10001"/>
                  <a:gd name="connsiteY52" fmla="*/ 5681 h 10000"/>
                  <a:gd name="connsiteX53" fmla="*/ 242 w 10001"/>
                  <a:gd name="connsiteY53" fmla="*/ 6801 h 10000"/>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56"/>
                  <a:gd name="connsiteX1" fmla="*/ 51 w 10001"/>
                  <a:gd name="connsiteY1" fmla="*/ 8844 h 10356"/>
                  <a:gd name="connsiteX2" fmla="*/ 3 w 10001"/>
                  <a:gd name="connsiteY2" fmla="*/ 9387 h 10356"/>
                  <a:gd name="connsiteX3" fmla="*/ 95 w 10001"/>
                  <a:gd name="connsiteY3" fmla="*/ 9805 h 10356"/>
                  <a:gd name="connsiteX4" fmla="*/ 1251 w 10001"/>
                  <a:gd name="connsiteY4" fmla="*/ 9847 h 10356"/>
                  <a:gd name="connsiteX5" fmla="*/ 1507 w 10001"/>
                  <a:gd name="connsiteY5" fmla="*/ 9900 h 10356"/>
                  <a:gd name="connsiteX6" fmla="*/ 1523 w 10001"/>
                  <a:gd name="connsiteY6" fmla="*/ 9915 h 10356"/>
                  <a:gd name="connsiteX7" fmla="*/ 1558 w 10001"/>
                  <a:gd name="connsiteY7" fmla="*/ 9953 h 10356"/>
                  <a:gd name="connsiteX8" fmla="*/ 1733 w 10001"/>
                  <a:gd name="connsiteY8" fmla="*/ 9307 h 10356"/>
                  <a:gd name="connsiteX9" fmla="*/ 1807 w 10001"/>
                  <a:gd name="connsiteY9" fmla="*/ 8564 h 10356"/>
                  <a:gd name="connsiteX10" fmla="*/ 2024 w 10001"/>
                  <a:gd name="connsiteY10" fmla="*/ 6359 h 10356"/>
                  <a:gd name="connsiteX11" fmla="*/ 2586 w 10001"/>
                  <a:gd name="connsiteY11" fmla="*/ 4655 h 10356"/>
                  <a:gd name="connsiteX12" fmla="*/ 2612 w 10001"/>
                  <a:gd name="connsiteY12" fmla="*/ 4578 h 10356"/>
                  <a:gd name="connsiteX13" fmla="*/ 2628 w 10001"/>
                  <a:gd name="connsiteY13" fmla="*/ 4543 h 10356"/>
                  <a:gd name="connsiteX14" fmla="*/ 2663 w 10001"/>
                  <a:gd name="connsiteY14" fmla="*/ 4490 h 10356"/>
                  <a:gd name="connsiteX15" fmla="*/ 2660 w 10001"/>
                  <a:gd name="connsiteY15" fmla="*/ 9231 h 10356"/>
                  <a:gd name="connsiteX16" fmla="*/ 4735 w 10001"/>
                  <a:gd name="connsiteY16" fmla="*/ 9213 h 10356"/>
                  <a:gd name="connsiteX17" fmla="*/ 5332 w 10001"/>
                  <a:gd name="connsiteY17" fmla="*/ 9110 h 10356"/>
                  <a:gd name="connsiteX18" fmla="*/ 5683 w 10001"/>
                  <a:gd name="connsiteY18" fmla="*/ 9107 h 10356"/>
                  <a:gd name="connsiteX19" fmla="*/ 5919 w 10001"/>
                  <a:gd name="connsiteY19" fmla="*/ 9207 h 10356"/>
                  <a:gd name="connsiteX20" fmla="*/ 8094 w 10001"/>
                  <a:gd name="connsiteY20" fmla="*/ 9210 h 10356"/>
                  <a:gd name="connsiteX21" fmla="*/ 8104 w 10001"/>
                  <a:gd name="connsiteY21" fmla="*/ 5256 h 10356"/>
                  <a:gd name="connsiteX22" fmla="*/ 8365 w 10001"/>
                  <a:gd name="connsiteY22" fmla="*/ 6309 h 10356"/>
                  <a:gd name="connsiteX23" fmla="*/ 8503 w 10001"/>
                  <a:gd name="connsiteY23" fmla="*/ 8812 h 10356"/>
                  <a:gd name="connsiteX24" fmla="*/ 8697 w 10001"/>
                  <a:gd name="connsiteY24" fmla="*/ 10000 h 10356"/>
                  <a:gd name="connsiteX25" fmla="*/ 9533 w 10001"/>
                  <a:gd name="connsiteY25" fmla="*/ 9992 h 10356"/>
                  <a:gd name="connsiteX26" fmla="*/ 9997 w 10001"/>
                  <a:gd name="connsiteY26" fmla="*/ 5769 h 10356"/>
                  <a:gd name="connsiteX27" fmla="*/ 9097 w 10001"/>
                  <a:gd name="connsiteY27" fmla="*/ 2043 h 10356"/>
                  <a:gd name="connsiteX28" fmla="*/ 8452 w 10001"/>
                  <a:gd name="connsiteY28" fmla="*/ 938 h 10356"/>
                  <a:gd name="connsiteX29" fmla="*/ 8075 w 10001"/>
                  <a:gd name="connsiteY29" fmla="*/ 713 h 10356"/>
                  <a:gd name="connsiteX30" fmla="*/ 6385 w 10001"/>
                  <a:gd name="connsiteY30" fmla="*/ 0 h 10356"/>
                  <a:gd name="connsiteX31" fmla="*/ 6615 w 10001"/>
                  <a:gd name="connsiteY31" fmla="*/ 463 h 10356"/>
                  <a:gd name="connsiteX32" fmla="*/ 6037 w 10001"/>
                  <a:gd name="connsiteY32" fmla="*/ 1943 h 10356"/>
                  <a:gd name="connsiteX33" fmla="*/ 5852 w 10001"/>
                  <a:gd name="connsiteY33" fmla="*/ 1677 h 10356"/>
                  <a:gd name="connsiteX34" fmla="*/ 5648 w 10001"/>
                  <a:gd name="connsiteY34" fmla="*/ 1999 h 10356"/>
                  <a:gd name="connsiteX35" fmla="*/ 5891 w 10001"/>
                  <a:gd name="connsiteY35" fmla="*/ 7739 h 10356"/>
                  <a:gd name="connsiteX36" fmla="*/ 5804 w 10001"/>
                  <a:gd name="connsiteY36" fmla="*/ 8152 h 10356"/>
                  <a:gd name="connsiteX37" fmla="*/ 5412 w 10001"/>
                  <a:gd name="connsiteY37" fmla="*/ 8759 h 10356"/>
                  <a:gd name="connsiteX38" fmla="*/ 4993 w 10001"/>
                  <a:gd name="connsiteY38" fmla="*/ 8152 h 10356"/>
                  <a:gd name="connsiteX39" fmla="*/ 4907 w 10001"/>
                  <a:gd name="connsiteY39" fmla="*/ 7765 h 10356"/>
                  <a:gd name="connsiteX40" fmla="*/ 5144 w 10001"/>
                  <a:gd name="connsiteY40" fmla="*/ 2473 h 10356"/>
                  <a:gd name="connsiteX41" fmla="*/ 4958 w 10001"/>
                  <a:gd name="connsiteY41" fmla="*/ 1719 h 10356"/>
                  <a:gd name="connsiteX42" fmla="*/ 4945 w 10001"/>
                  <a:gd name="connsiteY42" fmla="*/ 1707 h 10356"/>
                  <a:gd name="connsiteX43" fmla="*/ 4932 w 10001"/>
                  <a:gd name="connsiteY43" fmla="*/ 1695 h 10356"/>
                  <a:gd name="connsiteX44" fmla="*/ 4760 w 10001"/>
                  <a:gd name="connsiteY44" fmla="*/ 1943 h 10356"/>
                  <a:gd name="connsiteX45" fmla="*/ 4230 w 10001"/>
                  <a:gd name="connsiteY45" fmla="*/ 1067 h 10356"/>
                  <a:gd name="connsiteX46" fmla="*/ 4390 w 10001"/>
                  <a:gd name="connsiteY46" fmla="*/ 0 h 10356"/>
                  <a:gd name="connsiteX47" fmla="*/ 2886 w 10001"/>
                  <a:gd name="connsiteY47" fmla="*/ 587 h 10356"/>
                  <a:gd name="connsiteX48" fmla="*/ 2486 w 10001"/>
                  <a:gd name="connsiteY48" fmla="*/ 893 h 10356"/>
                  <a:gd name="connsiteX49" fmla="*/ 1803 w 10001"/>
                  <a:gd name="connsiteY49" fmla="*/ 1586 h 10356"/>
                  <a:gd name="connsiteX50" fmla="*/ 785 w 10001"/>
                  <a:gd name="connsiteY50" fmla="*/ 4667 h 10356"/>
                  <a:gd name="connsiteX51" fmla="*/ 453 w 10001"/>
                  <a:gd name="connsiteY51" fmla="*/ 5681 h 10356"/>
                  <a:gd name="connsiteX52" fmla="*/ 242 w 10001"/>
                  <a:gd name="connsiteY52" fmla="*/ 6801 h 10356"/>
                  <a:gd name="connsiteX0" fmla="*/ 242 w 10001"/>
                  <a:gd name="connsiteY0" fmla="*/ 6801 h 10309"/>
                  <a:gd name="connsiteX1" fmla="*/ 51 w 10001"/>
                  <a:gd name="connsiteY1" fmla="*/ 8844 h 10309"/>
                  <a:gd name="connsiteX2" fmla="*/ 3 w 10001"/>
                  <a:gd name="connsiteY2" fmla="*/ 9387 h 10309"/>
                  <a:gd name="connsiteX3" fmla="*/ 95 w 10001"/>
                  <a:gd name="connsiteY3" fmla="*/ 9805 h 10309"/>
                  <a:gd name="connsiteX4" fmla="*/ 1251 w 10001"/>
                  <a:gd name="connsiteY4" fmla="*/ 9847 h 10309"/>
                  <a:gd name="connsiteX5" fmla="*/ 1507 w 10001"/>
                  <a:gd name="connsiteY5" fmla="*/ 9900 h 10309"/>
                  <a:gd name="connsiteX6" fmla="*/ 1523 w 10001"/>
                  <a:gd name="connsiteY6" fmla="*/ 9915 h 10309"/>
                  <a:gd name="connsiteX7" fmla="*/ 1558 w 10001"/>
                  <a:gd name="connsiteY7" fmla="*/ 9953 h 10309"/>
                  <a:gd name="connsiteX8" fmla="*/ 1733 w 10001"/>
                  <a:gd name="connsiteY8" fmla="*/ 9307 h 10309"/>
                  <a:gd name="connsiteX9" fmla="*/ 1807 w 10001"/>
                  <a:gd name="connsiteY9" fmla="*/ 8564 h 10309"/>
                  <a:gd name="connsiteX10" fmla="*/ 2024 w 10001"/>
                  <a:gd name="connsiteY10" fmla="*/ 6359 h 10309"/>
                  <a:gd name="connsiteX11" fmla="*/ 2586 w 10001"/>
                  <a:gd name="connsiteY11" fmla="*/ 4655 h 10309"/>
                  <a:gd name="connsiteX12" fmla="*/ 2612 w 10001"/>
                  <a:gd name="connsiteY12" fmla="*/ 4578 h 10309"/>
                  <a:gd name="connsiteX13" fmla="*/ 2628 w 10001"/>
                  <a:gd name="connsiteY13" fmla="*/ 4543 h 10309"/>
                  <a:gd name="connsiteX14" fmla="*/ 2663 w 10001"/>
                  <a:gd name="connsiteY14" fmla="*/ 4490 h 10309"/>
                  <a:gd name="connsiteX15" fmla="*/ 2660 w 10001"/>
                  <a:gd name="connsiteY15" fmla="*/ 9231 h 10309"/>
                  <a:gd name="connsiteX16" fmla="*/ 4735 w 10001"/>
                  <a:gd name="connsiteY16" fmla="*/ 9213 h 10309"/>
                  <a:gd name="connsiteX17" fmla="*/ 5332 w 10001"/>
                  <a:gd name="connsiteY17" fmla="*/ 9110 h 10309"/>
                  <a:gd name="connsiteX18" fmla="*/ 5683 w 10001"/>
                  <a:gd name="connsiteY18" fmla="*/ 9107 h 10309"/>
                  <a:gd name="connsiteX19" fmla="*/ 5919 w 10001"/>
                  <a:gd name="connsiteY19" fmla="*/ 9207 h 10309"/>
                  <a:gd name="connsiteX20" fmla="*/ 8094 w 10001"/>
                  <a:gd name="connsiteY20" fmla="*/ 9210 h 10309"/>
                  <a:gd name="connsiteX21" fmla="*/ 8104 w 10001"/>
                  <a:gd name="connsiteY21" fmla="*/ 5256 h 10309"/>
                  <a:gd name="connsiteX22" fmla="*/ 8365 w 10001"/>
                  <a:gd name="connsiteY22" fmla="*/ 6309 h 10309"/>
                  <a:gd name="connsiteX23" fmla="*/ 8503 w 10001"/>
                  <a:gd name="connsiteY23" fmla="*/ 8812 h 10309"/>
                  <a:gd name="connsiteX24" fmla="*/ 8697 w 10001"/>
                  <a:gd name="connsiteY24" fmla="*/ 10000 h 10309"/>
                  <a:gd name="connsiteX25" fmla="*/ 9533 w 10001"/>
                  <a:gd name="connsiteY25" fmla="*/ 9992 h 10309"/>
                  <a:gd name="connsiteX26" fmla="*/ 9997 w 10001"/>
                  <a:gd name="connsiteY26" fmla="*/ 5769 h 10309"/>
                  <a:gd name="connsiteX27" fmla="*/ 9097 w 10001"/>
                  <a:gd name="connsiteY27" fmla="*/ 2043 h 10309"/>
                  <a:gd name="connsiteX28" fmla="*/ 8452 w 10001"/>
                  <a:gd name="connsiteY28" fmla="*/ 938 h 10309"/>
                  <a:gd name="connsiteX29" fmla="*/ 8075 w 10001"/>
                  <a:gd name="connsiteY29" fmla="*/ 713 h 10309"/>
                  <a:gd name="connsiteX30" fmla="*/ 6385 w 10001"/>
                  <a:gd name="connsiteY30" fmla="*/ 0 h 10309"/>
                  <a:gd name="connsiteX31" fmla="*/ 6615 w 10001"/>
                  <a:gd name="connsiteY31" fmla="*/ 463 h 10309"/>
                  <a:gd name="connsiteX32" fmla="*/ 6037 w 10001"/>
                  <a:gd name="connsiteY32" fmla="*/ 1943 h 10309"/>
                  <a:gd name="connsiteX33" fmla="*/ 5852 w 10001"/>
                  <a:gd name="connsiteY33" fmla="*/ 1677 h 10309"/>
                  <a:gd name="connsiteX34" fmla="*/ 5648 w 10001"/>
                  <a:gd name="connsiteY34" fmla="*/ 1999 h 10309"/>
                  <a:gd name="connsiteX35" fmla="*/ 5891 w 10001"/>
                  <a:gd name="connsiteY35" fmla="*/ 7739 h 10309"/>
                  <a:gd name="connsiteX36" fmla="*/ 5804 w 10001"/>
                  <a:gd name="connsiteY36" fmla="*/ 8152 h 10309"/>
                  <a:gd name="connsiteX37" fmla="*/ 5412 w 10001"/>
                  <a:gd name="connsiteY37" fmla="*/ 8759 h 10309"/>
                  <a:gd name="connsiteX38" fmla="*/ 4993 w 10001"/>
                  <a:gd name="connsiteY38" fmla="*/ 8152 h 10309"/>
                  <a:gd name="connsiteX39" fmla="*/ 4907 w 10001"/>
                  <a:gd name="connsiteY39" fmla="*/ 7765 h 10309"/>
                  <a:gd name="connsiteX40" fmla="*/ 5144 w 10001"/>
                  <a:gd name="connsiteY40" fmla="*/ 2473 h 10309"/>
                  <a:gd name="connsiteX41" fmla="*/ 4958 w 10001"/>
                  <a:gd name="connsiteY41" fmla="*/ 1719 h 10309"/>
                  <a:gd name="connsiteX42" fmla="*/ 4945 w 10001"/>
                  <a:gd name="connsiteY42" fmla="*/ 1707 h 10309"/>
                  <a:gd name="connsiteX43" fmla="*/ 4932 w 10001"/>
                  <a:gd name="connsiteY43" fmla="*/ 1695 h 10309"/>
                  <a:gd name="connsiteX44" fmla="*/ 4760 w 10001"/>
                  <a:gd name="connsiteY44" fmla="*/ 1943 h 10309"/>
                  <a:gd name="connsiteX45" fmla="*/ 4230 w 10001"/>
                  <a:gd name="connsiteY45" fmla="*/ 1067 h 10309"/>
                  <a:gd name="connsiteX46" fmla="*/ 4390 w 10001"/>
                  <a:gd name="connsiteY46" fmla="*/ 0 h 10309"/>
                  <a:gd name="connsiteX47" fmla="*/ 2886 w 10001"/>
                  <a:gd name="connsiteY47" fmla="*/ 587 h 10309"/>
                  <a:gd name="connsiteX48" fmla="*/ 2486 w 10001"/>
                  <a:gd name="connsiteY48" fmla="*/ 893 h 10309"/>
                  <a:gd name="connsiteX49" fmla="*/ 1803 w 10001"/>
                  <a:gd name="connsiteY49" fmla="*/ 1586 h 10309"/>
                  <a:gd name="connsiteX50" fmla="*/ 785 w 10001"/>
                  <a:gd name="connsiteY50" fmla="*/ 4667 h 10309"/>
                  <a:gd name="connsiteX51" fmla="*/ 453 w 10001"/>
                  <a:gd name="connsiteY51" fmla="*/ 5681 h 10309"/>
                  <a:gd name="connsiteX52" fmla="*/ 242 w 10001"/>
                  <a:gd name="connsiteY52" fmla="*/ 6801 h 10309"/>
                  <a:gd name="connsiteX0" fmla="*/ 242 w 10001"/>
                  <a:gd name="connsiteY0" fmla="*/ 6801 h 10065"/>
                  <a:gd name="connsiteX1" fmla="*/ 51 w 10001"/>
                  <a:gd name="connsiteY1" fmla="*/ 8844 h 10065"/>
                  <a:gd name="connsiteX2" fmla="*/ 3 w 10001"/>
                  <a:gd name="connsiteY2" fmla="*/ 9387 h 10065"/>
                  <a:gd name="connsiteX3" fmla="*/ 95 w 10001"/>
                  <a:gd name="connsiteY3" fmla="*/ 9805 h 10065"/>
                  <a:gd name="connsiteX4" fmla="*/ 1251 w 10001"/>
                  <a:gd name="connsiteY4" fmla="*/ 9847 h 10065"/>
                  <a:gd name="connsiteX5" fmla="*/ 1507 w 10001"/>
                  <a:gd name="connsiteY5" fmla="*/ 9900 h 10065"/>
                  <a:gd name="connsiteX6" fmla="*/ 1523 w 10001"/>
                  <a:gd name="connsiteY6" fmla="*/ 9915 h 10065"/>
                  <a:gd name="connsiteX7" fmla="*/ 1558 w 10001"/>
                  <a:gd name="connsiteY7" fmla="*/ 9953 h 10065"/>
                  <a:gd name="connsiteX8" fmla="*/ 1733 w 10001"/>
                  <a:gd name="connsiteY8" fmla="*/ 9307 h 10065"/>
                  <a:gd name="connsiteX9" fmla="*/ 1807 w 10001"/>
                  <a:gd name="connsiteY9" fmla="*/ 8564 h 10065"/>
                  <a:gd name="connsiteX10" fmla="*/ 2024 w 10001"/>
                  <a:gd name="connsiteY10" fmla="*/ 6359 h 10065"/>
                  <a:gd name="connsiteX11" fmla="*/ 2586 w 10001"/>
                  <a:gd name="connsiteY11" fmla="*/ 4655 h 10065"/>
                  <a:gd name="connsiteX12" fmla="*/ 2612 w 10001"/>
                  <a:gd name="connsiteY12" fmla="*/ 4578 h 10065"/>
                  <a:gd name="connsiteX13" fmla="*/ 2628 w 10001"/>
                  <a:gd name="connsiteY13" fmla="*/ 4543 h 10065"/>
                  <a:gd name="connsiteX14" fmla="*/ 2663 w 10001"/>
                  <a:gd name="connsiteY14" fmla="*/ 4490 h 10065"/>
                  <a:gd name="connsiteX15" fmla="*/ 2660 w 10001"/>
                  <a:gd name="connsiteY15" fmla="*/ 9231 h 10065"/>
                  <a:gd name="connsiteX16" fmla="*/ 4735 w 10001"/>
                  <a:gd name="connsiteY16" fmla="*/ 9213 h 10065"/>
                  <a:gd name="connsiteX17" fmla="*/ 5332 w 10001"/>
                  <a:gd name="connsiteY17" fmla="*/ 9110 h 10065"/>
                  <a:gd name="connsiteX18" fmla="*/ 5683 w 10001"/>
                  <a:gd name="connsiteY18" fmla="*/ 9107 h 10065"/>
                  <a:gd name="connsiteX19" fmla="*/ 5919 w 10001"/>
                  <a:gd name="connsiteY19" fmla="*/ 9207 h 10065"/>
                  <a:gd name="connsiteX20" fmla="*/ 8094 w 10001"/>
                  <a:gd name="connsiteY20" fmla="*/ 9210 h 10065"/>
                  <a:gd name="connsiteX21" fmla="*/ 8104 w 10001"/>
                  <a:gd name="connsiteY21" fmla="*/ 5256 h 10065"/>
                  <a:gd name="connsiteX22" fmla="*/ 8365 w 10001"/>
                  <a:gd name="connsiteY22" fmla="*/ 6309 h 10065"/>
                  <a:gd name="connsiteX23" fmla="*/ 8503 w 10001"/>
                  <a:gd name="connsiteY23" fmla="*/ 8812 h 10065"/>
                  <a:gd name="connsiteX24" fmla="*/ 8697 w 10001"/>
                  <a:gd name="connsiteY24" fmla="*/ 10000 h 10065"/>
                  <a:gd name="connsiteX25" fmla="*/ 9533 w 10001"/>
                  <a:gd name="connsiteY25" fmla="*/ 9992 h 10065"/>
                  <a:gd name="connsiteX26" fmla="*/ 9997 w 10001"/>
                  <a:gd name="connsiteY26" fmla="*/ 5769 h 10065"/>
                  <a:gd name="connsiteX27" fmla="*/ 9097 w 10001"/>
                  <a:gd name="connsiteY27" fmla="*/ 2043 h 10065"/>
                  <a:gd name="connsiteX28" fmla="*/ 8452 w 10001"/>
                  <a:gd name="connsiteY28" fmla="*/ 938 h 10065"/>
                  <a:gd name="connsiteX29" fmla="*/ 8075 w 10001"/>
                  <a:gd name="connsiteY29" fmla="*/ 713 h 10065"/>
                  <a:gd name="connsiteX30" fmla="*/ 6385 w 10001"/>
                  <a:gd name="connsiteY30" fmla="*/ 0 h 10065"/>
                  <a:gd name="connsiteX31" fmla="*/ 6615 w 10001"/>
                  <a:gd name="connsiteY31" fmla="*/ 463 h 10065"/>
                  <a:gd name="connsiteX32" fmla="*/ 6037 w 10001"/>
                  <a:gd name="connsiteY32" fmla="*/ 1943 h 10065"/>
                  <a:gd name="connsiteX33" fmla="*/ 5852 w 10001"/>
                  <a:gd name="connsiteY33" fmla="*/ 1677 h 10065"/>
                  <a:gd name="connsiteX34" fmla="*/ 5648 w 10001"/>
                  <a:gd name="connsiteY34" fmla="*/ 1999 h 10065"/>
                  <a:gd name="connsiteX35" fmla="*/ 5891 w 10001"/>
                  <a:gd name="connsiteY35" fmla="*/ 7739 h 10065"/>
                  <a:gd name="connsiteX36" fmla="*/ 5804 w 10001"/>
                  <a:gd name="connsiteY36" fmla="*/ 8152 h 10065"/>
                  <a:gd name="connsiteX37" fmla="*/ 5412 w 10001"/>
                  <a:gd name="connsiteY37" fmla="*/ 8759 h 10065"/>
                  <a:gd name="connsiteX38" fmla="*/ 4993 w 10001"/>
                  <a:gd name="connsiteY38" fmla="*/ 8152 h 10065"/>
                  <a:gd name="connsiteX39" fmla="*/ 4907 w 10001"/>
                  <a:gd name="connsiteY39" fmla="*/ 7765 h 10065"/>
                  <a:gd name="connsiteX40" fmla="*/ 5144 w 10001"/>
                  <a:gd name="connsiteY40" fmla="*/ 2473 h 10065"/>
                  <a:gd name="connsiteX41" fmla="*/ 4958 w 10001"/>
                  <a:gd name="connsiteY41" fmla="*/ 1719 h 10065"/>
                  <a:gd name="connsiteX42" fmla="*/ 4945 w 10001"/>
                  <a:gd name="connsiteY42" fmla="*/ 1707 h 10065"/>
                  <a:gd name="connsiteX43" fmla="*/ 4932 w 10001"/>
                  <a:gd name="connsiteY43" fmla="*/ 1695 h 10065"/>
                  <a:gd name="connsiteX44" fmla="*/ 4760 w 10001"/>
                  <a:gd name="connsiteY44" fmla="*/ 1943 h 10065"/>
                  <a:gd name="connsiteX45" fmla="*/ 4230 w 10001"/>
                  <a:gd name="connsiteY45" fmla="*/ 1067 h 10065"/>
                  <a:gd name="connsiteX46" fmla="*/ 4390 w 10001"/>
                  <a:gd name="connsiteY46" fmla="*/ 0 h 10065"/>
                  <a:gd name="connsiteX47" fmla="*/ 2886 w 10001"/>
                  <a:gd name="connsiteY47" fmla="*/ 587 h 10065"/>
                  <a:gd name="connsiteX48" fmla="*/ 2486 w 10001"/>
                  <a:gd name="connsiteY48" fmla="*/ 893 h 10065"/>
                  <a:gd name="connsiteX49" fmla="*/ 1803 w 10001"/>
                  <a:gd name="connsiteY49" fmla="*/ 1586 h 10065"/>
                  <a:gd name="connsiteX50" fmla="*/ 785 w 10001"/>
                  <a:gd name="connsiteY50" fmla="*/ 4667 h 10065"/>
                  <a:gd name="connsiteX51" fmla="*/ 453 w 10001"/>
                  <a:gd name="connsiteY51" fmla="*/ 5681 h 10065"/>
                  <a:gd name="connsiteX52" fmla="*/ 242 w 10001"/>
                  <a:gd name="connsiteY52" fmla="*/ 6801 h 1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0001" h="10065">
                    <a:moveTo>
                      <a:pt x="242" y="6801"/>
                    </a:moveTo>
                    <a:cubicBezTo>
                      <a:pt x="178" y="7482"/>
                      <a:pt x="115" y="8163"/>
                      <a:pt x="51" y="8844"/>
                    </a:cubicBezTo>
                    <a:lnTo>
                      <a:pt x="3" y="9387"/>
                    </a:lnTo>
                    <a:cubicBezTo>
                      <a:pt x="-10" y="9555"/>
                      <a:pt x="19" y="9685"/>
                      <a:pt x="95" y="9805"/>
                    </a:cubicBezTo>
                    <a:cubicBezTo>
                      <a:pt x="287" y="9785"/>
                      <a:pt x="966" y="9838"/>
                      <a:pt x="1251" y="9847"/>
                    </a:cubicBezTo>
                    <a:cubicBezTo>
                      <a:pt x="1475" y="9856"/>
                      <a:pt x="1440" y="9835"/>
                      <a:pt x="1507" y="9900"/>
                    </a:cubicBezTo>
                    <a:cubicBezTo>
                      <a:pt x="1513" y="9903"/>
                      <a:pt x="1519" y="9909"/>
                      <a:pt x="1523" y="9915"/>
                    </a:cubicBezTo>
                    <a:lnTo>
                      <a:pt x="1558" y="9953"/>
                    </a:lnTo>
                    <a:cubicBezTo>
                      <a:pt x="1631" y="9705"/>
                      <a:pt x="1679" y="9917"/>
                      <a:pt x="1733" y="9307"/>
                    </a:cubicBezTo>
                    <a:cubicBezTo>
                      <a:pt x="1759" y="9057"/>
                      <a:pt x="1781" y="8815"/>
                      <a:pt x="1807" y="8564"/>
                    </a:cubicBezTo>
                    <a:cubicBezTo>
                      <a:pt x="1829" y="8314"/>
                      <a:pt x="1976" y="6527"/>
                      <a:pt x="2024" y="6359"/>
                    </a:cubicBezTo>
                    <a:cubicBezTo>
                      <a:pt x="2167" y="5855"/>
                      <a:pt x="2426" y="5183"/>
                      <a:pt x="2586" y="4655"/>
                    </a:cubicBezTo>
                    <a:cubicBezTo>
                      <a:pt x="2593" y="4631"/>
                      <a:pt x="2602" y="4599"/>
                      <a:pt x="2612" y="4578"/>
                    </a:cubicBezTo>
                    <a:cubicBezTo>
                      <a:pt x="2615" y="4573"/>
                      <a:pt x="2624" y="4549"/>
                      <a:pt x="2628" y="4543"/>
                    </a:cubicBezTo>
                    <a:cubicBezTo>
                      <a:pt x="2656" y="4487"/>
                      <a:pt x="2640" y="4517"/>
                      <a:pt x="2663" y="4490"/>
                    </a:cubicBezTo>
                    <a:cubicBezTo>
                      <a:pt x="2662" y="6070"/>
                      <a:pt x="2661" y="7651"/>
                      <a:pt x="2660" y="9231"/>
                    </a:cubicBezTo>
                    <a:cubicBezTo>
                      <a:pt x="2822" y="9186"/>
                      <a:pt x="4498" y="9186"/>
                      <a:pt x="4735" y="9213"/>
                    </a:cubicBezTo>
                    <a:cubicBezTo>
                      <a:pt x="4830" y="9060"/>
                      <a:pt x="5090" y="9110"/>
                      <a:pt x="5332" y="9110"/>
                    </a:cubicBezTo>
                    <a:cubicBezTo>
                      <a:pt x="5447" y="9110"/>
                      <a:pt x="5572" y="9104"/>
                      <a:pt x="5683" y="9107"/>
                    </a:cubicBezTo>
                    <a:cubicBezTo>
                      <a:pt x="5849" y="9113"/>
                      <a:pt x="5846" y="9127"/>
                      <a:pt x="5919" y="9207"/>
                    </a:cubicBezTo>
                    <a:lnTo>
                      <a:pt x="8094" y="9210"/>
                    </a:lnTo>
                    <a:cubicBezTo>
                      <a:pt x="8097" y="7892"/>
                      <a:pt x="8101" y="6574"/>
                      <a:pt x="8104" y="5256"/>
                    </a:cubicBezTo>
                    <a:cubicBezTo>
                      <a:pt x="8113" y="5413"/>
                      <a:pt x="8318" y="6076"/>
                      <a:pt x="8365" y="6309"/>
                    </a:cubicBezTo>
                    <a:cubicBezTo>
                      <a:pt x="8420" y="6563"/>
                      <a:pt x="8487" y="8405"/>
                      <a:pt x="8503" y="8812"/>
                    </a:cubicBezTo>
                    <a:cubicBezTo>
                      <a:pt x="8519" y="9198"/>
                      <a:pt x="8480" y="9714"/>
                      <a:pt x="8697" y="10000"/>
                    </a:cubicBezTo>
                    <a:cubicBezTo>
                      <a:pt x="9148" y="10008"/>
                      <a:pt x="9112" y="10148"/>
                      <a:pt x="9533" y="9992"/>
                    </a:cubicBezTo>
                    <a:cubicBezTo>
                      <a:pt x="9702" y="9300"/>
                      <a:pt x="10045" y="7082"/>
                      <a:pt x="9997" y="5769"/>
                    </a:cubicBezTo>
                    <a:cubicBezTo>
                      <a:pt x="9687" y="4525"/>
                      <a:pt x="9397" y="3281"/>
                      <a:pt x="9097" y="2043"/>
                    </a:cubicBezTo>
                    <a:cubicBezTo>
                      <a:pt x="8991" y="1619"/>
                      <a:pt x="8962" y="1129"/>
                      <a:pt x="8452" y="938"/>
                    </a:cubicBezTo>
                    <a:cubicBezTo>
                      <a:pt x="8091" y="802"/>
                      <a:pt x="8346" y="929"/>
                      <a:pt x="8075" y="713"/>
                    </a:cubicBezTo>
                    <a:cubicBezTo>
                      <a:pt x="7778" y="475"/>
                      <a:pt x="6940" y="44"/>
                      <a:pt x="6385" y="0"/>
                    </a:cubicBezTo>
                    <a:cubicBezTo>
                      <a:pt x="6433" y="106"/>
                      <a:pt x="6564" y="174"/>
                      <a:pt x="6615" y="463"/>
                    </a:cubicBezTo>
                    <a:cubicBezTo>
                      <a:pt x="6701" y="958"/>
                      <a:pt x="6325" y="1616"/>
                      <a:pt x="6037" y="1943"/>
                    </a:cubicBezTo>
                    <a:cubicBezTo>
                      <a:pt x="5961" y="1884"/>
                      <a:pt x="5907" y="1766"/>
                      <a:pt x="5852" y="1677"/>
                    </a:cubicBezTo>
                    <a:cubicBezTo>
                      <a:pt x="5804" y="1792"/>
                      <a:pt x="5670" y="1902"/>
                      <a:pt x="5648" y="1999"/>
                    </a:cubicBezTo>
                    <a:lnTo>
                      <a:pt x="5891" y="7739"/>
                    </a:lnTo>
                    <a:cubicBezTo>
                      <a:pt x="5907" y="7998"/>
                      <a:pt x="5926" y="7960"/>
                      <a:pt x="5804" y="8152"/>
                    </a:cubicBezTo>
                    <a:cubicBezTo>
                      <a:pt x="5702" y="8311"/>
                      <a:pt x="5524" y="8638"/>
                      <a:pt x="5412" y="8759"/>
                    </a:cubicBezTo>
                    <a:cubicBezTo>
                      <a:pt x="5342" y="8706"/>
                      <a:pt x="5077" y="8272"/>
                      <a:pt x="4993" y="8152"/>
                    </a:cubicBezTo>
                    <a:cubicBezTo>
                      <a:pt x="4872" y="7972"/>
                      <a:pt x="4897" y="8004"/>
                      <a:pt x="4907" y="7765"/>
                    </a:cubicBezTo>
                    <a:lnTo>
                      <a:pt x="5144" y="2473"/>
                    </a:lnTo>
                    <a:cubicBezTo>
                      <a:pt x="5160" y="2167"/>
                      <a:pt x="5230" y="1999"/>
                      <a:pt x="4958" y="1719"/>
                    </a:cubicBezTo>
                    <a:cubicBezTo>
                      <a:pt x="4958" y="1716"/>
                      <a:pt x="4948" y="1716"/>
                      <a:pt x="4945" y="1707"/>
                    </a:cubicBezTo>
                    <a:cubicBezTo>
                      <a:pt x="4945" y="1701"/>
                      <a:pt x="4939" y="1698"/>
                      <a:pt x="4932" y="1695"/>
                    </a:cubicBezTo>
                    <a:cubicBezTo>
                      <a:pt x="4875" y="1778"/>
                      <a:pt x="4817" y="1860"/>
                      <a:pt x="4760" y="1943"/>
                    </a:cubicBezTo>
                    <a:cubicBezTo>
                      <a:pt x="4597" y="1816"/>
                      <a:pt x="4320" y="1330"/>
                      <a:pt x="4230" y="1067"/>
                    </a:cubicBezTo>
                    <a:cubicBezTo>
                      <a:pt x="4061" y="578"/>
                      <a:pt x="4160" y="342"/>
                      <a:pt x="4390" y="0"/>
                    </a:cubicBezTo>
                    <a:cubicBezTo>
                      <a:pt x="3863" y="77"/>
                      <a:pt x="3305" y="318"/>
                      <a:pt x="2886" y="587"/>
                    </a:cubicBezTo>
                    <a:cubicBezTo>
                      <a:pt x="2733" y="687"/>
                      <a:pt x="2605" y="823"/>
                      <a:pt x="2486" y="893"/>
                    </a:cubicBezTo>
                    <a:cubicBezTo>
                      <a:pt x="2244" y="1047"/>
                      <a:pt x="1992" y="979"/>
                      <a:pt x="1803" y="1586"/>
                    </a:cubicBezTo>
                    <a:lnTo>
                      <a:pt x="785" y="4667"/>
                    </a:lnTo>
                    <a:cubicBezTo>
                      <a:pt x="673" y="5000"/>
                      <a:pt x="568" y="5345"/>
                      <a:pt x="453" y="5681"/>
                    </a:cubicBezTo>
                    <a:cubicBezTo>
                      <a:pt x="354" y="5970"/>
                      <a:pt x="210" y="6527"/>
                      <a:pt x="242" y="6801"/>
                    </a:cubicBezTo>
                    <a:close/>
                  </a:path>
                </a:pathLst>
              </a:custGeom>
              <a:solidFill>
                <a:srgbClr val="34ACEE"/>
              </a:solidFill>
              <a:ln w="9525">
                <a:noFill/>
                <a:round/>
                <a:headEnd/>
                <a:tailEnd/>
              </a:ln>
            </p:spPr>
            <p:txBody>
              <a:bodyPr vert="horz" wrap="square" lIns="91440" tIns="45720" rIns="91440" bIns="45720" numCol="1" anchor="t" anchorCtr="0" compatLnSpc="1">
                <a:prstTxWarp prst="textNoShape">
                  <a:avLst/>
                </a:prstTxWarp>
              </a:bodyPr>
              <a:lstStyle/>
              <a:p>
                <a:endParaRPr lang="en-IN"/>
              </a:p>
            </p:txBody>
          </p:sp>
          <p:sp>
            <p:nvSpPr>
              <p:cNvPr id="328" name="Freeform: Shape 327">
                <a:extLst>
                  <a:ext uri="{FF2B5EF4-FFF2-40B4-BE49-F238E27FC236}">
                    <a16:creationId xmlns:a16="http://schemas.microsoft.com/office/drawing/2014/main" id="{27956B73-3A07-46AF-824A-E3830A5D5EDC}"/>
                  </a:ext>
                </a:extLst>
              </p:cNvPr>
              <p:cNvSpPr>
                <a:spLocks/>
              </p:cNvSpPr>
              <p:nvPr/>
            </p:nvSpPr>
            <p:spPr bwMode="auto">
              <a:xfrm>
                <a:off x="2123283" y="2814361"/>
                <a:ext cx="561975" cy="1568728"/>
              </a:xfrm>
              <a:custGeom>
                <a:avLst/>
                <a:gdLst>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237408 w 561975"/>
                  <a:gd name="connsiteY6" fmla="*/ 737979 h 1568728"/>
                  <a:gd name="connsiteX7" fmla="*/ 218016 w 561975"/>
                  <a:gd name="connsiteY7" fmla="*/ 767645 h 1568728"/>
                  <a:gd name="connsiteX8" fmla="*/ 154990 w 561975"/>
                  <a:gd name="connsiteY8" fmla="*/ 804324 h 1568728"/>
                  <a:gd name="connsiteX9" fmla="*/ 152901 w 561975"/>
                  <a:gd name="connsiteY9" fmla="*/ 796044 h 1568728"/>
                  <a:gd name="connsiteX10" fmla="*/ 155105 w 561975"/>
                  <a:gd name="connsiteY10" fmla="*/ 804819 h 1568728"/>
                  <a:gd name="connsiteX11" fmla="*/ 217800 w 561975"/>
                  <a:gd name="connsiteY11" fmla="*/ 768162 h 1568728"/>
                  <a:gd name="connsiteX12" fmla="*/ 237392 w 561975"/>
                  <a:gd name="connsiteY12" fmla="*/ 738050 h 1568728"/>
                  <a:gd name="connsiteX13" fmla="*/ 4649 w 561975"/>
                  <a:gd name="connsiteY13" fmla="*/ 0 h 1568728"/>
                  <a:gd name="connsiteX14" fmla="*/ 205214 w 561975"/>
                  <a:gd name="connsiteY14" fmla="*/ 328 h 1568728"/>
                  <a:gd name="connsiteX15" fmla="*/ 213092 w 561975"/>
                  <a:gd name="connsiteY15" fmla="*/ 3930 h 1568728"/>
                  <a:gd name="connsiteX16" fmla="*/ 238039 w 561975"/>
                  <a:gd name="connsiteY16" fmla="*/ 17030 h 1568728"/>
                  <a:gd name="connsiteX17" fmla="*/ 274476 w 561975"/>
                  <a:gd name="connsiteY17" fmla="*/ 16702 h 1568728"/>
                  <a:gd name="connsiteX18" fmla="*/ 335531 w 561975"/>
                  <a:gd name="connsiteY18" fmla="*/ 983 h 1568728"/>
                  <a:gd name="connsiteX19" fmla="*/ 557433 w 561975"/>
                  <a:gd name="connsiteY19" fmla="*/ 328 h 1568728"/>
                  <a:gd name="connsiteX20" fmla="*/ 560059 w 561975"/>
                  <a:gd name="connsiteY20" fmla="*/ 92026 h 1568728"/>
                  <a:gd name="connsiteX21" fmla="*/ 560059 w 561975"/>
                  <a:gd name="connsiteY21" fmla="*/ 369085 h 1568728"/>
                  <a:gd name="connsiteX22" fmla="*/ 560387 w 561975"/>
                  <a:gd name="connsiteY22" fmla="*/ 743410 h 1568728"/>
                  <a:gd name="connsiteX23" fmla="*/ 555135 w 561975"/>
                  <a:gd name="connsiteY23" fmla="*/ 730638 h 1568728"/>
                  <a:gd name="connsiteX24" fmla="*/ 553959 w 561975"/>
                  <a:gd name="connsiteY24" fmla="*/ 734127 h 1568728"/>
                  <a:gd name="connsiteX25" fmla="*/ 554363 w 561975"/>
                  <a:gd name="connsiteY25" fmla="*/ 743707 h 1568728"/>
                  <a:gd name="connsiteX26" fmla="*/ 559044 w 561975"/>
                  <a:gd name="connsiteY26" fmla="*/ 743952 h 1568728"/>
                  <a:gd name="connsiteX27" fmla="*/ 561975 w 561975"/>
                  <a:gd name="connsiteY27" fmla="*/ 1534676 h 1568728"/>
                  <a:gd name="connsiteX28" fmla="*/ 514106 w 561975"/>
                  <a:gd name="connsiteY28" fmla="*/ 1535986 h 1568728"/>
                  <a:gd name="connsiteX29" fmla="*/ 519316 w 561975"/>
                  <a:gd name="connsiteY29" fmla="*/ 1562835 h 1568728"/>
                  <a:gd name="connsiteX30" fmla="*/ 517037 w 561975"/>
                  <a:gd name="connsiteY30" fmla="*/ 1568728 h 1568728"/>
                  <a:gd name="connsiteX31" fmla="*/ 499452 w 561975"/>
                  <a:gd name="connsiteY31" fmla="*/ 1558906 h 1568728"/>
                  <a:gd name="connsiteX32" fmla="*/ 477308 w 561975"/>
                  <a:gd name="connsiteY32" fmla="*/ 1556286 h 1568728"/>
                  <a:gd name="connsiteX33" fmla="*/ 429765 w 561975"/>
                  <a:gd name="connsiteY33" fmla="*/ 1554322 h 1568728"/>
                  <a:gd name="connsiteX34" fmla="*/ 339562 w 561975"/>
                  <a:gd name="connsiteY34" fmla="*/ 1565781 h 1568728"/>
                  <a:gd name="connsiteX35" fmla="*/ 336957 w 561975"/>
                  <a:gd name="connsiteY35" fmla="*/ 1559560 h 1568728"/>
                  <a:gd name="connsiteX36" fmla="*/ 341516 w 561975"/>
                  <a:gd name="connsiteY36" fmla="*/ 1536313 h 1568728"/>
                  <a:gd name="connsiteX37" fmla="*/ 316767 w 561975"/>
                  <a:gd name="connsiteY37" fmla="*/ 1535986 h 1568728"/>
                  <a:gd name="connsiteX38" fmla="*/ 313185 w 561975"/>
                  <a:gd name="connsiteY38" fmla="*/ 815985 h 1568728"/>
                  <a:gd name="connsiteX39" fmla="*/ 314488 w 561975"/>
                  <a:gd name="connsiteY39" fmla="*/ 578932 h 1568728"/>
                  <a:gd name="connsiteX40" fmla="*/ 316354 w 561975"/>
                  <a:gd name="connsiteY40" fmla="*/ 558423 h 1568728"/>
                  <a:gd name="connsiteX41" fmla="*/ 316329 w 561975"/>
                  <a:gd name="connsiteY41" fmla="*/ 551501 h 1568728"/>
                  <a:gd name="connsiteX42" fmla="*/ 316621 w 561975"/>
                  <a:gd name="connsiteY42" fmla="*/ 548316 h 1568728"/>
                  <a:gd name="connsiteX43" fmla="*/ 316865 w 561975"/>
                  <a:gd name="connsiteY43" fmla="*/ 533708 h 1568728"/>
                  <a:gd name="connsiteX44" fmla="*/ 316513 w 561975"/>
                  <a:gd name="connsiteY44" fmla="*/ 435902 h 1568728"/>
                  <a:gd name="connsiteX45" fmla="*/ 315836 w 561975"/>
                  <a:gd name="connsiteY45" fmla="*/ 415589 h 1568728"/>
                  <a:gd name="connsiteX46" fmla="*/ 316329 w 561975"/>
                  <a:gd name="connsiteY46" fmla="*/ 551501 h 1568728"/>
                  <a:gd name="connsiteX47" fmla="*/ 313867 w 561975"/>
                  <a:gd name="connsiteY47" fmla="*/ 578353 h 1568728"/>
                  <a:gd name="connsiteX48" fmla="*/ 312882 w 561975"/>
                  <a:gd name="connsiteY48" fmla="*/ 576061 h 1568728"/>
                  <a:gd name="connsiteX49" fmla="*/ 312225 w 561975"/>
                  <a:gd name="connsiteY49" fmla="*/ 573769 h 1568728"/>
                  <a:gd name="connsiteX50" fmla="*/ 311241 w 561975"/>
                  <a:gd name="connsiteY50" fmla="*/ 568856 h 1568728"/>
                  <a:gd name="connsiteX51" fmla="*/ 310912 w 561975"/>
                  <a:gd name="connsiteY51" fmla="*/ 557721 h 1568728"/>
                  <a:gd name="connsiteX52" fmla="*/ 310912 w 561975"/>
                  <a:gd name="connsiteY52" fmla="*/ 421812 h 1568728"/>
                  <a:gd name="connsiteX53" fmla="*/ 309599 w 561975"/>
                  <a:gd name="connsiteY53" fmla="*/ 264615 h 1568728"/>
                  <a:gd name="connsiteX54" fmla="*/ 253796 w 561975"/>
                  <a:gd name="connsiteY54" fmla="*/ 265270 h 1568728"/>
                  <a:gd name="connsiteX55" fmla="*/ 251498 w 561975"/>
                  <a:gd name="connsiteY55" fmla="*/ 565909 h 1568728"/>
                  <a:gd name="connsiteX56" fmla="*/ 248544 w 561975"/>
                  <a:gd name="connsiteY56" fmla="*/ 862290 h 1568728"/>
                  <a:gd name="connsiteX57" fmla="*/ 246574 w 561975"/>
                  <a:gd name="connsiteY57" fmla="*/ 697561 h 1568728"/>
                  <a:gd name="connsiteX58" fmla="*/ 246193 w 561975"/>
                  <a:gd name="connsiteY58" fmla="*/ 699276 h 1568728"/>
                  <a:gd name="connsiteX59" fmla="*/ 245734 w 561975"/>
                  <a:gd name="connsiteY59" fmla="*/ 733647 h 1568728"/>
                  <a:gd name="connsiteX60" fmla="*/ 248168 w 561975"/>
                  <a:gd name="connsiteY60" fmla="*/ 862752 h 1568728"/>
                  <a:gd name="connsiteX61" fmla="*/ 247515 w 561975"/>
                  <a:gd name="connsiteY61" fmla="*/ 1361888 h 1568728"/>
                  <a:gd name="connsiteX62" fmla="*/ 245882 w 561975"/>
                  <a:gd name="connsiteY62" fmla="*/ 1524558 h 1568728"/>
                  <a:gd name="connsiteX63" fmla="*/ 221719 w 561975"/>
                  <a:gd name="connsiteY63" fmla="*/ 1524885 h 1568728"/>
                  <a:gd name="connsiteX64" fmla="*/ 225637 w 561975"/>
                  <a:gd name="connsiteY64" fmla="*/ 1545178 h 1568728"/>
                  <a:gd name="connsiteX65" fmla="*/ 222372 w 561975"/>
                  <a:gd name="connsiteY65" fmla="*/ 1552051 h 1568728"/>
                  <a:gd name="connsiteX66" fmla="*/ 204412 w 561975"/>
                  <a:gd name="connsiteY66" fmla="*/ 1546160 h 1568728"/>
                  <a:gd name="connsiteX67" fmla="*/ 48981 w 561975"/>
                  <a:gd name="connsiteY67" fmla="*/ 1552051 h 1568728"/>
                  <a:gd name="connsiteX68" fmla="*/ 45715 w 561975"/>
                  <a:gd name="connsiteY68" fmla="*/ 1543214 h 1568728"/>
                  <a:gd name="connsiteX69" fmla="*/ 49307 w 561975"/>
                  <a:gd name="connsiteY69" fmla="*/ 1523903 h 1568728"/>
                  <a:gd name="connsiteX70" fmla="*/ 0 w 561975"/>
                  <a:gd name="connsiteY70" fmla="*/ 1523576 h 1568728"/>
                  <a:gd name="connsiteX71" fmla="*/ 3265 w 561975"/>
                  <a:gd name="connsiteY71" fmla="*/ 860788 h 1568728"/>
                  <a:gd name="connsiteX72" fmla="*/ 5878 w 561975"/>
                  <a:gd name="connsiteY72" fmla="*/ 844750 h 1568728"/>
                  <a:gd name="connsiteX73" fmla="*/ 43430 w 561975"/>
                  <a:gd name="connsiteY73" fmla="*/ 805147 h 1568728"/>
                  <a:gd name="connsiteX74" fmla="*/ 43430 w 561975"/>
                  <a:gd name="connsiteY74" fmla="*/ 571126 h 1568728"/>
                  <a:gd name="connsiteX75" fmla="*/ 60409 w 561975"/>
                  <a:gd name="connsiteY75" fmla="*/ 519412 h 1568728"/>
                  <a:gd name="connsiteX76" fmla="*/ 61267 w 561975"/>
                  <a:gd name="connsiteY76" fmla="*/ 411443 h 1568728"/>
                  <a:gd name="connsiteX77" fmla="*/ 60422 w 561975"/>
                  <a:gd name="connsiteY77" fmla="*/ 308157 h 1568728"/>
                  <a:gd name="connsiteX78" fmla="*/ 59796 w 561975"/>
                  <a:gd name="connsiteY78" fmla="*/ 305879 h 1568728"/>
                  <a:gd name="connsiteX79" fmla="*/ 3008 w 561975"/>
                  <a:gd name="connsiteY79" fmla="*/ 260357 h 1568728"/>
                  <a:gd name="connsiteX80" fmla="*/ 2023 w 561975"/>
                  <a:gd name="connsiteY80" fmla="*/ 130670 h 1568728"/>
                  <a:gd name="connsiteX81" fmla="*/ 4649 w 561975"/>
                  <a:gd name="connsiteY81"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154990 w 561975"/>
                  <a:gd name="connsiteY9" fmla="*/ 804324 h 1568728"/>
                  <a:gd name="connsiteX10" fmla="*/ 152901 w 561975"/>
                  <a:gd name="connsiteY10" fmla="*/ 796044 h 1568728"/>
                  <a:gd name="connsiteX11" fmla="*/ 217800 w 561975"/>
                  <a:gd name="connsiteY11" fmla="*/ 768162 h 1568728"/>
                  <a:gd name="connsiteX12" fmla="*/ 237392 w 561975"/>
                  <a:gd name="connsiteY12" fmla="*/ 738050 h 1568728"/>
                  <a:gd name="connsiteX13" fmla="*/ 237408 w 561975"/>
                  <a:gd name="connsiteY13" fmla="*/ 737979 h 1568728"/>
                  <a:gd name="connsiteX14" fmla="*/ 4649 w 561975"/>
                  <a:gd name="connsiteY14" fmla="*/ 0 h 1568728"/>
                  <a:gd name="connsiteX15" fmla="*/ 205214 w 561975"/>
                  <a:gd name="connsiteY15" fmla="*/ 328 h 1568728"/>
                  <a:gd name="connsiteX16" fmla="*/ 213092 w 561975"/>
                  <a:gd name="connsiteY16" fmla="*/ 3930 h 1568728"/>
                  <a:gd name="connsiteX17" fmla="*/ 238039 w 561975"/>
                  <a:gd name="connsiteY17" fmla="*/ 17030 h 1568728"/>
                  <a:gd name="connsiteX18" fmla="*/ 274476 w 561975"/>
                  <a:gd name="connsiteY18" fmla="*/ 16702 h 1568728"/>
                  <a:gd name="connsiteX19" fmla="*/ 335531 w 561975"/>
                  <a:gd name="connsiteY19" fmla="*/ 983 h 1568728"/>
                  <a:gd name="connsiteX20" fmla="*/ 557433 w 561975"/>
                  <a:gd name="connsiteY20" fmla="*/ 328 h 1568728"/>
                  <a:gd name="connsiteX21" fmla="*/ 560059 w 561975"/>
                  <a:gd name="connsiteY21" fmla="*/ 92026 h 1568728"/>
                  <a:gd name="connsiteX22" fmla="*/ 560059 w 561975"/>
                  <a:gd name="connsiteY22" fmla="*/ 369085 h 1568728"/>
                  <a:gd name="connsiteX23" fmla="*/ 560387 w 561975"/>
                  <a:gd name="connsiteY23" fmla="*/ 743410 h 1568728"/>
                  <a:gd name="connsiteX24" fmla="*/ 555135 w 561975"/>
                  <a:gd name="connsiteY24" fmla="*/ 730638 h 1568728"/>
                  <a:gd name="connsiteX25" fmla="*/ 553959 w 561975"/>
                  <a:gd name="connsiteY25" fmla="*/ 734127 h 1568728"/>
                  <a:gd name="connsiteX26" fmla="*/ 554363 w 561975"/>
                  <a:gd name="connsiteY26" fmla="*/ 743707 h 1568728"/>
                  <a:gd name="connsiteX27" fmla="*/ 559044 w 561975"/>
                  <a:gd name="connsiteY27" fmla="*/ 743952 h 1568728"/>
                  <a:gd name="connsiteX28" fmla="*/ 561975 w 561975"/>
                  <a:gd name="connsiteY28" fmla="*/ 1534676 h 1568728"/>
                  <a:gd name="connsiteX29" fmla="*/ 514106 w 561975"/>
                  <a:gd name="connsiteY29" fmla="*/ 1535986 h 1568728"/>
                  <a:gd name="connsiteX30" fmla="*/ 519316 w 561975"/>
                  <a:gd name="connsiteY30" fmla="*/ 1562835 h 1568728"/>
                  <a:gd name="connsiteX31" fmla="*/ 517037 w 561975"/>
                  <a:gd name="connsiteY31" fmla="*/ 1568728 h 1568728"/>
                  <a:gd name="connsiteX32" fmla="*/ 499452 w 561975"/>
                  <a:gd name="connsiteY32" fmla="*/ 1558906 h 1568728"/>
                  <a:gd name="connsiteX33" fmla="*/ 477308 w 561975"/>
                  <a:gd name="connsiteY33" fmla="*/ 1556286 h 1568728"/>
                  <a:gd name="connsiteX34" fmla="*/ 429765 w 561975"/>
                  <a:gd name="connsiteY34" fmla="*/ 1554322 h 1568728"/>
                  <a:gd name="connsiteX35" fmla="*/ 339562 w 561975"/>
                  <a:gd name="connsiteY35" fmla="*/ 1565781 h 1568728"/>
                  <a:gd name="connsiteX36" fmla="*/ 336957 w 561975"/>
                  <a:gd name="connsiteY36" fmla="*/ 1559560 h 1568728"/>
                  <a:gd name="connsiteX37" fmla="*/ 341516 w 561975"/>
                  <a:gd name="connsiteY37" fmla="*/ 1536313 h 1568728"/>
                  <a:gd name="connsiteX38" fmla="*/ 316767 w 561975"/>
                  <a:gd name="connsiteY38" fmla="*/ 1535986 h 1568728"/>
                  <a:gd name="connsiteX39" fmla="*/ 313185 w 561975"/>
                  <a:gd name="connsiteY39" fmla="*/ 815985 h 1568728"/>
                  <a:gd name="connsiteX40" fmla="*/ 314488 w 561975"/>
                  <a:gd name="connsiteY40" fmla="*/ 578932 h 1568728"/>
                  <a:gd name="connsiteX41" fmla="*/ 316354 w 561975"/>
                  <a:gd name="connsiteY41" fmla="*/ 558423 h 1568728"/>
                  <a:gd name="connsiteX42" fmla="*/ 316329 w 561975"/>
                  <a:gd name="connsiteY42" fmla="*/ 551501 h 1568728"/>
                  <a:gd name="connsiteX43" fmla="*/ 316621 w 561975"/>
                  <a:gd name="connsiteY43" fmla="*/ 548316 h 1568728"/>
                  <a:gd name="connsiteX44" fmla="*/ 316865 w 561975"/>
                  <a:gd name="connsiteY44" fmla="*/ 533708 h 1568728"/>
                  <a:gd name="connsiteX45" fmla="*/ 316513 w 561975"/>
                  <a:gd name="connsiteY45" fmla="*/ 435902 h 1568728"/>
                  <a:gd name="connsiteX46" fmla="*/ 315836 w 561975"/>
                  <a:gd name="connsiteY46" fmla="*/ 415589 h 1568728"/>
                  <a:gd name="connsiteX47" fmla="*/ 316329 w 561975"/>
                  <a:gd name="connsiteY47" fmla="*/ 551501 h 1568728"/>
                  <a:gd name="connsiteX48" fmla="*/ 313867 w 561975"/>
                  <a:gd name="connsiteY48" fmla="*/ 578353 h 1568728"/>
                  <a:gd name="connsiteX49" fmla="*/ 312882 w 561975"/>
                  <a:gd name="connsiteY49" fmla="*/ 576061 h 1568728"/>
                  <a:gd name="connsiteX50" fmla="*/ 312225 w 561975"/>
                  <a:gd name="connsiteY50" fmla="*/ 573769 h 1568728"/>
                  <a:gd name="connsiteX51" fmla="*/ 311241 w 561975"/>
                  <a:gd name="connsiteY51" fmla="*/ 568856 h 1568728"/>
                  <a:gd name="connsiteX52" fmla="*/ 310912 w 561975"/>
                  <a:gd name="connsiteY52" fmla="*/ 557721 h 1568728"/>
                  <a:gd name="connsiteX53" fmla="*/ 310912 w 561975"/>
                  <a:gd name="connsiteY53" fmla="*/ 421812 h 1568728"/>
                  <a:gd name="connsiteX54" fmla="*/ 309599 w 561975"/>
                  <a:gd name="connsiteY54" fmla="*/ 264615 h 1568728"/>
                  <a:gd name="connsiteX55" fmla="*/ 253796 w 561975"/>
                  <a:gd name="connsiteY55" fmla="*/ 265270 h 1568728"/>
                  <a:gd name="connsiteX56" fmla="*/ 251498 w 561975"/>
                  <a:gd name="connsiteY56" fmla="*/ 565909 h 1568728"/>
                  <a:gd name="connsiteX57" fmla="*/ 248544 w 561975"/>
                  <a:gd name="connsiteY57" fmla="*/ 862290 h 1568728"/>
                  <a:gd name="connsiteX58" fmla="*/ 246574 w 561975"/>
                  <a:gd name="connsiteY58" fmla="*/ 697561 h 1568728"/>
                  <a:gd name="connsiteX59" fmla="*/ 246193 w 561975"/>
                  <a:gd name="connsiteY59" fmla="*/ 699276 h 1568728"/>
                  <a:gd name="connsiteX60" fmla="*/ 245734 w 561975"/>
                  <a:gd name="connsiteY60" fmla="*/ 733647 h 1568728"/>
                  <a:gd name="connsiteX61" fmla="*/ 248168 w 561975"/>
                  <a:gd name="connsiteY61" fmla="*/ 862752 h 1568728"/>
                  <a:gd name="connsiteX62" fmla="*/ 247515 w 561975"/>
                  <a:gd name="connsiteY62" fmla="*/ 1361888 h 1568728"/>
                  <a:gd name="connsiteX63" fmla="*/ 245882 w 561975"/>
                  <a:gd name="connsiteY63" fmla="*/ 1524558 h 1568728"/>
                  <a:gd name="connsiteX64" fmla="*/ 221719 w 561975"/>
                  <a:gd name="connsiteY64" fmla="*/ 1524885 h 1568728"/>
                  <a:gd name="connsiteX65" fmla="*/ 225637 w 561975"/>
                  <a:gd name="connsiteY65" fmla="*/ 1545178 h 1568728"/>
                  <a:gd name="connsiteX66" fmla="*/ 222372 w 561975"/>
                  <a:gd name="connsiteY66" fmla="*/ 1552051 h 1568728"/>
                  <a:gd name="connsiteX67" fmla="*/ 204412 w 561975"/>
                  <a:gd name="connsiteY67" fmla="*/ 1546160 h 1568728"/>
                  <a:gd name="connsiteX68" fmla="*/ 48981 w 561975"/>
                  <a:gd name="connsiteY68" fmla="*/ 1552051 h 1568728"/>
                  <a:gd name="connsiteX69" fmla="*/ 45715 w 561975"/>
                  <a:gd name="connsiteY69" fmla="*/ 1543214 h 1568728"/>
                  <a:gd name="connsiteX70" fmla="*/ 49307 w 561975"/>
                  <a:gd name="connsiteY70" fmla="*/ 1523903 h 1568728"/>
                  <a:gd name="connsiteX71" fmla="*/ 0 w 561975"/>
                  <a:gd name="connsiteY71" fmla="*/ 1523576 h 1568728"/>
                  <a:gd name="connsiteX72" fmla="*/ 3265 w 561975"/>
                  <a:gd name="connsiteY72" fmla="*/ 860788 h 1568728"/>
                  <a:gd name="connsiteX73" fmla="*/ 5878 w 561975"/>
                  <a:gd name="connsiteY73" fmla="*/ 844750 h 1568728"/>
                  <a:gd name="connsiteX74" fmla="*/ 43430 w 561975"/>
                  <a:gd name="connsiteY74" fmla="*/ 805147 h 1568728"/>
                  <a:gd name="connsiteX75" fmla="*/ 43430 w 561975"/>
                  <a:gd name="connsiteY75" fmla="*/ 571126 h 1568728"/>
                  <a:gd name="connsiteX76" fmla="*/ 60409 w 561975"/>
                  <a:gd name="connsiteY76" fmla="*/ 519412 h 1568728"/>
                  <a:gd name="connsiteX77" fmla="*/ 61267 w 561975"/>
                  <a:gd name="connsiteY77" fmla="*/ 411443 h 1568728"/>
                  <a:gd name="connsiteX78" fmla="*/ 60422 w 561975"/>
                  <a:gd name="connsiteY78" fmla="*/ 308157 h 1568728"/>
                  <a:gd name="connsiteX79" fmla="*/ 59796 w 561975"/>
                  <a:gd name="connsiteY79" fmla="*/ 305879 h 1568728"/>
                  <a:gd name="connsiteX80" fmla="*/ 3008 w 561975"/>
                  <a:gd name="connsiteY80" fmla="*/ 260357 h 1568728"/>
                  <a:gd name="connsiteX81" fmla="*/ 2023 w 561975"/>
                  <a:gd name="connsiteY81" fmla="*/ 130670 h 1568728"/>
                  <a:gd name="connsiteX82" fmla="*/ 4649 w 561975"/>
                  <a:gd name="connsiteY82"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154990 w 561975"/>
                  <a:gd name="connsiteY9" fmla="*/ 804324 h 1568728"/>
                  <a:gd name="connsiteX10" fmla="*/ 217800 w 561975"/>
                  <a:gd name="connsiteY10" fmla="*/ 768162 h 1568728"/>
                  <a:gd name="connsiteX11" fmla="*/ 237392 w 561975"/>
                  <a:gd name="connsiteY11" fmla="*/ 738050 h 1568728"/>
                  <a:gd name="connsiteX12" fmla="*/ 237408 w 561975"/>
                  <a:gd name="connsiteY12" fmla="*/ 737979 h 1568728"/>
                  <a:gd name="connsiteX13" fmla="*/ 4649 w 561975"/>
                  <a:gd name="connsiteY13" fmla="*/ 0 h 1568728"/>
                  <a:gd name="connsiteX14" fmla="*/ 205214 w 561975"/>
                  <a:gd name="connsiteY14" fmla="*/ 328 h 1568728"/>
                  <a:gd name="connsiteX15" fmla="*/ 213092 w 561975"/>
                  <a:gd name="connsiteY15" fmla="*/ 3930 h 1568728"/>
                  <a:gd name="connsiteX16" fmla="*/ 238039 w 561975"/>
                  <a:gd name="connsiteY16" fmla="*/ 17030 h 1568728"/>
                  <a:gd name="connsiteX17" fmla="*/ 274476 w 561975"/>
                  <a:gd name="connsiteY17" fmla="*/ 16702 h 1568728"/>
                  <a:gd name="connsiteX18" fmla="*/ 335531 w 561975"/>
                  <a:gd name="connsiteY18" fmla="*/ 983 h 1568728"/>
                  <a:gd name="connsiteX19" fmla="*/ 557433 w 561975"/>
                  <a:gd name="connsiteY19" fmla="*/ 328 h 1568728"/>
                  <a:gd name="connsiteX20" fmla="*/ 560059 w 561975"/>
                  <a:gd name="connsiteY20" fmla="*/ 92026 h 1568728"/>
                  <a:gd name="connsiteX21" fmla="*/ 560059 w 561975"/>
                  <a:gd name="connsiteY21" fmla="*/ 369085 h 1568728"/>
                  <a:gd name="connsiteX22" fmla="*/ 560387 w 561975"/>
                  <a:gd name="connsiteY22" fmla="*/ 743410 h 1568728"/>
                  <a:gd name="connsiteX23" fmla="*/ 555135 w 561975"/>
                  <a:gd name="connsiteY23" fmla="*/ 730638 h 1568728"/>
                  <a:gd name="connsiteX24" fmla="*/ 553959 w 561975"/>
                  <a:gd name="connsiteY24" fmla="*/ 734127 h 1568728"/>
                  <a:gd name="connsiteX25" fmla="*/ 554363 w 561975"/>
                  <a:gd name="connsiteY25" fmla="*/ 743707 h 1568728"/>
                  <a:gd name="connsiteX26" fmla="*/ 559044 w 561975"/>
                  <a:gd name="connsiteY26" fmla="*/ 743952 h 1568728"/>
                  <a:gd name="connsiteX27" fmla="*/ 561975 w 561975"/>
                  <a:gd name="connsiteY27" fmla="*/ 1534676 h 1568728"/>
                  <a:gd name="connsiteX28" fmla="*/ 514106 w 561975"/>
                  <a:gd name="connsiteY28" fmla="*/ 1535986 h 1568728"/>
                  <a:gd name="connsiteX29" fmla="*/ 519316 w 561975"/>
                  <a:gd name="connsiteY29" fmla="*/ 1562835 h 1568728"/>
                  <a:gd name="connsiteX30" fmla="*/ 517037 w 561975"/>
                  <a:gd name="connsiteY30" fmla="*/ 1568728 h 1568728"/>
                  <a:gd name="connsiteX31" fmla="*/ 499452 w 561975"/>
                  <a:gd name="connsiteY31" fmla="*/ 1558906 h 1568728"/>
                  <a:gd name="connsiteX32" fmla="*/ 477308 w 561975"/>
                  <a:gd name="connsiteY32" fmla="*/ 1556286 h 1568728"/>
                  <a:gd name="connsiteX33" fmla="*/ 429765 w 561975"/>
                  <a:gd name="connsiteY33" fmla="*/ 1554322 h 1568728"/>
                  <a:gd name="connsiteX34" fmla="*/ 339562 w 561975"/>
                  <a:gd name="connsiteY34" fmla="*/ 1565781 h 1568728"/>
                  <a:gd name="connsiteX35" fmla="*/ 336957 w 561975"/>
                  <a:gd name="connsiteY35" fmla="*/ 1559560 h 1568728"/>
                  <a:gd name="connsiteX36" fmla="*/ 341516 w 561975"/>
                  <a:gd name="connsiteY36" fmla="*/ 1536313 h 1568728"/>
                  <a:gd name="connsiteX37" fmla="*/ 316767 w 561975"/>
                  <a:gd name="connsiteY37" fmla="*/ 1535986 h 1568728"/>
                  <a:gd name="connsiteX38" fmla="*/ 313185 w 561975"/>
                  <a:gd name="connsiteY38" fmla="*/ 815985 h 1568728"/>
                  <a:gd name="connsiteX39" fmla="*/ 314488 w 561975"/>
                  <a:gd name="connsiteY39" fmla="*/ 578932 h 1568728"/>
                  <a:gd name="connsiteX40" fmla="*/ 316354 w 561975"/>
                  <a:gd name="connsiteY40" fmla="*/ 558423 h 1568728"/>
                  <a:gd name="connsiteX41" fmla="*/ 316329 w 561975"/>
                  <a:gd name="connsiteY41" fmla="*/ 551501 h 1568728"/>
                  <a:gd name="connsiteX42" fmla="*/ 316621 w 561975"/>
                  <a:gd name="connsiteY42" fmla="*/ 548316 h 1568728"/>
                  <a:gd name="connsiteX43" fmla="*/ 316865 w 561975"/>
                  <a:gd name="connsiteY43" fmla="*/ 533708 h 1568728"/>
                  <a:gd name="connsiteX44" fmla="*/ 316513 w 561975"/>
                  <a:gd name="connsiteY44" fmla="*/ 435902 h 1568728"/>
                  <a:gd name="connsiteX45" fmla="*/ 315836 w 561975"/>
                  <a:gd name="connsiteY45" fmla="*/ 415589 h 1568728"/>
                  <a:gd name="connsiteX46" fmla="*/ 316329 w 561975"/>
                  <a:gd name="connsiteY46" fmla="*/ 551501 h 1568728"/>
                  <a:gd name="connsiteX47" fmla="*/ 313867 w 561975"/>
                  <a:gd name="connsiteY47" fmla="*/ 578353 h 1568728"/>
                  <a:gd name="connsiteX48" fmla="*/ 312882 w 561975"/>
                  <a:gd name="connsiteY48" fmla="*/ 576061 h 1568728"/>
                  <a:gd name="connsiteX49" fmla="*/ 312225 w 561975"/>
                  <a:gd name="connsiteY49" fmla="*/ 573769 h 1568728"/>
                  <a:gd name="connsiteX50" fmla="*/ 311241 w 561975"/>
                  <a:gd name="connsiteY50" fmla="*/ 568856 h 1568728"/>
                  <a:gd name="connsiteX51" fmla="*/ 310912 w 561975"/>
                  <a:gd name="connsiteY51" fmla="*/ 557721 h 1568728"/>
                  <a:gd name="connsiteX52" fmla="*/ 310912 w 561975"/>
                  <a:gd name="connsiteY52" fmla="*/ 421812 h 1568728"/>
                  <a:gd name="connsiteX53" fmla="*/ 309599 w 561975"/>
                  <a:gd name="connsiteY53" fmla="*/ 264615 h 1568728"/>
                  <a:gd name="connsiteX54" fmla="*/ 253796 w 561975"/>
                  <a:gd name="connsiteY54" fmla="*/ 265270 h 1568728"/>
                  <a:gd name="connsiteX55" fmla="*/ 251498 w 561975"/>
                  <a:gd name="connsiteY55" fmla="*/ 565909 h 1568728"/>
                  <a:gd name="connsiteX56" fmla="*/ 248544 w 561975"/>
                  <a:gd name="connsiteY56" fmla="*/ 862290 h 1568728"/>
                  <a:gd name="connsiteX57" fmla="*/ 246574 w 561975"/>
                  <a:gd name="connsiteY57" fmla="*/ 697561 h 1568728"/>
                  <a:gd name="connsiteX58" fmla="*/ 246193 w 561975"/>
                  <a:gd name="connsiteY58" fmla="*/ 699276 h 1568728"/>
                  <a:gd name="connsiteX59" fmla="*/ 245734 w 561975"/>
                  <a:gd name="connsiteY59" fmla="*/ 733647 h 1568728"/>
                  <a:gd name="connsiteX60" fmla="*/ 248168 w 561975"/>
                  <a:gd name="connsiteY60" fmla="*/ 862752 h 1568728"/>
                  <a:gd name="connsiteX61" fmla="*/ 247515 w 561975"/>
                  <a:gd name="connsiteY61" fmla="*/ 1361888 h 1568728"/>
                  <a:gd name="connsiteX62" fmla="*/ 245882 w 561975"/>
                  <a:gd name="connsiteY62" fmla="*/ 1524558 h 1568728"/>
                  <a:gd name="connsiteX63" fmla="*/ 221719 w 561975"/>
                  <a:gd name="connsiteY63" fmla="*/ 1524885 h 1568728"/>
                  <a:gd name="connsiteX64" fmla="*/ 225637 w 561975"/>
                  <a:gd name="connsiteY64" fmla="*/ 1545178 h 1568728"/>
                  <a:gd name="connsiteX65" fmla="*/ 222372 w 561975"/>
                  <a:gd name="connsiteY65" fmla="*/ 1552051 h 1568728"/>
                  <a:gd name="connsiteX66" fmla="*/ 204412 w 561975"/>
                  <a:gd name="connsiteY66" fmla="*/ 1546160 h 1568728"/>
                  <a:gd name="connsiteX67" fmla="*/ 48981 w 561975"/>
                  <a:gd name="connsiteY67" fmla="*/ 1552051 h 1568728"/>
                  <a:gd name="connsiteX68" fmla="*/ 45715 w 561975"/>
                  <a:gd name="connsiteY68" fmla="*/ 1543214 h 1568728"/>
                  <a:gd name="connsiteX69" fmla="*/ 49307 w 561975"/>
                  <a:gd name="connsiteY69" fmla="*/ 1523903 h 1568728"/>
                  <a:gd name="connsiteX70" fmla="*/ 0 w 561975"/>
                  <a:gd name="connsiteY70" fmla="*/ 1523576 h 1568728"/>
                  <a:gd name="connsiteX71" fmla="*/ 3265 w 561975"/>
                  <a:gd name="connsiteY71" fmla="*/ 860788 h 1568728"/>
                  <a:gd name="connsiteX72" fmla="*/ 5878 w 561975"/>
                  <a:gd name="connsiteY72" fmla="*/ 844750 h 1568728"/>
                  <a:gd name="connsiteX73" fmla="*/ 43430 w 561975"/>
                  <a:gd name="connsiteY73" fmla="*/ 805147 h 1568728"/>
                  <a:gd name="connsiteX74" fmla="*/ 43430 w 561975"/>
                  <a:gd name="connsiteY74" fmla="*/ 571126 h 1568728"/>
                  <a:gd name="connsiteX75" fmla="*/ 60409 w 561975"/>
                  <a:gd name="connsiteY75" fmla="*/ 519412 h 1568728"/>
                  <a:gd name="connsiteX76" fmla="*/ 61267 w 561975"/>
                  <a:gd name="connsiteY76" fmla="*/ 411443 h 1568728"/>
                  <a:gd name="connsiteX77" fmla="*/ 60422 w 561975"/>
                  <a:gd name="connsiteY77" fmla="*/ 308157 h 1568728"/>
                  <a:gd name="connsiteX78" fmla="*/ 59796 w 561975"/>
                  <a:gd name="connsiteY78" fmla="*/ 305879 h 1568728"/>
                  <a:gd name="connsiteX79" fmla="*/ 3008 w 561975"/>
                  <a:gd name="connsiteY79" fmla="*/ 260357 h 1568728"/>
                  <a:gd name="connsiteX80" fmla="*/ 2023 w 561975"/>
                  <a:gd name="connsiteY80" fmla="*/ 130670 h 1568728"/>
                  <a:gd name="connsiteX81" fmla="*/ 4649 w 561975"/>
                  <a:gd name="connsiteY81"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217800 w 561975"/>
                  <a:gd name="connsiteY9" fmla="*/ 768162 h 1568728"/>
                  <a:gd name="connsiteX10" fmla="*/ 237392 w 561975"/>
                  <a:gd name="connsiteY10" fmla="*/ 738050 h 1568728"/>
                  <a:gd name="connsiteX11" fmla="*/ 237408 w 561975"/>
                  <a:gd name="connsiteY11" fmla="*/ 737979 h 1568728"/>
                  <a:gd name="connsiteX12" fmla="*/ 4649 w 561975"/>
                  <a:gd name="connsiteY12" fmla="*/ 0 h 1568728"/>
                  <a:gd name="connsiteX13" fmla="*/ 205214 w 561975"/>
                  <a:gd name="connsiteY13" fmla="*/ 328 h 1568728"/>
                  <a:gd name="connsiteX14" fmla="*/ 213092 w 561975"/>
                  <a:gd name="connsiteY14" fmla="*/ 3930 h 1568728"/>
                  <a:gd name="connsiteX15" fmla="*/ 238039 w 561975"/>
                  <a:gd name="connsiteY15" fmla="*/ 17030 h 1568728"/>
                  <a:gd name="connsiteX16" fmla="*/ 274476 w 561975"/>
                  <a:gd name="connsiteY16" fmla="*/ 16702 h 1568728"/>
                  <a:gd name="connsiteX17" fmla="*/ 335531 w 561975"/>
                  <a:gd name="connsiteY17" fmla="*/ 983 h 1568728"/>
                  <a:gd name="connsiteX18" fmla="*/ 557433 w 561975"/>
                  <a:gd name="connsiteY18" fmla="*/ 328 h 1568728"/>
                  <a:gd name="connsiteX19" fmla="*/ 560059 w 561975"/>
                  <a:gd name="connsiteY19" fmla="*/ 92026 h 1568728"/>
                  <a:gd name="connsiteX20" fmla="*/ 560059 w 561975"/>
                  <a:gd name="connsiteY20" fmla="*/ 369085 h 1568728"/>
                  <a:gd name="connsiteX21" fmla="*/ 560387 w 561975"/>
                  <a:gd name="connsiteY21" fmla="*/ 743410 h 1568728"/>
                  <a:gd name="connsiteX22" fmla="*/ 555135 w 561975"/>
                  <a:gd name="connsiteY22" fmla="*/ 730638 h 1568728"/>
                  <a:gd name="connsiteX23" fmla="*/ 553959 w 561975"/>
                  <a:gd name="connsiteY23" fmla="*/ 734127 h 1568728"/>
                  <a:gd name="connsiteX24" fmla="*/ 554363 w 561975"/>
                  <a:gd name="connsiteY24" fmla="*/ 743707 h 1568728"/>
                  <a:gd name="connsiteX25" fmla="*/ 559044 w 561975"/>
                  <a:gd name="connsiteY25" fmla="*/ 743952 h 1568728"/>
                  <a:gd name="connsiteX26" fmla="*/ 561975 w 561975"/>
                  <a:gd name="connsiteY26" fmla="*/ 1534676 h 1568728"/>
                  <a:gd name="connsiteX27" fmla="*/ 514106 w 561975"/>
                  <a:gd name="connsiteY27" fmla="*/ 1535986 h 1568728"/>
                  <a:gd name="connsiteX28" fmla="*/ 519316 w 561975"/>
                  <a:gd name="connsiteY28" fmla="*/ 1562835 h 1568728"/>
                  <a:gd name="connsiteX29" fmla="*/ 517037 w 561975"/>
                  <a:gd name="connsiteY29" fmla="*/ 1568728 h 1568728"/>
                  <a:gd name="connsiteX30" fmla="*/ 499452 w 561975"/>
                  <a:gd name="connsiteY30" fmla="*/ 1558906 h 1568728"/>
                  <a:gd name="connsiteX31" fmla="*/ 477308 w 561975"/>
                  <a:gd name="connsiteY31" fmla="*/ 1556286 h 1568728"/>
                  <a:gd name="connsiteX32" fmla="*/ 429765 w 561975"/>
                  <a:gd name="connsiteY32" fmla="*/ 1554322 h 1568728"/>
                  <a:gd name="connsiteX33" fmla="*/ 339562 w 561975"/>
                  <a:gd name="connsiteY33" fmla="*/ 1565781 h 1568728"/>
                  <a:gd name="connsiteX34" fmla="*/ 336957 w 561975"/>
                  <a:gd name="connsiteY34" fmla="*/ 1559560 h 1568728"/>
                  <a:gd name="connsiteX35" fmla="*/ 341516 w 561975"/>
                  <a:gd name="connsiteY35" fmla="*/ 1536313 h 1568728"/>
                  <a:gd name="connsiteX36" fmla="*/ 316767 w 561975"/>
                  <a:gd name="connsiteY36" fmla="*/ 1535986 h 1568728"/>
                  <a:gd name="connsiteX37" fmla="*/ 313185 w 561975"/>
                  <a:gd name="connsiteY37" fmla="*/ 815985 h 1568728"/>
                  <a:gd name="connsiteX38" fmla="*/ 314488 w 561975"/>
                  <a:gd name="connsiteY38" fmla="*/ 578932 h 1568728"/>
                  <a:gd name="connsiteX39" fmla="*/ 316354 w 561975"/>
                  <a:gd name="connsiteY39" fmla="*/ 558423 h 1568728"/>
                  <a:gd name="connsiteX40" fmla="*/ 316329 w 561975"/>
                  <a:gd name="connsiteY40" fmla="*/ 551501 h 1568728"/>
                  <a:gd name="connsiteX41" fmla="*/ 316621 w 561975"/>
                  <a:gd name="connsiteY41" fmla="*/ 548316 h 1568728"/>
                  <a:gd name="connsiteX42" fmla="*/ 316865 w 561975"/>
                  <a:gd name="connsiteY42" fmla="*/ 533708 h 1568728"/>
                  <a:gd name="connsiteX43" fmla="*/ 316513 w 561975"/>
                  <a:gd name="connsiteY43" fmla="*/ 435902 h 1568728"/>
                  <a:gd name="connsiteX44" fmla="*/ 315836 w 561975"/>
                  <a:gd name="connsiteY44" fmla="*/ 415589 h 1568728"/>
                  <a:gd name="connsiteX45" fmla="*/ 316329 w 561975"/>
                  <a:gd name="connsiteY45" fmla="*/ 551501 h 1568728"/>
                  <a:gd name="connsiteX46" fmla="*/ 313867 w 561975"/>
                  <a:gd name="connsiteY46" fmla="*/ 578353 h 1568728"/>
                  <a:gd name="connsiteX47" fmla="*/ 312882 w 561975"/>
                  <a:gd name="connsiteY47" fmla="*/ 576061 h 1568728"/>
                  <a:gd name="connsiteX48" fmla="*/ 312225 w 561975"/>
                  <a:gd name="connsiteY48" fmla="*/ 573769 h 1568728"/>
                  <a:gd name="connsiteX49" fmla="*/ 311241 w 561975"/>
                  <a:gd name="connsiteY49" fmla="*/ 568856 h 1568728"/>
                  <a:gd name="connsiteX50" fmla="*/ 310912 w 561975"/>
                  <a:gd name="connsiteY50" fmla="*/ 557721 h 1568728"/>
                  <a:gd name="connsiteX51" fmla="*/ 310912 w 561975"/>
                  <a:gd name="connsiteY51" fmla="*/ 421812 h 1568728"/>
                  <a:gd name="connsiteX52" fmla="*/ 309599 w 561975"/>
                  <a:gd name="connsiteY52" fmla="*/ 264615 h 1568728"/>
                  <a:gd name="connsiteX53" fmla="*/ 253796 w 561975"/>
                  <a:gd name="connsiteY53" fmla="*/ 265270 h 1568728"/>
                  <a:gd name="connsiteX54" fmla="*/ 251498 w 561975"/>
                  <a:gd name="connsiteY54" fmla="*/ 565909 h 1568728"/>
                  <a:gd name="connsiteX55" fmla="*/ 248544 w 561975"/>
                  <a:gd name="connsiteY55" fmla="*/ 862290 h 1568728"/>
                  <a:gd name="connsiteX56" fmla="*/ 246574 w 561975"/>
                  <a:gd name="connsiteY56" fmla="*/ 697561 h 1568728"/>
                  <a:gd name="connsiteX57" fmla="*/ 246193 w 561975"/>
                  <a:gd name="connsiteY57" fmla="*/ 699276 h 1568728"/>
                  <a:gd name="connsiteX58" fmla="*/ 245734 w 561975"/>
                  <a:gd name="connsiteY58" fmla="*/ 733647 h 1568728"/>
                  <a:gd name="connsiteX59" fmla="*/ 248168 w 561975"/>
                  <a:gd name="connsiteY59" fmla="*/ 862752 h 1568728"/>
                  <a:gd name="connsiteX60" fmla="*/ 247515 w 561975"/>
                  <a:gd name="connsiteY60" fmla="*/ 1361888 h 1568728"/>
                  <a:gd name="connsiteX61" fmla="*/ 245882 w 561975"/>
                  <a:gd name="connsiteY61" fmla="*/ 1524558 h 1568728"/>
                  <a:gd name="connsiteX62" fmla="*/ 221719 w 561975"/>
                  <a:gd name="connsiteY62" fmla="*/ 1524885 h 1568728"/>
                  <a:gd name="connsiteX63" fmla="*/ 225637 w 561975"/>
                  <a:gd name="connsiteY63" fmla="*/ 1545178 h 1568728"/>
                  <a:gd name="connsiteX64" fmla="*/ 222372 w 561975"/>
                  <a:gd name="connsiteY64" fmla="*/ 1552051 h 1568728"/>
                  <a:gd name="connsiteX65" fmla="*/ 204412 w 561975"/>
                  <a:gd name="connsiteY65" fmla="*/ 1546160 h 1568728"/>
                  <a:gd name="connsiteX66" fmla="*/ 48981 w 561975"/>
                  <a:gd name="connsiteY66" fmla="*/ 1552051 h 1568728"/>
                  <a:gd name="connsiteX67" fmla="*/ 45715 w 561975"/>
                  <a:gd name="connsiteY67" fmla="*/ 1543214 h 1568728"/>
                  <a:gd name="connsiteX68" fmla="*/ 49307 w 561975"/>
                  <a:gd name="connsiteY68" fmla="*/ 1523903 h 1568728"/>
                  <a:gd name="connsiteX69" fmla="*/ 0 w 561975"/>
                  <a:gd name="connsiteY69" fmla="*/ 1523576 h 1568728"/>
                  <a:gd name="connsiteX70" fmla="*/ 3265 w 561975"/>
                  <a:gd name="connsiteY70" fmla="*/ 860788 h 1568728"/>
                  <a:gd name="connsiteX71" fmla="*/ 5878 w 561975"/>
                  <a:gd name="connsiteY71" fmla="*/ 844750 h 1568728"/>
                  <a:gd name="connsiteX72" fmla="*/ 43430 w 561975"/>
                  <a:gd name="connsiteY72" fmla="*/ 805147 h 1568728"/>
                  <a:gd name="connsiteX73" fmla="*/ 43430 w 561975"/>
                  <a:gd name="connsiteY73" fmla="*/ 571126 h 1568728"/>
                  <a:gd name="connsiteX74" fmla="*/ 60409 w 561975"/>
                  <a:gd name="connsiteY74" fmla="*/ 519412 h 1568728"/>
                  <a:gd name="connsiteX75" fmla="*/ 61267 w 561975"/>
                  <a:gd name="connsiteY75" fmla="*/ 411443 h 1568728"/>
                  <a:gd name="connsiteX76" fmla="*/ 60422 w 561975"/>
                  <a:gd name="connsiteY76" fmla="*/ 308157 h 1568728"/>
                  <a:gd name="connsiteX77" fmla="*/ 59796 w 561975"/>
                  <a:gd name="connsiteY77" fmla="*/ 305879 h 1568728"/>
                  <a:gd name="connsiteX78" fmla="*/ 3008 w 561975"/>
                  <a:gd name="connsiteY78" fmla="*/ 260357 h 1568728"/>
                  <a:gd name="connsiteX79" fmla="*/ 2023 w 561975"/>
                  <a:gd name="connsiteY79" fmla="*/ 130670 h 1568728"/>
                  <a:gd name="connsiteX80" fmla="*/ 4649 w 561975"/>
                  <a:gd name="connsiteY80"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408 w 561975"/>
                  <a:gd name="connsiteY7" fmla="*/ 737979 h 1568728"/>
                  <a:gd name="connsiteX8" fmla="*/ 218016 w 561975"/>
                  <a:gd name="connsiteY8" fmla="*/ 767645 h 1568728"/>
                  <a:gd name="connsiteX9" fmla="*/ 237392 w 561975"/>
                  <a:gd name="connsiteY9" fmla="*/ 738050 h 1568728"/>
                  <a:gd name="connsiteX10" fmla="*/ 237408 w 561975"/>
                  <a:gd name="connsiteY10" fmla="*/ 737979 h 1568728"/>
                  <a:gd name="connsiteX11" fmla="*/ 4649 w 561975"/>
                  <a:gd name="connsiteY11" fmla="*/ 0 h 1568728"/>
                  <a:gd name="connsiteX12" fmla="*/ 205214 w 561975"/>
                  <a:gd name="connsiteY12" fmla="*/ 328 h 1568728"/>
                  <a:gd name="connsiteX13" fmla="*/ 213092 w 561975"/>
                  <a:gd name="connsiteY13" fmla="*/ 3930 h 1568728"/>
                  <a:gd name="connsiteX14" fmla="*/ 238039 w 561975"/>
                  <a:gd name="connsiteY14" fmla="*/ 17030 h 1568728"/>
                  <a:gd name="connsiteX15" fmla="*/ 274476 w 561975"/>
                  <a:gd name="connsiteY15" fmla="*/ 16702 h 1568728"/>
                  <a:gd name="connsiteX16" fmla="*/ 335531 w 561975"/>
                  <a:gd name="connsiteY16" fmla="*/ 983 h 1568728"/>
                  <a:gd name="connsiteX17" fmla="*/ 557433 w 561975"/>
                  <a:gd name="connsiteY17" fmla="*/ 328 h 1568728"/>
                  <a:gd name="connsiteX18" fmla="*/ 560059 w 561975"/>
                  <a:gd name="connsiteY18" fmla="*/ 92026 h 1568728"/>
                  <a:gd name="connsiteX19" fmla="*/ 560059 w 561975"/>
                  <a:gd name="connsiteY19" fmla="*/ 369085 h 1568728"/>
                  <a:gd name="connsiteX20" fmla="*/ 560387 w 561975"/>
                  <a:gd name="connsiteY20" fmla="*/ 743410 h 1568728"/>
                  <a:gd name="connsiteX21" fmla="*/ 555135 w 561975"/>
                  <a:gd name="connsiteY21" fmla="*/ 730638 h 1568728"/>
                  <a:gd name="connsiteX22" fmla="*/ 553959 w 561975"/>
                  <a:gd name="connsiteY22" fmla="*/ 734127 h 1568728"/>
                  <a:gd name="connsiteX23" fmla="*/ 554363 w 561975"/>
                  <a:gd name="connsiteY23" fmla="*/ 743707 h 1568728"/>
                  <a:gd name="connsiteX24" fmla="*/ 559044 w 561975"/>
                  <a:gd name="connsiteY24" fmla="*/ 743952 h 1568728"/>
                  <a:gd name="connsiteX25" fmla="*/ 561975 w 561975"/>
                  <a:gd name="connsiteY25" fmla="*/ 1534676 h 1568728"/>
                  <a:gd name="connsiteX26" fmla="*/ 514106 w 561975"/>
                  <a:gd name="connsiteY26" fmla="*/ 1535986 h 1568728"/>
                  <a:gd name="connsiteX27" fmla="*/ 519316 w 561975"/>
                  <a:gd name="connsiteY27" fmla="*/ 1562835 h 1568728"/>
                  <a:gd name="connsiteX28" fmla="*/ 517037 w 561975"/>
                  <a:gd name="connsiteY28" fmla="*/ 1568728 h 1568728"/>
                  <a:gd name="connsiteX29" fmla="*/ 499452 w 561975"/>
                  <a:gd name="connsiteY29" fmla="*/ 1558906 h 1568728"/>
                  <a:gd name="connsiteX30" fmla="*/ 477308 w 561975"/>
                  <a:gd name="connsiteY30" fmla="*/ 1556286 h 1568728"/>
                  <a:gd name="connsiteX31" fmla="*/ 429765 w 561975"/>
                  <a:gd name="connsiteY31" fmla="*/ 1554322 h 1568728"/>
                  <a:gd name="connsiteX32" fmla="*/ 339562 w 561975"/>
                  <a:gd name="connsiteY32" fmla="*/ 1565781 h 1568728"/>
                  <a:gd name="connsiteX33" fmla="*/ 336957 w 561975"/>
                  <a:gd name="connsiteY33" fmla="*/ 1559560 h 1568728"/>
                  <a:gd name="connsiteX34" fmla="*/ 341516 w 561975"/>
                  <a:gd name="connsiteY34" fmla="*/ 1536313 h 1568728"/>
                  <a:gd name="connsiteX35" fmla="*/ 316767 w 561975"/>
                  <a:gd name="connsiteY35" fmla="*/ 1535986 h 1568728"/>
                  <a:gd name="connsiteX36" fmla="*/ 313185 w 561975"/>
                  <a:gd name="connsiteY36" fmla="*/ 815985 h 1568728"/>
                  <a:gd name="connsiteX37" fmla="*/ 314488 w 561975"/>
                  <a:gd name="connsiteY37" fmla="*/ 578932 h 1568728"/>
                  <a:gd name="connsiteX38" fmla="*/ 316354 w 561975"/>
                  <a:gd name="connsiteY38" fmla="*/ 558423 h 1568728"/>
                  <a:gd name="connsiteX39" fmla="*/ 316329 w 561975"/>
                  <a:gd name="connsiteY39" fmla="*/ 551501 h 1568728"/>
                  <a:gd name="connsiteX40" fmla="*/ 316621 w 561975"/>
                  <a:gd name="connsiteY40" fmla="*/ 548316 h 1568728"/>
                  <a:gd name="connsiteX41" fmla="*/ 316865 w 561975"/>
                  <a:gd name="connsiteY41" fmla="*/ 533708 h 1568728"/>
                  <a:gd name="connsiteX42" fmla="*/ 316513 w 561975"/>
                  <a:gd name="connsiteY42" fmla="*/ 435902 h 1568728"/>
                  <a:gd name="connsiteX43" fmla="*/ 315836 w 561975"/>
                  <a:gd name="connsiteY43" fmla="*/ 415589 h 1568728"/>
                  <a:gd name="connsiteX44" fmla="*/ 316329 w 561975"/>
                  <a:gd name="connsiteY44" fmla="*/ 551501 h 1568728"/>
                  <a:gd name="connsiteX45" fmla="*/ 313867 w 561975"/>
                  <a:gd name="connsiteY45" fmla="*/ 578353 h 1568728"/>
                  <a:gd name="connsiteX46" fmla="*/ 312882 w 561975"/>
                  <a:gd name="connsiteY46" fmla="*/ 576061 h 1568728"/>
                  <a:gd name="connsiteX47" fmla="*/ 312225 w 561975"/>
                  <a:gd name="connsiteY47" fmla="*/ 573769 h 1568728"/>
                  <a:gd name="connsiteX48" fmla="*/ 311241 w 561975"/>
                  <a:gd name="connsiteY48" fmla="*/ 568856 h 1568728"/>
                  <a:gd name="connsiteX49" fmla="*/ 310912 w 561975"/>
                  <a:gd name="connsiteY49" fmla="*/ 557721 h 1568728"/>
                  <a:gd name="connsiteX50" fmla="*/ 310912 w 561975"/>
                  <a:gd name="connsiteY50" fmla="*/ 421812 h 1568728"/>
                  <a:gd name="connsiteX51" fmla="*/ 309599 w 561975"/>
                  <a:gd name="connsiteY51" fmla="*/ 264615 h 1568728"/>
                  <a:gd name="connsiteX52" fmla="*/ 253796 w 561975"/>
                  <a:gd name="connsiteY52" fmla="*/ 265270 h 1568728"/>
                  <a:gd name="connsiteX53" fmla="*/ 251498 w 561975"/>
                  <a:gd name="connsiteY53" fmla="*/ 565909 h 1568728"/>
                  <a:gd name="connsiteX54" fmla="*/ 248544 w 561975"/>
                  <a:gd name="connsiteY54" fmla="*/ 862290 h 1568728"/>
                  <a:gd name="connsiteX55" fmla="*/ 246574 w 561975"/>
                  <a:gd name="connsiteY55" fmla="*/ 697561 h 1568728"/>
                  <a:gd name="connsiteX56" fmla="*/ 246193 w 561975"/>
                  <a:gd name="connsiteY56" fmla="*/ 699276 h 1568728"/>
                  <a:gd name="connsiteX57" fmla="*/ 245734 w 561975"/>
                  <a:gd name="connsiteY57" fmla="*/ 733647 h 1568728"/>
                  <a:gd name="connsiteX58" fmla="*/ 248168 w 561975"/>
                  <a:gd name="connsiteY58" fmla="*/ 862752 h 1568728"/>
                  <a:gd name="connsiteX59" fmla="*/ 247515 w 561975"/>
                  <a:gd name="connsiteY59" fmla="*/ 1361888 h 1568728"/>
                  <a:gd name="connsiteX60" fmla="*/ 245882 w 561975"/>
                  <a:gd name="connsiteY60" fmla="*/ 1524558 h 1568728"/>
                  <a:gd name="connsiteX61" fmla="*/ 221719 w 561975"/>
                  <a:gd name="connsiteY61" fmla="*/ 1524885 h 1568728"/>
                  <a:gd name="connsiteX62" fmla="*/ 225637 w 561975"/>
                  <a:gd name="connsiteY62" fmla="*/ 1545178 h 1568728"/>
                  <a:gd name="connsiteX63" fmla="*/ 222372 w 561975"/>
                  <a:gd name="connsiteY63" fmla="*/ 1552051 h 1568728"/>
                  <a:gd name="connsiteX64" fmla="*/ 204412 w 561975"/>
                  <a:gd name="connsiteY64" fmla="*/ 1546160 h 1568728"/>
                  <a:gd name="connsiteX65" fmla="*/ 48981 w 561975"/>
                  <a:gd name="connsiteY65" fmla="*/ 1552051 h 1568728"/>
                  <a:gd name="connsiteX66" fmla="*/ 45715 w 561975"/>
                  <a:gd name="connsiteY66" fmla="*/ 1543214 h 1568728"/>
                  <a:gd name="connsiteX67" fmla="*/ 49307 w 561975"/>
                  <a:gd name="connsiteY67" fmla="*/ 1523903 h 1568728"/>
                  <a:gd name="connsiteX68" fmla="*/ 0 w 561975"/>
                  <a:gd name="connsiteY68" fmla="*/ 1523576 h 1568728"/>
                  <a:gd name="connsiteX69" fmla="*/ 3265 w 561975"/>
                  <a:gd name="connsiteY69" fmla="*/ 860788 h 1568728"/>
                  <a:gd name="connsiteX70" fmla="*/ 5878 w 561975"/>
                  <a:gd name="connsiteY70" fmla="*/ 844750 h 1568728"/>
                  <a:gd name="connsiteX71" fmla="*/ 43430 w 561975"/>
                  <a:gd name="connsiteY71" fmla="*/ 805147 h 1568728"/>
                  <a:gd name="connsiteX72" fmla="*/ 43430 w 561975"/>
                  <a:gd name="connsiteY72" fmla="*/ 571126 h 1568728"/>
                  <a:gd name="connsiteX73" fmla="*/ 60409 w 561975"/>
                  <a:gd name="connsiteY73" fmla="*/ 519412 h 1568728"/>
                  <a:gd name="connsiteX74" fmla="*/ 61267 w 561975"/>
                  <a:gd name="connsiteY74" fmla="*/ 411443 h 1568728"/>
                  <a:gd name="connsiteX75" fmla="*/ 60422 w 561975"/>
                  <a:gd name="connsiteY75" fmla="*/ 308157 h 1568728"/>
                  <a:gd name="connsiteX76" fmla="*/ 59796 w 561975"/>
                  <a:gd name="connsiteY76" fmla="*/ 305879 h 1568728"/>
                  <a:gd name="connsiteX77" fmla="*/ 3008 w 561975"/>
                  <a:gd name="connsiteY77" fmla="*/ 260357 h 1568728"/>
                  <a:gd name="connsiteX78" fmla="*/ 2023 w 561975"/>
                  <a:gd name="connsiteY78" fmla="*/ 130670 h 1568728"/>
                  <a:gd name="connsiteX79" fmla="*/ 4649 w 561975"/>
                  <a:gd name="connsiteY79"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237392 w 561975"/>
                  <a:gd name="connsiteY7" fmla="*/ 738050 h 1568728"/>
                  <a:gd name="connsiteX8" fmla="*/ 218016 w 561975"/>
                  <a:gd name="connsiteY8" fmla="*/ 767645 h 1568728"/>
                  <a:gd name="connsiteX9" fmla="*/ 237392 w 561975"/>
                  <a:gd name="connsiteY9" fmla="*/ 738050 h 1568728"/>
                  <a:gd name="connsiteX10" fmla="*/ 4649 w 561975"/>
                  <a:gd name="connsiteY10" fmla="*/ 0 h 1568728"/>
                  <a:gd name="connsiteX11" fmla="*/ 205214 w 561975"/>
                  <a:gd name="connsiteY11" fmla="*/ 328 h 1568728"/>
                  <a:gd name="connsiteX12" fmla="*/ 213092 w 561975"/>
                  <a:gd name="connsiteY12" fmla="*/ 3930 h 1568728"/>
                  <a:gd name="connsiteX13" fmla="*/ 238039 w 561975"/>
                  <a:gd name="connsiteY13" fmla="*/ 17030 h 1568728"/>
                  <a:gd name="connsiteX14" fmla="*/ 274476 w 561975"/>
                  <a:gd name="connsiteY14" fmla="*/ 16702 h 1568728"/>
                  <a:gd name="connsiteX15" fmla="*/ 335531 w 561975"/>
                  <a:gd name="connsiteY15" fmla="*/ 983 h 1568728"/>
                  <a:gd name="connsiteX16" fmla="*/ 557433 w 561975"/>
                  <a:gd name="connsiteY16" fmla="*/ 328 h 1568728"/>
                  <a:gd name="connsiteX17" fmla="*/ 560059 w 561975"/>
                  <a:gd name="connsiteY17" fmla="*/ 92026 h 1568728"/>
                  <a:gd name="connsiteX18" fmla="*/ 560059 w 561975"/>
                  <a:gd name="connsiteY18" fmla="*/ 369085 h 1568728"/>
                  <a:gd name="connsiteX19" fmla="*/ 560387 w 561975"/>
                  <a:gd name="connsiteY19" fmla="*/ 743410 h 1568728"/>
                  <a:gd name="connsiteX20" fmla="*/ 555135 w 561975"/>
                  <a:gd name="connsiteY20" fmla="*/ 730638 h 1568728"/>
                  <a:gd name="connsiteX21" fmla="*/ 553959 w 561975"/>
                  <a:gd name="connsiteY21" fmla="*/ 734127 h 1568728"/>
                  <a:gd name="connsiteX22" fmla="*/ 554363 w 561975"/>
                  <a:gd name="connsiteY22" fmla="*/ 743707 h 1568728"/>
                  <a:gd name="connsiteX23" fmla="*/ 559044 w 561975"/>
                  <a:gd name="connsiteY23" fmla="*/ 743952 h 1568728"/>
                  <a:gd name="connsiteX24" fmla="*/ 561975 w 561975"/>
                  <a:gd name="connsiteY24" fmla="*/ 1534676 h 1568728"/>
                  <a:gd name="connsiteX25" fmla="*/ 514106 w 561975"/>
                  <a:gd name="connsiteY25" fmla="*/ 1535986 h 1568728"/>
                  <a:gd name="connsiteX26" fmla="*/ 519316 w 561975"/>
                  <a:gd name="connsiteY26" fmla="*/ 1562835 h 1568728"/>
                  <a:gd name="connsiteX27" fmla="*/ 517037 w 561975"/>
                  <a:gd name="connsiteY27" fmla="*/ 1568728 h 1568728"/>
                  <a:gd name="connsiteX28" fmla="*/ 499452 w 561975"/>
                  <a:gd name="connsiteY28" fmla="*/ 1558906 h 1568728"/>
                  <a:gd name="connsiteX29" fmla="*/ 477308 w 561975"/>
                  <a:gd name="connsiteY29" fmla="*/ 1556286 h 1568728"/>
                  <a:gd name="connsiteX30" fmla="*/ 429765 w 561975"/>
                  <a:gd name="connsiteY30" fmla="*/ 1554322 h 1568728"/>
                  <a:gd name="connsiteX31" fmla="*/ 339562 w 561975"/>
                  <a:gd name="connsiteY31" fmla="*/ 1565781 h 1568728"/>
                  <a:gd name="connsiteX32" fmla="*/ 336957 w 561975"/>
                  <a:gd name="connsiteY32" fmla="*/ 1559560 h 1568728"/>
                  <a:gd name="connsiteX33" fmla="*/ 341516 w 561975"/>
                  <a:gd name="connsiteY33" fmla="*/ 1536313 h 1568728"/>
                  <a:gd name="connsiteX34" fmla="*/ 316767 w 561975"/>
                  <a:gd name="connsiteY34" fmla="*/ 1535986 h 1568728"/>
                  <a:gd name="connsiteX35" fmla="*/ 313185 w 561975"/>
                  <a:gd name="connsiteY35" fmla="*/ 815985 h 1568728"/>
                  <a:gd name="connsiteX36" fmla="*/ 314488 w 561975"/>
                  <a:gd name="connsiteY36" fmla="*/ 578932 h 1568728"/>
                  <a:gd name="connsiteX37" fmla="*/ 316354 w 561975"/>
                  <a:gd name="connsiteY37" fmla="*/ 558423 h 1568728"/>
                  <a:gd name="connsiteX38" fmla="*/ 316329 w 561975"/>
                  <a:gd name="connsiteY38" fmla="*/ 551501 h 1568728"/>
                  <a:gd name="connsiteX39" fmla="*/ 316621 w 561975"/>
                  <a:gd name="connsiteY39" fmla="*/ 548316 h 1568728"/>
                  <a:gd name="connsiteX40" fmla="*/ 316865 w 561975"/>
                  <a:gd name="connsiteY40" fmla="*/ 533708 h 1568728"/>
                  <a:gd name="connsiteX41" fmla="*/ 316513 w 561975"/>
                  <a:gd name="connsiteY41" fmla="*/ 435902 h 1568728"/>
                  <a:gd name="connsiteX42" fmla="*/ 315836 w 561975"/>
                  <a:gd name="connsiteY42" fmla="*/ 415589 h 1568728"/>
                  <a:gd name="connsiteX43" fmla="*/ 316329 w 561975"/>
                  <a:gd name="connsiteY43" fmla="*/ 551501 h 1568728"/>
                  <a:gd name="connsiteX44" fmla="*/ 313867 w 561975"/>
                  <a:gd name="connsiteY44" fmla="*/ 578353 h 1568728"/>
                  <a:gd name="connsiteX45" fmla="*/ 312882 w 561975"/>
                  <a:gd name="connsiteY45" fmla="*/ 576061 h 1568728"/>
                  <a:gd name="connsiteX46" fmla="*/ 312225 w 561975"/>
                  <a:gd name="connsiteY46" fmla="*/ 573769 h 1568728"/>
                  <a:gd name="connsiteX47" fmla="*/ 311241 w 561975"/>
                  <a:gd name="connsiteY47" fmla="*/ 568856 h 1568728"/>
                  <a:gd name="connsiteX48" fmla="*/ 310912 w 561975"/>
                  <a:gd name="connsiteY48" fmla="*/ 557721 h 1568728"/>
                  <a:gd name="connsiteX49" fmla="*/ 310912 w 561975"/>
                  <a:gd name="connsiteY49" fmla="*/ 421812 h 1568728"/>
                  <a:gd name="connsiteX50" fmla="*/ 309599 w 561975"/>
                  <a:gd name="connsiteY50" fmla="*/ 264615 h 1568728"/>
                  <a:gd name="connsiteX51" fmla="*/ 253796 w 561975"/>
                  <a:gd name="connsiteY51" fmla="*/ 265270 h 1568728"/>
                  <a:gd name="connsiteX52" fmla="*/ 251498 w 561975"/>
                  <a:gd name="connsiteY52" fmla="*/ 565909 h 1568728"/>
                  <a:gd name="connsiteX53" fmla="*/ 248544 w 561975"/>
                  <a:gd name="connsiteY53" fmla="*/ 862290 h 1568728"/>
                  <a:gd name="connsiteX54" fmla="*/ 246574 w 561975"/>
                  <a:gd name="connsiteY54" fmla="*/ 697561 h 1568728"/>
                  <a:gd name="connsiteX55" fmla="*/ 246193 w 561975"/>
                  <a:gd name="connsiteY55" fmla="*/ 699276 h 1568728"/>
                  <a:gd name="connsiteX56" fmla="*/ 245734 w 561975"/>
                  <a:gd name="connsiteY56" fmla="*/ 733647 h 1568728"/>
                  <a:gd name="connsiteX57" fmla="*/ 248168 w 561975"/>
                  <a:gd name="connsiteY57" fmla="*/ 862752 h 1568728"/>
                  <a:gd name="connsiteX58" fmla="*/ 247515 w 561975"/>
                  <a:gd name="connsiteY58" fmla="*/ 1361888 h 1568728"/>
                  <a:gd name="connsiteX59" fmla="*/ 245882 w 561975"/>
                  <a:gd name="connsiteY59" fmla="*/ 1524558 h 1568728"/>
                  <a:gd name="connsiteX60" fmla="*/ 221719 w 561975"/>
                  <a:gd name="connsiteY60" fmla="*/ 1524885 h 1568728"/>
                  <a:gd name="connsiteX61" fmla="*/ 225637 w 561975"/>
                  <a:gd name="connsiteY61" fmla="*/ 1545178 h 1568728"/>
                  <a:gd name="connsiteX62" fmla="*/ 222372 w 561975"/>
                  <a:gd name="connsiteY62" fmla="*/ 1552051 h 1568728"/>
                  <a:gd name="connsiteX63" fmla="*/ 204412 w 561975"/>
                  <a:gd name="connsiteY63" fmla="*/ 1546160 h 1568728"/>
                  <a:gd name="connsiteX64" fmla="*/ 48981 w 561975"/>
                  <a:gd name="connsiteY64" fmla="*/ 1552051 h 1568728"/>
                  <a:gd name="connsiteX65" fmla="*/ 45715 w 561975"/>
                  <a:gd name="connsiteY65" fmla="*/ 1543214 h 1568728"/>
                  <a:gd name="connsiteX66" fmla="*/ 49307 w 561975"/>
                  <a:gd name="connsiteY66" fmla="*/ 1523903 h 1568728"/>
                  <a:gd name="connsiteX67" fmla="*/ 0 w 561975"/>
                  <a:gd name="connsiteY67" fmla="*/ 1523576 h 1568728"/>
                  <a:gd name="connsiteX68" fmla="*/ 3265 w 561975"/>
                  <a:gd name="connsiteY68" fmla="*/ 860788 h 1568728"/>
                  <a:gd name="connsiteX69" fmla="*/ 5878 w 561975"/>
                  <a:gd name="connsiteY69" fmla="*/ 844750 h 1568728"/>
                  <a:gd name="connsiteX70" fmla="*/ 43430 w 561975"/>
                  <a:gd name="connsiteY70" fmla="*/ 805147 h 1568728"/>
                  <a:gd name="connsiteX71" fmla="*/ 43430 w 561975"/>
                  <a:gd name="connsiteY71" fmla="*/ 571126 h 1568728"/>
                  <a:gd name="connsiteX72" fmla="*/ 60409 w 561975"/>
                  <a:gd name="connsiteY72" fmla="*/ 519412 h 1568728"/>
                  <a:gd name="connsiteX73" fmla="*/ 61267 w 561975"/>
                  <a:gd name="connsiteY73" fmla="*/ 411443 h 1568728"/>
                  <a:gd name="connsiteX74" fmla="*/ 60422 w 561975"/>
                  <a:gd name="connsiteY74" fmla="*/ 308157 h 1568728"/>
                  <a:gd name="connsiteX75" fmla="*/ 59796 w 561975"/>
                  <a:gd name="connsiteY75" fmla="*/ 305879 h 1568728"/>
                  <a:gd name="connsiteX76" fmla="*/ 3008 w 561975"/>
                  <a:gd name="connsiteY76" fmla="*/ 260357 h 1568728"/>
                  <a:gd name="connsiteX77" fmla="*/ 2023 w 561975"/>
                  <a:gd name="connsiteY77" fmla="*/ 130670 h 1568728"/>
                  <a:gd name="connsiteX78" fmla="*/ 4649 w 561975"/>
                  <a:gd name="connsiteY78"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491433 w 561975"/>
                  <a:gd name="connsiteY4" fmla="*/ 809798 h 1568728"/>
                  <a:gd name="connsiteX5" fmla="*/ 354509 w 561975"/>
                  <a:gd name="connsiteY5" fmla="*/ 792879 h 1568728"/>
                  <a:gd name="connsiteX6" fmla="*/ 332268 w 561975"/>
                  <a:gd name="connsiteY6" fmla="*/ 767912 h 1568728"/>
                  <a:gd name="connsiteX7" fmla="*/ 4649 w 561975"/>
                  <a:gd name="connsiteY7" fmla="*/ 0 h 1568728"/>
                  <a:gd name="connsiteX8" fmla="*/ 205214 w 561975"/>
                  <a:gd name="connsiteY8" fmla="*/ 328 h 1568728"/>
                  <a:gd name="connsiteX9" fmla="*/ 213092 w 561975"/>
                  <a:gd name="connsiteY9" fmla="*/ 3930 h 1568728"/>
                  <a:gd name="connsiteX10" fmla="*/ 238039 w 561975"/>
                  <a:gd name="connsiteY10" fmla="*/ 17030 h 1568728"/>
                  <a:gd name="connsiteX11" fmla="*/ 274476 w 561975"/>
                  <a:gd name="connsiteY11" fmla="*/ 16702 h 1568728"/>
                  <a:gd name="connsiteX12" fmla="*/ 335531 w 561975"/>
                  <a:gd name="connsiteY12" fmla="*/ 983 h 1568728"/>
                  <a:gd name="connsiteX13" fmla="*/ 557433 w 561975"/>
                  <a:gd name="connsiteY13" fmla="*/ 328 h 1568728"/>
                  <a:gd name="connsiteX14" fmla="*/ 560059 w 561975"/>
                  <a:gd name="connsiteY14" fmla="*/ 92026 h 1568728"/>
                  <a:gd name="connsiteX15" fmla="*/ 560059 w 561975"/>
                  <a:gd name="connsiteY15" fmla="*/ 369085 h 1568728"/>
                  <a:gd name="connsiteX16" fmla="*/ 560387 w 561975"/>
                  <a:gd name="connsiteY16" fmla="*/ 743410 h 1568728"/>
                  <a:gd name="connsiteX17" fmla="*/ 555135 w 561975"/>
                  <a:gd name="connsiteY17" fmla="*/ 730638 h 1568728"/>
                  <a:gd name="connsiteX18" fmla="*/ 553959 w 561975"/>
                  <a:gd name="connsiteY18" fmla="*/ 734127 h 1568728"/>
                  <a:gd name="connsiteX19" fmla="*/ 554363 w 561975"/>
                  <a:gd name="connsiteY19" fmla="*/ 743707 h 1568728"/>
                  <a:gd name="connsiteX20" fmla="*/ 559044 w 561975"/>
                  <a:gd name="connsiteY20" fmla="*/ 743952 h 1568728"/>
                  <a:gd name="connsiteX21" fmla="*/ 561975 w 561975"/>
                  <a:gd name="connsiteY21" fmla="*/ 1534676 h 1568728"/>
                  <a:gd name="connsiteX22" fmla="*/ 514106 w 561975"/>
                  <a:gd name="connsiteY22" fmla="*/ 1535986 h 1568728"/>
                  <a:gd name="connsiteX23" fmla="*/ 519316 w 561975"/>
                  <a:gd name="connsiteY23" fmla="*/ 1562835 h 1568728"/>
                  <a:gd name="connsiteX24" fmla="*/ 517037 w 561975"/>
                  <a:gd name="connsiteY24" fmla="*/ 1568728 h 1568728"/>
                  <a:gd name="connsiteX25" fmla="*/ 499452 w 561975"/>
                  <a:gd name="connsiteY25" fmla="*/ 1558906 h 1568728"/>
                  <a:gd name="connsiteX26" fmla="*/ 477308 w 561975"/>
                  <a:gd name="connsiteY26" fmla="*/ 1556286 h 1568728"/>
                  <a:gd name="connsiteX27" fmla="*/ 429765 w 561975"/>
                  <a:gd name="connsiteY27" fmla="*/ 1554322 h 1568728"/>
                  <a:gd name="connsiteX28" fmla="*/ 339562 w 561975"/>
                  <a:gd name="connsiteY28" fmla="*/ 1565781 h 1568728"/>
                  <a:gd name="connsiteX29" fmla="*/ 336957 w 561975"/>
                  <a:gd name="connsiteY29" fmla="*/ 1559560 h 1568728"/>
                  <a:gd name="connsiteX30" fmla="*/ 341516 w 561975"/>
                  <a:gd name="connsiteY30" fmla="*/ 1536313 h 1568728"/>
                  <a:gd name="connsiteX31" fmla="*/ 316767 w 561975"/>
                  <a:gd name="connsiteY31" fmla="*/ 1535986 h 1568728"/>
                  <a:gd name="connsiteX32" fmla="*/ 313185 w 561975"/>
                  <a:gd name="connsiteY32" fmla="*/ 815985 h 1568728"/>
                  <a:gd name="connsiteX33" fmla="*/ 314488 w 561975"/>
                  <a:gd name="connsiteY33" fmla="*/ 578932 h 1568728"/>
                  <a:gd name="connsiteX34" fmla="*/ 316354 w 561975"/>
                  <a:gd name="connsiteY34" fmla="*/ 558423 h 1568728"/>
                  <a:gd name="connsiteX35" fmla="*/ 316329 w 561975"/>
                  <a:gd name="connsiteY35" fmla="*/ 551501 h 1568728"/>
                  <a:gd name="connsiteX36" fmla="*/ 316621 w 561975"/>
                  <a:gd name="connsiteY36" fmla="*/ 548316 h 1568728"/>
                  <a:gd name="connsiteX37" fmla="*/ 316865 w 561975"/>
                  <a:gd name="connsiteY37" fmla="*/ 533708 h 1568728"/>
                  <a:gd name="connsiteX38" fmla="*/ 316513 w 561975"/>
                  <a:gd name="connsiteY38" fmla="*/ 435902 h 1568728"/>
                  <a:gd name="connsiteX39" fmla="*/ 315836 w 561975"/>
                  <a:gd name="connsiteY39" fmla="*/ 415589 h 1568728"/>
                  <a:gd name="connsiteX40" fmla="*/ 316329 w 561975"/>
                  <a:gd name="connsiteY40" fmla="*/ 551501 h 1568728"/>
                  <a:gd name="connsiteX41" fmla="*/ 313867 w 561975"/>
                  <a:gd name="connsiteY41" fmla="*/ 578353 h 1568728"/>
                  <a:gd name="connsiteX42" fmla="*/ 312882 w 561975"/>
                  <a:gd name="connsiteY42" fmla="*/ 576061 h 1568728"/>
                  <a:gd name="connsiteX43" fmla="*/ 312225 w 561975"/>
                  <a:gd name="connsiteY43" fmla="*/ 573769 h 1568728"/>
                  <a:gd name="connsiteX44" fmla="*/ 311241 w 561975"/>
                  <a:gd name="connsiteY44" fmla="*/ 568856 h 1568728"/>
                  <a:gd name="connsiteX45" fmla="*/ 310912 w 561975"/>
                  <a:gd name="connsiteY45" fmla="*/ 557721 h 1568728"/>
                  <a:gd name="connsiteX46" fmla="*/ 310912 w 561975"/>
                  <a:gd name="connsiteY46" fmla="*/ 421812 h 1568728"/>
                  <a:gd name="connsiteX47" fmla="*/ 309599 w 561975"/>
                  <a:gd name="connsiteY47" fmla="*/ 264615 h 1568728"/>
                  <a:gd name="connsiteX48" fmla="*/ 253796 w 561975"/>
                  <a:gd name="connsiteY48" fmla="*/ 265270 h 1568728"/>
                  <a:gd name="connsiteX49" fmla="*/ 251498 w 561975"/>
                  <a:gd name="connsiteY49" fmla="*/ 565909 h 1568728"/>
                  <a:gd name="connsiteX50" fmla="*/ 248544 w 561975"/>
                  <a:gd name="connsiteY50" fmla="*/ 862290 h 1568728"/>
                  <a:gd name="connsiteX51" fmla="*/ 246574 w 561975"/>
                  <a:gd name="connsiteY51" fmla="*/ 697561 h 1568728"/>
                  <a:gd name="connsiteX52" fmla="*/ 246193 w 561975"/>
                  <a:gd name="connsiteY52" fmla="*/ 699276 h 1568728"/>
                  <a:gd name="connsiteX53" fmla="*/ 245734 w 561975"/>
                  <a:gd name="connsiteY53" fmla="*/ 733647 h 1568728"/>
                  <a:gd name="connsiteX54" fmla="*/ 248168 w 561975"/>
                  <a:gd name="connsiteY54" fmla="*/ 862752 h 1568728"/>
                  <a:gd name="connsiteX55" fmla="*/ 247515 w 561975"/>
                  <a:gd name="connsiteY55" fmla="*/ 1361888 h 1568728"/>
                  <a:gd name="connsiteX56" fmla="*/ 245882 w 561975"/>
                  <a:gd name="connsiteY56" fmla="*/ 1524558 h 1568728"/>
                  <a:gd name="connsiteX57" fmla="*/ 221719 w 561975"/>
                  <a:gd name="connsiteY57" fmla="*/ 1524885 h 1568728"/>
                  <a:gd name="connsiteX58" fmla="*/ 225637 w 561975"/>
                  <a:gd name="connsiteY58" fmla="*/ 1545178 h 1568728"/>
                  <a:gd name="connsiteX59" fmla="*/ 222372 w 561975"/>
                  <a:gd name="connsiteY59" fmla="*/ 1552051 h 1568728"/>
                  <a:gd name="connsiteX60" fmla="*/ 204412 w 561975"/>
                  <a:gd name="connsiteY60" fmla="*/ 1546160 h 1568728"/>
                  <a:gd name="connsiteX61" fmla="*/ 48981 w 561975"/>
                  <a:gd name="connsiteY61" fmla="*/ 1552051 h 1568728"/>
                  <a:gd name="connsiteX62" fmla="*/ 45715 w 561975"/>
                  <a:gd name="connsiteY62" fmla="*/ 1543214 h 1568728"/>
                  <a:gd name="connsiteX63" fmla="*/ 49307 w 561975"/>
                  <a:gd name="connsiteY63" fmla="*/ 1523903 h 1568728"/>
                  <a:gd name="connsiteX64" fmla="*/ 0 w 561975"/>
                  <a:gd name="connsiteY64" fmla="*/ 1523576 h 1568728"/>
                  <a:gd name="connsiteX65" fmla="*/ 3265 w 561975"/>
                  <a:gd name="connsiteY65" fmla="*/ 860788 h 1568728"/>
                  <a:gd name="connsiteX66" fmla="*/ 5878 w 561975"/>
                  <a:gd name="connsiteY66" fmla="*/ 844750 h 1568728"/>
                  <a:gd name="connsiteX67" fmla="*/ 43430 w 561975"/>
                  <a:gd name="connsiteY67" fmla="*/ 805147 h 1568728"/>
                  <a:gd name="connsiteX68" fmla="*/ 43430 w 561975"/>
                  <a:gd name="connsiteY68" fmla="*/ 571126 h 1568728"/>
                  <a:gd name="connsiteX69" fmla="*/ 60409 w 561975"/>
                  <a:gd name="connsiteY69" fmla="*/ 519412 h 1568728"/>
                  <a:gd name="connsiteX70" fmla="*/ 61267 w 561975"/>
                  <a:gd name="connsiteY70" fmla="*/ 411443 h 1568728"/>
                  <a:gd name="connsiteX71" fmla="*/ 60422 w 561975"/>
                  <a:gd name="connsiteY71" fmla="*/ 308157 h 1568728"/>
                  <a:gd name="connsiteX72" fmla="*/ 59796 w 561975"/>
                  <a:gd name="connsiteY72" fmla="*/ 305879 h 1568728"/>
                  <a:gd name="connsiteX73" fmla="*/ 3008 w 561975"/>
                  <a:gd name="connsiteY73" fmla="*/ 260357 h 1568728"/>
                  <a:gd name="connsiteX74" fmla="*/ 2023 w 561975"/>
                  <a:gd name="connsiteY74" fmla="*/ 130670 h 1568728"/>
                  <a:gd name="connsiteX75" fmla="*/ 4649 w 561975"/>
                  <a:gd name="connsiteY75"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501342 w 561975"/>
                  <a:gd name="connsiteY3" fmla="*/ 803835 h 1568728"/>
                  <a:gd name="connsiteX4" fmla="*/ 354509 w 561975"/>
                  <a:gd name="connsiteY4" fmla="*/ 792879 h 1568728"/>
                  <a:gd name="connsiteX5" fmla="*/ 332268 w 561975"/>
                  <a:gd name="connsiteY5" fmla="*/ 767912 h 1568728"/>
                  <a:gd name="connsiteX6" fmla="*/ 4649 w 561975"/>
                  <a:gd name="connsiteY6" fmla="*/ 0 h 1568728"/>
                  <a:gd name="connsiteX7" fmla="*/ 205214 w 561975"/>
                  <a:gd name="connsiteY7" fmla="*/ 328 h 1568728"/>
                  <a:gd name="connsiteX8" fmla="*/ 213092 w 561975"/>
                  <a:gd name="connsiteY8" fmla="*/ 3930 h 1568728"/>
                  <a:gd name="connsiteX9" fmla="*/ 238039 w 561975"/>
                  <a:gd name="connsiteY9" fmla="*/ 17030 h 1568728"/>
                  <a:gd name="connsiteX10" fmla="*/ 274476 w 561975"/>
                  <a:gd name="connsiteY10" fmla="*/ 16702 h 1568728"/>
                  <a:gd name="connsiteX11" fmla="*/ 335531 w 561975"/>
                  <a:gd name="connsiteY11" fmla="*/ 983 h 1568728"/>
                  <a:gd name="connsiteX12" fmla="*/ 557433 w 561975"/>
                  <a:gd name="connsiteY12" fmla="*/ 328 h 1568728"/>
                  <a:gd name="connsiteX13" fmla="*/ 560059 w 561975"/>
                  <a:gd name="connsiteY13" fmla="*/ 92026 h 1568728"/>
                  <a:gd name="connsiteX14" fmla="*/ 560059 w 561975"/>
                  <a:gd name="connsiteY14" fmla="*/ 369085 h 1568728"/>
                  <a:gd name="connsiteX15" fmla="*/ 560387 w 561975"/>
                  <a:gd name="connsiteY15" fmla="*/ 743410 h 1568728"/>
                  <a:gd name="connsiteX16" fmla="*/ 555135 w 561975"/>
                  <a:gd name="connsiteY16" fmla="*/ 730638 h 1568728"/>
                  <a:gd name="connsiteX17" fmla="*/ 553959 w 561975"/>
                  <a:gd name="connsiteY17" fmla="*/ 734127 h 1568728"/>
                  <a:gd name="connsiteX18" fmla="*/ 554363 w 561975"/>
                  <a:gd name="connsiteY18" fmla="*/ 743707 h 1568728"/>
                  <a:gd name="connsiteX19" fmla="*/ 559044 w 561975"/>
                  <a:gd name="connsiteY19" fmla="*/ 743952 h 1568728"/>
                  <a:gd name="connsiteX20" fmla="*/ 561975 w 561975"/>
                  <a:gd name="connsiteY20" fmla="*/ 1534676 h 1568728"/>
                  <a:gd name="connsiteX21" fmla="*/ 514106 w 561975"/>
                  <a:gd name="connsiteY21" fmla="*/ 1535986 h 1568728"/>
                  <a:gd name="connsiteX22" fmla="*/ 519316 w 561975"/>
                  <a:gd name="connsiteY22" fmla="*/ 1562835 h 1568728"/>
                  <a:gd name="connsiteX23" fmla="*/ 517037 w 561975"/>
                  <a:gd name="connsiteY23" fmla="*/ 1568728 h 1568728"/>
                  <a:gd name="connsiteX24" fmla="*/ 499452 w 561975"/>
                  <a:gd name="connsiteY24" fmla="*/ 1558906 h 1568728"/>
                  <a:gd name="connsiteX25" fmla="*/ 477308 w 561975"/>
                  <a:gd name="connsiteY25" fmla="*/ 1556286 h 1568728"/>
                  <a:gd name="connsiteX26" fmla="*/ 429765 w 561975"/>
                  <a:gd name="connsiteY26" fmla="*/ 1554322 h 1568728"/>
                  <a:gd name="connsiteX27" fmla="*/ 339562 w 561975"/>
                  <a:gd name="connsiteY27" fmla="*/ 1565781 h 1568728"/>
                  <a:gd name="connsiteX28" fmla="*/ 336957 w 561975"/>
                  <a:gd name="connsiteY28" fmla="*/ 1559560 h 1568728"/>
                  <a:gd name="connsiteX29" fmla="*/ 341516 w 561975"/>
                  <a:gd name="connsiteY29" fmla="*/ 1536313 h 1568728"/>
                  <a:gd name="connsiteX30" fmla="*/ 316767 w 561975"/>
                  <a:gd name="connsiteY30" fmla="*/ 1535986 h 1568728"/>
                  <a:gd name="connsiteX31" fmla="*/ 313185 w 561975"/>
                  <a:gd name="connsiteY31" fmla="*/ 815985 h 1568728"/>
                  <a:gd name="connsiteX32" fmla="*/ 314488 w 561975"/>
                  <a:gd name="connsiteY32" fmla="*/ 578932 h 1568728"/>
                  <a:gd name="connsiteX33" fmla="*/ 316354 w 561975"/>
                  <a:gd name="connsiteY33" fmla="*/ 558423 h 1568728"/>
                  <a:gd name="connsiteX34" fmla="*/ 316329 w 561975"/>
                  <a:gd name="connsiteY34" fmla="*/ 551501 h 1568728"/>
                  <a:gd name="connsiteX35" fmla="*/ 316621 w 561975"/>
                  <a:gd name="connsiteY35" fmla="*/ 548316 h 1568728"/>
                  <a:gd name="connsiteX36" fmla="*/ 316865 w 561975"/>
                  <a:gd name="connsiteY36" fmla="*/ 533708 h 1568728"/>
                  <a:gd name="connsiteX37" fmla="*/ 316513 w 561975"/>
                  <a:gd name="connsiteY37" fmla="*/ 435902 h 1568728"/>
                  <a:gd name="connsiteX38" fmla="*/ 315836 w 561975"/>
                  <a:gd name="connsiteY38" fmla="*/ 415589 h 1568728"/>
                  <a:gd name="connsiteX39" fmla="*/ 316329 w 561975"/>
                  <a:gd name="connsiteY39" fmla="*/ 551501 h 1568728"/>
                  <a:gd name="connsiteX40" fmla="*/ 313867 w 561975"/>
                  <a:gd name="connsiteY40" fmla="*/ 578353 h 1568728"/>
                  <a:gd name="connsiteX41" fmla="*/ 312882 w 561975"/>
                  <a:gd name="connsiteY41" fmla="*/ 576061 h 1568728"/>
                  <a:gd name="connsiteX42" fmla="*/ 312225 w 561975"/>
                  <a:gd name="connsiteY42" fmla="*/ 573769 h 1568728"/>
                  <a:gd name="connsiteX43" fmla="*/ 311241 w 561975"/>
                  <a:gd name="connsiteY43" fmla="*/ 568856 h 1568728"/>
                  <a:gd name="connsiteX44" fmla="*/ 310912 w 561975"/>
                  <a:gd name="connsiteY44" fmla="*/ 557721 h 1568728"/>
                  <a:gd name="connsiteX45" fmla="*/ 310912 w 561975"/>
                  <a:gd name="connsiteY45" fmla="*/ 421812 h 1568728"/>
                  <a:gd name="connsiteX46" fmla="*/ 309599 w 561975"/>
                  <a:gd name="connsiteY46" fmla="*/ 264615 h 1568728"/>
                  <a:gd name="connsiteX47" fmla="*/ 253796 w 561975"/>
                  <a:gd name="connsiteY47" fmla="*/ 265270 h 1568728"/>
                  <a:gd name="connsiteX48" fmla="*/ 251498 w 561975"/>
                  <a:gd name="connsiteY48" fmla="*/ 565909 h 1568728"/>
                  <a:gd name="connsiteX49" fmla="*/ 248544 w 561975"/>
                  <a:gd name="connsiteY49" fmla="*/ 862290 h 1568728"/>
                  <a:gd name="connsiteX50" fmla="*/ 246574 w 561975"/>
                  <a:gd name="connsiteY50" fmla="*/ 697561 h 1568728"/>
                  <a:gd name="connsiteX51" fmla="*/ 246193 w 561975"/>
                  <a:gd name="connsiteY51" fmla="*/ 699276 h 1568728"/>
                  <a:gd name="connsiteX52" fmla="*/ 245734 w 561975"/>
                  <a:gd name="connsiteY52" fmla="*/ 733647 h 1568728"/>
                  <a:gd name="connsiteX53" fmla="*/ 248168 w 561975"/>
                  <a:gd name="connsiteY53" fmla="*/ 862752 h 1568728"/>
                  <a:gd name="connsiteX54" fmla="*/ 247515 w 561975"/>
                  <a:gd name="connsiteY54" fmla="*/ 1361888 h 1568728"/>
                  <a:gd name="connsiteX55" fmla="*/ 245882 w 561975"/>
                  <a:gd name="connsiteY55" fmla="*/ 1524558 h 1568728"/>
                  <a:gd name="connsiteX56" fmla="*/ 221719 w 561975"/>
                  <a:gd name="connsiteY56" fmla="*/ 1524885 h 1568728"/>
                  <a:gd name="connsiteX57" fmla="*/ 225637 w 561975"/>
                  <a:gd name="connsiteY57" fmla="*/ 1545178 h 1568728"/>
                  <a:gd name="connsiteX58" fmla="*/ 222372 w 561975"/>
                  <a:gd name="connsiteY58" fmla="*/ 1552051 h 1568728"/>
                  <a:gd name="connsiteX59" fmla="*/ 204412 w 561975"/>
                  <a:gd name="connsiteY59" fmla="*/ 1546160 h 1568728"/>
                  <a:gd name="connsiteX60" fmla="*/ 48981 w 561975"/>
                  <a:gd name="connsiteY60" fmla="*/ 1552051 h 1568728"/>
                  <a:gd name="connsiteX61" fmla="*/ 45715 w 561975"/>
                  <a:gd name="connsiteY61" fmla="*/ 1543214 h 1568728"/>
                  <a:gd name="connsiteX62" fmla="*/ 49307 w 561975"/>
                  <a:gd name="connsiteY62" fmla="*/ 1523903 h 1568728"/>
                  <a:gd name="connsiteX63" fmla="*/ 0 w 561975"/>
                  <a:gd name="connsiteY63" fmla="*/ 1523576 h 1568728"/>
                  <a:gd name="connsiteX64" fmla="*/ 3265 w 561975"/>
                  <a:gd name="connsiteY64" fmla="*/ 860788 h 1568728"/>
                  <a:gd name="connsiteX65" fmla="*/ 5878 w 561975"/>
                  <a:gd name="connsiteY65" fmla="*/ 844750 h 1568728"/>
                  <a:gd name="connsiteX66" fmla="*/ 43430 w 561975"/>
                  <a:gd name="connsiteY66" fmla="*/ 805147 h 1568728"/>
                  <a:gd name="connsiteX67" fmla="*/ 43430 w 561975"/>
                  <a:gd name="connsiteY67" fmla="*/ 571126 h 1568728"/>
                  <a:gd name="connsiteX68" fmla="*/ 60409 w 561975"/>
                  <a:gd name="connsiteY68" fmla="*/ 519412 h 1568728"/>
                  <a:gd name="connsiteX69" fmla="*/ 61267 w 561975"/>
                  <a:gd name="connsiteY69" fmla="*/ 411443 h 1568728"/>
                  <a:gd name="connsiteX70" fmla="*/ 60422 w 561975"/>
                  <a:gd name="connsiteY70" fmla="*/ 308157 h 1568728"/>
                  <a:gd name="connsiteX71" fmla="*/ 59796 w 561975"/>
                  <a:gd name="connsiteY71" fmla="*/ 305879 h 1568728"/>
                  <a:gd name="connsiteX72" fmla="*/ 3008 w 561975"/>
                  <a:gd name="connsiteY72" fmla="*/ 260357 h 1568728"/>
                  <a:gd name="connsiteX73" fmla="*/ 2023 w 561975"/>
                  <a:gd name="connsiteY73" fmla="*/ 130670 h 1568728"/>
                  <a:gd name="connsiteX74" fmla="*/ 4649 w 561975"/>
                  <a:gd name="connsiteY74" fmla="*/ 0 h 1568728"/>
                  <a:gd name="connsiteX0" fmla="*/ 332268 w 561975"/>
                  <a:gd name="connsiteY0" fmla="*/ 767912 h 1568728"/>
                  <a:gd name="connsiteX1" fmla="*/ 354806 w 561975"/>
                  <a:gd name="connsiteY1" fmla="*/ 793410 h 1568728"/>
                  <a:gd name="connsiteX2" fmla="*/ 490639 w 561975"/>
                  <a:gd name="connsiteY2" fmla="*/ 810326 h 1568728"/>
                  <a:gd name="connsiteX3" fmla="*/ 354509 w 561975"/>
                  <a:gd name="connsiteY3" fmla="*/ 792879 h 1568728"/>
                  <a:gd name="connsiteX4" fmla="*/ 332268 w 561975"/>
                  <a:gd name="connsiteY4" fmla="*/ 767912 h 1568728"/>
                  <a:gd name="connsiteX5" fmla="*/ 4649 w 561975"/>
                  <a:gd name="connsiteY5" fmla="*/ 0 h 1568728"/>
                  <a:gd name="connsiteX6" fmla="*/ 205214 w 561975"/>
                  <a:gd name="connsiteY6" fmla="*/ 328 h 1568728"/>
                  <a:gd name="connsiteX7" fmla="*/ 213092 w 561975"/>
                  <a:gd name="connsiteY7" fmla="*/ 3930 h 1568728"/>
                  <a:gd name="connsiteX8" fmla="*/ 238039 w 561975"/>
                  <a:gd name="connsiteY8" fmla="*/ 17030 h 1568728"/>
                  <a:gd name="connsiteX9" fmla="*/ 274476 w 561975"/>
                  <a:gd name="connsiteY9" fmla="*/ 16702 h 1568728"/>
                  <a:gd name="connsiteX10" fmla="*/ 335531 w 561975"/>
                  <a:gd name="connsiteY10" fmla="*/ 983 h 1568728"/>
                  <a:gd name="connsiteX11" fmla="*/ 557433 w 561975"/>
                  <a:gd name="connsiteY11" fmla="*/ 328 h 1568728"/>
                  <a:gd name="connsiteX12" fmla="*/ 560059 w 561975"/>
                  <a:gd name="connsiteY12" fmla="*/ 92026 h 1568728"/>
                  <a:gd name="connsiteX13" fmla="*/ 560059 w 561975"/>
                  <a:gd name="connsiteY13" fmla="*/ 369085 h 1568728"/>
                  <a:gd name="connsiteX14" fmla="*/ 560387 w 561975"/>
                  <a:gd name="connsiteY14" fmla="*/ 743410 h 1568728"/>
                  <a:gd name="connsiteX15" fmla="*/ 555135 w 561975"/>
                  <a:gd name="connsiteY15" fmla="*/ 730638 h 1568728"/>
                  <a:gd name="connsiteX16" fmla="*/ 553959 w 561975"/>
                  <a:gd name="connsiteY16" fmla="*/ 734127 h 1568728"/>
                  <a:gd name="connsiteX17" fmla="*/ 554363 w 561975"/>
                  <a:gd name="connsiteY17" fmla="*/ 743707 h 1568728"/>
                  <a:gd name="connsiteX18" fmla="*/ 559044 w 561975"/>
                  <a:gd name="connsiteY18" fmla="*/ 743952 h 1568728"/>
                  <a:gd name="connsiteX19" fmla="*/ 561975 w 561975"/>
                  <a:gd name="connsiteY19" fmla="*/ 1534676 h 1568728"/>
                  <a:gd name="connsiteX20" fmla="*/ 514106 w 561975"/>
                  <a:gd name="connsiteY20" fmla="*/ 1535986 h 1568728"/>
                  <a:gd name="connsiteX21" fmla="*/ 519316 w 561975"/>
                  <a:gd name="connsiteY21" fmla="*/ 1562835 h 1568728"/>
                  <a:gd name="connsiteX22" fmla="*/ 517037 w 561975"/>
                  <a:gd name="connsiteY22" fmla="*/ 1568728 h 1568728"/>
                  <a:gd name="connsiteX23" fmla="*/ 499452 w 561975"/>
                  <a:gd name="connsiteY23" fmla="*/ 1558906 h 1568728"/>
                  <a:gd name="connsiteX24" fmla="*/ 477308 w 561975"/>
                  <a:gd name="connsiteY24" fmla="*/ 1556286 h 1568728"/>
                  <a:gd name="connsiteX25" fmla="*/ 429765 w 561975"/>
                  <a:gd name="connsiteY25" fmla="*/ 1554322 h 1568728"/>
                  <a:gd name="connsiteX26" fmla="*/ 339562 w 561975"/>
                  <a:gd name="connsiteY26" fmla="*/ 1565781 h 1568728"/>
                  <a:gd name="connsiteX27" fmla="*/ 336957 w 561975"/>
                  <a:gd name="connsiteY27" fmla="*/ 1559560 h 1568728"/>
                  <a:gd name="connsiteX28" fmla="*/ 341516 w 561975"/>
                  <a:gd name="connsiteY28" fmla="*/ 1536313 h 1568728"/>
                  <a:gd name="connsiteX29" fmla="*/ 316767 w 561975"/>
                  <a:gd name="connsiteY29" fmla="*/ 1535986 h 1568728"/>
                  <a:gd name="connsiteX30" fmla="*/ 313185 w 561975"/>
                  <a:gd name="connsiteY30" fmla="*/ 815985 h 1568728"/>
                  <a:gd name="connsiteX31" fmla="*/ 314488 w 561975"/>
                  <a:gd name="connsiteY31" fmla="*/ 578932 h 1568728"/>
                  <a:gd name="connsiteX32" fmla="*/ 316354 w 561975"/>
                  <a:gd name="connsiteY32" fmla="*/ 558423 h 1568728"/>
                  <a:gd name="connsiteX33" fmla="*/ 316329 w 561975"/>
                  <a:gd name="connsiteY33" fmla="*/ 551501 h 1568728"/>
                  <a:gd name="connsiteX34" fmla="*/ 316621 w 561975"/>
                  <a:gd name="connsiteY34" fmla="*/ 548316 h 1568728"/>
                  <a:gd name="connsiteX35" fmla="*/ 316865 w 561975"/>
                  <a:gd name="connsiteY35" fmla="*/ 533708 h 1568728"/>
                  <a:gd name="connsiteX36" fmla="*/ 316513 w 561975"/>
                  <a:gd name="connsiteY36" fmla="*/ 435902 h 1568728"/>
                  <a:gd name="connsiteX37" fmla="*/ 315836 w 561975"/>
                  <a:gd name="connsiteY37" fmla="*/ 415589 h 1568728"/>
                  <a:gd name="connsiteX38" fmla="*/ 316329 w 561975"/>
                  <a:gd name="connsiteY38" fmla="*/ 551501 h 1568728"/>
                  <a:gd name="connsiteX39" fmla="*/ 313867 w 561975"/>
                  <a:gd name="connsiteY39" fmla="*/ 578353 h 1568728"/>
                  <a:gd name="connsiteX40" fmla="*/ 312882 w 561975"/>
                  <a:gd name="connsiteY40" fmla="*/ 576061 h 1568728"/>
                  <a:gd name="connsiteX41" fmla="*/ 312225 w 561975"/>
                  <a:gd name="connsiteY41" fmla="*/ 573769 h 1568728"/>
                  <a:gd name="connsiteX42" fmla="*/ 311241 w 561975"/>
                  <a:gd name="connsiteY42" fmla="*/ 568856 h 1568728"/>
                  <a:gd name="connsiteX43" fmla="*/ 310912 w 561975"/>
                  <a:gd name="connsiteY43" fmla="*/ 557721 h 1568728"/>
                  <a:gd name="connsiteX44" fmla="*/ 310912 w 561975"/>
                  <a:gd name="connsiteY44" fmla="*/ 421812 h 1568728"/>
                  <a:gd name="connsiteX45" fmla="*/ 309599 w 561975"/>
                  <a:gd name="connsiteY45" fmla="*/ 264615 h 1568728"/>
                  <a:gd name="connsiteX46" fmla="*/ 253796 w 561975"/>
                  <a:gd name="connsiteY46" fmla="*/ 265270 h 1568728"/>
                  <a:gd name="connsiteX47" fmla="*/ 251498 w 561975"/>
                  <a:gd name="connsiteY47" fmla="*/ 565909 h 1568728"/>
                  <a:gd name="connsiteX48" fmla="*/ 248544 w 561975"/>
                  <a:gd name="connsiteY48" fmla="*/ 862290 h 1568728"/>
                  <a:gd name="connsiteX49" fmla="*/ 246574 w 561975"/>
                  <a:gd name="connsiteY49" fmla="*/ 697561 h 1568728"/>
                  <a:gd name="connsiteX50" fmla="*/ 246193 w 561975"/>
                  <a:gd name="connsiteY50" fmla="*/ 699276 h 1568728"/>
                  <a:gd name="connsiteX51" fmla="*/ 245734 w 561975"/>
                  <a:gd name="connsiteY51" fmla="*/ 733647 h 1568728"/>
                  <a:gd name="connsiteX52" fmla="*/ 248168 w 561975"/>
                  <a:gd name="connsiteY52" fmla="*/ 862752 h 1568728"/>
                  <a:gd name="connsiteX53" fmla="*/ 247515 w 561975"/>
                  <a:gd name="connsiteY53" fmla="*/ 1361888 h 1568728"/>
                  <a:gd name="connsiteX54" fmla="*/ 245882 w 561975"/>
                  <a:gd name="connsiteY54" fmla="*/ 1524558 h 1568728"/>
                  <a:gd name="connsiteX55" fmla="*/ 221719 w 561975"/>
                  <a:gd name="connsiteY55" fmla="*/ 1524885 h 1568728"/>
                  <a:gd name="connsiteX56" fmla="*/ 225637 w 561975"/>
                  <a:gd name="connsiteY56" fmla="*/ 1545178 h 1568728"/>
                  <a:gd name="connsiteX57" fmla="*/ 222372 w 561975"/>
                  <a:gd name="connsiteY57" fmla="*/ 1552051 h 1568728"/>
                  <a:gd name="connsiteX58" fmla="*/ 204412 w 561975"/>
                  <a:gd name="connsiteY58" fmla="*/ 1546160 h 1568728"/>
                  <a:gd name="connsiteX59" fmla="*/ 48981 w 561975"/>
                  <a:gd name="connsiteY59" fmla="*/ 1552051 h 1568728"/>
                  <a:gd name="connsiteX60" fmla="*/ 45715 w 561975"/>
                  <a:gd name="connsiteY60" fmla="*/ 1543214 h 1568728"/>
                  <a:gd name="connsiteX61" fmla="*/ 49307 w 561975"/>
                  <a:gd name="connsiteY61" fmla="*/ 1523903 h 1568728"/>
                  <a:gd name="connsiteX62" fmla="*/ 0 w 561975"/>
                  <a:gd name="connsiteY62" fmla="*/ 1523576 h 1568728"/>
                  <a:gd name="connsiteX63" fmla="*/ 3265 w 561975"/>
                  <a:gd name="connsiteY63" fmla="*/ 860788 h 1568728"/>
                  <a:gd name="connsiteX64" fmla="*/ 5878 w 561975"/>
                  <a:gd name="connsiteY64" fmla="*/ 844750 h 1568728"/>
                  <a:gd name="connsiteX65" fmla="*/ 43430 w 561975"/>
                  <a:gd name="connsiteY65" fmla="*/ 805147 h 1568728"/>
                  <a:gd name="connsiteX66" fmla="*/ 43430 w 561975"/>
                  <a:gd name="connsiteY66" fmla="*/ 571126 h 1568728"/>
                  <a:gd name="connsiteX67" fmla="*/ 60409 w 561975"/>
                  <a:gd name="connsiteY67" fmla="*/ 519412 h 1568728"/>
                  <a:gd name="connsiteX68" fmla="*/ 61267 w 561975"/>
                  <a:gd name="connsiteY68" fmla="*/ 411443 h 1568728"/>
                  <a:gd name="connsiteX69" fmla="*/ 60422 w 561975"/>
                  <a:gd name="connsiteY69" fmla="*/ 308157 h 1568728"/>
                  <a:gd name="connsiteX70" fmla="*/ 59796 w 561975"/>
                  <a:gd name="connsiteY70" fmla="*/ 305879 h 1568728"/>
                  <a:gd name="connsiteX71" fmla="*/ 3008 w 561975"/>
                  <a:gd name="connsiteY71" fmla="*/ 260357 h 1568728"/>
                  <a:gd name="connsiteX72" fmla="*/ 2023 w 561975"/>
                  <a:gd name="connsiteY72" fmla="*/ 130670 h 1568728"/>
                  <a:gd name="connsiteX73" fmla="*/ 4649 w 561975"/>
                  <a:gd name="connsiteY73" fmla="*/ 0 h 1568728"/>
                  <a:gd name="connsiteX0" fmla="*/ 332268 w 561975"/>
                  <a:gd name="connsiteY0" fmla="*/ 767912 h 1568728"/>
                  <a:gd name="connsiteX1" fmla="*/ 354806 w 561975"/>
                  <a:gd name="connsiteY1" fmla="*/ 793410 h 1568728"/>
                  <a:gd name="connsiteX2" fmla="*/ 354509 w 561975"/>
                  <a:gd name="connsiteY2" fmla="*/ 792879 h 1568728"/>
                  <a:gd name="connsiteX3" fmla="*/ 332268 w 561975"/>
                  <a:gd name="connsiteY3" fmla="*/ 767912 h 1568728"/>
                  <a:gd name="connsiteX4" fmla="*/ 4649 w 561975"/>
                  <a:gd name="connsiteY4" fmla="*/ 0 h 1568728"/>
                  <a:gd name="connsiteX5" fmla="*/ 205214 w 561975"/>
                  <a:gd name="connsiteY5" fmla="*/ 328 h 1568728"/>
                  <a:gd name="connsiteX6" fmla="*/ 213092 w 561975"/>
                  <a:gd name="connsiteY6" fmla="*/ 3930 h 1568728"/>
                  <a:gd name="connsiteX7" fmla="*/ 238039 w 561975"/>
                  <a:gd name="connsiteY7" fmla="*/ 17030 h 1568728"/>
                  <a:gd name="connsiteX8" fmla="*/ 274476 w 561975"/>
                  <a:gd name="connsiteY8" fmla="*/ 16702 h 1568728"/>
                  <a:gd name="connsiteX9" fmla="*/ 335531 w 561975"/>
                  <a:gd name="connsiteY9" fmla="*/ 983 h 1568728"/>
                  <a:gd name="connsiteX10" fmla="*/ 557433 w 561975"/>
                  <a:gd name="connsiteY10" fmla="*/ 328 h 1568728"/>
                  <a:gd name="connsiteX11" fmla="*/ 560059 w 561975"/>
                  <a:gd name="connsiteY11" fmla="*/ 92026 h 1568728"/>
                  <a:gd name="connsiteX12" fmla="*/ 560059 w 561975"/>
                  <a:gd name="connsiteY12" fmla="*/ 369085 h 1568728"/>
                  <a:gd name="connsiteX13" fmla="*/ 560387 w 561975"/>
                  <a:gd name="connsiteY13" fmla="*/ 743410 h 1568728"/>
                  <a:gd name="connsiteX14" fmla="*/ 555135 w 561975"/>
                  <a:gd name="connsiteY14" fmla="*/ 730638 h 1568728"/>
                  <a:gd name="connsiteX15" fmla="*/ 553959 w 561975"/>
                  <a:gd name="connsiteY15" fmla="*/ 734127 h 1568728"/>
                  <a:gd name="connsiteX16" fmla="*/ 554363 w 561975"/>
                  <a:gd name="connsiteY16" fmla="*/ 743707 h 1568728"/>
                  <a:gd name="connsiteX17" fmla="*/ 559044 w 561975"/>
                  <a:gd name="connsiteY17" fmla="*/ 743952 h 1568728"/>
                  <a:gd name="connsiteX18" fmla="*/ 561975 w 561975"/>
                  <a:gd name="connsiteY18" fmla="*/ 1534676 h 1568728"/>
                  <a:gd name="connsiteX19" fmla="*/ 514106 w 561975"/>
                  <a:gd name="connsiteY19" fmla="*/ 1535986 h 1568728"/>
                  <a:gd name="connsiteX20" fmla="*/ 519316 w 561975"/>
                  <a:gd name="connsiteY20" fmla="*/ 1562835 h 1568728"/>
                  <a:gd name="connsiteX21" fmla="*/ 517037 w 561975"/>
                  <a:gd name="connsiteY21" fmla="*/ 1568728 h 1568728"/>
                  <a:gd name="connsiteX22" fmla="*/ 499452 w 561975"/>
                  <a:gd name="connsiteY22" fmla="*/ 1558906 h 1568728"/>
                  <a:gd name="connsiteX23" fmla="*/ 477308 w 561975"/>
                  <a:gd name="connsiteY23" fmla="*/ 1556286 h 1568728"/>
                  <a:gd name="connsiteX24" fmla="*/ 429765 w 561975"/>
                  <a:gd name="connsiteY24" fmla="*/ 1554322 h 1568728"/>
                  <a:gd name="connsiteX25" fmla="*/ 339562 w 561975"/>
                  <a:gd name="connsiteY25" fmla="*/ 1565781 h 1568728"/>
                  <a:gd name="connsiteX26" fmla="*/ 336957 w 561975"/>
                  <a:gd name="connsiteY26" fmla="*/ 1559560 h 1568728"/>
                  <a:gd name="connsiteX27" fmla="*/ 341516 w 561975"/>
                  <a:gd name="connsiteY27" fmla="*/ 1536313 h 1568728"/>
                  <a:gd name="connsiteX28" fmla="*/ 316767 w 561975"/>
                  <a:gd name="connsiteY28" fmla="*/ 1535986 h 1568728"/>
                  <a:gd name="connsiteX29" fmla="*/ 313185 w 561975"/>
                  <a:gd name="connsiteY29" fmla="*/ 815985 h 1568728"/>
                  <a:gd name="connsiteX30" fmla="*/ 314488 w 561975"/>
                  <a:gd name="connsiteY30" fmla="*/ 578932 h 1568728"/>
                  <a:gd name="connsiteX31" fmla="*/ 316354 w 561975"/>
                  <a:gd name="connsiteY31" fmla="*/ 558423 h 1568728"/>
                  <a:gd name="connsiteX32" fmla="*/ 316329 w 561975"/>
                  <a:gd name="connsiteY32" fmla="*/ 551501 h 1568728"/>
                  <a:gd name="connsiteX33" fmla="*/ 316621 w 561975"/>
                  <a:gd name="connsiteY33" fmla="*/ 548316 h 1568728"/>
                  <a:gd name="connsiteX34" fmla="*/ 316865 w 561975"/>
                  <a:gd name="connsiteY34" fmla="*/ 533708 h 1568728"/>
                  <a:gd name="connsiteX35" fmla="*/ 316513 w 561975"/>
                  <a:gd name="connsiteY35" fmla="*/ 435902 h 1568728"/>
                  <a:gd name="connsiteX36" fmla="*/ 315836 w 561975"/>
                  <a:gd name="connsiteY36" fmla="*/ 415589 h 1568728"/>
                  <a:gd name="connsiteX37" fmla="*/ 316329 w 561975"/>
                  <a:gd name="connsiteY37" fmla="*/ 551501 h 1568728"/>
                  <a:gd name="connsiteX38" fmla="*/ 313867 w 561975"/>
                  <a:gd name="connsiteY38" fmla="*/ 578353 h 1568728"/>
                  <a:gd name="connsiteX39" fmla="*/ 312882 w 561975"/>
                  <a:gd name="connsiteY39" fmla="*/ 576061 h 1568728"/>
                  <a:gd name="connsiteX40" fmla="*/ 312225 w 561975"/>
                  <a:gd name="connsiteY40" fmla="*/ 573769 h 1568728"/>
                  <a:gd name="connsiteX41" fmla="*/ 311241 w 561975"/>
                  <a:gd name="connsiteY41" fmla="*/ 568856 h 1568728"/>
                  <a:gd name="connsiteX42" fmla="*/ 310912 w 561975"/>
                  <a:gd name="connsiteY42" fmla="*/ 557721 h 1568728"/>
                  <a:gd name="connsiteX43" fmla="*/ 310912 w 561975"/>
                  <a:gd name="connsiteY43" fmla="*/ 421812 h 1568728"/>
                  <a:gd name="connsiteX44" fmla="*/ 309599 w 561975"/>
                  <a:gd name="connsiteY44" fmla="*/ 264615 h 1568728"/>
                  <a:gd name="connsiteX45" fmla="*/ 253796 w 561975"/>
                  <a:gd name="connsiteY45" fmla="*/ 265270 h 1568728"/>
                  <a:gd name="connsiteX46" fmla="*/ 251498 w 561975"/>
                  <a:gd name="connsiteY46" fmla="*/ 565909 h 1568728"/>
                  <a:gd name="connsiteX47" fmla="*/ 248544 w 561975"/>
                  <a:gd name="connsiteY47" fmla="*/ 862290 h 1568728"/>
                  <a:gd name="connsiteX48" fmla="*/ 246574 w 561975"/>
                  <a:gd name="connsiteY48" fmla="*/ 697561 h 1568728"/>
                  <a:gd name="connsiteX49" fmla="*/ 246193 w 561975"/>
                  <a:gd name="connsiteY49" fmla="*/ 699276 h 1568728"/>
                  <a:gd name="connsiteX50" fmla="*/ 245734 w 561975"/>
                  <a:gd name="connsiteY50" fmla="*/ 733647 h 1568728"/>
                  <a:gd name="connsiteX51" fmla="*/ 248168 w 561975"/>
                  <a:gd name="connsiteY51" fmla="*/ 862752 h 1568728"/>
                  <a:gd name="connsiteX52" fmla="*/ 247515 w 561975"/>
                  <a:gd name="connsiteY52" fmla="*/ 1361888 h 1568728"/>
                  <a:gd name="connsiteX53" fmla="*/ 245882 w 561975"/>
                  <a:gd name="connsiteY53" fmla="*/ 1524558 h 1568728"/>
                  <a:gd name="connsiteX54" fmla="*/ 221719 w 561975"/>
                  <a:gd name="connsiteY54" fmla="*/ 1524885 h 1568728"/>
                  <a:gd name="connsiteX55" fmla="*/ 225637 w 561975"/>
                  <a:gd name="connsiteY55" fmla="*/ 1545178 h 1568728"/>
                  <a:gd name="connsiteX56" fmla="*/ 222372 w 561975"/>
                  <a:gd name="connsiteY56" fmla="*/ 1552051 h 1568728"/>
                  <a:gd name="connsiteX57" fmla="*/ 204412 w 561975"/>
                  <a:gd name="connsiteY57" fmla="*/ 1546160 h 1568728"/>
                  <a:gd name="connsiteX58" fmla="*/ 48981 w 561975"/>
                  <a:gd name="connsiteY58" fmla="*/ 1552051 h 1568728"/>
                  <a:gd name="connsiteX59" fmla="*/ 45715 w 561975"/>
                  <a:gd name="connsiteY59" fmla="*/ 1543214 h 1568728"/>
                  <a:gd name="connsiteX60" fmla="*/ 49307 w 561975"/>
                  <a:gd name="connsiteY60" fmla="*/ 1523903 h 1568728"/>
                  <a:gd name="connsiteX61" fmla="*/ 0 w 561975"/>
                  <a:gd name="connsiteY61" fmla="*/ 1523576 h 1568728"/>
                  <a:gd name="connsiteX62" fmla="*/ 3265 w 561975"/>
                  <a:gd name="connsiteY62" fmla="*/ 860788 h 1568728"/>
                  <a:gd name="connsiteX63" fmla="*/ 5878 w 561975"/>
                  <a:gd name="connsiteY63" fmla="*/ 844750 h 1568728"/>
                  <a:gd name="connsiteX64" fmla="*/ 43430 w 561975"/>
                  <a:gd name="connsiteY64" fmla="*/ 805147 h 1568728"/>
                  <a:gd name="connsiteX65" fmla="*/ 43430 w 561975"/>
                  <a:gd name="connsiteY65" fmla="*/ 571126 h 1568728"/>
                  <a:gd name="connsiteX66" fmla="*/ 60409 w 561975"/>
                  <a:gd name="connsiteY66" fmla="*/ 519412 h 1568728"/>
                  <a:gd name="connsiteX67" fmla="*/ 61267 w 561975"/>
                  <a:gd name="connsiteY67" fmla="*/ 411443 h 1568728"/>
                  <a:gd name="connsiteX68" fmla="*/ 60422 w 561975"/>
                  <a:gd name="connsiteY68" fmla="*/ 308157 h 1568728"/>
                  <a:gd name="connsiteX69" fmla="*/ 59796 w 561975"/>
                  <a:gd name="connsiteY69" fmla="*/ 305879 h 1568728"/>
                  <a:gd name="connsiteX70" fmla="*/ 3008 w 561975"/>
                  <a:gd name="connsiteY70" fmla="*/ 260357 h 1568728"/>
                  <a:gd name="connsiteX71" fmla="*/ 2023 w 561975"/>
                  <a:gd name="connsiteY71" fmla="*/ 130670 h 1568728"/>
                  <a:gd name="connsiteX72" fmla="*/ 4649 w 561975"/>
                  <a:gd name="connsiteY72" fmla="*/ 0 h 1568728"/>
                  <a:gd name="connsiteX0" fmla="*/ 332268 w 561975"/>
                  <a:gd name="connsiteY0" fmla="*/ 767912 h 1568728"/>
                  <a:gd name="connsiteX1" fmla="*/ 354806 w 561975"/>
                  <a:gd name="connsiteY1" fmla="*/ 793410 h 1568728"/>
                  <a:gd name="connsiteX2" fmla="*/ 332268 w 561975"/>
                  <a:gd name="connsiteY2" fmla="*/ 767912 h 1568728"/>
                  <a:gd name="connsiteX3" fmla="*/ 4649 w 561975"/>
                  <a:gd name="connsiteY3" fmla="*/ 0 h 1568728"/>
                  <a:gd name="connsiteX4" fmla="*/ 205214 w 561975"/>
                  <a:gd name="connsiteY4" fmla="*/ 328 h 1568728"/>
                  <a:gd name="connsiteX5" fmla="*/ 213092 w 561975"/>
                  <a:gd name="connsiteY5" fmla="*/ 3930 h 1568728"/>
                  <a:gd name="connsiteX6" fmla="*/ 238039 w 561975"/>
                  <a:gd name="connsiteY6" fmla="*/ 17030 h 1568728"/>
                  <a:gd name="connsiteX7" fmla="*/ 274476 w 561975"/>
                  <a:gd name="connsiteY7" fmla="*/ 16702 h 1568728"/>
                  <a:gd name="connsiteX8" fmla="*/ 335531 w 561975"/>
                  <a:gd name="connsiteY8" fmla="*/ 983 h 1568728"/>
                  <a:gd name="connsiteX9" fmla="*/ 557433 w 561975"/>
                  <a:gd name="connsiteY9" fmla="*/ 328 h 1568728"/>
                  <a:gd name="connsiteX10" fmla="*/ 560059 w 561975"/>
                  <a:gd name="connsiteY10" fmla="*/ 92026 h 1568728"/>
                  <a:gd name="connsiteX11" fmla="*/ 560059 w 561975"/>
                  <a:gd name="connsiteY11" fmla="*/ 369085 h 1568728"/>
                  <a:gd name="connsiteX12" fmla="*/ 560387 w 561975"/>
                  <a:gd name="connsiteY12" fmla="*/ 743410 h 1568728"/>
                  <a:gd name="connsiteX13" fmla="*/ 555135 w 561975"/>
                  <a:gd name="connsiteY13" fmla="*/ 730638 h 1568728"/>
                  <a:gd name="connsiteX14" fmla="*/ 553959 w 561975"/>
                  <a:gd name="connsiteY14" fmla="*/ 734127 h 1568728"/>
                  <a:gd name="connsiteX15" fmla="*/ 554363 w 561975"/>
                  <a:gd name="connsiteY15" fmla="*/ 743707 h 1568728"/>
                  <a:gd name="connsiteX16" fmla="*/ 559044 w 561975"/>
                  <a:gd name="connsiteY16" fmla="*/ 743952 h 1568728"/>
                  <a:gd name="connsiteX17" fmla="*/ 561975 w 561975"/>
                  <a:gd name="connsiteY17" fmla="*/ 1534676 h 1568728"/>
                  <a:gd name="connsiteX18" fmla="*/ 514106 w 561975"/>
                  <a:gd name="connsiteY18" fmla="*/ 1535986 h 1568728"/>
                  <a:gd name="connsiteX19" fmla="*/ 519316 w 561975"/>
                  <a:gd name="connsiteY19" fmla="*/ 1562835 h 1568728"/>
                  <a:gd name="connsiteX20" fmla="*/ 517037 w 561975"/>
                  <a:gd name="connsiteY20" fmla="*/ 1568728 h 1568728"/>
                  <a:gd name="connsiteX21" fmla="*/ 499452 w 561975"/>
                  <a:gd name="connsiteY21" fmla="*/ 1558906 h 1568728"/>
                  <a:gd name="connsiteX22" fmla="*/ 477308 w 561975"/>
                  <a:gd name="connsiteY22" fmla="*/ 1556286 h 1568728"/>
                  <a:gd name="connsiteX23" fmla="*/ 429765 w 561975"/>
                  <a:gd name="connsiteY23" fmla="*/ 1554322 h 1568728"/>
                  <a:gd name="connsiteX24" fmla="*/ 339562 w 561975"/>
                  <a:gd name="connsiteY24" fmla="*/ 1565781 h 1568728"/>
                  <a:gd name="connsiteX25" fmla="*/ 336957 w 561975"/>
                  <a:gd name="connsiteY25" fmla="*/ 1559560 h 1568728"/>
                  <a:gd name="connsiteX26" fmla="*/ 341516 w 561975"/>
                  <a:gd name="connsiteY26" fmla="*/ 1536313 h 1568728"/>
                  <a:gd name="connsiteX27" fmla="*/ 316767 w 561975"/>
                  <a:gd name="connsiteY27" fmla="*/ 1535986 h 1568728"/>
                  <a:gd name="connsiteX28" fmla="*/ 313185 w 561975"/>
                  <a:gd name="connsiteY28" fmla="*/ 815985 h 1568728"/>
                  <a:gd name="connsiteX29" fmla="*/ 314488 w 561975"/>
                  <a:gd name="connsiteY29" fmla="*/ 578932 h 1568728"/>
                  <a:gd name="connsiteX30" fmla="*/ 316354 w 561975"/>
                  <a:gd name="connsiteY30" fmla="*/ 558423 h 1568728"/>
                  <a:gd name="connsiteX31" fmla="*/ 316329 w 561975"/>
                  <a:gd name="connsiteY31" fmla="*/ 551501 h 1568728"/>
                  <a:gd name="connsiteX32" fmla="*/ 316621 w 561975"/>
                  <a:gd name="connsiteY32" fmla="*/ 548316 h 1568728"/>
                  <a:gd name="connsiteX33" fmla="*/ 316865 w 561975"/>
                  <a:gd name="connsiteY33" fmla="*/ 533708 h 1568728"/>
                  <a:gd name="connsiteX34" fmla="*/ 316513 w 561975"/>
                  <a:gd name="connsiteY34" fmla="*/ 435902 h 1568728"/>
                  <a:gd name="connsiteX35" fmla="*/ 315836 w 561975"/>
                  <a:gd name="connsiteY35" fmla="*/ 415589 h 1568728"/>
                  <a:gd name="connsiteX36" fmla="*/ 316329 w 561975"/>
                  <a:gd name="connsiteY36" fmla="*/ 551501 h 1568728"/>
                  <a:gd name="connsiteX37" fmla="*/ 313867 w 561975"/>
                  <a:gd name="connsiteY37" fmla="*/ 578353 h 1568728"/>
                  <a:gd name="connsiteX38" fmla="*/ 312882 w 561975"/>
                  <a:gd name="connsiteY38" fmla="*/ 576061 h 1568728"/>
                  <a:gd name="connsiteX39" fmla="*/ 312225 w 561975"/>
                  <a:gd name="connsiteY39" fmla="*/ 573769 h 1568728"/>
                  <a:gd name="connsiteX40" fmla="*/ 311241 w 561975"/>
                  <a:gd name="connsiteY40" fmla="*/ 568856 h 1568728"/>
                  <a:gd name="connsiteX41" fmla="*/ 310912 w 561975"/>
                  <a:gd name="connsiteY41" fmla="*/ 557721 h 1568728"/>
                  <a:gd name="connsiteX42" fmla="*/ 310912 w 561975"/>
                  <a:gd name="connsiteY42" fmla="*/ 421812 h 1568728"/>
                  <a:gd name="connsiteX43" fmla="*/ 309599 w 561975"/>
                  <a:gd name="connsiteY43" fmla="*/ 264615 h 1568728"/>
                  <a:gd name="connsiteX44" fmla="*/ 253796 w 561975"/>
                  <a:gd name="connsiteY44" fmla="*/ 265270 h 1568728"/>
                  <a:gd name="connsiteX45" fmla="*/ 251498 w 561975"/>
                  <a:gd name="connsiteY45" fmla="*/ 565909 h 1568728"/>
                  <a:gd name="connsiteX46" fmla="*/ 248544 w 561975"/>
                  <a:gd name="connsiteY46" fmla="*/ 862290 h 1568728"/>
                  <a:gd name="connsiteX47" fmla="*/ 246574 w 561975"/>
                  <a:gd name="connsiteY47" fmla="*/ 697561 h 1568728"/>
                  <a:gd name="connsiteX48" fmla="*/ 246193 w 561975"/>
                  <a:gd name="connsiteY48" fmla="*/ 699276 h 1568728"/>
                  <a:gd name="connsiteX49" fmla="*/ 245734 w 561975"/>
                  <a:gd name="connsiteY49" fmla="*/ 733647 h 1568728"/>
                  <a:gd name="connsiteX50" fmla="*/ 248168 w 561975"/>
                  <a:gd name="connsiteY50" fmla="*/ 862752 h 1568728"/>
                  <a:gd name="connsiteX51" fmla="*/ 247515 w 561975"/>
                  <a:gd name="connsiteY51" fmla="*/ 1361888 h 1568728"/>
                  <a:gd name="connsiteX52" fmla="*/ 245882 w 561975"/>
                  <a:gd name="connsiteY52" fmla="*/ 1524558 h 1568728"/>
                  <a:gd name="connsiteX53" fmla="*/ 221719 w 561975"/>
                  <a:gd name="connsiteY53" fmla="*/ 1524885 h 1568728"/>
                  <a:gd name="connsiteX54" fmla="*/ 225637 w 561975"/>
                  <a:gd name="connsiteY54" fmla="*/ 1545178 h 1568728"/>
                  <a:gd name="connsiteX55" fmla="*/ 222372 w 561975"/>
                  <a:gd name="connsiteY55" fmla="*/ 1552051 h 1568728"/>
                  <a:gd name="connsiteX56" fmla="*/ 204412 w 561975"/>
                  <a:gd name="connsiteY56" fmla="*/ 1546160 h 1568728"/>
                  <a:gd name="connsiteX57" fmla="*/ 48981 w 561975"/>
                  <a:gd name="connsiteY57" fmla="*/ 1552051 h 1568728"/>
                  <a:gd name="connsiteX58" fmla="*/ 45715 w 561975"/>
                  <a:gd name="connsiteY58" fmla="*/ 1543214 h 1568728"/>
                  <a:gd name="connsiteX59" fmla="*/ 49307 w 561975"/>
                  <a:gd name="connsiteY59" fmla="*/ 1523903 h 1568728"/>
                  <a:gd name="connsiteX60" fmla="*/ 0 w 561975"/>
                  <a:gd name="connsiteY60" fmla="*/ 1523576 h 1568728"/>
                  <a:gd name="connsiteX61" fmla="*/ 3265 w 561975"/>
                  <a:gd name="connsiteY61" fmla="*/ 860788 h 1568728"/>
                  <a:gd name="connsiteX62" fmla="*/ 5878 w 561975"/>
                  <a:gd name="connsiteY62" fmla="*/ 844750 h 1568728"/>
                  <a:gd name="connsiteX63" fmla="*/ 43430 w 561975"/>
                  <a:gd name="connsiteY63" fmla="*/ 805147 h 1568728"/>
                  <a:gd name="connsiteX64" fmla="*/ 43430 w 561975"/>
                  <a:gd name="connsiteY64" fmla="*/ 571126 h 1568728"/>
                  <a:gd name="connsiteX65" fmla="*/ 60409 w 561975"/>
                  <a:gd name="connsiteY65" fmla="*/ 519412 h 1568728"/>
                  <a:gd name="connsiteX66" fmla="*/ 61267 w 561975"/>
                  <a:gd name="connsiteY66" fmla="*/ 411443 h 1568728"/>
                  <a:gd name="connsiteX67" fmla="*/ 60422 w 561975"/>
                  <a:gd name="connsiteY67" fmla="*/ 308157 h 1568728"/>
                  <a:gd name="connsiteX68" fmla="*/ 59796 w 561975"/>
                  <a:gd name="connsiteY68" fmla="*/ 305879 h 1568728"/>
                  <a:gd name="connsiteX69" fmla="*/ 3008 w 561975"/>
                  <a:gd name="connsiteY69" fmla="*/ 260357 h 1568728"/>
                  <a:gd name="connsiteX70" fmla="*/ 2023 w 561975"/>
                  <a:gd name="connsiteY70" fmla="*/ 130670 h 1568728"/>
                  <a:gd name="connsiteX71" fmla="*/ 4649 w 561975"/>
                  <a:gd name="connsiteY71" fmla="*/ 0 h 1568728"/>
                  <a:gd name="connsiteX0" fmla="*/ 4649 w 561975"/>
                  <a:gd name="connsiteY0" fmla="*/ 0 h 1568728"/>
                  <a:gd name="connsiteX1" fmla="*/ 205214 w 561975"/>
                  <a:gd name="connsiteY1" fmla="*/ 328 h 1568728"/>
                  <a:gd name="connsiteX2" fmla="*/ 213092 w 561975"/>
                  <a:gd name="connsiteY2" fmla="*/ 3930 h 1568728"/>
                  <a:gd name="connsiteX3" fmla="*/ 238039 w 561975"/>
                  <a:gd name="connsiteY3" fmla="*/ 17030 h 1568728"/>
                  <a:gd name="connsiteX4" fmla="*/ 274476 w 561975"/>
                  <a:gd name="connsiteY4" fmla="*/ 16702 h 1568728"/>
                  <a:gd name="connsiteX5" fmla="*/ 335531 w 561975"/>
                  <a:gd name="connsiteY5" fmla="*/ 983 h 1568728"/>
                  <a:gd name="connsiteX6" fmla="*/ 557433 w 561975"/>
                  <a:gd name="connsiteY6" fmla="*/ 328 h 1568728"/>
                  <a:gd name="connsiteX7" fmla="*/ 560059 w 561975"/>
                  <a:gd name="connsiteY7" fmla="*/ 92026 h 1568728"/>
                  <a:gd name="connsiteX8" fmla="*/ 560059 w 561975"/>
                  <a:gd name="connsiteY8" fmla="*/ 369085 h 1568728"/>
                  <a:gd name="connsiteX9" fmla="*/ 560387 w 561975"/>
                  <a:gd name="connsiteY9" fmla="*/ 743410 h 1568728"/>
                  <a:gd name="connsiteX10" fmla="*/ 555135 w 561975"/>
                  <a:gd name="connsiteY10" fmla="*/ 730638 h 1568728"/>
                  <a:gd name="connsiteX11" fmla="*/ 553959 w 561975"/>
                  <a:gd name="connsiteY11" fmla="*/ 734127 h 1568728"/>
                  <a:gd name="connsiteX12" fmla="*/ 554363 w 561975"/>
                  <a:gd name="connsiteY12" fmla="*/ 743707 h 1568728"/>
                  <a:gd name="connsiteX13" fmla="*/ 559044 w 561975"/>
                  <a:gd name="connsiteY13" fmla="*/ 743952 h 1568728"/>
                  <a:gd name="connsiteX14" fmla="*/ 561975 w 561975"/>
                  <a:gd name="connsiteY14" fmla="*/ 1534676 h 1568728"/>
                  <a:gd name="connsiteX15" fmla="*/ 514106 w 561975"/>
                  <a:gd name="connsiteY15" fmla="*/ 1535986 h 1568728"/>
                  <a:gd name="connsiteX16" fmla="*/ 519316 w 561975"/>
                  <a:gd name="connsiteY16" fmla="*/ 1562835 h 1568728"/>
                  <a:gd name="connsiteX17" fmla="*/ 517037 w 561975"/>
                  <a:gd name="connsiteY17" fmla="*/ 1568728 h 1568728"/>
                  <a:gd name="connsiteX18" fmla="*/ 499452 w 561975"/>
                  <a:gd name="connsiteY18" fmla="*/ 1558906 h 1568728"/>
                  <a:gd name="connsiteX19" fmla="*/ 477308 w 561975"/>
                  <a:gd name="connsiteY19" fmla="*/ 1556286 h 1568728"/>
                  <a:gd name="connsiteX20" fmla="*/ 429765 w 561975"/>
                  <a:gd name="connsiteY20" fmla="*/ 1554322 h 1568728"/>
                  <a:gd name="connsiteX21" fmla="*/ 339562 w 561975"/>
                  <a:gd name="connsiteY21" fmla="*/ 1565781 h 1568728"/>
                  <a:gd name="connsiteX22" fmla="*/ 336957 w 561975"/>
                  <a:gd name="connsiteY22" fmla="*/ 1559560 h 1568728"/>
                  <a:gd name="connsiteX23" fmla="*/ 341516 w 561975"/>
                  <a:gd name="connsiteY23" fmla="*/ 1536313 h 1568728"/>
                  <a:gd name="connsiteX24" fmla="*/ 316767 w 561975"/>
                  <a:gd name="connsiteY24" fmla="*/ 1535986 h 1568728"/>
                  <a:gd name="connsiteX25" fmla="*/ 313185 w 561975"/>
                  <a:gd name="connsiteY25" fmla="*/ 815985 h 1568728"/>
                  <a:gd name="connsiteX26" fmla="*/ 314488 w 561975"/>
                  <a:gd name="connsiteY26" fmla="*/ 578932 h 1568728"/>
                  <a:gd name="connsiteX27" fmla="*/ 316354 w 561975"/>
                  <a:gd name="connsiteY27" fmla="*/ 558423 h 1568728"/>
                  <a:gd name="connsiteX28" fmla="*/ 316329 w 561975"/>
                  <a:gd name="connsiteY28" fmla="*/ 551501 h 1568728"/>
                  <a:gd name="connsiteX29" fmla="*/ 316621 w 561975"/>
                  <a:gd name="connsiteY29" fmla="*/ 548316 h 1568728"/>
                  <a:gd name="connsiteX30" fmla="*/ 316865 w 561975"/>
                  <a:gd name="connsiteY30" fmla="*/ 533708 h 1568728"/>
                  <a:gd name="connsiteX31" fmla="*/ 316513 w 561975"/>
                  <a:gd name="connsiteY31" fmla="*/ 435902 h 1568728"/>
                  <a:gd name="connsiteX32" fmla="*/ 315836 w 561975"/>
                  <a:gd name="connsiteY32" fmla="*/ 415589 h 1568728"/>
                  <a:gd name="connsiteX33" fmla="*/ 316329 w 561975"/>
                  <a:gd name="connsiteY33" fmla="*/ 551501 h 1568728"/>
                  <a:gd name="connsiteX34" fmla="*/ 313867 w 561975"/>
                  <a:gd name="connsiteY34" fmla="*/ 578353 h 1568728"/>
                  <a:gd name="connsiteX35" fmla="*/ 312882 w 561975"/>
                  <a:gd name="connsiteY35" fmla="*/ 576061 h 1568728"/>
                  <a:gd name="connsiteX36" fmla="*/ 312225 w 561975"/>
                  <a:gd name="connsiteY36" fmla="*/ 573769 h 1568728"/>
                  <a:gd name="connsiteX37" fmla="*/ 311241 w 561975"/>
                  <a:gd name="connsiteY37" fmla="*/ 568856 h 1568728"/>
                  <a:gd name="connsiteX38" fmla="*/ 310912 w 561975"/>
                  <a:gd name="connsiteY38" fmla="*/ 557721 h 1568728"/>
                  <a:gd name="connsiteX39" fmla="*/ 310912 w 561975"/>
                  <a:gd name="connsiteY39" fmla="*/ 421812 h 1568728"/>
                  <a:gd name="connsiteX40" fmla="*/ 309599 w 561975"/>
                  <a:gd name="connsiteY40" fmla="*/ 264615 h 1568728"/>
                  <a:gd name="connsiteX41" fmla="*/ 253796 w 561975"/>
                  <a:gd name="connsiteY41" fmla="*/ 265270 h 1568728"/>
                  <a:gd name="connsiteX42" fmla="*/ 251498 w 561975"/>
                  <a:gd name="connsiteY42" fmla="*/ 565909 h 1568728"/>
                  <a:gd name="connsiteX43" fmla="*/ 248544 w 561975"/>
                  <a:gd name="connsiteY43" fmla="*/ 862290 h 1568728"/>
                  <a:gd name="connsiteX44" fmla="*/ 246574 w 561975"/>
                  <a:gd name="connsiteY44" fmla="*/ 697561 h 1568728"/>
                  <a:gd name="connsiteX45" fmla="*/ 246193 w 561975"/>
                  <a:gd name="connsiteY45" fmla="*/ 699276 h 1568728"/>
                  <a:gd name="connsiteX46" fmla="*/ 245734 w 561975"/>
                  <a:gd name="connsiteY46" fmla="*/ 733647 h 1568728"/>
                  <a:gd name="connsiteX47" fmla="*/ 248168 w 561975"/>
                  <a:gd name="connsiteY47" fmla="*/ 862752 h 1568728"/>
                  <a:gd name="connsiteX48" fmla="*/ 247515 w 561975"/>
                  <a:gd name="connsiteY48" fmla="*/ 1361888 h 1568728"/>
                  <a:gd name="connsiteX49" fmla="*/ 245882 w 561975"/>
                  <a:gd name="connsiteY49" fmla="*/ 1524558 h 1568728"/>
                  <a:gd name="connsiteX50" fmla="*/ 221719 w 561975"/>
                  <a:gd name="connsiteY50" fmla="*/ 1524885 h 1568728"/>
                  <a:gd name="connsiteX51" fmla="*/ 225637 w 561975"/>
                  <a:gd name="connsiteY51" fmla="*/ 1545178 h 1568728"/>
                  <a:gd name="connsiteX52" fmla="*/ 222372 w 561975"/>
                  <a:gd name="connsiteY52" fmla="*/ 1552051 h 1568728"/>
                  <a:gd name="connsiteX53" fmla="*/ 204412 w 561975"/>
                  <a:gd name="connsiteY53" fmla="*/ 1546160 h 1568728"/>
                  <a:gd name="connsiteX54" fmla="*/ 48981 w 561975"/>
                  <a:gd name="connsiteY54" fmla="*/ 1552051 h 1568728"/>
                  <a:gd name="connsiteX55" fmla="*/ 45715 w 561975"/>
                  <a:gd name="connsiteY55" fmla="*/ 1543214 h 1568728"/>
                  <a:gd name="connsiteX56" fmla="*/ 49307 w 561975"/>
                  <a:gd name="connsiteY56" fmla="*/ 1523903 h 1568728"/>
                  <a:gd name="connsiteX57" fmla="*/ 0 w 561975"/>
                  <a:gd name="connsiteY57" fmla="*/ 1523576 h 1568728"/>
                  <a:gd name="connsiteX58" fmla="*/ 3265 w 561975"/>
                  <a:gd name="connsiteY58" fmla="*/ 860788 h 1568728"/>
                  <a:gd name="connsiteX59" fmla="*/ 5878 w 561975"/>
                  <a:gd name="connsiteY59" fmla="*/ 844750 h 1568728"/>
                  <a:gd name="connsiteX60" fmla="*/ 43430 w 561975"/>
                  <a:gd name="connsiteY60" fmla="*/ 805147 h 1568728"/>
                  <a:gd name="connsiteX61" fmla="*/ 43430 w 561975"/>
                  <a:gd name="connsiteY61" fmla="*/ 571126 h 1568728"/>
                  <a:gd name="connsiteX62" fmla="*/ 60409 w 561975"/>
                  <a:gd name="connsiteY62" fmla="*/ 519412 h 1568728"/>
                  <a:gd name="connsiteX63" fmla="*/ 61267 w 561975"/>
                  <a:gd name="connsiteY63" fmla="*/ 411443 h 1568728"/>
                  <a:gd name="connsiteX64" fmla="*/ 60422 w 561975"/>
                  <a:gd name="connsiteY64" fmla="*/ 308157 h 1568728"/>
                  <a:gd name="connsiteX65" fmla="*/ 59796 w 561975"/>
                  <a:gd name="connsiteY65" fmla="*/ 305879 h 1568728"/>
                  <a:gd name="connsiteX66" fmla="*/ 3008 w 561975"/>
                  <a:gd name="connsiteY66" fmla="*/ 260357 h 1568728"/>
                  <a:gd name="connsiteX67" fmla="*/ 2023 w 561975"/>
                  <a:gd name="connsiteY67" fmla="*/ 130670 h 1568728"/>
                  <a:gd name="connsiteX68" fmla="*/ 4649 w 561975"/>
                  <a:gd name="connsiteY68" fmla="*/ 0 h 15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61975" h="1568728">
                    <a:moveTo>
                      <a:pt x="4649" y="0"/>
                    </a:moveTo>
                    <a:lnTo>
                      <a:pt x="205214" y="328"/>
                    </a:lnTo>
                    <a:cubicBezTo>
                      <a:pt x="211779" y="1310"/>
                      <a:pt x="209481" y="-1310"/>
                      <a:pt x="213092" y="3930"/>
                    </a:cubicBezTo>
                    <a:cubicBezTo>
                      <a:pt x="217031" y="16047"/>
                      <a:pt x="222283" y="16702"/>
                      <a:pt x="238039" y="17030"/>
                    </a:cubicBezTo>
                    <a:lnTo>
                      <a:pt x="274476" y="16702"/>
                    </a:lnTo>
                    <a:cubicBezTo>
                      <a:pt x="303034" y="16702"/>
                      <a:pt x="326997" y="24562"/>
                      <a:pt x="335531" y="983"/>
                    </a:cubicBezTo>
                    <a:lnTo>
                      <a:pt x="557433" y="328"/>
                    </a:lnTo>
                    <a:cubicBezTo>
                      <a:pt x="557105" y="29475"/>
                      <a:pt x="560059" y="60914"/>
                      <a:pt x="560059" y="92026"/>
                    </a:cubicBezTo>
                    <a:lnTo>
                      <a:pt x="560059" y="369085"/>
                    </a:lnTo>
                    <a:cubicBezTo>
                      <a:pt x="560059" y="491895"/>
                      <a:pt x="555792" y="621583"/>
                      <a:pt x="560387" y="743410"/>
                    </a:cubicBezTo>
                    <a:cubicBezTo>
                      <a:pt x="554479" y="735878"/>
                      <a:pt x="555463" y="754545"/>
                      <a:pt x="555135" y="730638"/>
                    </a:cubicBezTo>
                    <a:lnTo>
                      <a:pt x="553959" y="734127"/>
                    </a:lnTo>
                    <a:cubicBezTo>
                      <a:pt x="554094" y="737320"/>
                      <a:pt x="554228" y="740514"/>
                      <a:pt x="554363" y="743707"/>
                    </a:cubicBezTo>
                    <a:cubicBezTo>
                      <a:pt x="554892" y="742970"/>
                      <a:pt x="556114" y="740187"/>
                      <a:pt x="559044" y="743952"/>
                    </a:cubicBezTo>
                    <a:lnTo>
                      <a:pt x="561975" y="1534676"/>
                    </a:lnTo>
                    <a:lnTo>
                      <a:pt x="514106" y="1535986"/>
                    </a:lnTo>
                    <a:cubicBezTo>
                      <a:pt x="515083" y="1546791"/>
                      <a:pt x="519642" y="1549738"/>
                      <a:pt x="519316" y="1562835"/>
                    </a:cubicBezTo>
                    <a:lnTo>
                      <a:pt x="517037" y="1568728"/>
                    </a:lnTo>
                    <a:cubicBezTo>
                      <a:pt x="514106" y="1560215"/>
                      <a:pt x="511175" y="1561197"/>
                      <a:pt x="499452" y="1558906"/>
                    </a:cubicBezTo>
                    <a:cubicBezTo>
                      <a:pt x="491637" y="1557596"/>
                      <a:pt x="485124" y="1557268"/>
                      <a:pt x="477308" y="1556286"/>
                    </a:cubicBezTo>
                    <a:cubicBezTo>
                      <a:pt x="462655" y="1554649"/>
                      <a:pt x="447024" y="1554322"/>
                      <a:pt x="429765" y="1554322"/>
                    </a:cubicBezTo>
                    <a:cubicBezTo>
                      <a:pt x="414134" y="1554322"/>
                      <a:pt x="352588" y="1552357"/>
                      <a:pt x="339562" y="1565781"/>
                    </a:cubicBezTo>
                    <a:lnTo>
                      <a:pt x="336957" y="1559560"/>
                    </a:lnTo>
                    <a:cubicBezTo>
                      <a:pt x="336632" y="1548428"/>
                      <a:pt x="338911" y="1546791"/>
                      <a:pt x="341516" y="1536313"/>
                    </a:cubicBezTo>
                    <a:lnTo>
                      <a:pt x="316767" y="1535986"/>
                    </a:lnTo>
                    <a:lnTo>
                      <a:pt x="313185" y="815985"/>
                    </a:lnTo>
                    <a:cubicBezTo>
                      <a:pt x="313185" y="779641"/>
                      <a:pt x="307975" y="598577"/>
                      <a:pt x="314488" y="578932"/>
                    </a:cubicBezTo>
                    <a:lnTo>
                      <a:pt x="316354" y="558423"/>
                    </a:lnTo>
                    <a:cubicBezTo>
                      <a:pt x="316346" y="556116"/>
                      <a:pt x="316337" y="553808"/>
                      <a:pt x="316329" y="551501"/>
                    </a:cubicBezTo>
                    <a:cubicBezTo>
                      <a:pt x="316426" y="550439"/>
                      <a:pt x="316524" y="549378"/>
                      <a:pt x="316621" y="548316"/>
                    </a:cubicBezTo>
                    <a:cubicBezTo>
                      <a:pt x="316702" y="543447"/>
                      <a:pt x="316784" y="538577"/>
                      <a:pt x="316865" y="533708"/>
                    </a:cubicBezTo>
                    <a:cubicBezTo>
                      <a:pt x="316748" y="501106"/>
                      <a:pt x="316630" y="468504"/>
                      <a:pt x="316513" y="435902"/>
                    </a:cubicBezTo>
                    <a:cubicBezTo>
                      <a:pt x="316287" y="429131"/>
                      <a:pt x="316062" y="422360"/>
                      <a:pt x="315836" y="415589"/>
                    </a:cubicBezTo>
                    <a:cubicBezTo>
                      <a:pt x="316000" y="460893"/>
                      <a:pt x="316165" y="506197"/>
                      <a:pt x="316329" y="551501"/>
                    </a:cubicBezTo>
                    <a:lnTo>
                      <a:pt x="313867" y="578353"/>
                    </a:lnTo>
                    <a:cubicBezTo>
                      <a:pt x="313538" y="577698"/>
                      <a:pt x="313210" y="576716"/>
                      <a:pt x="312882" y="576061"/>
                    </a:cubicBezTo>
                    <a:cubicBezTo>
                      <a:pt x="312882" y="575406"/>
                      <a:pt x="312554" y="574751"/>
                      <a:pt x="312225" y="573769"/>
                    </a:cubicBezTo>
                    <a:cubicBezTo>
                      <a:pt x="307958" y="556084"/>
                      <a:pt x="313538" y="587196"/>
                      <a:pt x="311241" y="568856"/>
                    </a:cubicBezTo>
                    <a:cubicBezTo>
                      <a:pt x="310912" y="566564"/>
                      <a:pt x="310912" y="560341"/>
                      <a:pt x="310912" y="557721"/>
                    </a:cubicBezTo>
                    <a:lnTo>
                      <a:pt x="310912" y="421812"/>
                    </a:lnTo>
                    <a:cubicBezTo>
                      <a:pt x="309271" y="373998"/>
                      <a:pt x="314523" y="309809"/>
                      <a:pt x="309599" y="264615"/>
                    </a:cubicBezTo>
                    <a:lnTo>
                      <a:pt x="253796" y="265270"/>
                    </a:lnTo>
                    <a:cubicBezTo>
                      <a:pt x="250185" y="310136"/>
                      <a:pt x="251498" y="507615"/>
                      <a:pt x="251498" y="565909"/>
                    </a:cubicBezTo>
                    <a:cubicBezTo>
                      <a:pt x="251498" y="598331"/>
                      <a:pt x="254124" y="852793"/>
                      <a:pt x="248544" y="862290"/>
                    </a:cubicBezTo>
                    <a:cubicBezTo>
                      <a:pt x="242963" y="841658"/>
                      <a:pt x="246574" y="727690"/>
                      <a:pt x="246574" y="697561"/>
                    </a:cubicBezTo>
                    <a:lnTo>
                      <a:pt x="246193" y="699276"/>
                    </a:lnTo>
                    <a:lnTo>
                      <a:pt x="245734" y="733647"/>
                    </a:lnTo>
                    <a:cubicBezTo>
                      <a:pt x="244984" y="779351"/>
                      <a:pt x="244005" y="847287"/>
                      <a:pt x="248168" y="862752"/>
                    </a:cubicBezTo>
                    <a:cubicBezTo>
                      <a:pt x="252413" y="881736"/>
                      <a:pt x="248495" y="1305920"/>
                      <a:pt x="247515" y="1361888"/>
                    </a:cubicBezTo>
                    <a:cubicBezTo>
                      <a:pt x="246862" y="1408365"/>
                      <a:pt x="252413" y="1482663"/>
                      <a:pt x="245882" y="1524558"/>
                    </a:cubicBezTo>
                    <a:lnTo>
                      <a:pt x="221719" y="1524885"/>
                    </a:lnTo>
                    <a:lnTo>
                      <a:pt x="225637" y="1545178"/>
                    </a:lnTo>
                    <a:lnTo>
                      <a:pt x="222372" y="1552051"/>
                    </a:lnTo>
                    <a:cubicBezTo>
                      <a:pt x="218127" y="1547469"/>
                      <a:pt x="217800" y="1548451"/>
                      <a:pt x="204412" y="1546160"/>
                    </a:cubicBezTo>
                    <a:cubicBezTo>
                      <a:pt x="174697" y="1540923"/>
                      <a:pt x="60736" y="1539941"/>
                      <a:pt x="48981" y="1552051"/>
                    </a:cubicBezTo>
                    <a:cubicBezTo>
                      <a:pt x="45389" y="1546160"/>
                      <a:pt x="43756" y="1557615"/>
                      <a:pt x="45715" y="1543214"/>
                    </a:cubicBezTo>
                    <a:lnTo>
                      <a:pt x="49307" y="1523903"/>
                    </a:lnTo>
                    <a:lnTo>
                      <a:pt x="0" y="1523576"/>
                    </a:lnTo>
                    <a:cubicBezTo>
                      <a:pt x="1088" y="1302647"/>
                      <a:pt x="2177" y="1081717"/>
                      <a:pt x="3265" y="860788"/>
                    </a:cubicBezTo>
                    <a:lnTo>
                      <a:pt x="5878" y="844750"/>
                    </a:lnTo>
                    <a:cubicBezTo>
                      <a:pt x="33307" y="838204"/>
                      <a:pt x="43103" y="835586"/>
                      <a:pt x="43430" y="805147"/>
                    </a:cubicBezTo>
                    <a:lnTo>
                      <a:pt x="43430" y="571126"/>
                    </a:lnTo>
                    <a:cubicBezTo>
                      <a:pt x="64001" y="563598"/>
                      <a:pt x="60409" y="545923"/>
                      <a:pt x="60409" y="519412"/>
                    </a:cubicBezTo>
                    <a:cubicBezTo>
                      <a:pt x="60409" y="486354"/>
                      <a:pt x="60981" y="448633"/>
                      <a:pt x="61267" y="411443"/>
                    </a:cubicBezTo>
                    <a:cubicBezTo>
                      <a:pt x="60985" y="377014"/>
                      <a:pt x="60704" y="342586"/>
                      <a:pt x="60422" y="308157"/>
                    </a:cubicBezTo>
                    <a:lnTo>
                      <a:pt x="59796" y="305879"/>
                    </a:lnTo>
                    <a:cubicBezTo>
                      <a:pt x="56514" y="248895"/>
                      <a:pt x="44040" y="270182"/>
                      <a:pt x="3008" y="260357"/>
                    </a:cubicBezTo>
                    <a:cubicBezTo>
                      <a:pt x="4649" y="217783"/>
                      <a:pt x="2023" y="173899"/>
                      <a:pt x="2023" y="130670"/>
                    </a:cubicBezTo>
                    <a:cubicBezTo>
                      <a:pt x="2023" y="93336"/>
                      <a:pt x="-1588" y="34387"/>
                      <a:pt x="4649"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noAutofit/>
              </a:bodyPr>
              <a:lstStyle/>
              <a:p>
                <a:endParaRPr lang="en-IN"/>
              </a:p>
            </p:txBody>
          </p:sp>
          <p:sp>
            <p:nvSpPr>
              <p:cNvPr id="329" name="Freeform 372">
                <a:extLst>
                  <a:ext uri="{FF2B5EF4-FFF2-40B4-BE49-F238E27FC236}">
                    <a16:creationId xmlns:a16="http://schemas.microsoft.com/office/drawing/2014/main" id="{F50E6AA3-F3E5-4584-BB06-F5384BA471B3}"/>
                  </a:ext>
                </a:extLst>
              </p:cNvPr>
              <p:cNvSpPr>
                <a:spLocks/>
              </p:cNvSpPr>
              <p:nvPr/>
            </p:nvSpPr>
            <p:spPr bwMode="auto">
              <a:xfrm>
                <a:off x="2166145" y="1220789"/>
                <a:ext cx="457200" cy="458788"/>
              </a:xfrm>
              <a:custGeom>
                <a:avLst/>
                <a:gdLst>
                  <a:gd name="T0" fmla="*/ 75 w 1395"/>
                  <a:gd name="T1" fmla="*/ 524 h 1398"/>
                  <a:gd name="T2" fmla="*/ 170 w 1395"/>
                  <a:gd name="T3" fmla="*/ 838 h 1398"/>
                  <a:gd name="T4" fmla="*/ 210 w 1395"/>
                  <a:gd name="T5" fmla="*/ 865 h 1398"/>
                  <a:gd name="T6" fmla="*/ 361 w 1395"/>
                  <a:gd name="T7" fmla="*/ 1239 h 1398"/>
                  <a:gd name="T8" fmla="*/ 458 w 1395"/>
                  <a:gd name="T9" fmla="*/ 1319 h 1398"/>
                  <a:gd name="T10" fmla="*/ 714 w 1395"/>
                  <a:gd name="T11" fmla="*/ 1397 h 1398"/>
                  <a:gd name="T12" fmla="*/ 865 w 1395"/>
                  <a:gd name="T13" fmla="*/ 1376 h 1398"/>
                  <a:gd name="T14" fmla="*/ 986 w 1395"/>
                  <a:gd name="T15" fmla="*/ 1326 h 1398"/>
                  <a:gd name="T16" fmla="*/ 1238 w 1395"/>
                  <a:gd name="T17" fmla="*/ 861 h 1398"/>
                  <a:gd name="T18" fmla="*/ 1351 w 1395"/>
                  <a:gd name="T19" fmla="*/ 752 h 1398"/>
                  <a:gd name="T20" fmla="*/ 1389 w 1395"/>
                  <a:gd name="T21" fmla="*/ 557 h 1398"/>
                  <a:gd name="T22" fmla="*/ 1216 w 1395"/>
                  <a:gd name="T23" fmla="*/ 511 h 1398"/>
                  <a:gd name="T24" fmla="*/ 1143 w 1395"/>
                  <a:gd name="T25" fmla="*/ 84 h 1398"/>
                  <a:gd name="T26" fmla="*/ 714 w 1395"/>
                  <a:gd name="T27" fmla="*/ 24 h 1398"/>
                  <a:gd name="T28" fmla="*/ 468 w 1395"/>
                  <a:gd name="T29" fmla="*/ 25 h 1398"/>
                  <a:gd name="T30" fmla="*/ 229 w 1395"/>
                  <a:gd name="T31" fmla="*/ 505 h 1398"/>
                  <a:gd name="T32" fmla="*/ 150 w 1395"/>
                  <a:gd name="T33" fmla="*/ 483 h 1398"/>
                  <a:gd name="T34" fmla="*/ 110 w 1395"/>
                  <a:gd name="T35" fmla="*/ 501 h 1398"/>
                  <a:gd name="T36" fmla="*/ 75 w 1395"/>
                  <a:gd name="T37" fmla="*/ 524 h 1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95" h="1398">
                    <a:moveTo>
                      <a:pt x="75" y="524"/>
                    </a:moveTo>
                    <a:cubicBezTo>
                      <a:pt x="73" y="548"/>
                      <a:pt x="0" y="712"/>
                      <a:pt x="170" y="838"/>
                    </a:cubicBezTo>
                    <a:cubicBezTo>
                      <a:pt x="183" y="847"/>
                      <a:pt x="193" y="851"/>
                      <a:pt x="210" y="865"/>
                    </a:cubicBezTo>
                    <a:cubicBezTo>
                      <a:pt x="225" y="1014"/>
                      <a:pt x="267" y="1137"/>
                      <a:pt x="361" y="1239"/>
                    </a:cubicBezTo>
                    <a:cubicBezTo>
                      <a:pt x="391" y="1270"/>
                      <a:pt x="423" y="1289"/>
                      <a:pt x="458" y="1319"/>
                    </a:cubicBezTo>
                    <a:cubicBezTo>
                      <a:pt x="530" y="1361"/>
                      <a:pt x="611" y="1395"/>
                      <a:pt x="714" y="1397"/>
                    </a:cubicBezTo>
                    <a:cubicBezTo>
                      <a:pt x="766" y="1398"/>
                      <a:pt x="817" y="1391"/>
                      <a:pt x="865" y="1376"/>
                    </a:cubicBezTo>
                    <a:cubicBezTo>
                      <a:pt x="907" y="1362"/>
                      <a:pt x="954" y="1334"/>
                      <a:pt x="986" y="1326"/>
                    </a:cubicBezTo>
                    <a:cubicBezTo>
                      <a:pt x="1051" y="1248"/>
                      <a:pt x="1215" y="1191"/>
                      <a:pt x="1238" y="861"/>
                    </a:cubicBezTo>
                    <a:cubicBezTo>
                      <a:pt x="1282" y="845"/>
                      <a:pt x="1328" y="793"/>
                      <a:pt x="1351" y="752"/>
                    </a:cubicBezTo>
                    <a:cubicBezTo>
                      <a:pt x="1395" y="671"/>
                      <a:pt x="1385" y="650"/>
                      <a:pt x="1389" y="557"/>
                    </a:cubicBezTo>
                    <a:cubicBezTo>
                      <a:pt x="1363" y="544"/>
                      <a:pt x="1335" y="421"/>
                      <a:pt x="1216" y="511"/>
                    </a:cubicBezTo>
                    <a:cubicBezTo>
                      <a:pt x="1202" y="351"/>
                      <a:pt x="1250" y="187"/>
                      <a:pt x="1143" y="84"/>
                    </a:cubicBezTo>
                    <a:cubicBezTo>
                      <a:pt x="1057" y="0"/>
                      <a:pt x="857" y="24"/>
                      <a:pt x="714" y="24"/>
                    </a:cubicBezTo>
                    <a:cubicBezTo>
                      <a:pt x="633" y="24"/>
                      <a:pt x="549" y="22"/>
                      <a:pt x="468" y="25"/>
                    </a:cubicBezTo>
                    <a:cubicBezTo>
                      <a:pt x="183" y="35"/>
                      <a:pt x="226" y="310"/>
                      <a:pt x="229" y="505"/>
                    </a:cubicBezTo>
                    <a:cubicBezTo>
                      <a:pt x="205" y="496"/>
                      <a:pt x="185" y="478"/>
                      <a:pt x="150" y="483"/>
                    </a:cubicBezTo>
                    <a:cubicBezTo>
                      <a:pt x="131" y="486"/>
                      <a:pt x="120" y="495"/>
                      <a:pt x="110" y="501"/>
                    </a:cubicBezTo>
                    <a:cubicBezTo>
                      <a:pt x="84" y="520"/>
                      <a:pt x="115" y="508"/>
                      <a:pt x="75" y="524"/>
                    </a:cubicBezTo>
                    <a:close/>
                  </a:path>
                </a:pathLst>
              </a:custGeom>
              <a:solidFill>
                <a:srgbClr val="B76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0" name="Freeform 381">
                <a:extLst>
                  <a:ext uri="{FF2B5EF4-FFF2-40B4-BE49-F238E27FC236}">
                    <a16:creationId xmlns:a16="http://schemas.microsoft.com/office/drawing/2014/main" id="{B5640FF6-2346-457E-890F-0EC5174425AE}"/>
                  </a:ext>
                </a:extLst>
              </p:cNvPr>
              <p:cNvSpPr>
                <a:spLocks/>
              </p:cNvSpPr>
              <p:nvPr/>
            </p:nvSpPr>
            <p:spPr bwMode="auto">
              <a:xfrm>
                <a:off x="1705770" y="2986089"/>
                <a:ext cx="382588" cy="381000"/>
              </a:xfrm>
              <a:custGeom>
                <a:avLst/>
                <a:gdLst>
                  <a:gd name="T0" fmla="*/ 42 w 1168"/>
                  <a:gd name="T1" fmla="*/ 1161 h 1161"/>
                  <a:gd name="T2" fmla="*/ 47 w 1168"/>
                  <a:gd name="T3" fmla="*/ 1119 h 1161"/>
                  <a:gd name="T4" fmla="*/ 292 w 1168"/>
                  <a:gd name="T5" fmla="*/ 1102 h 1161"/>
                  <a:gd name="T6" fmla="*/ 382 w 1168"/>
                  <a:gd name="T7" fmla="*/ 1117 h 1161"/>
                  <a:gd name="T8" fmla="*/ 504 w 1168"/>
                  <a:gd name="T9" fmla="*/ 1093 h 1161"/>
                  <a:gd name="T10" fmla="*/ 658 w 1168"/>
                  <a:gd name="T11" fmla="*/ 1095 h 1161"/>
                  <a:gd name="T12" fmla="*/ 677 w 1168"/>
                  <a:gd name="T13" fmla="*/ 1119 h 1161"/>
                  <a:gd name="T14" fmla="*/ 699 w 1168"/>
                  <a:gd name="T15" fmla="*/ 1105 h 1161"/>
                  <a:gd name="T16" fmla="*/ 1088 w 1168"/>
                  <a:gd name="T17" fmla="*/ 1102 h 1161"/>
                  <a:gd name="T18" fmla="*/ 1092 w 1168"/>
                  <a:gd name="T19" fmla="*/ 424 h 1161"/>
                  <a:gd name="T20" fmla="*/ 1168 w 1168"/>
                  <a:gd name="T21" fmla="*/ 272 h 1161"/>
                  <a:gd name="T22" fmla="*/ 1026 w 1168"/>
                  <a:gd name="T23" fmla="*/ 272 h 1161"/>
                  <a:gd name="T24" fmla="*/ 1018 w 1168"/>
                  <a:gd name="T25" fmla="*/ 133 h 1161"/>
                  <a:gd name="T26" fmla="*/ 1023 w 1168"/>
                  <a:gd name="T27" fmla="*/ 288 h 1161"/>
                  <a:gd name="T28" fmla="*/ 894 w 1168"/>
                  <a:gd name="T29" fmla="*/ 288 h 1161"/>
                  <a:gd name="T30" fmla="*/ 880 w 1168"/>
                  <a:gd name="T31" fmla="*/ 280 h 1161"/>
                  <a:gd name="T32" fmla="*/ 530 w 1168"/>
                  <a:gd name="T33" fmla="*/ 280 h 1161"/>
                  <a:gd name="T34" fmla="*/ 505 w 1168"/>
                  <a:gd name="T35" fmla="*/ 72 h 1161"/>
                  <a:gd name="T36" fmla="*/ 481 w 1168"/>
                  <a:gd name="T37" fmla="*/ 0 h 1161"/>
                  <a:gd name="T38" fmla="*/ 383 w 1168"/>
                  <a:gd name="T39" fmla="*/ 272 h 1161"/>
                  <a:gd name="T40" fmla="*/ 82 w 1168"/>
                  <a:gd name="T41" fmla="*/ 290 h 1161"/>
                  <a:gd name="T42" fmla="*/ 19 w 1168"/>
                  <a:gd name="T43" fmla="*/ 543 h 1161"/>
                  <a:gd name="T44" fmla="*/ 19 w 1168"/>
                  <a:gd name="T45" fmla="*/ 865 h 1161"/>
                  <a:gd name="T46" fmla="*/ 42 w 1168"/>
                  <a:gd name="T47" fmla="*/ 1161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68" h="1161">
                    <a:moveTo>
                      <a:pt x="42" y="1161"/>
                    </a:moveTo>
                    <a:cubicBezTo>
                      <a:pt x="42" y="1142"/>
                      <a:pt x="42" y="1143"/>
                      <a:pt x="47" y="1119"/>
                    </a:cubicBezTo>
                    <a:cubicBezTo>
                      <a:pt x="117" y="1090"/>
                      <a:pt x="198" y="1103"/>
                      <a:pt x="292" y="1102"/>
                    </a:cubicBezTo>
                    <a:cubicBezTo>
                      <a:pt x="328" y="1101"/>
                      <a:pt x="358" y="1095"/>
                      <a:pt x="382" y="1117"/>
                    </a:cubicBezTo>
                    <a:cubicBezTo>
                      <a:pt x="403" y="1080"/>
                      <a:pt x="463" y="1093"/>
                      <a:pt x="504" y="1093"/>
                    </a:cubicBezTo>
                    <a:cubicBezTo>
                      <a:pt x="555" y="1094"/>
                      <a:pt x="607" y="1092"/>
                      <a:pt x="658" y="1095"/>
                    </a:cubicBezTo>
                    <a:lnTo>
                      <a:pt x="677" y="1119"/>
                    </a:lnTo>
                    <a:cubicBezTo>
                      <a:pt x="693" y="1094"/>
                      <a:pt x="670" y="1115"/>
                      <a:pt x="699" y="1105"/>
                    </a:cubicBezTo>
                    <a:cubicBezTo>
                      <a:pt x="725" y="1096"/>
                      <a:pt x="1055" y="1102"/>
                      <a:pt x="1088" y="1102"/>
                    </a:cubicBezTo>
                    <a:cubicBezTo>
                      <a:pt x="1099" y="1062"/>
                      <a:pt x="1092" y="539"/>
                      <a:pt x="1092" y="424"/>
                    </a:cubicBezTo>
                    <a:cubicBezTo>
                      <a:pt x="1091" y="342"/>
                      <a:pt x="1088" y="299"/>
                      <a:pt x="1168" y="272"/>
                    </a:cubicBezTo>
                    <a:lnTo>
                      <a:pt x="1026" y="272"/>
                    </a:lnTo>
                    <a:cubicBezTo>
                      <a:pt x="1025" y="233"/>
                      <a:pt x="1037" y="161"/>
                      <a:pt x="1018" y="133"/>
                    </a:cubicBezTo>
                    <a:lnTo>
                      <a:pt x="1023" y="288"/>
                    </a:lnTo>
                    <a:lnTo>
                      <a:pt x="894" y="288"/>
                    </a:lnTo>
                    <a:cubicBezTo>
                      <a:pt x="873" y="283"/>
                      <a:pt x="882" y="291"/>
                      <a:pt x="880" y="280"/>
                    </a:cubicBezTo>
                    <a:lnTo>
                      <a:pt x="530" y="280"/>
                    </a:lnTo>
                    <a:cubicBezTo>
                      <a:pt x="530" y="37"/>
                      <a:pt x="558" y="208"/>
                      <a:pt x="505" y="72"/>
                    </a:cubicBezTo>
                    <a:cubicBezTo>
                      <a:pt x="496" y="48"/>
                      <a:pt x="490" y="29"/>
                      <a:pt x="481" y="0"/>
                    </a:cubicBezTo>
                    <a:cubicBezTo>
                      <a:pt x="389" y="31"/>
                      <a:pt x="386" y="150"/>
                      <a:pt x="383" y="272"/>
                    </a:cubicBezTo>
                    <a:cubicBezTo>
                      <a:pt x="310" y="274"/>
                      <a:pt x="134" y="258"/>
                      <a:pt x="82" y="290"/>
                    </a:cubicBezTo>
                    <a:cubicBezTo>
                      <a:pt x="0" y="341"/>
                      <a:pt x="19" y="438"/>
                      <a:pt x="19" y="543"/>
                    </a:cubicBezTo>
                    <a:cubicBezTo>
                      <a:pt x="19" y="650"/>
                      <a:pt x="19" y="757"/>
                      <a:pt x="19" y="865"/>
                    </a:cubicBezTo>
                    <a:cubicBezTo>
                      <a:pt x="19" y="947"/>
                      <a:pt x="3" y="1123"/>
                      <a:pt x="42" y="1161"/>
                    </a:cubicBezTo>
                    <a:close/>
                  </a:path>
                </a:pathLst>
              </a:custGeom>
              <a:solidFill>
                <a:srgbClr val="A845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1" name="Freeform 382">
                <a:extLst>
                  <a:ext uri="{FF2B5EF4-FFF2-40B4-BE49-F238E27FC236}">
                    <a16:creationId xmlns:a16="http://schemas.microsoft.com/office/drawing/2014/main" id="{32C73670-C2AB-4A39-A048-580BD48A6CD8}"/>
                  </a:ext>
                </a:extLst>
              </p:cNvPr>
              <p:cNvSpPr>
                <a:spLocks/>
              </p:cNvSpPr>
              <p:nvPr/>
            </p:nvSpPr>
            <p:spPr bwMode="auto">
              <a:xfrm>
                <a:off x="1712120" y="3343276"/>
                <a:ext cx="407988" cy="317500"/>
              </a:xfrm>
              <a:custGeom>
                <a:avLst/>
                <a:gdLst>
                  <a:gd name="T0" fmla="*/ 24 w 1248"/>
                  <a:gd name="T1" fmla="*/ 71 h 969"/>
                  <a:gd name="T2" fmla="*/ 49 w 1248"/>
                  <a:gd name="T3" fmla="*/ 181 h 969"/>
                  <a:gd name="T4" fmla="*/ 48 w 1248"/>
                  <a:gd name="T5" fmla="*/ 579 h 969"/>
                  <a:gd name="T6" fmla="*/ 189 w 1248"/>
                  <a:gd name="T7" fmla="*/ 962 h 969"/>
                  <a:gd name="T8" fmla="*/ 1248 w 1248"/>
                  <a:gd name="T9" fmla="*/ 962 h 969"/>
                  <a:gd name="T10" fmla="*/ 1154 w 1248"/>
                  <a:gd name="T11" fmla="*/ 902 h 969"/>
                  <a:gd name="T12" fmla="*/ 1150 w 1248"/>
                  <a:gd name="T13" fmla="*/ 897 h 969"/>
                  <a:gd name="T14" fmla="*/ 1121 w 1248"/>
                  <a:gd name="T15" fmla="*/ 851 h 969"/>
                  <a:gd name="T16" fmla="*/ 1111 w 1248"/>
                  <a:gd name="T17" fmla="*/ 152 h 969"/>
                  <a:gd name="T18" fmla="*/ 664 w 1248"/>
                  <a:gd name="T19" fmla="*/ 148 h 969"/>
                  <a:gd name="T20" fmla="*/ 528 w 1248"/>
                  <a:gd name="T21" fmla="*/ 203 h 969"/>
                  <a:gd name="T22" fmla="*/ 367 w 1248"/>
                  <a:gd name="T23" fmla="*/ 191 h 969"/>
                  <a:gd name="T24" fmla="*/ 364 w 1248"/>
                  <a:gd name="T25" fmla="*/ 27 h 969"/>
                  <a:gd name="T26" fmla="*/ 274 w 1248"/>
                  <a:gd name="T27" fmla="*/ 12 h 969"/>
                  <a:gd name="T28" fmla="*/ 29 w 1248"/>
                  <a:gd name="T29" fmla="*/ 29 h 969"/>
                  <a:gd name="T30" fmla="*/ 24 w 1248"/>
                  <a:gd name="T31" fmla="*/ 71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48" h="969">
                    <a:moveTo>
                      <a:pt x="24" y="71"/>
                    </a:moveTo>
                    <a:cubicBezTo>
                      <a:pt x="19" y="134"/>
                      <a:pt x="46" y="120"/>
                      <a:pt x="49" y="181"/>
                    </a:cubicBezTo>
                    <a:lnTo>
                      <a:pt x="48" y="579"/>
                    </a:lnTo>
                    <a:cubicBezTo>
                      <a:pt x="48" y="744"/>
                      <a:pt x="0" y="959"/>
                      <a:pt x="189" y="962"/>
                    </a:cubicBezTo>
                    <a:cubicBezTo>
                      <a:pt x="540" y="969"/>
                      <a:pt x="897" y="961"/>
                      <a:pt x="1248" y="962"/>
                    </a:cubicBezTo>
                    <a:cubicBezTo>
                      <a:pt x="1213" y="943"/>
                      <a:pt x="1179" y="932"/>
                      <a:pt x="1154" y="902"/>
                    </a:cubicBezTo>
                    <a:cubicBezTo>
                      <a:pt x="1152" y="901"/>
                      <a:pt x="1151" y="899"/>
                      <a:pt x="1150" y="897"/>
                    </a:cubicBezTo>
                    <a:lnTo>
                      <a:pt x="1121" y="851"/>
                    </a:lnTo>
                    <a:cubicBezTo>
                      <a:pt x="1098" y="784"/>
                      <a:pt x="1105" y="222"/>
                      <a:pt x="1111" y="152"/>
                    </a:cubicBezTo>
                    <a:lnTo>
                      <a:pt x="664" y="148"/>
                    </a:lnTo>
                    <a:cubicBezTo>
                      <a:pt x="656" y="222"/>
                      <a:pt x="600" y="203"/>
                      <a:pt x="528" y="203"/>
                    </a:cubicBezTo>
                    <a:cubicBezTo>
                      <a:pt x="474" y="203"/>
                      <a:pt x="411" y="208"/>
                      <a:pt x="367" y="191"/>
                    </a:cubicBezTo>
                    <a:cubicBezTo>
                      <a:pt x="354" y="150"/>
                      <a:pt x="352" y="74"/>
                      <a:pt x="364" y="27"/>
                    </a:cubicBezTo>
                    <a:cubicBezTo>
                      <a:pt x="340" y="5"/>
                      <a:pt x="310" y="11"/>
                      <a:pt x="274" y="12"/>
                    </a:cubicBezTo>
                    <a:cubicBezTo>
                      <a:pt x="180" y="13"/>
                      <a:pt x="99" y="0"/>
                      <a:pt x="29" y="29"/>
                    </a:cubicBezTo>
                    <a:cubicBezTo>
                      <a:pt x="24" y="53"/>
                      <a:pt x="24" y="52"/>
                      <a:pt x="24" y="71"/>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2" name="Freeform 386">
                <a:extLst>
                  <a:ext uri="{FF2B5EF4-FFF2-40B4-BE49-F238E27FC236}">
                    <a16:creationId xmlns:a16="http://schemas.microsoft.com/office/drawing/2014/main" id="{F9EB2DCD-42C9-4083-B685-4D6459469470}"/>
                  </a:ext>
                </a:extLst>
              </p:cNvPr>
              <p:cNvSpPr>
                <a:spLocks/>
              </p:cNvSpPr>
              <p:nvPr/>
            </p:nvSpPr>
            <p:spPr bwMode="auto">
              <a:xfrm>
                <a:off x="2156620" y="1050926"/>
                <a:ext cx="498475" cy="352425"/>
              </a:xfrm>
              <a:custGeom>
                <a:avLst/>
                <a:gdLst>
                  <a:gd name="T0" fmla="*/ 106 w 1521"/>
                  <a:gd name="T1" fmla="*/ 1044 h 1077"/>
                  <a:gd name="T2" fmla="*/ 141 w 1521"/>
                  <a:gd name="T3" fmla="*/ 1021 h 1077"/>
                  <a:gd name="T4" fmla="*/ 181 w 1521"/>
                  <a:gd name="T5" fmla="*/ 1003 h 1077"/>
                  <a:gd name="T6" fmla="*/ 260 w 1521"/>
                  <a:gd name="T7" fmla="*/ 1025 h 1077"/>
                  <a:gd name="T8" fmla="*/ 499 w 1521"/>
                  <a:gd name="T9" fmla="*/ 545 h 1077"/>
                  <a:gd name="T10" fmla="*/ 745 w 1521"/>
                  <a:gd name="T11" fmla="*/ 544 h 1077"/>
                  <a:gd name="T12" fmla="*/ 1174 w 1521"/>
                  <a:gd name="T13" fmla="*/ 604 h 1077"/>
                  <a:gd name="T14" fmla="*/ 1247 w 1521"/>
                  <a:gd name="T15" fmla="*/ 1031 h 1077"/>
                  <a:gd name="T16" fmla="*/ 1420 w 1521"/>
                  <a:gd name="T17" fmla="*/ 1077 h 1077"/>
                  <a:gd name="T18" fmla="*/ 1427 w 1521"/>
                  <a:gd name="T19" fmla="*/ 954 h 1077"/>
                  <a:gd name="T20" fmla="*/ 1459 w 1521"/>
                  <a:gd name="T21" fmla="*/ 795 h 1077"/>
                  <a:gd name="T22" fmla="*/ 1460 w 1521"/>
                  <a:gd name="T23" fmla="*/ 642 h 1077"/>
                  <a:gd name="T24" fmla="*/ 1427 w 1521"/>
                  <a:gd name="T25" fmla="*/ 487 h 1077"/>
                  <a:gd name="T26" fmla="*/ 1368 w 1521"/>
                  <a:gd name="T27" fmla="*/ 326 h 1077"/>
                  <a:gd name="T28" fmla="*/ 1260 w 1521"/>
                  <a:gd name="T29" fmla="*/ 212 h 1077"/>
                  <a:gd name="T30" fmla="*/ 1136 w 1521"/>
                  <a:gd name="T31" fmla="*/ 126 h 1077"/>
                  <a:gd name="T32" fmla="*/ 991 w 1521"/>
                  <a:gd name="T33" fmla="*/ 84 h 1077"/>
                  <a:gd name="T34" fmla="*/ 824 w 1521"/>
                  <a:gd name="T35" fmla="*/ 85 h 1077"/>
                  <a:gd name="T36" fmla="*/ 737 w 1521"/>
                  <a:gd name="T37" fmla="*/ 45 h 1077"/>
                  <a:gd name="T38" fmla="*/ 651 w 1521"/>
                  <a:gd name="T39" fmla="*/ 84 h 1077"/>
                  <a:gd name="T40" fmla="*/ 490 w 1521"/>
                  <a:gd name="T41" fmla="*/ 100 h 1077"/>
                  <a:gd name="T42" fmla="*/ 336 w 1521"/>
                  <a:gd name="T43" fmla="*/ 167 h 1077"/>
                  <a:gd name="T44" fmla="*/ 208 w 1521"/>
                  <a:gd name="T45" fmla="*/ 267 h 1077"/>
                  <a:gd name="T46" fmla="*/ 110 w 1521"/>
                  <a:gd name="T47" fmla="*/ 398 h 1077"/>
                  <a:gd name="T48" fmla="*/ 44 w 1521"/>
                  <a:gd name="T49" fmla="*/ 460 h 1077"/>
                  <a:gd name="T50" fmla="*/ 72 w 1521"/>
                  <a:gd name="T51" fmla="*/ 562 h 1077"/>
                  <a:gd name="T52" fmla="*/ 66 w 1521"/>
                  <a:gd name="T53" fmla="*/ 703 h 1077"/>
                  <a:gd name="T54" fmla="*/ 99 w 1521"/>
                  <a:gd name="T55" fmla="*/ 872 h 1077"/>
                  <a:gd name="T56" fmla="*/ 47 w 1521"/>
                  <a:gd name="T57" fmla="*/ 957 h 1077"/>
                  <a:gd name="T58" fmla="*/ 106 w 1521"/>
                  <a:gd name="T59" fmla="*/ 1044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21" h="1077">
                    <a:moveTo>
                      <a:pt x="106" y="1044"/>
                    </a:moveTo>
                    <a:cubicBezTo>
                      <a:pt x="146" y="1028"/>
                      <a:pt x="115" y="1040"/>
                      <a:pt x="141" y="1021"/>
                    </a:cubicBezTo>
                    <a:cubicBezTo>
                      <a:pt x="151" y="1015"/>
                      <a:pt x="162" y="1006"/>
                      <a:pt x="181" y="1003"/>
                    </a:cubicBezTo>
                    <a:cubicBezTo>
                      <a:pt x="216" y="998"/>
                      <a:pt x="236" y="1016"/>
                      <a:pt x="260" y="1025"/>
                    </a:cubicBezTo>
                    <a:cubicBezTo>
                      <a:pt x="257" y="830"/>
                      <a:pt x="214" y="555"/>
                      <a:pt x="499" y="545"/>
                    </a:cubicBezTo>
                    <a:cubicBezTo>
                      <a:pt x="580" y="542"/>
                      <a:pt x="664" y="544"/>
                      <a:pt x="745" y="544"/>
                    </a:cubicBezTo>
                    <a:cubicBezTo>
                      <a:pt x="888" y="544"/>
                      <a:pt x="1088" y="520"/>
                      <a:pt x="1174" y="604"/>
                    </a:cubicBezTo>
                    <a:cubicBezTo>
                      <a:pt x="1281" y="707"/>
                      <a:pt x="1233" y="871"/>
                      <a:pt x="1247" y="1031"/>
                    </a:cubicBezTo>
                    <a:cubicBezTo>
                      <a:pt x="1366" y="941"/>
                      <a:pt x="1394" y="1064"/>
                      <a:pt x="1420" y="1077"/>
                    </a:cubicBezTo>
                    <a:cubicBezTo>
                      <a:pt x="1463" y="1050"/>
                      <a:pt x="1443" y="994"/>
                      <a:pt x="1427" y="954"/>
                    </a:cubicBezTo>
                    <a:cubicBezTo>
                      <a:pt x="1521" y="929"/>
                      <a:pt x="1509" y="838"/>
                      <a:pt x="1459" y="795"/>
                    </a:cubicBezTo>
                    <a:cubicBezTo>
                      <a:pt x="1507" y="749"/>
                      <a:pt x="1512" y="688"/>
                      <a:pt x="1460" y="642"/>
                    </a:cubicBezTo>
                    <a:cubicBezTo>
                      <a:pt x="1493" y="593"/>
                      <a:pt x="1504" y="507"/>
                      <a:pt x="1427" y="487"/>
                    </a:cubicBezTo>
                    <a:cubicBezTo>
                      <a:pt x="1465" y="403"/>
                      <a:pt x="1462" y="340"/>
                      <a:pt x="1368" y="326"/>
                    </a:cubicBezTo>
                    <a:cubicBezTo>
                      <a:pt x="1371" y="243"/>
                      <a:pt x="1344" y="212"/>
                      <a:pt x="1260" y="212"/>
                    </a:cubicBezTo>
                    <a:cubicBezTo>
                      <a:pt x="1251" y="138"/>
                      <a:pt x="1215" y="118"/>
                      <a:pt x="1136" y="126"/>
                    </a:cubicBezTo>
                    <a:cubicBezTo>
                      <a:pt x="1109" y="62"/>
                      <a:pt x="1062" y="46"/>
                      <a:pt x="991" y="84"/>
                    </a:cubicBezTo>
                    <a:cubicBezTo>
                      <a:pt x="942" y="43"/>
                      <a:pt x="868" y="0"/>
                      <a:pt x="824" y="85"/>
                    </a:cubicBezTo>
                    <a:cubicBezTo>
                      <a:pt x="788" y="70"/>
                      <a:pt x="791" y="45"/>
                      <a:pt x="737" y="45"/>
                    </a:cubicBezTo>
                    <a:cubicBezTo>
                      <a:pt x="685" y="45"/>
                      <a:pt x="681" y="67"/>
                      <a:pt x="651" y="84"/>
                    </a:cubicBezTo>
                    <a:cubicBezTo>
                      <a:pt x="599" y="21"/>
                      <a:pt x="530" y="33"/>
                      <a:pt x="490" y="100"/>
                    </a:cubicBezTo>
                    <a:cubicBezTo>
                      <a:pt x="414" y="85"/>
                      <a:pt x="351" y="71"/>
                      <a:pt x="336" y="167"/>
                    </a:cubicBezTo>
                    <a:cubicBezTo>
                      <a:pt x="247" y="160"/>
                      <a:pt x="217" y="181"/>
                      <a:pt x="208" y="267"/>
                    </a:cubicBezTo>
                    <a:cubicBezTo>
                      <a:pt x="119" y="276"/>
                      <a:pt x="97" y="309"/>
                      <a:pt x="110" y="398"/>
                    </a:cubicBezTo>
                    <a:cubicBezTo>
                      <a:pt x="76" y="419"/>
                      <a:pt x="55" y="418"/>
                      <a:pt x="44" y="460"/>
                    </a:cubicBezTo>
                    <a:cubicBezTo>
                      <a:pt x="31" y="511"/>
                      <a:pt x="51" y="538"/>
                      <a:pt x="72" y="562"/>
                    </a:cubicBezTo>
                    <a:cubicBezTo>
                      <a:pt x="29" y="597"/>
                      <a:pt x="22" y="656"/>
                      <a:pt x="66" y="703"/>
                    </a:cubicBezTo>
                    <a:cubicBezTo>
                      <a:pt x="20" y="773"/>
                      <a:pt x="0" y="824"/>
                      <a:pt x="99" y="872"/>
                    </a:cubicBezTo>
                    <a:cubicBezTo>
                      <a:pt x="76" y="895"/>
                      <a:pt x="48" y="901"/>
                      <a:pt x="47" y="957"/>
                    </a:cubicBezTo>
                    <a:cubicBezTo>
                      <a:pt x="45" y="1003"/>
                      <a:pt x="73" y="1030"/>
                      <a:pt x="106" y="1044"/>
                    </a:cubicBezTo>
                    <a:close/>
                  </a:path>
                </a:pathLst>
              </a:custGeom>
              <a:solidFill>
                <a:srgbClr val="2705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3" name="Freeform 392">
                <a:extLst>
                  <a:ext uri="{FF2B5EF4-FFF2-40B4-BE49-F238E27FC236}">
                    <a16:creationId xmlns:a16="http://schemas.microsoft.com/office/drawing/2014/main" id="{45A2B0D4-87D5-46B2-86F3-8F30BBA06564}"/>
                  </a:ext>
                </a:extLst>
              </p:cNvPr>
              <p:cNvSpPr>
                <a:spLocks/>
              </p:cNvSpPr>
              <p:nvPr/>
            </p:nvSpPr>
            <p:spPr bwMode="auto">
              <a:xfrm>
                <a:off x="1924845" y="3063876"/>
                <a:ext cx="261938" cy="611188"/>
              </a:xfrm>
              <a:custGeom>
                <a:avLst/>
                <a:gdLst>
                  <a:gd name="T0" fmla="*/ 7 w 800"/>
                  <a:gd name="T1" fmla="*/ 884 h 1867"/>
                  <a:gd name="T2" fmla="*/ 12 w 800"/>
                  <a:gd name="T3" fmla="*/ 1003 h 1867"/>
                  <a:gd name="T4" fmla="*/ 459 w 800"/>
                  <a:gd name="T5" fmla="*/ 1007 h 1867"/>
                  <a:gd name="T6" fmla="*/ 469 w 800"/>
                  <a:gd name="T7" fmla="*/ 1706 h 1867"/>
                  <a:gd name="T8" fmla="*/ 498 w 800"/>
                  <a:gd name="T9" fmla="*/ 1752 h 1867"/>
                  <a:gd name="T10" fmla="*/ 502 w 800"/>
                  <a:gd name="T11" fmla="*/ 1757 h 1867"/>
                  <a:gd name="T12" fmla="*/ 596 w 800"/>
                  <a:gd name="T13" fmla="*/ 1817 h 1867"/>
                  <a:gd name="T14" fmla="*/ 614 w 800"/>
                  <a:gd name="T15" fmla="*/ 1867 h 1867"/>
                  <a:gd name="T16" fmla="*/ 622 w 800"/>
                  <a:gd name="T17" fmla="*/ 1818 h 1867"/>
                  <a:gd name="T18" fmla="*/ 737 w 800"/>
                  <a:gd name="T19" fmla="*/ 1697 h 1867"/>
                  <a:gd name="T20" fmla="*/ 737 w 800"/>
                  <a:gd name="T21" fmla="*/ 982 h 1867"/>
                  <a:gd name="T22" fmla="*/ 789 w 800"/>
                  <a:gd name="T23" fmla="*/ 824 h 1867"/>
                  <a:gd name="T24" fmla="*/ 789 w 800"/>
                  <a:gd name="T25" fmla="*/ 174 h 1867"/>
                  <a:gd name="T26" fmla="*/ 616 w 800"/>
                  <a:gd name="T27" fmla="*/ 35 h 1867"/>
                  <a:gd name="T28" fmla="*/ 498 w 800"/>
                  <a:gd name="T29" fmla="*/ 37 h 1867"/>
                  <a:gd name="T30" fmla="*/ 422 w 800"/>
                  <a:gd name="T31" fmla="*/ 189 h 1867"/>
                  <a:gd name="T32" fmla="*/ 418 w 800"/>
                  <a:gd name="T33" fmla="*/ 867 h 1867"/>
                  <a:gd name="T34" fmla="*/ 29 w 800"/>
                  <a:gd name="T35" fmla="*/ 870 h 1867"/>
                  <a:gd name="T36" fmla="*/ 7 w 800"/>
                  <a:gd name="T37" fmla="*/ 884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0" h="1867">
                    <a:moveTo>
                      <a:pt x="7" y="884"/>
                    </a:moveTo>
                    <a:lnTo>
                      <a:pt x="12" y="1003"/>
                    </a:lnTo>
                    <a:lnTo>
                      <a:pt x="459" y="1007"/>
                    </a:lnTo>
                    <a:cubicBezTo>
                      <a:pt x="453" y="1077"/>
                      <a:pt x="446" y="1639"/>
                      <a:pt x="469" y="1706"/>
                    </a:cubicBezTo>
                    <a:lnTo>
                      <a:pt x="498" y="1752"/>
                    </a:lnTo>
                    <a:cubicBezTo>
                      <a:pt x="499" y="1754"/>
                      <a:pt x="500" y="1756"/>
                      <a:pt x="502" y="1757"/>
                    </a:cubicBezTo>
                    <a:cubicBezTo>
                      <a:pt x="527" y="1787"/>
                      <a:pt x="561" y="1798"/>
                      <a:pt x="596" y="1817"/>
                    </a:cubicBezTo>
                    <a:cubicBezTo>
                      <a:pt x="625" y="1826"/>
                      <a:pt x="615" y="1825"/>
                      <a:pt x="614" y="1867"/>
                    </a:cubicBezTo>
                    <a:lnTo>
                      <a:pt x="622" y="1818"/>
                    </a:lnTo>
                    <a:cubicBezTo>
                      <a:pt x="706" y="1798"/>
                      <a:pt x="736" y="1790"/>
                      <a:pt x="737" y="1697"/>
                    </a:cubicBezTo>
                    <a:lnTo>
                      <a:pt x="737" y="982"/>
                    </a:lnTo>
                    <a:cubicBezTo>
                      <a:pt x="800" y="959"/>
                      <a:pt x="789" y="905"/>
                      <a:pt x="789" y="824"/>
                    </a:cubicBezTo>
                    <a:cubicBezTo>
                      <a:pt x="789" y="622"/>
                      <a:pt x="796" y="363"/>
                      <a:pt x="789" y="174"/>
                    </a:cubicBezTo>
                    <a:cubicBezTo>
                      <a:pt x="779" y="0"/>
                      <a:pt x="741" y="65"/>
                      <a:pt x="616" y="35"/>
                    </a:cubicBezTo>
                    <a:lnTo>
                      <a:pt x="498" y="37"/>
                    </a:lnTo>
                    <a:cubicBezTo>
                      <a:pt x="418" y="64"/>
                      <a:pt x="421" y="107"/>
                      <a:pt x="422" y="189"/>
                    </a:cubicBezTo>
                    <a:cubicBezTo>
                      <a:pt x="422" y="304"/>
                      <a:pt x="429" y="827"/>
                      <a:pt x="418" y="867"/>
                    </a:cubicBezTo>
                    <a:cubicBezTo>
                      <a:pt x="385" y="867"/>
                      <a:pt x="55" y="861"/>
                      <a:pt x="29" y="870"/>
                    </a:cubicBezTo>
                    <a:cubicBezTo>
                      <a:pt x="0" y="880"/>
                      <a:pt x="23" y="859"/>
                      <a:pt x="7" y="884"/>
                    </a:cubicBezTo>
                    <a:close/>
                  </a:path>
                </a:pathLst>
              </a:custGeom>
              <a:solidFill>
                <a:srgbClr val="7534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4" name="Freeform 395">
                <a:extLst>
                  <a:ext uri="{FF2B5EF4-FFF2-40B4-BE49-F238E27FC236}">
                    <a16:creationId xmlns:a16="http://schemas.microsoft.com/office/drawing/2014/main" id="{96F18A8F-1F6A-4B53-81D7-AFF36F6F0C88}"/>
                  </a:ext>
                </a:extLst>
              </p:cNvPr>
              <p:cNvSpPr>
                <a:spLocks/>
              </p:cNvSpPr>
              <p:nvPr/>
            </p:nvSpPr>
            <p:spPr bwMode="auto">
              <a:xfrm>
                <a:off x="2350295" y="1820864"/>
                <a:ext cx="107950" cy="868363"/>
              </a:xfrm>
              <a:custGeom>
                <a:avLst/>
                <a:gdLst>
                  <a:gd name="T0" fmla="*/ 19 w 330"/>
                  <a:gd name="T1" fmla="*/ 256 h 2652"/>
                  <a:gd name="T2" fmla="*/ 23 w 330"/>
                  <a:gd name="T3" fmla="*/ 260 h 2652"/>
                  <a:gd name="T4" fmla="*/ 27 w 330"/>
                  <a:gd name="T5" fmla="*/ 264 h 2652"/>
                  <a:gd name="T6" fmla="*/ 85 w 330"/>
                  <a:gd name="T7" fmla="*/ 520 h 2652"/>
                  <a:gd name="T8" fmla="*/ 11 w 330"/>
                  <a:gd name="T9" fmla="*/ 2315 h 2652"/>
                  <a:gd name="T10" fmla="*/ 38 w 330"/>
                  <a:gd name="T11" fmla="*/ 2446 h 2652"/>
                  <a:gd name="T12" fmla="*/ 169 w 330"/>
                  <a:gd name="T13" fmla="*/ 2652 h 2652"/>
                  <a:gd name="T14" fmla="*/ 292 w 330"/>
                  <a:gd name="T15" fmla="*/ 2446 h 2652"/>
                  <a:gd name="T16" fmla="*/ 319 w 330"/>
                  <a:gd name="T17" fmla="*/ 2306 h 2652"/>
                  <a:gd name="T18" fmla="*/ 243 w 330"/>
                  <a:gd name="T19" fmla="*/ 359 h 2652"/>
                  <a:gd name="T20" fmla="*/ 307 w 330"/>
                  <a:gd name="T21" fmla="*/ 250 h 2652"/>
                  <a:gd name="T22" fmla="*/ 172 w 330"/>
                  <a:gd name="T23" fmla="*/ 0 h 2652"/>
                  <a:gd name="T24" fmla="*/ 160 w 330"/>
                  <a:gd name="T25" fmla="*/ 0 h 2652"/>
                  <a:gd name="T26" fmla="*/ 19 w 330"/>
                  <a:gd name="T27" fmla="*/ 256 h 2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0" h="2652">
                    <a:moveTo>
                      <a:pt x="19" y="256"/>
                    </a:moveTo>
                    <a:cubicBezTo>
                      <a:pt x="21" y="257"/>
                      <a:pt x="23" y="258"/>
                      <a:pt x="23" y="260"/>
                    </a:cubicBezTo>
                    <a:cubicBezTo>
                      <a:pt x="24" y="263"/>
                      <a:pt x="27" y="263"/>
                      <a:pt x="27" y="264"/>
                    </a:cubicBezTo>
                    <a:cubicBezTo>
                      <a:pt x="112" y="359"/>
                      <a:pt x="90" y="416"/>
                      <a:pt x="85" y="520"/>
                    </a:cubicBezTo>
                    <a:lnTo>
                      <a:pt x="11" y="2315"/>
                    </a:lnTo>
                    <a:cubicBezTo>
                      <a:pt x="8" y="2396"/>
                      <a:pt x="0" y="2385"/>
                      <a:pt x="38" y="2446"/>
                    </a:cubicBezTo>
                    <a:cubicBezTo>
                      <a:pt x="64" y="2487"/>
                      <a:pt x="147" y="2634"/>
                      <a:pt x="169" y="2652"/>
                    </a:cubicBezTo>
                    <a:cubicBezTo>
                      <a:pt x="204" y="2611"/>
                      <a:pt x="260" y="2500"/>
                      <a:pt x="292" y="2446"/>
                    </a:cubicBezTo>
                    <a:cubicBezTo>
                      <a:pt x="330" y="2381"/>
                      <a:pt x="324" y="2394"/>
                      <a:pt x="319" y="2306"/>
                    </a:cubicBezTo>
                    <a:lnTo>
                      <a:pt x="243" y="359"/>
                    </a:lnTo>
                    <a:cubicBezTo>
                      <a:pt x="250" y="326"/>
                      <a:pt x="292" y="289"/>
                      <a:pt x="307" y="250"/>
                    </a:cubicBezTo>
                    <a:lnTo>
                      <a:pt x="172" y="0"/>
                    </a:lnTo>
                    <a:lnTo>
                      <a:pt x="160" y="0"/>
                    </a:lnTo>
                    <a:cubicBezTo>
                      <a:pt x="139" y="69"/>
                      <a:pt x="29" y="195"/>
                      <a:pt x="19" y="256"/>
                    </a:cubicBez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5" name="Freeform 403">
                <a:extLst>
                  <a:ext uri="{FF2B5EF4-FFF2-40B4-BE49-F238E27FC236}">
                    <a16:creationId xmlns:a16="http://schemas.microsoft.com/office/drawing/2014/main" id="{3FB74E6B-094A-413F-AE27-3596DA4E8BA1}"/>
                  </a:ext>
                </a:extLst>
              </p:cNvPr>
              <p:cNvSpPr>
                <a:spLocks/>
              </p:cNvSpPr>
              <p:nvPr/>
            </p:nvSpPr>
            <p:spPr bwMode="auto">
              <a:xfrm>
                <a:off x="2439195" y="4367214"/>
                <a:ext cx="227013" cy="179388"/>
              </a:xfrm>
              <a:custGeom>
                <a:avLst/>
                <a:gdLst>
                  <a:gd name="T0" fmla="*/ 64 w 694"/>
                  <a:gd name="T1" fmla="*/ 22 h 546"/>
                  <a:gd name="T2" fmla="*/ 23 w 694"/>
                  <a:gd name="T3" fmla="*/ 178 h 546"/>
                  <a:gd name="T4" fmla="*/ 4 w 694"/>
                  <a:gd name="T5" fmla="*/ 350 h 546"/>
                  <a:gd name="T6" fmla="*/ 10 w 694"/>
                  <a:gd name="T7" fmla="*/ 470 h 546"/>
                  <a:gd name="T8" fmla="*/ 100 w 694"/>
                  <a:gd name="T9" fmla="*/ 516 h 546"/>
                  <a:gd name="T10" fmla="*/ 340 w 694"/>
                  <a:gd name="T11" fmla="*/ 545 h 546"/>
                  <a:gd name="T12" fmla="*/ 584 w 694"/>
                  <a:gd name="T13" fmla="*/ 520 h 546"/>
                  <a:gd name="T14" fmla="*/ 677 w 694"/>
                  <a:gd name="T15" fmla="*/ 476 h 546"/>
                  <a:gd name="T16" fmla="*/ 688 w 694"/>
                  <a:gd name="T17" fmla="*/ 348 h 546"/>
                  <a:gd name="T18" fmla="*/ 624 w 694"/>
                  <a:gd name="T19" fmla="*/ 32 h 546"/>
                  <a:gd name="T20" fmla="*/ 617 w 694"/>
                  <a:gd name="T21" fmla="*/ 50 h 546"/>
                  <a:gd name="T22" fmla="*/ 563 w 694"/>
                  <a:gd name="T23" fmla="*/ 20 h 546"/>
                  <a:gd name="T24" fmla="*/ 495 w 694"/>
                  <a:gd name="T25" fmla="*/ 12 h 546"/>
                  <a:gd name="T26" fmla="*/ 349 w 694"/>
                  <a:gd name="T27" fmla="*/ 6 h 546"/>
                  <a:gd name="T28" fmla="*/ 72 w 694"/>
                  <a:gd name="T29" fmla="*/ 41 h 546"/>
                  <a:gd name="T30" fmla="*/ 64 w 694"/>
                  <a:gd name="T31" fmla="*/ 2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546">
                    <a:moveTo>
                      <a:pt x="64" y="22"/>
                    </a:moveTo>
                    <a:cubicBezTo>
                      <a:pt x="41" y="48"/>
                      <a:pt x="29" y="142"/>
                      <a:pt x="23" y="178"/>
                    </a:cubicBezTo>
                    <a:cubicBezTo>
                      <a:pt x="12" y="247"/>
                      <a:pt x="7" y="279"/>
                      <a:pt x="4" y="350"/>
                    </a:cubicBezTo>
                    <a:cubicBezTo>
                      <a:pt x="5" y="380"/>
                      <a:pt x="0" y="445"/>
                      <a:pt x="10" y="470"/>
                    </a:cubicBezTo>
                    <a:cubicBezTo>
                      <a:pt x="23" y="500"/>
                      <a:pt x="64" y="505"/>
                      <a:pt x="100" y="516"/>
                    </a:cubicBezTo>
                    <a:cubicBezTo>
                      <a:pt x="172" y="537"/>
                      <a:pt x="261" y="545"/>
                      <a:pt x="340" y="545"/>
                    </a:cubicBezTo>
                    <a:cubicBezTo>
                      <a:pt x="414" y="546"/>
                      <a:pt x="524" y="537"/>
                      <a:pt x="584" y="520"/>
                    </a:cubicBezTo>
                    <a:cubicBezTo>
                      <a:pt x="626" y="508"/>
                      <a:pt x="662" y="500"/>
                      <a:pt x="677" y="476"/>
                    </a:cubicBezTo>
                    <a:cubicBezTo>
                      <a:pt x="694" y="447"/>
                      <a:pt x="687" y="388"/>
                      <a:pt x="688" y="348"/>
                    </a:cubicBezTo>
                    <a:cubicBezTo>
                      <a:pt x="683" y="281"/>
                      <a:pt x="663" y="72"/>
                      <a:pt x="624" y="32"/>
                    </a:cubicBezTo>
                    <a:lnTo>
                      <a:pt x="617" y="50"/>
                    </a:lnTo>
                    <a:cubicBezTo>
                      <a:pt x="608" y="24"/>
                      <a:pt x="599" y="27"/>
                      <a:pt x="563" y="20"/>
                    </a:cubicBezTo>
                    <a:cubicBezTo>
                      <a:pt x="539" y="16"/>
                      <a:pt x="519" y="15"/>
                      <a:pt x="495" y="12"/>
                    </a:cubicBezTo>
                    <a:cubicBezTo>
                      <a:pt x="450" y="7"/>
                      <a:pt x="402" y="6"/>
                      <a:pt x="349" y="6"/>
                    </a:cubicBezTo>
                    <a:cubicBezTo>
                      <a:pt x="301" y="6"/>
                      <a:pt x="112" y="0"/>
                      <a:pt x="72" y="41"/>
                    </a:cubicBezTo>
                    <a:lnTo>
                      <a:pt x="64" y="22"/>
                    </a:ln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6" name="Freeform 404">
                <a:extLst>
                  <a:ext uri="{FF2B5EF4-FFF2-40B4-BE49-F238E27FC236}">
                    <a16:creationId xmlns:a16="http://schemas.microsoft.com/office/drawing/2014/main" id="{309EA58A-6ABE-4F6D-90C1-8107414ACE82}"/>
                  </a:ext>
                </a:extLst>
              </p:cNvPr>
              <p:cNvSpPr>
                <a:spLocks/>
              </p:cNvSpPr>
              <p:nvPr/>
            </p:nvSpPr>
            <p:spPr bwMode="auto">
              <a:xfrm>
                <a:off x="2123283" y="4354514"/>
                <a:ext cx="247650" cy="182563"/>
              </a:xfrm>
              <a:custGeom>
                <a:avLst/>
                <a:gdLst>
                  <a:gd name="T0" fmla="*/ 74 w 754"/>
                  <a:gd name="T1" fmla="*/ 380 h 558"/>
                  <a:gd name="T2" fmla="*/ 245 w 754"/>
                  <a:gd name="T3" fmla="*/ 535 h 558"/>
                  <a:gd name="T4" fmla="*/ 655 w 754"/>
                  <a:gd name="T5" fmla="*/ 520 h 558"/>
                  <a:gd name="T6" fmla="*/ 747 w 754"/>
                  <a:gd name="T7" fmla="*/ 383 h 558"/>
                  <a:gd name="T8" fmla="*/ 716 w 754"/>
                  <a:gd name="T9" fmla="*/ 95 h 558"/>
                  <a:gd name="T10" fmla="*/ 707 w 754"/>
                  <a:gd name="T11" fmla="*/ 53 h 558"/>
                  <a:gd name="T12" fmla="*/ 690 w 754"/>
                  <a:gd name="T13" fmla="*/ 16 h 558"/>
                  <a:gd name="T14" fmla="*/ 680 w 754"/>
                  <a:gd name="T15" fmla="*/ 37 h 558"/>
                  <a:gd name="T16" fmla="*/ 625 w 754"/>
                  <a:gd name="T17" fmla="*/ 19 h 558"/>
                  <a:gd name="T18" fmla="*/ 149 w 754"/>
                  <a:gd name="T19" fmla="*/ 37 h 558"/>
                  <a:gd name="T20" fmla="*/ 139 w 754"/>
                  <a:gd name="T21" fmla="*/ 10 h 558"/>
                  <a:gd name="T22" fmla="*/ 89 w 754"/>
                  <a:gd name="T23" fmla="*/ 188 h 558"/>
                  <a:gd name="T24" fmla="*/ 74 w 754"/>
                  <a:gd name="T25" fmla="*/ 380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4" h="558">
                    <a:moveTo>
                      <a:pt x="74" y="380"/>
                    </a:moveTo>
                    <a:cubicBezTo>
                      <a:pt x="114" y="438"/>
                      <a:pt x="0" y="490"/>
                      <a:pt x="245" y="535"/>
                    </a:cubicBezTo>
                    <a:cubicBezTo>
                      <a:pt x="371" y="558"/>
                      <a:pt x="531" y="553"/>
                      <a:pt x="655" y="520"/>
                    </a:cubicBezTo>
                    <a:cubicBezTo>
                      <a:pt x="746" y="495"/>
                      <a:pt x="754" y="484"/>
                      <a:pt x="747" y="383"/>
                    </a:cubicBezTo>
                    <a:cubicBezTo>
                      <a:pt x="731" y="256"/>
                      <a:pt x="754" y="266"/>
                      <a:pt x="716" y="95"/>
                    </a:cubicBezTo>
                    <a:cubicBezTo>
                      <a:pt x="713" y="82"/>
                      <a:pt x="711" y="66"/>
                      <a:pt x="707" y="53"/>
                    </a:cubicBezTo>
                    <a:cubicBezTo>
                      <a:pt x="699" y="21"/>
                      <a:pt x="706" y="34"/>
                      <a:pt x="690" y="16"/>
                    </a:cubicBezTo>
                    <a:lnTo>
                      <a:pt x="680" y="37"/>
                    </a:lnTo>
                    <a:cubicBezTo>
                      <a:pt x="667" y="23"/>
                      <a:pt x="666" y="26"/>
                      <a:pt x="625" y="19"/>
                    </a:cubicBezTo>
                    <a:cubicBezTo>
                      <a:pt x="534" y="3"/>
                      <a:pt x="185" y="0"/>
                      <a:pt x="149" y="37"/>
                    </a:cubicBezTo>
                    <a:cubicBezTo>
                      <a:pt x="138" y="19"/>
                      <a:pt x="133" y="54"/>
                      <a:pt x="139" y="10"/>
                    </a:cubicBezTo>
                    <a:cubicBezTo>
                      <a:pt x="111" y="36"/>
                      <a:pt x="96" y="144"/>
                      <a:pt x="89" y="188"/>
                    </a:cubicBezTo>
                    <a:cubicBezTo>
                      <a:pt x="77" y="255"/>
                      <a:pt x="85" y="342"/>
                      <a:pt x="74" y="380"/>
                    </a:cubicBezTo>
                    <a:close/>
                  </a:path>
                </a:pathLst>
              </a:custGeom>
              <a:solidFill>
                <a:srgbClr val="5149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7" name="Freeform 413">
                <a:extLst>
                  <a:ext uri="{FF2B5EF4-FFF2-40B4-BE49-F238E27FC236}">
                    <a16:creationId xmlns:a16="http://schemas.microsoft.com/office/drawing/2014/main" id="{9A0C11B0-980C-46C8-87AA-C5DAC66412DF}"/>
                  </a:ext>
                </a:extLst>
              </p:cNvPr>
              <p:cNvSpPr>
                <a:spLocks/>
              </p:cNvSpPr>
              <p:nvPr/>
            </p:nvSpPr>
            <p:spPr bwMode="auto">
              <a:xfrm>
                <a:off x="1858816" y="2854506"/>
                <a:ext cx="142019" cy="189646"/>
              </a:xfrm>
              <a:custGeom>
                <a:avLst/>
                <a:gdLst>
                  <a:gd name="T0" fmla="*/ 38 w 508"/>
                  <a:gd name="T1" fmla="*/ 404 h 684"/>
                  <a:gd name="T2" fmla="*/ 62 w 508"/>
                  <a:gd name="T3" fmla="*/ 476 h 684"/>
                  <a:gd name="T4" fmla="*/ 87 w 508"/>
                  <a:gd name="T5" fmla="*/ 684 h 684"/>
                  <a:gd name="T6" fmla="*/ 437 w 508"/>
                  <a:gd name="T7" fmla="*/ 684 h 684"/>
                  <a:gd name="T8" fmla="*/ 425 w 508"/>
                  <a:gd name="T9" fmla="*/ 524 h 684"/>
                  <a:gd name="T10" fmla="*/ 289 w 508"/>
                  <a:gd name="T11" fmla="*/ 518 h 684"/>
                  <a:gd name="T12" fmla="*/ 274 w 508"/>
                  <a:gd name="T13" fmla="*/ 380 h 684"/>
                  <a:gd name="T14" fmla="*/ 459 w 508"/>
                  <a:gd name="T15" fmla="*/ 380 h 684"/>
                  <a:gd name="T16" fmla="*/ 435 w 508"/>
                  <a:gd name="T17" fmla="*/ 211 h 684"/>
                  <a:gd name="T18" fmla="*/ 290 w 508"/>
                  <a:gd name="T19" fmla="*/ 1 h 684"/>
                  <a:gd name="T20" fmla="*/ 105 w 508"/>
                  <a:gd name="T21" fmla="*/ 1 h 684"/>
                  <a:gd name="T22" fmla="*/ 38 w 508"/>
                  <a:gd name="T23" fmla="*/ 404 h 684"/>
                  <a:gd name="connsiteX0" fmla="*/ 233 w 8520"/>
                  <a:gd name="connsiteY0" fmla="*/ 5898 h 9992"/>
                  <a:gd name="connsiteX1" fmla="*/ 705 w 8520"/>
                  <a:gd name="connsiteY1" fmla="*/ 6951 h 9992"/>
                  <a:gd name="connsiteX2" fmla="*/ 8087 w 8520"/>
                  <a:gd name="connsiteY2" fmla="*/ 9992 h 9992"/>
                  <a:gd name="connsiteX3" fmla="*/ 7851 w 8520"/>
                  <a:gd name="connsiteY3" fmla="*/ 7653 h 9992"/>
                  <a:gd name="connsiteX4" fmla="*/ 5174 w 8520"/>
                  <a:gd name="connsiteY4" fmla="*/ 7565 h 9992"/>
                  <a:gd name="connsiteX5" fmla="*/ 4879 w 8520"/>
                  <a:gd name="connsiteY5" fmla="*/ 5548 h 9992"/>
                  <a:gd name="connsiteX6" fmla="*/ 8520 w 8520"/>
                  <a:gd name="connsiteY6" fmla="*/ 5548 h 9992"/>
                  <a:gd name="connsiteX7" fmla="*/ 8048 w 8520"/>
                  <a:gd name="connsiteY7" fmla="*/ 3077 h 9992"/>
                  <a:gd name="connsiteX8" fmla="*/ 5194 w 8520"/>
                  <a:gd name="connsiteY8" fmla="*/ 7 h 9992"/>
                  <a:gd name="connsiteX9" fmla="*/ 1552 w 8520"/>
                  <a:gd name="connsiteY9" fmla="*/ 7 h 9992"/>
                  <a:gd name="connsiteX10" fmla="*/ 233 w 8520"/>
                  <a:gd name="connsiteY10" fmla="*/ 5898 h 9992"/>
                  <a:gd name="connsiteX0" fmla="*/ 273 w 10000"/>
                  <a:gd name="connsiteY0" fmla="*/ 5903 h 7659"/>
                  <a:gd name="connsiteX1" fmla="*/ 827 w 10000"/>
                  <a:gd name="connsiteY1" fmla="*/ 6957 h 7659"/>
                  <a:gd name="connsiteX2" fmla="*/ 9215 w 10000"/>
                  <a:gd name="connsiteY2" fmla="*/ 7659 h 7659"/>
                  <a:gd name="connsiteX3" fmla="*/ 6073 w 10000"/>
                  <a:gd name="connsiteY3" fmla="*/ 7571 h 7659"/>
                  <a:gd name="connsiteX4" fmla="*/ 5727 w 10000"/>
                  <a:gd name="connsiteY4" fmla="*/ 5552 h 7659"/>
                  <a:gd name="connsiteX5" fmla="*/ 10000 w 10000"/>
                  <a:gd name="connsiteY5" fmla="*/ 5552 h 7659"/>
                  <a:gd name="connsiteX6" fmla="*/ 9446 w 10000"/>
                  <a:gd name="connsiteY6" fmla="*/ 3079 h 7659"/>
                  <a:gd name="connsiteX7" fmla="*/ 6096 w 10000"/>
                  <a:gd name="connsiteY7" fmla="*/ 7 h 7659"/>
                  <a:gd name="connsiteX8" fmla="*/ 1822 w 10000"/>
                  <a:gd name="connsiteY8" fmla="*/ 7 h 7659"/>
                  <a:gd name="connsiteX9" fmla="*/ 273 w 10000"/>
                  <a:gd name="connsiteY9" fmla="*/ 5903 h 7659"/>
                  <a:gd name="connsiteX0" fmla="*/ 273 w 10000"/>
                  <a:gd name="connsiteY0" fmla="*/ 7707 h 10734"/>
                  <a:gd name="connsiteX1" fmla="*/ 827 w 10000"/>
                  <a:gd name="connsiteY1" fmla="*/ 9083 h 10734"/>
                  <a:gd name="connsiteX2" fmla="*/ 9215 w 10000"/>
                  <a:gd name="connsiteY2" fmla="*/ 10000 h 10734"/>
                  <a:gd name="connsiteX3" fmla="*/ 6073 w 10000"/>
                  <a:gd name="connsiteY3" fmla="*/ 9885 h 10734"/>
                  <a:gd name="connsiteX4" fmla="*/ 5727 w 10000"/>
                  <a:gd name="connsiteY4" fmla="*/ 7249 h 10734"/>
                  <a:gd name="connsiteX5" fmla="*/ 10000 w 10000"/>
                  <a:gd name="connsiteY5" fmla="*/ 7249 h 10734"/>
                  <a:gd name="connsiteX6" fmla="*/ 9446 w 10000"/>
                  <a:gd name="connsiteY6" fmla="*/ 4020 h 10734"/>
                  <a:gd name="connsiteX7" fmla="*/ 6096 w 10000"/>
                  <a:gd name="connsiteY7" fmla="*/ 9 h 10734"/>
                  <a:gd name="connsiteX8" fmla="*/ 1822 w 10000"/>
                  <a:gd name="connsiteY8" fmla="*/ 9 h 10734"/>
                  <a:gd name="connsiteX9" fmla="*/ 273 w 10000"/>
                  <a:gd name="connsiteY9" fmla="*/ 7707 h 10734"/>
                  <a:gd name="connsiteX0" fmla="*/ 273 w 10000"/>
                  <a:gd name="connsiteY0" fmla="*/ 7707 h 11071"/>
                  <a:gd name="connsiteX1" fmla="*/ 827 w 10000"/>
                  <a:gd name="connsiteY1" fmla="*/ 9083 h 11071"/>
                  <a:gd name="connsiteX2" fmla="*/ 9215 w 10000"/>
                  <a:gd name="connsiteY2" fmla="*/ 10000 h 11071"/>
                  <a:gd name="connsiteX3" fmla="*/ 6073 w 10000"/>
                  <a:gd name="connsiteY3" fmla="*/ 9885 h 11071"/>
                  <a:gd name="connsiteX4" fmla="*/ 5727 w 10000"/>
                  <a:gd name="connsiteY4" fmla="*/ 7249 h 11071"/>
                  <a:gd name="connsiteX5" fmla="*/ 10000 w 10000"/>
                  <a:gd name="connsiteY5" fmla="*/ 7249 h 11071"/>
                  <a:gd name="connsiteX6" fmla="*/ 9446 w 10000"/>
                  <a:gd name="connsiteY6" fmla="*/ 4020 h 11071"/>
                  <a:gd name="connsiteX7" fmla="*/ 6096 w 10000"/>
                  <a:gd name="connsiteY7" fmla="*/ 9 h 11071"/>
                  <a:gd name="connsiteX8" fmla="*/ 1822 w 10000"/>
                  <a:gd name="connsiteY8" fmla="*/ 9 h 11071"/>
                  <a:gd name="connsiteX9" fmla="*/ 273 w 10000"/>
                  <a:gd name="connsiteY9" fmla="*/ 7707 h 1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00" h="11071">
                    <a:moveTo>
                      <a:pt x="273" y="7707"/>
                    </a:moveTo>
                    <a:cubicBezTo>
                      <a:pt x="481" y="8261"/>
                      <a:pt x="620" y="8624"/>
                      <a:pt x="827" y="9083"/>
                    </a:cubicBezTo>
                    <a:cubicBezTo>
                      <a:pt x="2049" y="13024"/>
                      <a:pt x="8341" y="9867"/>
                      <a:pt x="9215" y="10000"/>
                    </a:cubicBezTo>
                    <a:lnTo>
                      <a:pt x="6073" y="9885"/>
                    </a:lnTo>
                    <a:cubicBezTo>
                      <a:pt x="5865" y="9064"/>
                      <a:pt x="5472" y="8223"/>
                      <a:pt x="5727" y="7249"/>
                    </a:cubicBezTo>
                    <a:cubicBezTo>
                      <a:pt x="6627" y="7057"/>
                      <a:pt x="9076" y="7000"/>
                      <a:pt x="10000" y="7249"/>
                    </a:cubicBezTo>
                    <a:cubicBezTo>
                      <a:pt x="9816" y="6160"/>
                      <a:pt x="9539" y="5166"/>
                      <a:pt x="9446" y="4020"/>
                    </a:cubicBezTo>
                    <a:cubicBezTo>
                      <a:pt x="9215" y="791"/>
                      <a:pt x="11133" y="142"/>
                      <a:pt x="6096" y="9"/>
                    </a:cubicBezTo>
                    <a:cubicBezTo>
                      <a:pt x="4663" y="-10"/>
                      <a:pt x="3254" y="9"/>
                      <a:pt x="1822" y="9"/>
                    </a:cubicBezTo>
                    <a:cubicBezTo>
                      <a:pt x="827" y="1842"/>
                      <a:pt x="-604" y="5472"/>
                      <a:pt x="273" y="7707"/>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8" name="Freeform 418">
                <a:extLst>
                  <a:ext uri="{FF2B5EF4-FFF2-40B4-BE49-F238E27FC236}">
                    <a16:creationId xmlns:a16="http://schemas.microsoft.com/office/drawing/2014/main" id="{8A823CF0-F0E8-4562-97FB-545AE18553ED}"/>
                  </a:ext>
                </a:extLst>
              </p:cNvPr>
              <p:cNvSpPr>
                <a:spLocks/>
              </p:cNvSpPr>
              <p:nvPr/>
            </p:nvSpPr>
            <p:spPr bwMode="auto">
              <a:xfrm>
                <a:off x="2315370" y="1654176"/>
                <a:ext cx="174625" cy="166688"/>
              </a:xfrm>
              <a:custGeom>
                <a:avLst/>
                <a:gdLst>
                  <a:gd name="T0" fmla="*/ 266 w 532"/>
                  <a:gd name="T1" fmla="*/ 512 h 512"/>
                  <a:gd name="T2" fmla="*/ 278 w 532"/>
                  <a:gd name="T3" fmla="*/ 512 h 512"/>
                  <a:gd name="T4" fmla="*/ 494 w 532"/>
                  <a:gd name="T5" fmla="*/ 352 h 512"/>
                  <a:gd name="T6" fmla="*/ 530 w 532"/>
                  <a:gd name="T7" fmla="*/ 7 h 512"/>
                  <a:gd name="T8" fmla="*/ 409 w 532"/>
                  <a:gd name="T9" fmla="*/ 57 h 512"/>
                  <a:gd name="T10" fmla="*/ 258 w 532"/>
                  <a:gd name="T11" fmla="*/ 78 h 512"/>
                  <a:gd name="T12" fmla="*/ 2 w 532"/>
                  <a:gd name="T13" fmla="*/ 0 h 512"/>
                  <a:gd name="T14" fmla="*/ 39 w 532"/>
                  <a:gd name="T15" fmla="*/ 353 h 512"/>
                  <a:gd name="T16" fmla="*/ 266 w 532"/>
                  <a:gd name="T17" fmla="*/ 51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2" h="512">
                    <a:moveTo>
                      <a:pt x="266" y="512"/>
                    </a:moveTo>
                    <a:lnTo>
                      <a:pt x="278" y="512"/>
                    </a:lnTo>
                    <a:cubicBezTo>
                      <a:pt x="404" y="489"/>
                      <a:pt x="452" y="453"/>
                      <a:pt x="494" y="352"/>
                    </a:cubicBezTo>
                    <a:cubicBezTo>
                      <a:pt x="532" y="261"/>
                      <a:pt x="527" y="112"/>
                      <a:pt x="530" y="7"/>
                    </a:cubicBezTo>
                    <a:cubicBezTo>
                      <a:pt x="498" y="15"/>
                      <a:pt x="451" y="43"/>
                      <a:pt x="409" y="57"/>
                    </a:cubicBezTo>
                    <a:cubicBezTo>
                      <a:pt x="361" y="72"/>
                      <a:pt x="310" y="79"/>
                      <a:pt x="258" y="78"/>
                    </a:cubicBezTo>
                    <a:cubicBezTo>
                      <a:pt x="155" y="76"/>
                      <a:pt x="74" y="42"/>
                      <a:pt x="2" y="0"/>
                    </a:cubicBezTo>
                    <a:cubicBezTo>
                      <a:pt x="0" y="100"/>
                      <a:pt x="4" y="269"/>
                      <a:pt x="39" y="353"/>
                    </a:cubicBezTo>
                    <a:cubicBezTo>
                      <a:pt x="79" y="449"/>
                      <a:pt x="139" y="497"/>
                      <a:pt x="266" y="512"/>
                    </a:cubicBezTo>
                    <a:close/>
                  </a:path>
                </a:pathLst>
              </a:custGeom>
              <a:solidFill>
                <a:srgbClr val="8C41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39" name="Freeform 429">
                <a:extLst>
                  <a:ext uri="{FF2B5EF4-FFF2-40B4-BE49-F238E27FC236}">
                    <a16:creationId xmlns:a16="http://schemas.microsoft.com/office/drawing/2014/main" id="{1181587B-028F-4F1F-9D60-A037B8B12571}"/>
                  </a:ext>
                </a:extLst>
              </p:cNvPr>
              <p:cNvSpPr>
                <a:spLocks/>
              </p:cNvSpPr>
              <p:nvPr/>
            </p:nvSpPr>
            <p:spPr bwMode="auto">
              <a:xfrm>
                <a:off x="2458245" y="2740026"/>
                <a:ext cx="241300" cy="76200"/>
              </a:xfrm>
              <a:custGeom>
                <a:avLst/>
                <a:gdLst>
                  <a:gd name="T0" fmla="*/ 2 w 736"/>
                  <a:gd name="T1" fmla="*/ 232 h 232"/>
                  <a:gd name="T2" fmla="*/ 678 w 736"/>
                  <a:gd name="T3" fmla="*/ 230 h 232"/>
                  <a:gd name="T4" fmla="*/ 725 w 736"/>
                  <a:gd name="T5" fmla="*/ 120 h 232"/>
                  <a:gd name="T6" fmla="*/ 681 w 736"/>
                  <a:gd name="T7" fmla="*/ 1 h 232"/>
                  <a:gd name="T8" fmla="*/ 0 w 736"/>
                  <a:gd name="T9" fmla="*/ 0 h 232"/>
                  <a:gd name="T10" fmla="*/ 2 w 736"/>
                  <a:gd name="T11" fmla="*/ 232 h 232"/>
                </a:gdLst>
                <a:ahLst/>
                <a:cxnLst>
                  <a:cxn ang="0">
                    <a:pos x="T0" y="T1"/>
                  </a:cxn>
                  <a:cxn ang="0">
                    <a:pos x="T2" y="T3"/>
                  </a:cxn>
                  <a:cxn ang="0">
                    <a:pos x="T4" y="T5"/>
                  </a:cxn>
                  <a:cxn ang="0">
                    <a:pos x="T6" y="T7"/>
                  </a:cxn>
                  <a:cxn ang="0">
                    <a:pos x="T8" y="T9"/>
                  </a:cxn>
                  <a:cxn ang="0">
                    <a:pos x="T10" y="T11"/>
                  </a:cxn>
                </a:cxnLst>
                <a:rect l="0" t="0" r="r" b="b"/>
                <a:pathLst>
                  <a:path w="736" h="232">
                    <a:moveTo>
                      <a:pt x="2" y="232"/>
                    </a:moveTo>
                    <a:lnTo>
                      <a:pt x="678" y="230"/>
                    </a:lnTo>
                    <a:cubicBezTo>
                      <a:pt x="733" y="209"/>
                      <a:pt x="725" y="182"/>
                      <a:pt x="725" y="120"/>
                    </a:cubicBezTo>
                    <a:cubicBezTo>
                      <a:pt x="725" y="49"/>
                      <a:pt x="736" y="30"/>
                      <a:pt x="681" y="1"/>
                    </a:cubicBezTo>
                    <a:lnTo>
                      <a:pt x="0" y="0"/>
                    </a:lnTo>
                    <a:lnTo>
                      <a:pt x="2" y="232"/>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0" name="Freeform 431">
                <a:extLst>
                  <a:ext uri="{FF2B5EF4-FFF2-40B4-BE49-F238E27FC236}">
                    <a16:creationId xmlns:a16="http://schemas.microsoft.com/office/drawing/2014/main" id="{63BCDF65-3F08-4772-BA96-871FA28CFBEB}"/>
                  </a:ext>
                </a:extLst>
              </p:cNvPr>
              <p:cNvSpPr>
                <a:spLocks/>
              </p:cNvSpPr>
              <p:nvPr/>
            </p:nvSpPr>
            <p:spPr bwMode="auto">
              <a:xfrm>
                <a:off x="2112170" y="2736851"/>
                <a:ext cx="223838" cy="82550"/>
              </a:xfrm>
              <a:custGeom>
                <a:avLst/>
                <a:gdLst>
                  <a:gd name="T0" fmla="*/ 33 w 683"/>
                  <a:gd name="T1" fmla="*/ 15 h 248"/>
                  <a:gd name="T2" fmla="*/ 9 w 683"/>
                  <a:gd name="T3" fmla="*/ 136 h 248"/>
                  <a:gd name="T4" fmla="*/ 48 w 683"/>
                  <a:gd name="T5" fmla="*/ 236 h 248"/>
                  <a:gd name="T6" fmla="*/ 659 w 683"/>
                  <a:gd name="T7" fmla="*/ 237 h 248"/>
                  <a:gd name="T8" fmla="*/ 683 w 683"/>
                  <a:gd name="T9" fmla="*/ 248 h 248"/>
                  <a:gd name="T10" fmla="*/ 683 w 683"/>
                  <a:gd name="T11" fmla="*/ 9 h 248"/>
                  <a:gd name="T12" fmla="*/ 33 w 683"/>
                  <a:gd name="T13" fmla="*/ 15 h 248"/>
                </a:gdLst>
                <a:ahLst/>
                <a:cxnLst>
                  <a:cxn ang="0">
                    <a:pos x="T0" y="T1"/>
                  </a:cxn>
                  <a:cxn ang="0">
                    <a:pos x="T2" y="T3"/>
                  </a:cxn>
                  <a:cxn ang="0">
                    <a:pos x="T4" y="T5"/>
                  </a:cxn>
                  <a:cxn ang="0">
                    <a:pos x="T6" y="T7"/>
                  </a:cxn>
                  <a:cxn ang="0">
                    <a:pos x="T8" y="T9"/>
                  </a:cxn>
                  <a:cxn ang="0">
                    <a:pos x="T10" y="T11"/>
                  </a:cxn>
                  <a:cxn ang="0">
                    <a:pos x="T12" y="T13"/>
                  </a:cxn>
                </a:cxnLst>
                <a:rect l="0" t="0" r="r" b="b"/>
                <a:pathLst>
                  <a:path w="683" h="248">
                    <a:moveTo>
                      <a:pt x="33" y="15"/>
                    </a:moveTo>
                    <a:cubicBezTo>
                      <a:pt x="0" y="48"/>
                      <a:pt x="9" y="81"/>
                      <a:pt x="9" y="136"/>
                    </a:cubicBezTo>
                    <a:cubicBezTo>
                      <a:pt x="9" y="198"/>
                      <a:pt x="3" y="215"/>
                      <a:pt x="48" y="236"/>
                    </a:cubicBezTo>
                    <a:lnTo>
                      <a:pt x="659" y="237"/>
                    </a:lnTo>
                    <a:cubicBezTo>
                      <a:pt x="679" y="240"/>
                      <a:pt x="672" y="232"/>
                      <a:pt x="683" y="248"/>
                    </a:cubicBezTo>
                    <a:lnTo>
                      <a:pt x="683" y="9"/>
                    </a:lnTo>
                    <a:cubicBezTo>
                      <a:pt x="609" y="0"/>
                      <a:pt x="84" y="0"/>
                      <a:pt x="33" y="15"/>
                    </a:cubicBez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1" name="Freeform 435">
                <a:extLst>
                  <a:ext uri="{FF2B5EF4-FFF2-40B4-BE49-F238E27FC236}">
                    <a16:creationId xmlns:a16="http://schemas.microsoft.com/office/drawing/2014/main" id="{17296588-0D2F-4505-BC80-2457B16E9A9D}"/>
                  </a:ext>
                </a:extLst>
              </p:cNvPr>
              <p:cNvSpPr>
                <a:spLocks/>
              </p:cNvSpPr>
              <p:nvPr/>
            </p:nvSpPr>
            <p:spPr bwMode="auto">
              <a:xfrm>
                <a:off x="2712889" y="2874963"/>
                <a:ext cx="159856" cy="250957"/>
              </a:xfrm>
              <a:custGeom>
                <a:avLst/>
                <a:gdLst>
                  <a:gd name="T0" fmla="*/ 337 w 353"/>
                  <a:gd name="T1" fmla="*/ 584 h 820"/>
                  <a:gd name="T2" fmla="*/ 340 w 353"/>
                  <a:gd name="T3" fmla="*/ 477 h 820"/>
                  <a:gd name="T4" fmla="*/ 340 w 353"/>
                  <a:gd name="T5" fmla="*/ 345 h 820"/>
                  <a:gd name="T6" fmla="*/ 296 w 353"/>
                  <a:gd name="T7" fmla="*/ 345 h 820"/>
                  <a:gd name="T8" fmla="*/ 296 w 353"/>
                  <a:gd name="T9" fmla="*/ 178 h 820"/>
                  <a:gd name="T10" fmla="*/ 265 w 353"/>
                  <a:gd name="T11" fmla="*/ 0 h 820"/>
                  <a:gd name="T12" fmla="*/ 97 w 353"/>
                  <a:gd name="T13" fmla="*/ 0 h 820"/>
                  <a:gd name="T14" fmla="*/ 74 w 353"/>
                  <a:gd name="T15" fmla="*/ 285 h 820"/>
                  <a:gd name="T16" fmla="*/ 41 w 353"/>
                  <a:gd name="T17" fmla="*/ 540 h 820"/>
                  <a:gd name="T18" fmla="*/ 199 w 353"/>
                  <a:gd name="T19" fmla="*/ 308 h 820"/>
                  <a:gd name="T20" fmla="*/ 110 w 353"/>
                  <a:gd name="T21" fmla="*/ 668 h 820"/>
                  <a:gd name="T22" fmla="*/ 207 w 353"/>
                  <a:gd name="T23" fmla="*/ 731 h 820"/>
                  <a:gd name="T24" fmla="*/ 337 w 353"/>
                  <a:gd name="T25" fmla="*/ 584 h 820"/>
                  <a:gd name="connsiteX0" fmla="*/ 8778 w 9028"/>
                  <a:gd name="connsiteY0" fmla="*/ 7122 h 9354"/>
                  <a:gd name="connsiteX1" fmla="*/ 8863 w 9028"/>
                  <a:gd name="connsiteY1" fmla="*/ 5817 h 9354"/>
                  <a:gd name="connsiteX2" fmla="*/ 8863 w 9028"/>
                  <a:gd name="connsiteY2" fmla="*/ 4207 h 9354"/>
                  <a:gd name="connsiteX3" fmla="*/ 7616 w 9028"/>
                  <a:gd name="connsiteY3" fmla="*/ 4207 h 9354"/>
                  <a:gd name="connsiteX4" fmla="*/ 7616 w 9028"/>
                  <a:gd name="connsiteY4" fmla="*/ 2171 h 9354"/>
                  <a:gd name="connsiteX5" fmla="*/ 8711 w 9028"/>
                  <a:gd name="connsiteY5" fmla="*/ 0 h 9354"/>
                  <a:gd name="connsiteX6" fmla="*/ 1979 w 9028"/>
                  <a:gd name="connsiteY6" fmla="*/ 0 h 9354"/>
                  <a:gd name="connsiteX7" fmla="*/ 1327 w 9028"/>
                  <a:gd name="connsiteY7" fmla="*/ 3476 h 9354"/>
                  <a:gd name="connsiteX8" fmla="*/ 392 w 9028"/>
                  <a:gd name="connsiteY8" fmla="*/ 6585 h 9354"/>
                  <a:gd name="connsiteX9" fmla="*/ 4868 w 9028"/>
                  <a:gd name="connsiteY9" fmla="*/ 3756 h 9354"/>
                  <a:gd name="connsiteX10" fmla="*/ 2347 w 9028"/>
                  <a:gd name="connsiteY10" fmla="*/ 8146 h 9354"/>
                  <a:gd name="connsiteX11" fmla="*/ 5095 w 9028"/>
                  <a:gd name="connsiteY11" fmla="*/ 8915 h 9354"/>
                  <a:gd name="connsiteX12" fmla="*/ 8778 w 9028"/>
                  <a:gd name="connsiteY12" fmla="*/ 7122 h 9354"/>
                  <a:gd name="connsiteX0" fmla="*/ 9723 w 10000"/>
                  <a:gd name="connsiteY0" fmla="*/ 7614 h 10000"/>
                  <a:gd name="connsiteX1" fmla="*/ 9817 w 10000"/>
                  <a:gd name="connsiteY1" fmla="*/ 6219 h 10000"/>
                  <a:gd name="connsiteX2" fmla="*/ 9817 w 10000"/>
                  <a:gd name="connsiteY2" fmla="*/ 4498 h 10000"/>
                  <a:gd name="connsiteX3" fmla="*/ 8436 w 10000"/>
                  <a:gd name="connsiteY3" fmla="*/ 4498 h 10000"/>
                  <a:gd name="connsiteX4" fmla="*/ 9649 w 10000"/>
                  <a:gd name="connsiteY4" fmla="*/ 0 h 10000"/>
                  <a:gd name="connsiteX5" fmla="*/ 2192 w 10000"/>
                  <a:gd name="connsiteY5" fmla="*/ 0 h 10000"/>
                  <a:gd name="connsiteX6" fmla="*/ 1470 w 10000"/>
                  <a:gd name="connsiteY6" fmla="*/ 3716 h 10000"/>
                  <a:gd name="connsiteX7" fmla="*/ 434 w 10000"/>
                  <a:gd name="connsiteY7" fmla="*/ 7040 h 10000"/>
                  <a:gd name="connsiteX8" fmla="*/ 5392 w 10000"/>
                  <a:gd name="connsiteY8" fmla="*/ 4015 h 10000"/>
                  <a:gd name="connsiteX9" fmla="*/ 2600 w 10000"/>
                  <a:gd name="connsiteY9" fmla="*/ 8709 h 10000"/>
                  <a:gd name="connsiteX10" fmla="*/ 5644 w 10000"/>
                  <a:gd name="connsiteY10" fmla="*/ 9531 h 10000"/>
                  <a:gd name="connsiteX11" fmla="*/ 9723 w 10000"/>
                  <a:gd name="connsiteY11" fmla="*/ 7614 h 10000"/>
                  <a:gd name="connsiteX0" fmla="*/ 9723 w 10000"/>
                  <a:gd name="connsiteY0" fmla="*/ 7614 h 10000"/>
                  <a:gd name="connsiteX1" fmla="*/ 9817 w 10000"/>
                  <a:gd name="connsiteY1" fmla="*/ 6219 h 10000"/>
                  <a:gd name="connsiteX2" fmla="*/ 9817 w 10000"/>
                  <a:gd name="connsiteY2" fmla="*/ 4498 h 10000"/>
                  <a:gd name="connsiteX3" fmla="*/ 9649 w 10000"/>
                  <a:gd name="connsiteY3" fmla="*/ 0 h 10000"/>
                  <a:gd name="connsiteX4" fmla="*/ 2192 w 10000"/>
                  <a:gd name="connsiteY4" fmla="*/ 0 h 10000"/>
                  <a:gd name="connsiteX5" fmla="*/ 1470 w 10000"/>
                  <a:gd name="connsiteY5" fmla="*/ 3716 h 10000"/>
                  <a:gd name="connsiteX6" fmla="*/ 434 w 10000"/>
                  <a:gd name="connsiteY6" fmla="*/ 7040 h 10000"/>
                  <a:gd name="connsiteX7" fmla="*/ 5392 w 10000"/>
                  <a:gd name="connsiteY7" fmla="*/ 4015 h 10000"/>
                  <a:gd name="connsiteX8" fmla="*/ 2600 w 10000"/>
                  <a:gd name="connsiteY8" fmla="*/ 8709 h 10000"/>
                  <a:gd name="connsiteX9" fmla="*/ 5644 w 10000"/>
                  <a:gd name="connsiteY9" fmla="*/ 9531 h 10000"/>
                  <a:gd name="connsiteX10" fmla="*/ 9723 w 10000"/>
                  <a:gd name="connsiteY10" fmla="*/ 7614 h 10000"/>
                  <a:gd name="connsiteX0" fmla="*/ 9723 w 10257"/>
                  <a:gd name="connsiteY0" fmla="*/ 7614 h 10000"/>
                  <a:gd name="connsiteX1" fmla="*/ 9817 w 10257"/>
                  <a:gd name="connsiteY1" fmla="*/ 6219 h 10000"/>
                  <a:gd name="connsiteX2" fmla="*/ 9649 w 10257"/>
                  <a:gd name="connsiteY2" fmla="*/ 0 h 10000"/>
                  <a:gd name="connsiteX3" fmla="*/ 2192 w 10257"/>
                  <a:gd name="connsiteY3" fmla="*/ 0 h 10000"/>
                  <a:gd name="connsiteX4" fmla="*/ 1470 w 10257"/>
                  <a:gd name="connsiteY4" fmla="*/ 3716 h 10000"/>
                  <a:gd name="connsiteX5" fmla="*/ 434 w 10257"/>
                  <a:gd name="connsiteY5" fmla="*/ 7040 h 10000"/>
                  <a:gd name="connsiteX6" fmla="*/ 5392 w 10257"/>
                  <a:gd name="connsiteY6" fmla="*/ 4015 h 10000"/>
                  <a:gd name="connsiteX7" fmla="*/ 2600 w 10257"/>
                  <a:gd name="connsiteY7" fmla="*/ 8709 h 10000"/>
                  <a:gd name="connsiteX8" fmla="*/ 5644 w 10257"/>
                  <a:gd name="connsiteY8" fmla="*/ 9531 h 10000"/>
                  <a:gd name="connsiteX9" fmla="*/ 9723 w 10257"/>
                  <a:gd name="connsiteY9" fmla="*/ 7614 h 10000"/>
                  <a:gd name="connsiteX0" fmla="*/ 9723 w 10415"/>
                  <a:gd name="connsiteY0" fmla="*/ 7614 h 10000"/>
                  <a:gd name="connsiteX1" fmla="*/ 9649 w 10415"/>
                  <a:gd name="connsiteY1" fmla="*/ 0 h 10000"/>
                  <a:gd name="connsiteX2" fmla="*/ 2192 w 10415"/>
                  <a:gd name="connsiteY2" fmla="*/ 0 h 10000"/>
                  <a:gd name="connsiteX3" fmla="*/ 1470 w 10415"/>
                  <a:gd name="connsiteY3" fmla="*/ 3716 h 10000"/>
                  <a:gd name="connsiteX4" fmla="*/ 434 w 10415"/>
                  <a:gd name="connsiteY4" fmla="*/ 7040 h 10000"/>
                  <a:gd name="connsiteX5" fmla="*/ 5392 w 10415"/>
                  <a:gd name="connsiteY5" fmla="*/ 4015 h 10000"/>
                  <a:gd name="connsiteX6" fmla="*/ 2600 w 10415"/>
                  <a:gd name="connsiteY6" fmla="*/ 8709 h 10000"/>
                  <a:gd name="connsiteX7" fmla="*/ 5644 w 10415"/>
                  <a:gd name="connsiteY7" fmla="*/ 9531 h 10000"/>
                  <a:gd name="connsiteX8" fmla="*/ 9723 w 10415"/>
                  <a:gd name="connsiteY8" fmla="*/ 7614 h 10000"/>
                  <a:gd name="connsiteX0" fmla="*/ 9723 w 10980"/>
                  <a:gd name="connsiteY0" fmla="*/ 7614 h 10000"/>
                  <a:gd name="connsiteX1" fmla="*/ 9649 w 10980"/>
                  <a:gd name="connsiteY1" fmla="*/ 0 h 10000"/>
                  <a:gd name="connsiteX2" fmla="*/ 2192 w 10980"/>
                  <a:gd name="connsiteY2" fmla="*/ 0 h 10000"/>
                  <a:gd name="connsiteX3" fmla="*/ 1470 w 10980"/>
                  <a:gd name="connsiteY3" fmla="*/ 3716 h 10000"/>
                  <a:gd name="connsiteX4" fmla="*/ 434 w 10980"/>
                  <a:gd name="connsiteY4" fmla="*/ 7040 h 10000"/>
                  <a:gd name="connsiteX5" fmla="*/ 5392 w 10980"/>
                  <a:gd name="connsiteY5" fmla="*/ 4015 h 10000"/>
                  <a:gd name="connsiteX6" fmla="*/ 2600 w 10980"/>
                  <a:gd name="connsiteY6" fmla="*/ 8709 h 10000"/>
                  <a:gd name="connsiteX7" fmla="*/ 5644 w 10980"/>
                  <a:gd name="connsiteY7" fmla="*/ 9531 h 10000"/>
                  <a:gd name="connsiteX8" fmla="*/ 9723 w 10980"/>
                  <a:gd name="connsiteY8" fmla="*/ 7614 h 10000"/>
                  <a:gd name="connsiteX0" fmla="*/ 9723 w 11574"/>
                  <a:gd name="connsiteY0" fmla="*/ 7614 h 10000"/>
                  <a:gd name="connsiteX1" fmla="*/ 9649 w 11574"/>
                  <a:gd name="connsiteY1" fmla="*/ 0 h 10000"/>
                  <a:gd name="connsiteX2" fmla="*/ 2192 w 11574"/>
                  <a:gd name="connsiteY2" fmla="*/ 0 h 10000"/>
                  <a:gd name="connsiteX3" fmla="*/ 1470 w 11574"/>
                  <a:gd name="connsiteY3" fmla="*/ 3716 h 10000"/>
                  <a:gd name="connsiteX4" fmla="*/ 434 w 11574"/>
                  <a:gd name="connsiteY4" fmla="*/ 7040 h 10000"/>
                  <a:gd name="connsiteX5" fmla="*/ 5392 w 11574"/>
                  <a:gd name="connsiteY5" fmla="*/ 4015 h 10000"/>
                  <a:gd name="connsiteX6" fmla="*/ 2600 w 11574"/>
                  <a:gd name="connsiteY6" fmla="*/ 8709 h 10000"/>
                  <a:gd name="connsiteX7" fmla="*/ 5644 w 11574"/>
                  <a:gd name="connsiteY7" fmla="*/ 9531 h 10000"/>
                  <a:gd name="connsiteX8" fmla="*/ 9723 w 11574"/>
                  <a:gd name="connsiteY8" fmla="*/ 761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4" h="10000">
                    <a:moveTo>
                      <a:pt x="9723" y="7614"/>
                    </a:moveTo>
                    <a:cubicBezTo>
                      <a:pt x="11847" y="5571"/>
                      <a:pt x="12543" y="1724"/>
                      <a:pt x="9649" y="0"/>
                    </a:cubicBezTo>
                    <a:lnTo>
                      <a:pt x="2192" y="0"/>
                    </a:lnTo>
                    <a:cubicBezTo>
                      <a:pt x="2317" y="1564"/>
                      <a:pt x="2286" y="2216"/>
                      <a:pt x="1470" y="3716"/>
                    </a:cubicBezTo>
                    <a:cubicBezTo>
                      <a:pt x="1093" y="4381"/>
                      <a:pt x="-852" y="6597"/>
                      <a:pt x="434" y="7040"/>
                    </a:cubicBezTo>
                    <a:cubicBezTo>
                      <a:pt x="2757" y="8136"/>
                      <a:pt x="4200" y="4446"/>
                      <a:pt x="5392" y="4015"/>
                    </a:cubicBezTo>
                    <a:cubicBezTo>
                      <a:pt x="7965" y="3611"/>
                      <a:pt x="7965" y="6154"/>
                      <a:pt x="2600" y="8709"/>
                    </a:cubicBezTo>
                    <a:cubicBezTo>
                      <a:pt x="1062" y="9426"/>
                      <a:pt x="2788" y="10691"/>
                      <a:pt x="5644" y="9531"/>
                    </a:cubicBezTo>
                    <a:lnTo>
                      <a:pt x="9723" y="7614"/>
                    </a:lnTo>
                    <a:close/>
                  </a:path>
                </a:pathLst>
              </a:custGeom>
              <a:solidFill>
                <a:srgbClr val="B769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2" name="Freeform 439">
                <a:extLst>
                  <a:ext uri="{FF2B5EF4-FFF2-40B4-BE49-F238E27FC236}">
                    <a16:creationId xmlns:a16="http://schemas.microsoft.com/office/drawing/2014/main" id="{502F2124-0ABA-4BCD-8DC1-DE180CCEDBFE}"/>
                  </a:ext>
                </a:extLst>
              </p:cNvPr>
              <p:cNvSpPr>
                <a:spLocks/>
              </p:cNvSpPr>
              <p:nvPr/>
            </p:nvSpPr>
            <p:spPr bwMode="auto">
              <a:xfrm>
                <a:off x="2336008" y="2724151"/>
                <a:ext cx="122238" cy="115888"/>
              </a:xfrm>
              <a:custGeom>
                <a:avLst/>
                <a:gdLst>
                  <a:gd name="T0" fmla="*/ 0 w 373"/>
                  <a:gd name="T1" fmla="*/ 52 h 354"/>
                  <a:gd name="T2" fmla="*/ 0 w 373"/>
                  <a:gd name="T3" fmla="*/ 291 h 354"/>
                  <a:gd name="T4" fmla="*/ 76 w 373"/>
                  <a:gd name="T5" fmla="*/ 331 h 354"/>
                  <a:gd name="T6" fmla="*/ 187 w 373"/>
                  <a:gd name="T7" fmla="*/ 330 h 354"/>
                  <a:gd name="T8" fmla="*/ 373 w 373"/>
                  <a:gd name="T9" fmla="*/ 282 h 354"/>
                  <a:gd name="T10" fmla="*/ 371 w 373"/>
                  <a:gd name="T11" fmla="*/ 50 h 354"/>
                  <a:gd name="T12" fmla="*/ 297 w 373"/>
                  <a:gd name="T13" fmla="*/ 16 h 354"/>
                  <a:gd name="T14" fmla="*/ 187 w 373"/>
                  <a:gd name="T15" fmla="*/ 17 h 354"/>
                  <a:gd name="T16" fmla="*/ 0 w 373"/>
                  <a:gd name="T17" fmla="*/ 52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3" h="354">
                    <a:moveTo>
                      <a:pt x="0" y="52"/>
                    </a:moveTo>
                    <a:lnTo>
                      <a:pt x="0" y="291"/>
                    </a:lnTo>
                    <a:cubicBezTo>
                      <a:pt x="12" y="328"/>
                      <a:pt x="28" y="330"/>
                      <a:pt x="76" y="331"/>
                    </a:cubicBezTo>
                    <a:cubicBezTo>
                      <a:pt x="113" y="331"/>
                      <a:pt x="150" y="330"/>
                      <a:pt x="187" y="330"/>
                    </a:cubicBezTo>
                    <a:cubicBezTo>
                      <a:pt x="274" y="330"/>
                      <a:pt x="347" y="354"/>
                      <a:pt x="373" y="282"/>
                    </a:cubicBezTo>
                    <a:lnTo>
                      <a:pt x="371" y="50"/>
                    </a:lnTo>
                    <a:cubicBezTo>
                      <a:pt x="348" y="23"/>
                      <a:pt x="349" y="18"/>
                      <a:pt x="297" y="16"/>
                    </a:cubicBezTo>
                    <a:cubicBezTo>
                      <a:pt x="262" y="15"/>
                      <a:pt x="223" y="17"/>
                      <a:pt x="187" y="17"/>
                    </a:cubicBezTo>
                    <a:cubicBezTo>
                      <a:pt x="111" y="17"/>
                      <a:pt x="30" y="0"/>
                      <a:pt x="0" y="52"/>
                    </a:cubicBezTo>
                    <a:close/>
                  </a:path>
                </a:pathLst>
              </a:custGeom>
              <a:solidFill>
                <a:srgbClr val="E0E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3" name="Freeform 447">
                <a:extLst>
                  <a:ext uri="{FF2B5EF4-FFF2-40B4-BE49-F238E27FC236}">
                    <a16:creationId xmlns:a16="http://schemas.microsoft.com/office/drawing/2014/main" id="{D2CCA06E-5BBC-446E-9740-A2567281465C}"/>
                  </a:ext>
                </a:extLst>
              </p:cNvPr>
              <p:cNvSpPr>
                <a:spLocks/>
              </p:cNvSpPr>
              <p:nvPr/>
            </p:nvSpPr>
            <p:spPr bwMode="auto">
              <a:xfrm>
                <a:off x="1937545" y="2974976"/>
                <a:ext cx="103188" cy="106363"/>
              </a:xfrm>
              <a:custGeom>
                <a:avLst/>
                <a:gdLst>
                  <a:gd name="T0" fmla="*/ 174 w 317"/>
                  <a:gd name="T1" fmla="*/ 317 h 328"/>
                  <a:gd name="T2" fmla="*/ 188 w 317"/>
                  <a:gd name="T3" fmla="*/ 325 h 328"/>
                  <a:gd name="T4" fmla="*/ 317 w 317"/>
                  <a:gd name="T5" fmla="*/ 325 h 328"/>
                  <a:gd name="T6" fmla="*/ 312 w 317"/>
                  <a:gd name="T7" fmla="*/ 170 h 328"/>
                  <a:gd name="T8" fmla="*/ 196 w 317"/>
                  <a:gd name="T9" fmla="*/ 13 h 328"/>
                  <a:gd name="T10" fmla="*/ 11 w 317"/>
                  <a:gd name="T11" fmla="*/ 13 h 328"/>
                  <a:gd name="T12" fmla="*/ 26 w 317"/>
                  <a:gd name="T13" fmla="*/ 151 h 328"/>
                  <a:gd name="T14" fmla="*/ 162 w 317"/>
                  <a:gd name="T15" fmla="*/ 157 h 328"/>
                  <a:gd name="T16" fmla="*/ 174 w 317"/>
                  <a:gd name="T17" fmla="*/ 31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7" h="328">
                    <a:moveTo>
                      <a:pt x="174" y="317"/>
                    </a:moveTo>
                    <a:cubicBezTo>
                      <a:pt x="176" y="328"/>
                      <a:pt x="167" y="320"/>
                      <a:pt x="188" y="325"/>
                    </a:cubicBezTo>
                    <a:lnTo>
                      <a:pt x="317" y="325"/>
                    </a:lnTo>
                    <a:lnTo>
                      <a:pt x="312" y="170"/>
                    </a:lnTo>
                    <a:cubicBezTo>
                      <a:pt x="310" y="90"/>
                      <a:pt x="258" y="36"/>
                      <a:pt x="196" y="13"/>
                    </a:cubicBezTo>
                    <a:cubicBezTo>
                      <a:pt x="156" y="0"/>
                      <a:pt x="50" y="3"/>
                      <a:pt x="11" y="13"/>
                    </a:cubicBezTo>
                    <a:cubicBezTo>
                      <a:pt x="0" y="64"/>
                      <a:pt x="17" y="108"/>
                      <a:pt x="26" y="151"/>
                    </a:cubicBezTo>
                    <a:lnTo>
                      <a:pt x="162" y="157"/>
                    </a:lnTo>
                    <a:cubicBezTo>
                      <a:pt x="183" y="201"/>
                      <a:pt x="180" y="261"/>
                      <a:pt x="174" y="317"/>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4" name="Freeform 448">
                <a:extLst>
                  <a:ext uri="{FF2B5EF4-FFF2-40B4-BE49-F238E27FC236}">
                    <a16:creationId xmlns:a16="http://schemas.microsoft.com/office/drawing/2014/main" id="{8B9CABE8-BFF0-4BC8-8308-108E38478886}"/>
                  </a:ext>
                </a:extLst>
              </p:cNvPr>
              <p:cNvSpPr>
                <a:spLocks/>
              </p:cNvSpPr>
              <p:nvPr/>
            </p:nvSpPr>
            <p:spPr bwMode="auto">
              <a:xfrm>
                <a:off x="1826420" y="3340101"/>
                <a:ext cx="103188" cy="76200"/>
              </a:xfrm>
              <a:custGeom>
                <a:avLst/>
                <a:gdLst>
                  <a:gd name="T0" fmla="*/ 12 w 312"/>
                  <a:gd name="T1" fmla="*/ 37 h 232"/>
                  <a:gd name="T2" fmla="*/ 15 w 312"/>
                  <a:gd name="T3" fmla="*/ 201 h 232"/>
                  <a:gd name="T4" fmla="*/ 176 w 312"/>
                  <a:gd name="T5" fmla="*/ 213 h 232"/>
                  <a:gd name="T6" fmla="*/ 312 w 312"/>
                  <a:gd name="T7" fmla="*/ 158 h 232"/>
                  <a:gd name="T8" fmla="*/ 307 w 312"/>
                  <a:gd name="T9" fmla="*/ 39 h 232"/>
                  <a:gd name="T10" fmla="*/ 288 w 312"/>
                  <a:gd name="T11" fmla="*/ 15 h 232"/>
                  <a:gd name="T12" fmla="*/ 134 w 312"/>
                  <a:gd name="T13" fmla="*/ 13 h 232"/>
                  <a:gd name="T14" fmla="*/ 12 w 312"/>
                  <a:gd name="T15" fmla="*/ 37 h 2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 h="232">
                    <a:moveTo>
                      <a:pt x="12" y="37"/>
                    </a:moveTo>
                    <a:cubicBezTo>
                      <a:pt x="0" y="84"/>
                      <a:pt x="2" y="160"/>
                      <a:pt x="15" y="201"/>
                    </a:cubicBezTo>
                    <a:cubicBezTo>
                      <a:pt x="59" y="218"/>
                      <a:pt x="122" y="213"/>
                      <a:pt x="176" y="213"/>
                    </a:cubicBezTo>
                    <a:cubicBezTo>
                      <a:pt x="248" y="213"/>
                      <a:pt x="304" y="232"/>
                      <a:pt x="312" y="158"/>
                    </a:cubicBezTo>
                    <a:lnTo>
                      <a:pt x="307" y="39"/>
                    </a:lnTo>
                    <a:lnTo>
                      <a:pt x="288" y="15"/>
                    </a:lnTo>
                    <a:cubicBezTo>
                      <a:pt x="237" y="12"/>
                      <a:pt x="185" y="14"/>
                      <a:pt x="134" y="13"/>
                    </a:cubicBezTo>
                    <a:cubicBezTo>
                      <a:pt x="93" y="13"/>
                      <a:pt x="33" y="0"/>
                      <a:pt x="12" y="37"/>
                    </a:cubicBezTo>
                    <a:close/>
                  </a:path>
                </a:pathLst>
              </a:custGeom>
              <a:solidFill>
                <a:srgbClr val="A59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45" name="Freeform 449">
                <a:extLst>
                  <a:ext uri="{FF2B5EF4-FFF2-40B4-BE49-F238E27FC236}">
                    <a16:creationId xmlns:a16="http://schemas.microsoft.com/office/drawing/2014/main" id="{41046D72-00BE-4CFD-918A-5A1D9D8547D2}"/>
                  </a:ext>
                </a:extLst>
              </p:cNvPr>
              <p:cNvSpPr>
                <a:spLocks/>
              </p:cNvSpPr>
              <p:nvPr/>
            </p:nvSpPr>
            <p:spPr bwMode="auto">
              <a:xfrm>
                <a:off x="2358233" y="2751139"/>
                <a:ext cx="79375" cy="58738"/>
              </a:xfrm>
              <a:custGeom>
                <a:avLst/>
                <a:gdLst>
                  <a:gd name="T0" fmla="*/ 0 w 244"/>
                  <a:gd name="T1" fmla="*/ 174 h 177"/>
                  <a:gd name="T2" fmla="*/ 241 w 244"/>
                  <a:gd name="T3" fmla="*/ 177 h 177"/>
                  <a:gd name="T4" fmla="*/ 244 w 244"/>
                  <a:gd name="T5" fmla="*/ 0 h 177"/>
                  <a:gd name="T6" fmla="*/ 0 w 244"/>
                  <a:gd name="T7" fmla="*/ 0 h 177"/>
                  <a:gd name="T8" fmla="*/ 0 w 244"/>
                  <a:gd name="T9" fmla="*/ 174 h 177"/>
                </a:gdLst>
                <a:ahLst/>
                <a:cxnLst>
                  <a:cxn ang="0">
                    <a:pos x="T0" y="T1"/>
                  </a:cxn>
                  <a:cxn ang="0">
                    <a:pos x="T2" y="T3"/>
                  </a:cxn>
                  <a:cxn ang="0">
                    <a:pos x="T4" y="T5"/>
                  </a:cxn>
                  <a:cxn ang="0">
                    <a:pos x="T6" y="T7"/>
                  </a:cxn>
                  <a:cxn ang="0">
                    <a:pos x="T8" y="T9"/>
                  </a:cxn>
                </a:cxnLst>
                <a:rect l="0" t="0" r="r" b="b"/>
                <a:pathLst>
                  <a:path w="244" h="177">
                    <a:moveTo>
                      <a:pt x="0" y="174"/>
                    </a:moveTo>
                    <a:lnTo>
                      <a:pt x="241" y="177"/>
                    </a:lnTo>
                    <a:lnTo>
                      <a:pt x="244" y="0"/>
                    </a:lnTo>
                    <a:lnTo>
                      <a:pt x="0" y="0"/>
                    </a:lnTo>
                    <a:lnTo>
                      <a:pt x="0" y="174"/>
                    </a:lnTo>
                    <a:close/>
                  </a:path>
                </a:pathLst>
              </a:custGeom>
              <a:solidFill>
                <a:srgbClr val="8E39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346" name="Group 345">
                <a:extLst>
                  <a:ext uri="{FF2B5EF4-FFF2-40B4-BE49-F238E27FC236}">
                    <a16:creationId xmlns:a16="http://schemas.microsoft.com/office/drawing/2014/main" id="{83491A54-2991-45A4-BFD7-EA7D486C726F}"/>
                  </a:ext>
                </a:extLst>
              </p:cNvPr>
              <p:cNvGrpSpPr/>
              <p:nvPr/>
            </p:nvGrpSpPr>
            <p:grpSpPr>
              <a:xfrm>
                <a:off x="2271874" y="1344931"/>
                <a:ext cx="261938" cy="276225"/>
                <a:chOff x="9598026" y="2087564"/>
                <a:chExt cx="261938" cy="276225"/>
              </a:xfrm>
            </p:grpSpPr>
            <p:sp>
              <p:nvSpPr>
                <p:cNvPr id="349" name="Freeform 288">
                  <a:extLst>
                    <a:ext uri="{FF2B5EF4-FFF2-40B4-BE49-F238E27FC236}">
                      <a16:creationId xmlns:a16="http://schemas.microsoft.com/office/drawing/2014/main" id="{EE9C5975-90A4-4304-B31B-0950809F9B13}"/>
                    </a:ext>
                  </a:extLst>
                </p:cNvPr>
                <p:cNvSpPr>
                  <a:spLocks/>
                </p:cNvSpPr>
                <p:nvPr/>
              </p:nvSpPr>
              <p:spPr bwMode="auto">
                <a:xfrm>
                  <a:off x="9672639" y="2147889"/>
                  <a:ext cx="101600" cy="155575"/>
                </a:xfrm>
                <a:custGeom>
                  <a:avLst/>
                  <a:gdLst>
                    <a:gd name="T0" fmla="*/ 314 w 314"/>
                    <a:gd name="T1" fmla="*/ 409 h 472"/>
                    <a:gd name="T2" fmla="*/ 190 w 314"/>
                    <a:gd name="T3" fmla="*/ 386 h 472"/>
                    <a:gd name="T4" fmla="*/ 88 w 314"/>
                    <a:gd name="T5" fmla="*/ 307 h 472"/>
                    <a:gd name="T6" fmla="*/ 88 w 314"/>
                    <a:gd name="T7" fmla="*/ 37 h 472"/>
                    <a:gd name="T8" fmla="*/ 42 w 314"/>
                    <a:gd name="T9" fmla="*/ 370 h 472"/>
                    <a:gd name="T10" fmla="*/ 314 w 314"/>
                    <a:gd name="T11" fmla="*/ 409 h 472"/>
                  </a:gdLst>
                  <a:ahLst/>
                  <a:cxnLst>
                    <a:cxn ang="0">
                      <a:pos x="T0" y="T1"/>
                    </a:cxn>
                    <a:cxn ang="0">
                      <a:pos x="T2" y="T3"/>
                    </a:cxn>
                    <a:cxn ang="0">
                      <a:pos x="T4" y="T5"/>
                    </a:cxn>
                    <a:cxn ang="0">
                      <a:pos x="T6" y="T7"/>
                    </a:cxn>
                    <a:cxn ang="0">
                      <a:pos x="T8" y="T9"/>
                    </a:cxn>
                    <a:cxn ang="0">
                      <a:pos x="T10" y="T11"/>
                    </a:cxn>
                  </a:cxnLst>
                  <a:rect l="0" t="0" r="r" b="b"/>
                  <a:pathLst>
                    <a:path w="314" h="472">
                      <a:moveTo>
                        <a:pt x="314" y="409"/>
                      </a:moveTo>
                      <a:cubicBezTo>
                        <a:pt x="310" y="328"/>
                        <a:pt x="258" y="388"/>
                        <a:pt x="190" y="386"/>
                      </a:cubicBezTo>
                      <a:cubicBezTo>
                        <a:pt x="135" y="385"/>
                        <a:pt x="93" y="360"/>
                        <a:pt x="88" y="307"/>
                      </a:cubicBezTo>
                      <a:cubicBezTo>
                        <a:pt x="83" y="250"/>
                        <a:pt x="179" y="0"/>
                        <a:pt x="88" y="37"/>
                      </a:cubicBezTo>
                      <a:cubicBezTo>
                        <a:pt x="69" y="45"/>
                        <a:pt x="0" y="291"/>
                        <a:pt x="42" y="370"/>
                      </a:cubicBezTo>
                      <a:cubicBezTo>
                        <a:pt x="97" y="472"/>
                        <a:pt x="256" y="465"/>
                        <a:pt x="314" y="409"/>
                      </a:cubicBezTo>
                      <a:close/>
                    </a:path>
                  </a:pathLst>
                </a:custGeom>
                <a:solidFill>
                  <a:srgbClr val="8C41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0" name="Freeform 289">
                  <a:extLst>
                    <a:ext uri="{FF2B5EF4-FFF2-40B4-BE49-F238E27FC236}">
                      <a16:creationId xmlns:a16="http://schemas.microsoft.com/office/drawing/2014/main" id="{851635AC-5CA1-4584-8B03-CC3A5EB10D59}"/>
                    </a:ext>
                  </a:extLst>
                </p:cNvPr>
                <p:cNvSpPr>
                  <a:spLocks/>
                </p:cNvSpPr>
                <p:nvPr/>
              </p:nvSpPr>
              <p:spPr bwMode="auto">
                <a:xfrm>
                  <a:off x="9659939" y="2290764"/>
                  <a:ext cx="149225" cy="73025"/>
                </a:xfrm>
                <a:custGeom>
                  <a:avLst/>
                  <a:gdLst>
                    <a:gd name="T0" fmla="*/ 387 w 456"/>
                    <a:gd name="T1" fmla="*/ 135 h 222"/>
                    <a:gd name="T2" fmla="*/ 370 w 456"/>
                    <a:gd name="T3" fmla="*/ 40 h 222"/>
                    <a:gd name="T4" fmla="*/ 217 w 456"/>
                    <a:gd name="T5" fmla="*/ 95 h 222"/>
                    <a:gd name="T6" fmla="*/ 30 w 456"/>
                    <a:gd name="T7" fmla="*/ 48 h 222"/>
                    <a:gd name="T8" fmla="*/ 387 w 456"/>
                    <a:gd name="T9" fmla="*/ 135 h 222"/>
                  </a:gdLst>
                  <a:ahLst/>
                  <a:cxnLst>
                    <a:cxn ang="0">
                      <a:pos x="T0" y="T1"/>
                    </a:cxn>
                    <a:cxn ang="0">
                      <a:pos x="T2" y="T3"/>
                    </a:cxn>
                    <a:cxn ang="0">
                      <a:pos x="T4" y="T5"/>
                    </a:cxn>
                    <a:cxn ang="0">
                      <a:pos x="T6" y="T7"/>
                    </a:cxn>
                    <a:cxn ang="0">
                      <a:pos x="T8" y="T9"/>
                    </a:cxn>
                  </a:cxnLst>
                  <a:rect l="0" t="0" r="r" b="b"/>
                  <a:pathLst>
                    <a:path w="456" h="222">
                      <a:moveTo>
                        <a:pt x="387" y="135"/>
                      </a:moveTo>
                      <a:cubicBezTo>
                        <a:pt x="428" y="104"/>
                        <a:pt x="456" y="40"/>
                        <a:pt x="370" y="40"/>
                      </a:cubicBezTo>
                      <a:cubicBezTo>
                        <a:pt x="360" y="44"/>
                        <a:pt x="327" y="97"/>
                        <a:pt x="217" y="95"/>
                      </a:cubicBezTo>
                      <a:cubicBezTo>
                        <a:pt x="66" y="93"/>
                        <a:pt x="123" y="0"/>
                        <a:pt x="30" y="48"/>
                      </a:cubicBezTo>
                      <a:cubicBezTo>
                        <a:pt x="0" y="185"/>
                        <a:pt x="269" y="222"/>
                        <a:pt x="387" y="135"/>
                      </a:cubicBezTo>
                      <a:close/>
                    </a:path>
                  </a:pathLst>
                </a:custGeom>
                <a:solidFill>
                  <a:srgbClr val="7530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1" name="Freeform 310">
                  <a:extLst>
                    <a:ext uri="{FF2B5EF4-FFF2-40B4-BE49-F238E27FC236}">
                      <a16:creationId xmlns:a16="http://schemas.microsoft.com/office/drawing/2014/main" id="{CAB79857-8DF2-4E5F-BD50-2ABF271177C6}"/>
                    </a:ext>
                  </a:extLst>
                </p:cNvPr>
                <p:cNvSpPr>
                  <a:spLocks/>
                </p:cNvSpPr>
                <p:nvPr/>
              </p:nvSpPr>
              <p:spPr bwMode="auto">
                <a:xfrm>
                  <a:off x="9763126" y="2093914"/>
                  <a:ext cx="96838" cy="34925"/>
                </a:xfrm>
                <a:custGeom>
                  <a:avLst/>
                  <a:gdLst>
                    <a:gd name="T0" fmla="*/ 21 w 295"/>
                    <a:gd name="T1" fmla="*/ 75 h 104"/>
                    <a:gd name="T2" fmla="*/ 152 w 295"/>
                    <a:gd name="T3" fmla="*/ 71 h 104"/>
                    <a:gd name="T4" fmla="*/ 277 w 295"/>
                    <a:gd name="T5" fmla="*/ 92 h 104"/>
                    <a:gd name="T6" fmla="*/ 157 w 295"/>
                    <a:gd name="T7" fmla="*/ 8 h 104"/>
                    <a:gd name="T8" fmla="*/ 21 w 295"/>
                    <a:gd name="T9" fmla="*/ 75 h 104"/>
                  </a:gdLst>
                  <a:ahLst/>
                  <a:cxnLst>
                    <a:cxn ang="0">
                      <a:pos x="T0" y="T1"/>
                    </a:cxn>
                    <a:cxn ang="0">
                      <a:pos x="T2" y="T3"/>
                    </a:cxn>
                    <a:cxn ang="0">
                      <a:pos x="T4" y="T5"/>
                    </a:cxn>
                    <a:cxn ang="0">
                      <a:pos x="T6" y="T7"/>
                    </a:cxn>
                    <a:cxn ang="0">
                      <a:pos x="T8" y="T9"/>
                    </a:cxn>
                  </a:cxnLst>
                  <a:rect l="0" t="0" r="r" b="b"/>
                  <a:pathLst>
                    <a:path w="295" h="104">
                      <a:moveTo>
                        <a:pt x="21" y="75"/>
                      </a:moveTo>
                      <a:cubicBezTo>
                        <a:pt x="65" y="88"/>
                        <a:pt x="92" y="62"/>
                        <a:pt x="152" y="71"/>
                      </a:cubicBezTo>
                      <a:cubicBezTo>
                        <a:pt x="204" y="80"/>
                        <a:pt x="230" y="104"/>
                        <a:pt x="277" y="92"/>
                      </a:cubicBezTo>
                      <a:cubicBezTo>
                        <a:pt x="295" y="27"/>
                        <a:pt x="221" y="16"/>
                        <a:pt x="157" y="8"/>
                      </a:cubicBezTo>
                      <a:cubicBezTo>
                        <a:pt x="93" y="0"/>
                        <a:pt x="0" y="2"/>
                        <a:pt x="21" y="75"/>
                      </a:cubicBezTo>
                      <a:close/>
                    </a:path>
                  </a:pathLst>
                </a:custGeom>
                <a:solidFill>
                  <a:srgbClr val="211E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2" name="Freeform 312">
                  <a:extLst>
                    <a:ext uri="{FF2B5EF4-FFF2-40B4-BE49-F238E27FC236}">
                      <a16:creationId xmlns:a16="http://schemas.microsoft.com/office/drawing/2014/main" id="{5D5F64B8-4B66-437A-A6A9-5648EE772486}"/>
                    </a:ext>
                  </a:extLst>
                </p:cNvPr>
                <p:cNvSpPr>
                  <a:spLocks/>
                </p:cNvSpPr>
                <p:nvPr/>
              </p:nvSpPr>
              <p:spPr bwMode="auto">
                <a:xfrm>
                  <a:off x="9598026" y="2087564"/>
                  <a:ext cx="85725" cy="47625"/>
                </a:xfrm>
                <a:custGeom>
                  <a:avLst/>
                  <a:gdLst>
                    <a:gd name="T0" fmla="*/ 261 w 261"/>
                    <a:gd name="T1" fmla="*/ 61 h 148"/>
                    <a:gd name="T2" fmla="*/ 10 w 261"/>
                    <a:gd name="T3" fmla="*/ 94 h 148"/>
                    <a:gd name="T4" fmla="*/ 135 w 261"/>
                    <a:gd name="T5" fmla="*/ 90 h 148"/>
                    <a:gd name="T6" fmla="*/ 261 w 261"/>
                    <a:gd name="T7" fmla="*/ 61 h 148"/>
                  </a:gdLst>
                  <a:ahLst/>
                  <a:cxnLst>
                    <a:cxn ang="0">
                      <a:pos x="T0" y="T1"/>
                    </a:cxn>
                    <a:cxn ang="0">
                      <a:pos x="T2" y="T3"/>
                    </a:cxn>
                    <a:cxn ang="0">
                      <a:pos x="T4" y="T5"/>
                    </a:cxn>
                    <a:cxn ang="0">
                      <a:pos x="T6" y="T7"/>
                    </a:cxn>
                  </a:cxnLst>
                  <a:rect l="0" t="0" r="r" b="b"/>
                  <a:pathLst>
                    <a:path w="261" h="148">
                      <a:moveTo>
                        <a:pt x="261" y="61"/>
                      </a:moveTo>
                      <a:cubicBezTo>
                        <a:pt x="209" y="0"/>
                        <a:pt x="0" y="26"/>
                        <a:pt x="10" y="94"/>
                      </a:cubicBezTo>
                      <a:cubicBezTo>
                        <a:pt x="19" y="148"/>
                        <a:pt x="95" y="94"/>
                        <a:pt x="135" y="90"/>
                      </a:cubicBezTo>
                      <a:cubicBezTo>
                        <a:pt x="202" y="85"/>
                        <a:pt x="259" y="136"/>
                        <a:pt x="261" y="61"/>
                      </a:cubicBezTo>
                      <a:close/>
                    </a:path>
                  </a:pathLst>
                </a:custGeom>
                <a:solidFill>
                  <a:srgbClr val="211E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3" name="Freeform 331">
                  <a:extLst>
                    <a:ext uri="{FF2B5EF4-FFF2-40B4-BE49-F238E27FC236}">
                      <a16:creationId xmlns:a16="http://schemas.microsoft.com/office/drawing/2014/main" id="{3388BD85-797F-4D00-9903-091437417EA3}"/>
                    </a:ext>
                  </a:extLst>
                </p:cNvPr>
                <p:cNvSpPr>
                  <a:spLocks/>
                </p:cNvSpPr>
                <p:nvPr/>
              </p:nvSpPr>
              <p:spPr bwMode="auto">
                <a:xfrm>
                  <a:off x="9636126" y="2139951"/>
                  <a:ext cx="34925" cy="33338"/>
                </a:xfrm>
                <a:custGeom>
                  <a:avLst/>
                  <a:gdLst>
                    <a:gd name="T0" fmla="*/ 81 w 107"/>
                    <a:gd name="T1" fmla="*/ 96 h 101"/>
                    <a:gd name="T2" fmla="*/ 107 w 107"/>
                    <a:gd name="T3" fmla="*/ 64 h 101"/>
                    <a:gd name="T4" fmla="*/ 104 w 107"/>
                    <a:gd name="T5" fmla="*/ 26 h 101"/>
                    <a:gd name="T6" fmla="*/ 80 w 107"/>
                    <a:gd name="T7" fmla="*/ 6 h 101"/>
                    <a:gd name="T8" fmla="*/ 3 w 107"/>
                    <a:gd name="T9" fmla="*/ 47 h 101"/>
                    <a:gd name="T10" fmla="*/ 81 w 107"/>
                    <a:gd name="T11" fmla="*/ 96 h 101"/>
                  </a:gdLst>
                  <a:ahLst/>
                  <a:cxnLst>
                    <a:cxn ang="0">
                      <a:pos x="T0" y="T1"/>
                    </a:cxn>
                    <a:cxn ang="0">
                      <a:pos x="T2" y="T3"/>
                    </a:cxn>
                    <a:cxn ang="0">
                      <a:pos x="T4" y="T5"/>
                    </a:cxn>
                    <a:cxn ang="0">
                      <a:pos x="T6" y="T7"/>
                    </a:cxn>
                    <a:cxn ang="0">
                      <a:pos x="T8" y="T9"/>
                    </a:cxn>
                    <a:cxn ang="0">
                      <a:pos x="T10" y="T11"/>
                    </a:cxn>
                  </a:cxnLst>
                  <a:rect l="0" t="0" r="r" b="b"/>
                  <a:pathLst>
                    <a:path w="107" h="101">
                      <a:moveTo>
                        <a:pt x="81" y="96"/>
                      </a:moveTo>
                      <a:lnTo>
                        <a:pt x="107" y="64"/>
                      </a:lnTo>
                      <a:lnTo>
                        <a:pt x="104" y="26"/>
                      </a:lnTo>
                      <a:lnTo>
                        <a:pt x="80" y="6"/>
                      </a:lnTo>
                      <a:cubicBezTo>
                        <a:pt x="37" y="0"/>
                        <a:pt x="6" y="4"/>
                        <a:pt x="3" y="47"/>
                      </a:cubicBezTo>
                      <a:cubicBezTo>
                        <a:pt x="0" y="96"/>
                        <a:pt x="35" y="101"/>
                        <a:pt x="81" y="96"/>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354" name="Freeform 332">
                  <a:extLst>
                    <a:ext uri="{FF2B5EF4-FFF2-40B4-BE49-F238E27FC236}">
                      <a16:creationId xmlns:a16="http://schemas.microsoft.com/office/drawing/2014/main" id="{EC1F6F03-1FD6-4B49-8CAB-389F3B24182A}"/>
                    </a:ext>
                  </a:extLst>
                </p:cNvPr>
                <p:cNvSpPr>
                  <a:spLocks/>
                </p:cNvSpPr>
                <p:nvPr/>
              </p:nvSpPr>
              <p:spPr bwMode="auto">
                <a:xfrm>
                  <a:off x="9786939" y="2139951"/>
                  <a:ext cx="36513" cy="33338"/>
                </a:xfrm>
                <a:custGeom>
                  <a:avLst/>
                  <a:gdLst>
                    <a:gd name="T0" fmla="*/ 2 w 110"/>
                    <a:gd name="T1" fmla="*/ 26 h 104"/>
                    <a:gd name="T2" fmla="*/ 0 w 110"/>
                    <a:gd name="T3" fmla="*/ 73 h 104"/>
                    <a:gd name="T4" fmla="*/ 25 w 110"/>
                    <a:gd name="T5" fmla="*/ 94 h 104"/>
                    <a:gd name="T6" fmla="*/ 96 w 110"/>
                    <a:gd name="T7" fmla="*/ 17 h 104"/>
                    <a:gd name="T8" fmla="*/ 25 w 110"/>
                    <a:gd name="T9" fmla="*/ 4 h 104"/>
                    <a:gd name="T10" fmla="*/ 2 w 110"/>
                    <a:gd name="T11" fmla="*/ 26 h 104"/>
                  </a:gdLst>
                  <a:ahLst/>
                  <a:cxnLst>
                    <a:cxn ang="0">
                      <a:pos x="T0" y="T1"/>
                    </a:cxn>
                    <a:cxn ang="0">
                      <a:pos x="T2" y="T3"/>
                    </a:cxn>
                    <a:cxn ang="0">
                      <a:pos x="T4" y="T5"/>
                    </a:cxn>
                    <a:cxn ang="0">
                      <a:pos x="T6" y="T7"/>
                    </a:cxn>
                    <a:cxn ang="0">
                      <a:pos x="T8" y="T9"/>
                    </a:cxn>
                    <a:cxn ang="0">
                      <a:pos x="T10" y="T11"/>
                    </a:cxn>
                  </a:cxnLst>
                  <a:rect l="0" t="0" r="r" b="b"/>
                  <a:pathLst>
                    <a:path w="110" h="104">
                      <a:moveTo>
                        <a:pt x="2" y="26"/>
                      </a:moveTo>
                      <a:lnTo>
                        <a:pt x="0" y="73"/>
                      </a:lnTo>
                      <a:lnTo>
                        <a:pt x="25" y="94"/>
                      </a:lnTo>
                      <a:cubicBezTo>
                        <a:pt x="96" y="104"/>
                        <a:pt x="110" y="80"/>
                        <a:pt x="96" y="17"/>
                      </a:cubicBezTo>
                      <a:cubicBezTo>
                        <a:pt x="76" y="7"/>
                        <a:pt x="58" y="0"/>
                        <a:pt x="25" y="4"/>
                      </a:cubicBezTo>
                      <a:lnTo>
                        <a:pt x="2" y="26"/>
                      </a:ln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347" name="Rectangle 346">
                <a:extLst>
                  <a:ext uri="{FF2B5EF4-FFF2-40B4-BE49-F238E27FC236}">
                    <a16:creationId xmlns:a16="http://schemas.microsoft.com/office/drawing/2014/main" id="{36538570-AC26-4CD8-97A7-FE75236A8CAE}"/>
                  </a:ext>
                </a:extLst>
              </p:cNvPr>
              <p:cNvSpPr/>
              <p:nvPr/>
            </p:nvSpPr>
            <p:spPr>
              <a:xfrm>
                <a:off x="1843565" y="2808291"/>
                <a:ext cx="184149" cy="627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8" name="Rectangle 347">
                <a:extLst>
                  <a:ext uri="{FF2B5EF4-FFF2-40B4-BE49-F238E27FC236}">
                    <a16:creationId xmlns:a16="http://schemas.microsoft.com/office/drawing/2014/main" id="{D7435B91-0A92-4EAF-A5BE-1ACBE64AC57C}"/>
                  </a:ext>
                </a:extLst>
              </p:cNvPr>
              <p:cNvSpPr/>
              <p:nvPr/>
            </p:nvSpPr>
            <p:spPr>
              <a:xfrm>
                <a:off x="2708118" y="2819401"/>
                <a:ext cx="184149" cy="627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223" name="Group 222">
            <a:extLst>
              <a:ext uri="{FF2B5EF4-FFF2-40B4-BE49-F238E27FC236}">
                <a16:creationId xmlns:a16="http://schemas.microsoft.com/office/drawing/2014/main" id="{DE6413E2-DF2B-497A-8758-05132E764C29}"/>
              </a:ext>
            </a:extLst>
          </p:cNvPr>
          <p:cNvGrpSpPr/>
          <p:nvPr/>
        </p:nvGrpSpPr>
        <p:grpSpPr>
          <a:xfrm>
            <a:off x="883920" y="1102725"/>
            <a:ext cx="10001631" cy="4647823"/>
            <a:chOff x="1582154" y="1011173"/>
            <a:chExt cx="9187446" cy="4269467"/>
          </a:xfrm>
        </p:grpSpPr>
        <p:grpSp>
          <p:nvGrpSpPr>
            <p:cNvPr id="277" name="Group 276">
              <a:extLst>
                <a:ext uri="{FF2B5EF4-FFF2-40B4-BE49-F238E27FC236}">
                  <a16:creationId xmlns:a16="http://schemas.microsoft.com/office/drawing/2014/main" id="{F979DF6F-5AE3-4478-9079-E788B3475B39}"/>
                </a:ext>
              </a:extLst>
            </p:cNvPr>
            <p:cNvGrpSpPr/>
            <p:nvPr/>
          </p:nvGrpSpPr>
          <p:grpSpPr>
            <a:xfrm>
              <a:off x="2135306" y="1011173"/>
              <a:ext cx="8634294" cy="4204163"/>
              <a:chOff x="2135306" y="1011173"/>
              <a:chExt cx="8634294" cy="4204163"/>
            </a:xfrm>
          </p:grpSpPr>
          <p:grpSp>
            <p:nvGrpSpPr>
              <p:cNvPr id="318" name="Group 317">
                <a:extLst>
                  <a:ext uri="{FF2B5EF4-FFF2-40B4-BE49-F238E27FC236}">
                    <a16:creationId xmlns:a16="http://schemas.microsoft.com/office/drawing/2014/main" id="{7881F95E-84D7-4E8B-8814-2C84B31624E0}"/>
                  </a:ext>
                </a:extLst>
              </p:cNvPr>
              <p:cNvGrpSpPr/>
              <p:nvPr/>
            </p:nvGrpSpPr>
            <p:grpSpPr>
              <a:xfrm>
                <a:off x="2135306" y="1381760"/>
                <a:ext cx="8634294" cy="3501912"/>
                <a:chOff x="2135306" y="1381760"/>
                <a:chExt cx="8634294" cy="3501912"/>
              </a:xfrm>
            </p:grpSpPr>
            <p:sp>
              <p:nvSpPr>
                <p:cNvPr id="320" name="Freeform: Shape 319">
                  <a:extLst>
                    <a:ext uri="{FF2B5EF4-FFF2-40B4-BE49-F238E27FC236}">
                      <a16:creationId xmlns:a16="http://schemas.microsoft.com/office/drawing/2014/main" id="{B46DF127-D7D0-4DCE-BD9B-C34FA1A61FA3}"/>
                    </a:ext>
                  </a:extLst>
                </p:cNvPr>
                <p:cNvSpPr/>
                <p:nvPr/>
              </p:nvSpPr>
              <p:spPr>
                <a:xfrm>
                  <a:off x="2135306" y="1666240"/>
                  <a:ext cx="1893785" cy="751840"/>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Lst>
                  <a:ahLst/>
                  <a:cxnLst>
                    <a:cxn ang="0">
                      <a:pos x="connsiteX0" y="connsiteY0"/>
                    </a:cxn>
                    <a:cxn ang="0">
                      <a:pos x="connsiteX1" y="connsiteY1"/>
                    </a:cxn>
                    <a:cxn ang="0">
                      <a:pos x="connsiteX2" y="connsiteY2"/>
                    </a:cxn>
                    <a:cxn ang="0">
                      <a:pos x="connsiteX3" y="connsiteY3"/>
                    </a:cxn>
                  </a:cxnLst>
                  <a:rect l="l" t="t" r="r" b="b"/>
                  <a:pathLst>
                    <a:path w="2072640" h="751840">
                      <a:moveTo>
                        <a:pt x="0" y="721360"/>
                      </a:moveTo>
                      <a:lnTo>
                        <a:pt x="0" y="0"/>
                      </a:lnTo>
                      <a:lnTo>
                        <a:pt x="2072640" y="0"/>
                      </a:lnTo>
                      <a:lnTo>
                        <a:pt x="2072640" y="75184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1" name="Freeform: Shape 320">
                  <a:extLst>
                    <a:ext uri="{FF2B5EF4-FFF2-40B4-BE49-F238E27FC236}">
                      <a16:creationId xmlns:a16="http://schemas.microsoft.com/office/drawing/2014/main" id="{DCF3F26A-327C-4BB5-893C-D5EEF27BFAB4}"/>
                    </a:ext>
                  </a:extLst>
                </p:cNvPr>
                <p:cNvSpPr/>
                <p:nvPr/>
              </p:nvSpPr>
              <p:spPr>
                <a:xfrm>
                  <a:off x="5059680" y="1381760"/>
                  <a:ext cx="2702560" cy="1198880"/>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 name="connsiteX0" fmla="*/ 0 w 2072640"/>
                    <a:gd name="connsiteY0" fmla="*/ 721360 h 869776"/>
                    <a:gd name="connsiteX1" fmla="*/ 0 w 2072640"/>
                    <a:gd name="connsiteY1" fmla="*/ 0 h 869776"/>
                    <a:gd name="connsiteX2" fmla="*/ 2072640 w 2072640"/>
                    <a:gd name="connsiteY2" fmla="*/ 0 h 869776"/>
                    <a:gd name="connsiteX3" fmla="*/ 2072640 w 2072640"/>
                    <a:gd name="connsiteY3" fmla="*/ 869776 h 869776"/>
                  </a:gdLst>
                  <a:ahLst/>
                  <a:cxnLst>
                    <a:cxn ang="0">
                      <a:pos x="connsiteX0" y="connsiteY0"/>
                    </a:cxn>
                    <a:cxn ang="0">
                      <a:pos x="connsiteX1" y="connsiteY1"/>
                    </a:cxn>
                    <a:cxn ang="0">
                      <a:pos x="connsiteX2" y="connsiteY2"/>
                    </a:cxn>
                    <a:cxn ang="0">
                      <a:pos x="connsiteX3" y="connsiteY3"/>
                    </a:cxn>
                  </a:cxnLst>
                  <a:rect l="l" t="t" r="r" b="b"/>
                  <a:pathLst>
                    <a:path w="2072640" h="869776">
                      <a:moveTo>
                        <a:pt x="0" y="721360"/>
                      </a:moveTo>
                      <a:lnTo>
                        <a:pt x="0" y="0"/>
                      </a:lnTo>
                      <a:lnTo>
                        <a:pt x="2072640" y="0"/>
                      </a:lnTo>
                      <a:lnTo>
                        <a:pt x="2072640" y="869776"/>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2" name="Freeform: Shape 321">
                  <a:extLst>
                    <a:ext uri="{FF2B5EF4-FFF2-40B4-BE49-F238E27FC236}">
                      <a16:creationId xmlns:a16="http://schemas.microsoft.com/office/drawing/2014/main" id="{01873A9D-9059-422B-B8A4-F0C35249F49F}"/>
                    </a:ext>
                  </a:extLst>
                </p:cNvPr>
                <p:cNvSpPr/>
                <p:nvPr/>
              </p:nvSpPr>
              <p:spPr>
                <a:xfrm>
                  <a:off x="8910320" y="1381760"/>
                  <a:ext cx="1452880" cy="1156867"/>
                </a:xfrm>
                <a:custGeom>
                  <a:avLst/>
                  <a:gdLst>
                    <a:gd name="connsiteX0" fmla="*/ 0 w 2072640"/>
                    <a:gd name="connsiteY0" fmla="*/ 721360 h 751840"/>
                    <a:gd name="connsiteX1" fmla="*/ 0 w 2072640"/>
                    <a:gd name="connsiteY1" fmla="*/ 0 h 751840"/>
                    <a:gd name="connsiteX2" fmla="*/ 2072640 w 2072640"/>
                    <a:gd name="connsiteY2" fmla="*/ 0 h 751840"/>
                    <a:gd name="connsiteX3" fmla="*/ 2072640 w 2072640"/>
                    <a:gd name="connsiteY3" fmla="*/ 751840 h 751840"/>
                    <a:gd name="connsiteX0" fmla="*/ 0 w 2087236"/>
                    <a:gd name="connsiteY0" fmla="*/ 839296 h 839296"/>
                    <a:gd name="connsiteX1" fmla="*/ 14596 w 2087236"/>
                    <a:gd name="connsiteY1" fmla="*/ 0 h 839296"/>
                    <a:gd name="connsiteX2" fmla="*/ 2087236 w 2087236"/>
                    <a:gd name="connsiteY2" fmla="*/ 0 h 839296"/>
                    <a:gd name="connsiteX3" fmla="*/ 2087236 w 2087236"/>
                    <a:gd name="connsiteY3" fmla="*/ 751840 h 839296"/>
                  </a:gdLst>
                  <a:ahLst/>
                  <a:cxnLst>
                    <a:cxn ang="0">
                      <a:pos x="connsiteX0" y="connsiteY0"/>
                    </a:cxn>
                    <a:cxn ang="0">
                      <a:pos x="connsiteX1" y="connsiteY1"/>
                    </a:cxn>
                    <a:cxn ang="0">
                      <a:pos x="connsiteX2" y="connsiteY2"/>
                    </a:cxn>
                    <a:cxn ang="0">
                      <a:pos x="connsiteX3" y="connsiteY3"/>
                    </a:cxn>
                  </a:cxnLst>
                  <a:rect l="l" t="t" r="r" b="b"/>
                  <a:pathLst>
                    <a:path w="2087236" h="839296">
                      <a:moveTo>
                        <a:pt x="0" y="839296"/>
                      </a:moveTo>
                      <a:lnTo>
                        <a:pt x="14596" y="0"/>
                      </a:lnTo>
                      <a:lnTo>
                        <a:pt x="2087236" y="0"/>
                      </a:lnTo>
                      <a:lnTo>
                        <a:pt x="2087236" y="75184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3" name="Freeform: Shape 322">
                  <a:extLst>
                    <a:ext uri="{FF2B5EF4-FFF2-40B4-BE49-F238E27FC236}">
                      <a16:creationId xmlns:a16="http://schemas.microsoft.com/office/drawing/2014/main" id="{D19DBCEC-FCBC-4A8F-AE94-308A4609035D}"/>
                    </a:ext>
                  </a:extLst>
                </p:cNvPr>
                <p:cNvSpPr/>
                <p:nvPr/>
              </p:nvSpPr>
              <p:spPr>
                <a:xfrm>
                  <a:off x="4060045" y="4192844"/>
                  <a:ext cx="2198514" cy="690828"/>
                </a:xfrm>
                <a:custGeom>
                  <a:avLst/>
                  <a:gdLst>
                    <a:gd name="connsiteX0" fmla="*/ 477520 w 2387600"/>
                    <a:gd name="connsiteY0" fmla="*/ 0 h 640080"/>
                    <a:gd name="connsiteX1" fmla="*/ 0 w 2387600"/>
                    <a:gd name="connsiteY1" fmla="*/ 0 h 640080"/>
                    <a:gd name="connsiteX2" fmla="*/ 0 w 2387600"/>
                    <a:gd name="connsiteY2" fmla="*/ 640080 h 640080"/>
                    <a:gd name="connsiteX3" fmla="*/ 2387600 w 2387600"/>
                    <a:gd name="connsiteY3" fmla="*/ 640080 h 640080"/>
                    <a:gd name="connsiteX4" fmla="*/ 2387600 w 2387600"/>
                    <a:gd name="connsiteY4" fmla="*/ 182880 h 640080"/>
                    <a:gd name="connsiteX0" fmla="*/ 477520 w 2387600"/>
                    <a:gd name="connsiteY0" fmla="*/ 50748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13999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3500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 name="connsiteX0" fmla="*/ 472270 w 2387600"/>
                    <a:gd name="connsiteY0" fmla="*/ 1750 h 690828"/>
                    <a:gd name="connsiteX1" fmla="*/ 0 w 2387600"/>
                    <a:gd name="connsiteY1" fmla="*/ 0 h 690828"/>
                    <a:gd name="connsiteX2" fmla="*/ 0 w 2387600"/>
                    <a:gd name="connsiteY2" fmla="*/ 690828 h 690828"/>
                    <a:gd name="connsiteX3" fmla="*/ 2387600 w 2387600"/>
                    <a:gd name="connsiteY3" fmla="*/ 690828 h 690828"/>
                    <a:gd name="connsiteX4" fmla="*/ 2387600 w 2387600"/>
                    <a:gd name="connsiteY4" fmla="*/ 233628 h 690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7600" h="690828">
                      <a:moveTo>
                        <a:pt x="472270" y="1750"/>
                      </a:moveTo>
                      <a:lnTo>
                        <a:pt x="0" y="0"/>
                      </a:lnTo>
                      <a:lnTo>
                        <a:pt x="0" y="690828"/>
                      </a:lnTo>
                      <a:lnTo>
                        <a:pt x="2387600" y="690828"/>
                      </a:lnTo>
                      <a:lnTo>
                        <a:pt x="2387600" y="233628"/>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4" name="Freeform: Shape 323">
                  <a:extLst>
                    <a:ext uri="{FF2B5EF4-FFF2-40B4-BE49-F238E27FC236}">
                      <a16:creationId xmlns:a16="http://schemas.microsoft.com/office/drawing/2014/main" id="{53833997-A5EA-46F5-AFEE-D01AE6FEB904}"/>
                    </a:ext>
                  </a:extLst>
                </p:cNvPr>
                <p:cNvSpPr/>
                <p:nvPr/>
              </p:nvSpPr>
              <p:spPr>
                <a:xfrm>
                  <a:off x="8585200" y="2881835"/>
                  <a:ext cx="2184400" cy="1066800"/>
                </a:xfrm>
                <a:custGeom>
                  <a:avLst/>
                  <a:gdLst>
                    <a:gd name="connsiteX0" fmla="*/ 0 w 2184400"/>
                    <a:gd name="connsiteY0" fmla="*/ 426720 h 1066800"/>
                    <a:gd name="connsiteX1" fmla="*/ 0 w 2184400"/>
                    <a:gd name="connsiteY1" fmla="*/ 1066800 h 1066800"/>
                    <a:gd name="connsiteX2" fmla="*/ 2184400 w 2184400"/>
                    <a:gd name="connsiteY2" fmla="*/ 1066800 h 1066800"/>
                    <a:gd name="connsiteX3" fmla="*/ 2184400 w 2184400"/>
                    <a:gd name="connsiteY3" fmla="*/ 0 h 1066800"/>
                  </a:gdLst>
                  <a:ahLst/>
                  <a:cxnLst>
                    <a:cxn ang="0">
                      <a:pos x="connsiteX0" y="connsiteY0"/>
                    </a:cxn>
                    <a:cxn ang="0">
                      <a:pos x="connsiteX1" y="connsiteY1"/>
                    </a:cxn>
                    <a:cxn ang="0">
                      <a:pos x="connsiteX2" y="connsiteY2"/>
                    </a:cxn>
                    <a:cxn ang="0">
                      <a:pos x="connsiteX3" y="connsiteY3"/>
                    </a:cxn>
                  </a:cxnLst>
                  <a:rect l="l" t="t" r="r" b="b"/>
                  <a:pathLst>
                    <a:path w="2184400" h="1066800">
                      <a:moveTo>
                        <a:pt x="0" y="426720"/>
                      </a:moveTo>
                      <a:lnTo>
                        <a:pt x="0" y="1066800"/>
                      </a:lnTo>
                      <a:lnTo>
                        <a:pt x="2184400" y="1066800"/>
                      </a:lnTo>
                      <a:lnTo>
                        <a:pt x="2184400" y="0"/>
                      </a:lnTo>
                    </a:path>
                  </a:pathLst>
                </a:custGeom>
                <a:noFill/>
                <a:ln w="15875">
                  <a:solidFill>
                    <a:schemeClr val="bg1">
                      <a:alpha val="70000"/>
                    </a:schemeClr>
                  </a:solidFill>
                  <a:prstDash val="sysDash"/>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10" name="Group 309">
                <a:extLst>
                  <a:ext uri="{FF2B5EF4-FFF2-40B4-BE49-F238E27FC236}">
                    <a16:creationId xmlns:a16="http://schemas.microsoft.com/office/drawing/2014/main" id="{20992E04-A14D-48A5-A0CB-304FF7598506}"/>
                  </a:ext>
                </a:extLst>
              </p:cNvPr>
              <p:cNvGrpSpPr/>
              <p:nvPr/>
            </p:nvGrpSpPr>
            <p:grpSpPr>
              <a:xfrm>
                <a:off x="2417496" y="1011173"/>
                <a:ext cx="7907531" cy="4204163"/>
                <a:chOff x="2417496" y="1011173"/>
                <a:chExt cx="7907531" cy="4204163"/>
              </a:xfrm>
            </p:grpSpPr>
            <p:sp>
              <p:nvSpPr>
                <p:cNvPr id="311" name="TextBox 310">
                  <a:extLst>
                    <a:ext uri="{FF2B5EF4-FFF2-40B4-BE49-F238E27FC236}">
                      <a16:creationId xmlns:a16="http://schemas.microsoft.com/office/drawing/2014/main" id="{2A3555C8-74A1-4AF9-848C-DFB30E5A4E51}"/>
                    </a:ext>
                  </a:extLst>
                </p:cNvPr>
                <p:cNvSpPr txBox="1"/>
                <p:nvPr/>
              </p:nvSpPr>
              <p:spPr>
                <a:xfrm>
                  <a:off x="2417496" y="1302029"/>
                  <a:ext cx="1351652" cy="369332"/>
                </a:xfrm>
                <a:prstGeom prst="rect">
                  <a:avLst/>
                </a:prstGeom>
                <a:noFill/>
              </p:spPr>
              <p:txBody>
                <a:bodyPr wrap="none" rtlCol="0">
                  <a:spAutoFit/>
                </a:bodyPr>
                <a:lstStyle/>
                <a:p>
                  <a:pPr algn="ctr"/>
                  <a:r>
                    <a:rPr lang="en-IN" dirty="0">
                      <a:solidFill>
                        <a:schemeClr val="bg1"/>
                      </a:solidFill>
                    </a:rPr>
                    <a:t>BUSINESS</a:t>
                  </a:r>
                </a:p>
              </p:txBody>
            </p:sp>
            <p:sp>
              <p:nvSpPr>
                <p:cNvPr id="312" name="TextBox 311">
                  <a:extLst>
                    <a:ext uri="{FF2B5EF4-FFF2-40B4-BE49-F238E27FC236}">
                      <a16:creationId xmlns:a16="http://schemas.microsoft.com/office/drawing/2014/main" id="{C1990422-044E-4094-9EF5-509474828361}"/>
                    </a:ext>
                  </a:extLst>
                </p:cNvPr>
                <p:cNvSpPr txBox="1"/>
                <p:nvPr/>
              </p:nvSpPr>
              <p:spPr>
                <a:xfrm>
                  <a:off x="5684632" y="1011173"/>
                  <a:ext cx="1390124" cy="369332"/>
                </a:xfrm>
                <a:prstGeom prst="rect">
                  <a:avLst/>
                </a:prstGeom>
                <a:noFill/>
              </p:spPr>
              <p:txBody>
                <a:bodyPr wrap="none" rtlCol="0">
                  <a:spAutoFit/>
                </a:bodyPr>
                <a:lstStyle/>
                <a:p>
                  <a:pPr algn="ctr"/>
                  <a:r>
                    <a:rPr lang="en-IN" dirty="0">
                      <a:solidFill>
                        <a:schemeClr val="bg1"/>
                      </a:solidFill>
                    </a:rPr>
                    <a:t>FINANCIAL</a:t>
                  </a:r>
                </a:p>
              </p:txBody>
            </p:sp>
            <p:sp>
              <p:nvSpPr>
                <p:cNvPr id="313" name="TextBox 312">
                  <a:extLst>
                    <a:ext uri="{FF2B5EF4-FFF2-40B4-BE49-F238E27FC236}">
                      <a16:creationId xmlns:a16="http://schemas.microsoft.com/office/drawing/2014/main" id="{49DC1CE6-BB5B-4AA3-9D54-7F27E1AE840E}"/>
                    </a:ext>
                  </a:extLst>
                </p:cNvPr>
                <p:cNvSpPr txBox="1"/>
                <p:nvPr/>
              </p:nvSpPr>
              <p:spPr>
                <a:xfrm>
                  <a:off x="7677090" y="2241238"/>
                  <a:ext cx="1313180" cy="369332"/>
                </a:xfrm>
                <a:prstGeom prst="rect">
                  <a:avLst/>
                </a:prstGeom>
                <a:noFill/>
              </p:spPr>
              <p:txBody>
                <a:bodyPr wrap="none" rtlCol="0">
                  <a:spAutoFit/>
                </a:bodyPr>
                <a:lstStyle/>
                <a:p>
                  <a:pPr algn="ctr"/>
                  <a:r>
                    <a:rPr lang="en-IN" dirty="0">
                      <a:solidFill>
                        <a:schemeClr val="bg1"/>
                      </a:solidFill>
                    </a:rPr>
                    <a:t>CONTROL</a:t>
                  </a:r>
                </a:p>
              </p:txBody>
            </p:sp>
            <p:sp>
              <p:nvSpPr>
                <p:cNvPr id="314" name="TextBox 313">
                  <a:extLst>
                    <a:ext uri="{FF2B5EF4-FFF2-40B4-BE49-F238E27FC236}">
                      <a16:creationId xmlns:a16="http://schemas.microsoft.com/office/drawing/2014/main" id="{6ABEC4AE-1782-40EF-9A7F-EE25046CB036}"/>
                    </a:ext>
                  </a:extLst>
                </p:cNvPr>
                <p:cNvSpPr txBox="1"/>
                <p:nvPr/>
              </p:nvSpPr>
              <p:spPr>
                <a:xfrm>
                  <a:off x="3999644" y="2119585"/>
                  <a:ext cx="1082349" cy="369332"/>
                </a:xfrm>
                <a:prstGeom prst="rect">
                  <a:avLst/>
                </a:prstGeom>
                <a:noFill/>
              </p:spPr>
              <p:txBody>
                <a:bodyPr wrap="none" rtlCol="0">
                  <a:spAutoFit/>
                </a:bodyPr>
                <a:lstStyle/>
                <a:p>
                  <a:pPr algn="ctr"/>
                  <a:r>
                    <a:rPr lang="en-IN" dirty="0">
                      <a:solidFill>
                        <a:schemeClr val="bg1"/>
                      </a:solidFill>
                    </a:rPr>
                    <a:t>SAFETY</a:t>
                  </a:r>
                </a:p>
              </p:txBody>
            </p:sp>
            <p:sp>
              <p:nvSpPr>
                <p:cNvPr id="315" name="TextBox 314">
                  <a:extLst>
                    <a:ext uri="{FF2B5EF4-FFF2-40B4-BE49-F238E27FC236}">
                      <a16:creationId xmlns:a16="http://schemas.microsoft.com/office/drawing/2014/main" id="{E2FE01BD-95C4-494A-9C94-A59087DC3117}"/>
                    </a:ext>
                  </a:extLst>
                </p:cNvPr>
                <p:cNvSpPr txBox="1"/>
                <p:nvPr/>
              </p:nvSpPr>
              <p:spPr>
                <a:xfrm>
                  <a:off x="8913550" y="3940579"/>
                  <a:ext cx="1411477" cy="369332"/>
                </a:xfrm>
                <a:prstGeom prst="rect">
                  <a:avLst/>
                </a:prstGeom>
                <a:noFill/>
              </p:spPr>
              <p:txBody>
                <a:bodyPr wrap="none" rtlCol="0">
                  <a:spAutoFit/>
                </a:bodyPr>
                <a:lstStyle/>
                <a:p>
                  <a:pPr algn="ctr"/>
                  <a:r>
                    <a:rPr lang="en-IN" dirty="0">
                      <a:solidFill>
                        <a:schemeClr val="bg1"/>
                      </a:solidFill>
                    </a:rPr>
                    <a:t>STRATEGY</a:t>
                  </a:r>
                </a:p>
              </p:txBody>
            </p:sp>
            <p:sp>
              <p:nvSpPr>
                <p:cNvPr id="316" name="TextBox 315">
                  <a:extLst>
                    <a:ext uri="{FF2B5EF4-FFF2-40B4-BE49-F238E27FC236}">
                      <a16:creationId xmlns:a16="http://schemas.microsoft.com/office/drawing/2014/main" id="{67E2CBD4-A83B-466B-9CE7-EA74D93F7237}"/>
                    </a:ext>
                  </a:extLst>
                </p:cNvPr>
                <p:cNvSpPr txBox="1"/>
                <p:nvPr/>
              </p:nvSpPr>
              <p:spPr>
                <a:xfrm>
                  <a:off x="8988608" y="1011173"/>
                  <a:ext cx="1296060" cy="369332"/>
                </a:xfrm>
                <a:prstGeom prst="rect">
                  <a:avLst/>
                </a:prstGeom>
                <a:noFill/>
              </p:spPr>
              <p:txBody>
                <a:bodyPr wrap="none" rtlCol="0">
                  <a:spAutoFit/>
                </a:bodyPr>
                <a:lstStyle/>
                <a:p>
                  <a:pPr algn="ctr"/>
                  <a:r>
                    <a:rPr lang="en-IN" dirty="0">
                      <a:solidFill>
                        <a:schemeClr val="bg1"/>
                      </a:solidFill>
                    </a:rPr>
                    <a:t>ANALYSIS</a:t>
                  </a:r>
                </a:p>
              </p:txBody>
            </p:sp>
            <p:sp>
              <p:nvSpPr>
                <p:cNvPr id="317" name="TextBox 316">
                  <a:extLst>
                    <a:ext uri="{FF2B5EF4-FFF2-40B4-BE49-F238E27FC236}">
                      <a16:creationId xmlns:a16="http://schemas.microsoft.com/office/drawing/2014/main" id="{3FB41211-F370-4DB8-B019-F68350FE7C92}"/>
                    </a:ext>
                  </a:extLst>
                </p:cNvPr>
                <p:cNvSpPr txBox="1"/>
                <p:nvPr/>
              </p:nvSpPr>
              <p:spPr>
                <a:xfrm>
                  <a:off x="4214667" y="4846004"/>
                  <a:ext cx="1697901" cy="369332"/>
                </a:xfrm>
                <a:prstGeom prst="rect">
                  <a:avLst/>
                </a:prstGeom>
                <a:noFill/>
              </p:spPr>
              <p:txBody>
                <a:bodyPr wrap="none" rtlCol="0">
                  <a:spAutoFit/>
                </a:bodyPr>
                <a:lstStyle/>
                <a:p>
                  <a:pPr algn="ctr"/>
                  <a:r>
                    <a:rPr lang="en-IN" dirty="0">
                      <a:solidFill>
                        <a:schemeClr val="bg1"/>
                      </a:solidFill>
                    </a:rPr>
                    <a:t>PROTECTION</a:t>
                  </a:r>
                </a:p>
              </p:txBody>
            </p:sp>
          </p:grpSp>
        </p:grpSp>
        <p:grpSp>
          <p:nvGrpSpPr>
            <p:cNvPr id="278" name="Group 277">
              <a:extLst>
                <a:ext uri="{FF2B5EF4-FFF2-40B4-BE49-F238E27FC236}">
                  <a16:creationId xmlns:a16="http://schemas.microsoft.com/office/drawing/2014/main" id="{B74E90C5-E43D-49BA-8398-1CDA31C42E01}"/>
                </a:ext>
              </a:extLst>
            </p:cNvPr>
            <p:cNvGrpSpPr/>
            <p:nvPr/>
          </p:nvGrpSpPr>
          <p:grpSpPr>
            <a:xfrm>
              <a:off x="1582154" y="1116778"/>
              <a:ext cx="8916802" cy="4163862"/>
              <a:chOff x="1582154" y="1116778"/>
              <a:chExt cx="8916802" cy="4163862"/>
            </a:xfrm>
          </p:grpSpPr>
          <p:grpSp>
            <p:nvGrpSpPr>
              <p:cNvPr id="279" name="Group 278">
                <a:extLst>
                  <a:ext uri="{FF2B5EF4-FFF2-40B4-BE49-F238E27FC236}">
                    <a16:creationId xmlns:a16="http://schemas.microsoft.com/office/drawing/2014/main" id="{9B88B082-0B00-4291-A64E-C2F27A58D336}"/>
                  </a:ext>
                </a:extLst>
              </p:cNvPr>
              <p:cNvGrpSpPr/>
              <p:nvPr/>
            </p:nvGrpSpPr>
            <p:grpSpPr>
              <a:xfrm>
                <a:off x="1582154" y="4518668"/>
                <a:ext cx="697234" cy="495822"/>
                <a:chOff x="5662357" y="2997955"/>
                <a:chExt cx="866775" cy="616387"/>
              </a:xfrm>
              <a:solidFill>
                <a:schemeClr val="bg1">
                  <a:alpha val="14000"/>
                </a:schemeClr>
              </a:solidFill>
            </p:grpSpPr>
            <p:sp>
              <p:nvSpPr>
                <p:cNvPr id="305" name="Freeform: Shape 304">
                  <a:extLst>
                    <a:ext uri="{FF2B5EF4-FFF2-40B4-BE49-F238E27FC236}">
                      <a16:creationId xmlns:a16="http://schemas.microsoft.com/office/drawing/2014/main" id="{DBA2C904-7695-46FA-B676-9B7E2C52C1A8}"/>
                    </a:ext>
                  </a:extLst>
                </p:cNvPr>
                <p:cNvSpPr/>
                <p:nvPr/>
              </p:nvSpPr>
              <p:spPr>
                <a:xfrm>
                  <a:off x="5763682" y="2997955"/>
                  <a:ext cx="133350" cy="133350"/>
                </a:xfrm>
                <a:custGeom>
                  <a:avLst/>
                  <a:gdLst>
                    <a:gd name="connsiteX0" fmla="*/ 60808 w 133350"/>
                    <a:gd name="connsiteY0" fmla="*/ 126378 h 133350"/>
                    <a:gd name="connsiteX1" fmla="*/ 66923 w 133350"/>
                    <a:gd name="connsiteY1" fmla="*/ 126682 h 133350"/>
                    <a:gd name="connsiteX2" fmla="*/ 73038 w 133350"/>
                    <a:gd name="connsiteY2" fmla="*/ 126378 h 133350"/>
                    <a:gd name="connsiteX3" fmla="*/ 126702 w 133350"/>
                    <a:gd name="connsiteY3" fmla="*/ 66913 h 133350"/>
                    <a:gd name="connsiteX4" fmla="*/ 73038 w 133350"/>
                    <a:gd name="connsiteY4" fmla="*/ 7449 h 133350"/>
                    <a:gd name="connsiteX5" fmla="*/ 66923 w 133350"/>
                    <a:gd name="connsiteY5" fmla="*/ 7144 h 133350"/>
                    <a:gd name="connsiteX6" fmla="*/ 60808 w 133350"/>
                    <a:gd name="connsiteY6" fmla="*/ 7449 h 133350"/>
                    <a:gd name="connsiteX7" fmla="*/ 7144 w 133350"/>
                    <a:gd name="connsiteY7" fmla="*/ 66913 h 133350"/>
                    <a:gd name="connsiteX8" fmla="*/ 60808 w 133350"/>
                    <a:gd name="connsiteY8" fmla="*/ 126378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133350">
                      <a:moveTo>
                        <a:pt x="60808" y="126378"/>
                      </a:moveTo>
                      <a:cubicBezTo>
                        <a:pt x="62817" y="126578"/>
                        <a:pt x="64856" y="126682"/>
                        <a:pt x="66923" y="126682"/>
                      </a:cubicBezTo>
                      <a:cubicBezTo>
                        <a:pt x="68990" y="126682"/>
                        <a:pt x="71028" y="126578"/>
                        <a:pt x="73038" y="126378"/>
                      </a:cubicBezTo>
                      <a:cubicBezTo>
                        <a:pt x="103175" y="123320"/>
                        <a:pt x="126702" y="97860"/>
                        <a:pt x="126702" y="66913"/>
                      </a:cubicBezTo>
                      <a:cubicBezTo>
                        <a:pt x="126702" y="35966"/>
                        <a:pt x="103175" y="10516"/>
                        <a:pt x="73038" y="7449"/>
                      </a:cubicBezTo>
                      <a:cubicBezTo>
                        <a:pt x="71028" y="7249"/>
                        <a:pt x="68990" y="7144"/>
                        <a:pt x="66923" y="7144"/>
                      </a:cubicBezTo>
                      <a:cubicBezTo>
                        <a:pt x="64856" y="7144"/>
                        <a:pt x="62817" y="7249"/>
                        <a:pt x="60808" y="7449"/>
                      </a:cubicBezTo>
                      <a:cubicBezTo>
                        <a:pt x="30670" y="10506"/>
                        <a:pt x="7144" y="35966"/>
                        <a:pt x="7144" y="66913"/>
                      </a:cubicBezTo>
                      <a:cubicBezTo>
                        <a:pt x="7144" y="97860"/>
                        <a:pt x="30670" y="123311"/>
                        <a:pt x="60808" y="12637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6" name="Freeform: Shape 305">
                  <a:extLst>
                    <a:ext uri="{FF2B5EF4-FFF2-40B4-BE49-F238E27FC236}">
                      <a16:creationId xmlns:a16="http://schemas.microsoft.com/office/drawing/2014/main" id="{F3199A53-321F-4F54-B83F-1AD8993A8D3C}"/>
                    </a:ext>
                  </a:extLst>
                </p:cNvPr>
                <p:cNvSpPr/>
                <p:nvPr/>
              </p:nvSpPr>
              <p:spPr>
                <a:xfrm>
                  <a:off x="6031382" y="2997955"/>
                  <a:ext cx="133350" cy="133350"/>
                </a:xfrm>
                <a:custGeom>
                  <a:avLst/>
                  <a:gdLst>
                    <a:gd name="connsiteX0" fmla="*/ 126682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2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2" y="66913"/>
                      </a:moveTo>
                      <a:cubicBezTo>
                        <a:pt x="126682" y="99923"/>
                        <a:pt x="99923" y="126682"/>
                        <a:pt x="66913" y="126682"/>
                      </a:cubicBezTo>
                      <a:cubicBezTo>
                        <a:pt x="33903" y="126682"/>
                        <a:pt x="7144" y="99923"/>
                        <a:pt x="7144" y="66913"/>
                      </a:cubicBezTo>
                      <a:cubicBezTo>
                        <a:pt x="7144" y="33903"/>
                        <a:pt x="33903" y="7144"/>
                        <a:pt x="66913" y="7144"/>
                      </a:cubicBezTo>
                      <a:cubicBezTo>
                        <a:pt x="99923" y="7144"/>
                        <a:pt x="126682" y="33903"/>
                        <a:pt x="126682"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7" name="Freeform: Shape 306">
                  <a:extLst>
                    <a:ext uri="{FF2B5EF4-FFF2-40B4-BE49-F238E27FC236}">
                      <a16:creationId xmlns:a16="http://schemas.microsoft.com/office/drawing/2014/main" id="{5C989AB8-123F-415F-8C2F-62183C92B1F7}"/>
                    </a:ext>
                  </a:extLst>
                </p:cNvPr>
                <p:cNvSpPr/>
                <p:nvPr/>
              </p:nvSpPr>
              <p:spPr>
                <a:xfrm>
                  <a:off x="5662357" y="3128567"/>
                  <a:ext cx="866775" cy="485775"/>
                </a:xfrm>
                <a:custGeom>
                  <a:avLst/>
                  <a:gdLst>
                    <a:gd name="connsiteX0" fmla="*/ 857848 w 866775"/>
                    <a:gd name="connsiteY0" fmla="*/ 147747 h 485775"/>
                    <a:gd name="connsiteX1" fmla="*/ 762598 w 866775"/>
                    <a:gd name="connsiteY1" fmla="*/ 36305 h 485775"/>
                    <a:gd name="connsiteX2" fmla="*/ 745720 w 866775"/>
                    <a:gd name="connsiteY2" fmla="*/ 22732 h 485775"/>
                    <a:gd name="connsiteX3" fmla="*/ 703981 w 866775"/>
                    <a:gd name="connsiteY3" fmla="*/ 14273 h 485775"/>
                    <a:gd name="connsiteX4" fmla="*/ 701153 w 866775"/>
                    <a:gd name="connsiteY4" fmla="*/ 14273 h 485775"/>
                    <a:gd name="connsiteX5" fmla="*/ 659414 w 866775"/>
                    <a:gd name="connsiteY5" fmla="*/ 22732 h 485775"/>
                    <a:gd name="connsiteX6" fmla="*/ 642526 w 866775"/>
                    <a:gd name="connsiteY6" fmla="*/ 36409 h 485775"/>
                    <a:gd name="connsiteX7" fmla="*/ 569441 w 866775"/>
                    <a:gd name="connsiteY7" fmla="*/ 123125 h 485775"/>
                    <a:gd name="connsiteX8" fmla="*/ 495251 w 866775"/>
                    <a:gd name="connsiteY8" fmla="*/ 36314 h 485775"/>
                    <a:gd name="connsiteX9" fmla="*/ 478382 w 866775"/>
                    <a:gd name="connsiteY9" fmla="*/ 22741 h 485775"/>
                    <a:gd name="connsiteX10" fmla="*/ 436634 w 866775"/>
                    <a:gd name="connsiteY10" fmla="*/ 14283 h 485775"/>
                    <a:gd name="connsiteX11" fmla="*/ 433805 w 866775"/>
                    <a:gd name="connsiteY11" fmla="*/ 14283 h 485775"/>
                    <a:gd name="connsiteX12" fmla="*/ 392066 w 866775"/>
                    <a:gd name="connsiteY12" fmla="*/ 22741 h 485775"/>
                    <a:gd name="connsiteX13" fmla="*/ 375178 w 866775"/>
                    <a:gd name="connsiteY13" fmla="*/ 36419 h 485775"/>
                    <a:gd name="connsiteX14" fmla="*/ 301941 w 866775"/>
                    <a:gd name="connsiteY14" fmla="*/ 123335 h 485775"/>
                    <a:gd name="connsiteX15" fmla="*/ 227560 w 866775"/>
                    <a:gd name="connsiteY15" fmla="*/ 36314 h 485775"/>
                    <a:gd name="connsiteX16" fmla="*/ 210691 w 866775"/>
                    <a:gd name="connsiteY16" fmla="*/ 22741 h 485775"/>
                    <a:gd name="connsiteX17" fmla="*/ 168943 w 866775"/>
                    <a:gd name="connsiteY17" fmla="*/ 14283 h 485775"/>
                    <a:gd name="connsiteX18" fmla="*/ 166114 w 866775"/>
                    <a:gd name="connsiteY18" fmla="*/ 14283 h 485775"/>
                    <a:gd name="connsiteX19" fmla="*/ 124376 w 866775"/>
                    <a:gd name="connsiteY19" fmla="*/ 22741 h 485775"/>
                    <a:gd name="connsiteX20" fmla="*/ 107488 w 866775"/>
                    <a:gd name="connsiteY20" fmla="*/ 36419 h 485775"/>
                    <a:gd name="connsiteX21" fmla="*/ 13686 w 866775"/>
                    <a:gd name="connsiteY21" fmla="*/ 147709 h 485775"/>
                    <a:gd name="connsiteX22" fmla="*/ 16686 w 866775"/>
                    <a:gd name="connsiteY22" fmla="*/ 186104 h 485775"/>
                    <a:gd name="connsiteX23" fmla="*/ 34374 w 866775"/>
                    <a:gd name="connsiteY23" fmla="*/ 192648 h 485775"/>
                    <a:gd name="connsiteX24" fmla="*/ 55091 w 866775"/>
                    <a:gd name="connsiteY24" fmla="*/ 183104 h 485775"/>
                    <a:gd name="connsiteX25" fmla="*/ 100706 w 866775"/>
                    <a:gd name="connsiteY25" fmla="*/ 128154 h 485775"/>
                    <a:gd name="connsiteX26" fmla="*/ 92610 w 866775"/>
                    <a:gd name="connsiteY26" fmla="*/ 238025 h 485775"/>
                    <a:gd name="connsiteX27" fmla="*/ 112107 w 866775"/>
                    <a:gd name="connsiteY27" fmla="*/ 238025 h 485775"/>
                    <a:gd name="connsiteX28" fmla="*/ 112107 w 866775"/>
                    <a:gd name="connsiteY28" fmla="*/ 239959 h 485775"/>
                    <a:gd name="connsiteX29" fmla="*/ 92219 w 866775"/>
                    <a:gd name="connsiteY29" fmla="*/ 452938 h 485775"/>
                    <a:gd name="connsiteX30" fmla="*/ 116813 w 866775"/>
                    <a:gd name="connsiteY30" fmla="*/ 482589 h 485775"/>
                    <a:gd name="connsiteX31" fmla="*/ 119375 w 866775"/>
                    <a:gd name="connsiteY31" fmla="*/ 482703 h 485775"/>
                    <a:gd name="connsiteX32" fmla="*/ 146464 w 866775"/>
                    <a:gd name="connsiteY32" fmla="*/ 457996 h 485775"/>
                    <a:gd name="connsiteX33" fmla="*/ 165714 w 866775"/>
                    <a:gd name="connsiteY33" fmla="*/ 251817 h 485775"/>
                    <a:gd name="connsiteX34" fmla="*/ 169324 w 866775"/>
                    <a:gd name="connsiteY34" fmla="*/ 251817 h 485775"/>
                    <a:gd name="connsiteX35" fmla="*/ 188574 w 866775"/>
                    <a:gd name="connsiteY35" fmla="*/ 457996 h 485775"/>
                    <a:gd name="connsiteX36" fmla="*/ 215663 w 866775"/>
                    <a:gd name="connsiteY36" fmla="*/ 482703 h 485775"/>
                    <a:gd name="connsiteX37" fmla="*/ 218235 w 866775"/>
                    <a:gd name="connsiteY37" fmla="*/ 482589 h 485775"/>
                    <a:gd name="connsiteX38" fmla="*/ 242829 w 866775"/>
                    <a:gd name="connsiteY38" fmla="*/ 452938 h 485775"/>
                    <a:gd name="connsiteX39" fmla="*/ 222912 w 866775"/>
                    <a:gd name="connsiteY39" fmla="*/ 239949 h 485775"/>
                    <a:gd name="connsiteX40" fmla="*/ 222912 w 866775"/>
                    <a:gd name="connsiteY40" fmla="*/ 238025 h 485775"/>
                    <a:gd name="connsiteX41" fmla="*/ 242400 w 866775"/>
                    <a:gd name="connsiteY41" fmla="*/ 238025 h 485775"/>
                    <a:gd name="connsiteX42" fmla="*/ 234294 w 866775"/>
                    <a:gd name="connsiteY42" fmla="*/ 128050 h 485775"/>
                    <a:gd name="connsiteX43" fmla="*/ 281376 w 866775"/>
                    <a:gd name="connsiteY43" fmla="*/ 183142 h 485775"/>
                    <a:gd name="connsiteX44" fmla="*/ 282843 w 866775"/>
                    <a:gd name="connsiteY44" fmla="*/ 184514 h 485775"/>
                    <a:gd name="connsiteX45" fmla="*/ 284367 w 866775"/>
                    <a:gd name="connsiteY45" fmla="*/ 186104 h 485775"/>
                    <a:gd name="connsiteX46" fmla="*/ 285110 w 866775"/>
                    <a:gd name="connsiteY46" fmla="*/ 186628 h 485775"/>
                    <a:gd name="connsiteX47" fmla="*/ 287129 w 866775"/>
                    <a:gd name="connsiteY47" fmla="*/ 188067 h 485775"/>
                    <a:gd name="connsiteX48" fmla="*/ 289701 w 866775"/>
                    <a:gd name="connsiteY48" fmla="*/ 189571 h 485775"/>
                    <a:gd name="connsiteX49" fmla="*/ 291911 w 866775"/>
                    <a:gd name="connsiteY49" fmla="*/ 190610 h 485775"/>
                    <a:gd name="connsiteX50" fmla="*/ 294768 w 866775"/>
                    <a:gd name="connsiteY50" fmla="*/ 191543 h 485775"/>
                    <a:gd name="connsiteX51" fmla="*/ 297007 w 866775"/>
                    <a:gd name="connsiteY51" fmla="*/ 192143 h 485775"/>
                    <a:gd name="connsiteX52" fmla="*/ 300388 w 866775"/>
                    <a:gd name="connsiteY52" fmla="*/ 192505 h 485775"/>
                    <a:gd name="connsiteX53" fmla="*/ 302103 w 866775"/>
                    <a:gd name="connsiteY53" fmla="*/ 192686 h 485775"/>
                    <a:gd name="connsiteX54" fmla="*/ 307618 w 866775"/>
                    <a:gd name="connsiteY54" fmla="*/ 192067 h 485775"/>
                    <a:gd name="connsiteX55" fmla="*/ 308199 w 866775"/>
                    <a:gd name="connsiteY55" fmla="*/ 191905 h 485775"/>
                    <a:gd name="connsiteX56" fmla="*/ 312780 w 866775"/>
                    <a:gd name="connsiteY56" fmla="*/ 190410 h 485775"/>
                    <a:gd name="connsiteX57" fmla="*/ 313847 w 866775"/>
                    <a:gd name="connsiteY57" fmla="*/ 189914 h 485775"/>
                    <a:gd name="connsiteX58" fmla="*/ 317676 w 866775"/>
                    <a:gd name="connsiteY58" fmla="*/ 187657 h 485775"/>
                    <a:gd name="connsiteX59" fmla="*/ 318695 w 866775"/>
                    <a:gd name="connsiteY59" fmla="*/ 186933 h 485775"/>
                    <a:gd name="connsiteX60" fmla="*/ 319791 w 866775"/>
                    <a:gd name="connsiteY60" fmla="*/ 186152 h 485775"/>
                    <a:gd name="connsiteX61" fmla="*/ 322077 w 866775"/>
                    <a:gd name="connsiteY61" fmla="*/ 183771 h 485775"/>
                    <a:gd name="connsiteX62" fmla="*/ 322781 w 866775"/>
                    <a:gd name="connsiteY62" fmla="*/ 183114 h 485775"/>
                    <a:gd name="connsiteX63" fmla="*/ 323267 w 866775"/>
                    <a:gd name="connsiteY63" fmla="*/ 182523 h 485775"/>
                    <a:gd name="connsiteX64" fmla="*/ 323743 w 866775"/>
                    <a:gd name="connsiteY64" fmla="*/ 181942 h 485775"/>
                    <a:gd name="connsiteX65" fmla="*/ 368397 w 866775"/>
                    <a:gd name="connsiteY65" fmla="*/ 128164 h 485775"/>
                    <a:gd name="connsiteX66" fmla="*/ 360300 w 866775"/>
                    <a:gd name="connsiteY66" fmla="*/ 238035 h 485775"/>
                    <a:gd name="connsiteX67" fmla="*/ 379798 w 866775"/>
                    <a:gd name="connsiteY67" fmla="*/ 238035 h 485775"/>
                    <a:gd name="connsiteX68" fmla="*/ 379798 w 866775"/>
                    <a:gd name="connsiteY68" fmla="*/ 239968 h 485775"/>
                    <a:gd name="connsiteX69" fmla="*/ 359910 w 866775"/>
                    <a:gd name="connsiteY69" fmla="*/ 452947 h 485775"/>
                    <a:gd name="connsiteX70" fmla="*/ 384503 w 866775"/>
                    <a:gd name="connsiteY70" fmla="*/ 482599 h 485775"/>
                    <a:gd name="connsiteX71" fmla="*/ 387066 w 866775"/>
                    <a:gd name="connsiteY71" fmla="*/ 482713 h 485775"/>
                    <a:gd name="connsiteX72" fmla="*/ 414155 w 866775"/>
                    <a:gd name="connsiteY72" fmla="*/ 458005 h 485775"/>
                    <a:gd name="connsiteX73" fmla="*/ 433405 w 866775"/>
                    <a:gd name="connsiteY73" fmla="*/ 251827 h 485775"/>
                    <a:gd name="connsiteX74" fmla="*/ 437015 w 866775"/>
                    <a:gd name="connsiteY74" fmla="*/ 251827 h 485775"/>
                    <a:gd name="connsiteX75" fmla="*/ 456255 w 866775"/>
                    <a:gd name="connsiteY75" fmla="*/ 458005 h 485775"/>
                    <a:gd name="connsiteX76" fmla="*/ 483344 w 866775"/>
                    <a:gd name="connsiteY76" fmla="*/ 482713 h 485775"/>
                    <a:gd name="connsiteX77" fmla="*/ 485926 w 866775"/>
                    <a:gd name="connsiteY77" fmla="*/ 482599 h 485775"/>
                    <a:gd name="connsiteX78" fmla="*/ 510510 w 866775"/>
                    <a:gd name="connsiteY78" fmla="*/ 452947 h 485775"/>
                    <a:gd name="connsiteX79" fmla="*/ 490612 w 866775"/>
                    <a:gd name="connsiteY79" fmla="*/ 239949 h 485775"/>
                    <a:gd name="connsiteX80" fmla="*/ 490612 w 866775"/>
                    <a:gd name="connsiteY80" fmla="*/ 238025 h 485775"/>
                    <a:gd name="connsiteX81" fmla="*/ 510100 w 866775"/>
                    <a:gd name="connsiteY81" fmla="*/ 238025 h 485775"/>
                    <a:gd name="connsiteX82" fmla="*/ 501994 w 866775"/>
                    <a:gd name="connsiteY82" fmla="*/ 128050 h 485775"/>
                    <a:gd name="connsiteX83" fmla="*/ 547057 w 866775"/>
                    <a:gd name="connsiteY83" fmla="*/ 180780 h 485775"/>
                    <a:gd name="connsiteX84" fmla="*/ 551715 w 866775"/>
                    <a:gd name="connsiteY84" fmla="*/ 186104 h 485775"/>
                    <a:gd name="connsiteX85" fmla="*/ 563916 w 866775"/>
                    <a:gd name="connsiteY85" fmla="*/ 192019 h 485775"/>
                    <a:gd name="connsiteX86" fmla="*/ 564126 w 866775"/>
                    <a:gd name="connsiteY86" fmla="*/ 192086 h 485775"/>
                    <a:gd name="connsiteX87" fmla="*/ 569403 w 866775"/>
                    <a:gd name="connsiteY87" fmla="*/ 192648 h 485775"/>
                    <a:gd name="connsiteX88" fmla="*/ 569422 w 866775"/>
                    <a:gd name="connsiteY88" fmla="*/ 192648 h 485775"/>
                    <a:gd name="connsiteX89" fmla="*/ 569784 w 866775"/>
                    <a:gd name="connsiteY89" fmla="*/ 192686 h 485775"/>
                    <a:gd name="connsiteX90" fmla="*/ 587472 w 866775"/>
                    <a:gd name="connsiteY90" fmla="*/ 186152 h 485775"/>
                    <a:gd name="connsiteX91" fmla="*/ 592510 w 866775"/>
                    <a:gd name="connsiteY91" fmla="*/ 180218 h 485775"/>
                    <a:gd name="connsiteX92" fmla="*/ 635735 w 866775"/>
                    <a:gd name="connsiteY92" fmla="*/ 128164 h 485775"/>
                    <a:gd name="connsiteX93" fmla="*/ 627629 w 866775"/>
                    <a:gd name="connsiteY93" fmla="*/ 238035 h 485775"/>
                    <a:gd name="connsiteX94" fmla="*/ 647127 w 866775"/>
                    <a:gd name="connsiteY94" fmla="*/ 238035 h 485775"/>
                    <a:gd name="connsiteX95" fmla="*/ 647127 w 866775"/>
                    <a:gd name="connsiteY95" fmla="*/ 239968 h 485775"/>
                    <a:gd name="connsiteX96" fmla="*/ 627239 w 866775"/>
                    <a:gd name="connsiteY96" fmla="*/ 452947 h 485775"/>
                    <a:gd name="connsiteX97" fmla="*/ 651832 w 866775"/>
                    <a:gd name="connsiteY97" fmla="*/ 482599 h 485775"/>
                    <a:gd name="connsiteX98" fmla="*/ 654394 w 866775"/>
                    <a:gd name="connsiteY98" fmla="*/ 482713 h 485775"/>
                    <a:gd name="connsiteX99" fmla="*/ 681483 w 866775"/>
                    <a:gd name="connsiteY99" fmla="*/ 458005 h 485775"/>
                    <a:gd name="connsiteX100" fmla="*/ 700733 w 866775"/>
                    <a:gd name="connsiteY100" fmla="*/ 251827 h 485775"/>
                    <a:gd name="connsiteX101" fmla="*/ 704343 w 866775"/>
                    <a:gd name="connsiteY101" fmla="*/ 251827 h 485775"/>
                    <a:gd name="connsiteX102" fmla="*/ 723593 w 866775"/>
                    <a:gd name="connsiteY102" fmla="*/ 458005 h 485775"/>
                    <a:gd name="connsiteX103" fmla="*/ 750683 w 866775"/>
                    <a:gd name="connsiteY103" fmla="*/ 482713 h 485775"/>
                    <a:gd name="connsiteX104" fmla="*/ 753254 w 866775"/>
                    <a:gd name="connsiteY104" fmla="*/ 482599 h 485775"/>
                    <a:gd name="connsiteX105" fmla="*/ 777838 w 866775"/>
                    <a:gd name="connsiteY105" fmla="*/ 452947 h 485775"/>
                    <a:gd name="connsiteX106" fmla="*/ 757969 w 866775"/>
                    <a:gd name="connsiteY106" fmla="*/ 239949 h 485775"/>
                    <a:gd name="connsiteX107" fmla="*/ 757969 w 866775"/>
                    <a:gd name="connsiteY107" fmla="*/ 238025 h 485775"/>
                    <a:gd name="connsiteX108" fmla="*/ 777457 w 866775"/>
                    <a:gd name="connsiteY108" fmla="*/ 238025 h 485775"/>
                    <a:gd name="connsiteX109" fmla="*/ 769352 w 866775"/>
                    <a:gd name="connsiteY109" fmla="*/ 128050 h 485775"/>
                    <a:gd name="connsiteX110" fmla="*/ 816434 w 866775"/>
                    <a:gd name="connsiteY110" fmla="*/ 183142 h 485775"/>
                    <a:gd name="connsiteX111" fmla="*/ 837160 w 866775"/>
                    <a:gd name="connsiteY111" fmla="*/ 192677 h 485775"/>
                    <a:gd name="connsiteX112" fmla="*/ 854838 w 866775"/>
                    <a:gd name="connsiteY112" fmla="*/ 186142 h 485775"/>
                    <a:gd name="connsiteX113" fmla="*/ 857848 w 866775"/>
                    <a:gd name="connsiteY113" fmla="*/ 14774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866775" h="485775">
                      <a:moveTo>
                        <a:pt x="857848" y="147747"/>
                      </a:moveTo>
                      <a:lnTo>
                        <a:pt x="762598" y="36305"/>
                      </a:lnTo>
                      <a:lnTo>
                        <a:pt x="745720" y="22732"/>
                      </a:lnTo>
                      <a:cubicBezTo>
                        <a:pt x="745720" y="-6434"/>
                        <a:pt x="735204" y="14273"/>
                        <a:pt x="703981" y="14273"/>
                      </a:cubicBezTo>
                      <a:lnTo>
                        <a:pt x="701153" y="14273"/>
                      </a:lnTo>
                      <a:cubicBezTo>
                        <a:pt x="669939" y="14273"/>
                        <a:pt x="659414" y="-6434"/>
                        <a:pt x="659414" y="22732"/>
                      </a:cubicBezTo>
                      <a:lnTo>
                        <a:pt x="642526" y="36409"/>
                      </a:lnTo>
                      <a:lnTo>
                        <a:pt x="569441" y="123125"/>
                      </a:lnTo>
                      <a:lnTo>
                        <a:pt x="495251" y="36314"/>
                      </a:lnTo>
                      <a:lnTo>
                        <a:pt x="478382" y="22741"/>
                      </a:lnTo>
                      <a:cubicBezTo>
                        <a:pt x="478382" y="-6424"/>
                        <a:pt x="467857" y="14283"/>
                        <a:pt x="436634" y="14283"/>
                      </a:cubicBezTo>
                      <a:lnTo>
                        <a:pt x="433805" y="14283"/>
                      </a:lnTo>
                      <a:cubicBezTo>
                        <a:pt x="402591" y="14283"/>
                        <a:pt x="392066" y="-6424"/>
                        <a:pt x="392066" y="22741"/>
                      </a:cubicBezTo>
                      <a:lnTo>
                        <a:pt x="375178" y="36419"/>
                      </a:lnTo>
                      <a:lnTo>
                        <a:pt x="301941" y="123335"/>
                      </a:lnTo>
                      <a:lnTo>
                        <a:pt x="227560" y="36314"/>
                      </a:lnTo>
                      <a:lnTo>
                        <a:pt x="210691" y="22741"/>
                      </a:lnTo>
                      <a:cubicBezTo>
                        <a:pt x="210691" y="-6424"/>
                        <a:pt x="200166" y="14283"/>
                        <a:pt x="168943" y="14283"/>
                      </a:cubicBezTo>
                      <a:lnTo>
                        <a:pt x="166114" y="14283"/>
                      </a:lnTo>
                      <a:cubicBezTo>
                        <a:pt x="134901" y="14283"/>
                        <a:pt x="124376" y="-6424"/>
                        <a:pt x="124376" y="22741"/>
                      </a:cubicBezTo>
                      <a:lnTo>
                        <a:pt x="107488" y="36419"/>
                      </a:lnTo>
                      <a:lnTo>
                        <a:pt x="13686" y="147709"/>
                      </a:lnTo>
                      <a:cubicBezTo>
                        <a:pt x="3894" y="159158"/>
                        <a:pt x="5256" y="176351"/>
                        <a:pt x="16686" y="186104"/>
                      </a:cubicBezTo>
                      <a:cubicBezTo>
                        <a:pt x="21830" y="190495"/>
                        <a:pt x="28106" y="192648"/>
                        <a:pt x="34374" y="192648"/>
                      </a:cubicBezTo>
                      <a:cubicBezTo>
                        <a:pt x="42061" y="192648"/>
                        <a:pt x="49700" y="189410"/>
                        <a:pt x="55091" y="183104"/>
                      </a:cubicBezTo>
                      <a:lnTo>
                        <a:pt x="100706" y="128154"/>
                      </a:lnTo>
                      <a:lnTo>
                        <a:pt x="92610" y="238025"/>
                      </a:lnTo>
                      <a:lnTo>
                        <a:pt x="112107" y="238025"/>
                      </a:lnTo>
                      <a:lnTo>
                        <a:pt x="112107" y="239959"/>
                      </a:lnTo>
                      <a:lnTo>
                        <a:pt x="92219" y="452938"/>
                      </a:lnTo>
                      <a:cubicBezTo>
                        <a:pt x="90819" y="467921"/>
                        <a:pt x="101830" y="481198"/>
                        <a:pt x="116813" y="482589"/>
                      </a:cubicBezTo>
                      <a:cubicBezTo>
                        <a:pt x="117670" y="482665"/>
                        <a:pt x="118527" y="482703"/>
                        <a:pt x="119375" y="482703"/>
                      </a:cubicBezTo>
                      <a:cubicBezTo>
                        <a:pt x="133272" y="482703"/>
                        <a:pt x="145140" y="472121"/>
                        <a:pt x="146464" y="457996"/>
                      </a:cubicBezTo>
                      <a:lnTo>
                        <a:pt x="165714" y="251817"/>
                      </a:lnTo>
                      <a:lnTo>
                        <a:pt x="169324" y="251817"/>
                      </a:lnTo>
                      <a:lnTo>
                        <a:pt x="188574" y="457996"/>
                      </a:lnTo>
                      <a:cubicBezTo>
                        <a:pt x="189908" y="472112"/>
                        <a:pt x="201776" y="482703"/>
                        <a:pt x="215663" y="482703"/>
                      </a:cubicBezTo>
                      <a:cubicBezTo>
                        <a:pt x="216511" y="482703"/>
                        <a:pt x="217368" y="482665"/>
                        <a:pt x="218235" y="482589"/>
                      </a:cubicBezTo>
                      <a:cubicBezTo>
                        <a:pt x="233208" y="481198"/>
                        <a:pt x="244210" y="467921"/>
                        <a:pt x="242829" y="452938"/>
                      </a:cubicBezTo>
                      <a:lnTo>
                        <a:pt x="222912" y="239949"/>
                      </a:lnTo>
                      <a:lnTo>
                        <a:pt x="222912" y="238025"/>
                      </a:lnTo>
                      <a:lnTo>
                        <a:pt x="242400" y="238025"/>
                      </a:lnTo>
                      <a:lnTo>
                        <a:pt x="234294" y="128050"/>
                      </a:lnTo>
                      <a:lnTo>
                        <a:pt x="281376" y="183142"/>
                      </a:lnTo>
                      <a:cubicBezTo>
                        <a:pt x="281824" y="183666"/>
                        <a:pt x="282367" y="184028"/>
                        <a:pt x="282843" y="184514"/>
                      </a:cubicBezTo>
                      <a:cubicBezTo>
                        <a:pt x="283367" y="185038"/>
                        <a:pt x="283796" y="185619"/>
                        <a:pt x="284367" y="186104"/>
                      </a:cubicBezTo>
                      <a:cubicBezTo>
                        <a:pt x="284596" y="186304"/>
                        <a:pt x="284862" y="186438"/>
                        <a:pt x="285110" y="186628"/>
                      </a:cubicBezTo>
                      <a:cubicBezTo>
                        <a:pt x="285767" y="187152"/>
                        <a:pt x="286444" y="187609"/>
                        <a:pt x="287129" y="188067"/>
                      </a:cubicBezTo>
                      <a:cubicBezTo>
                        <a:pt x="287968" y="188619"/>
                        <a:pt x="288815" y="189124"/>
                        <a:pt x="289701" y="189571"/>
                      </a:cubicBezTo>
                      <a:cubicBezTo>
                        <a:pt x="290435" y="189952"/>
                        <a:pt x="291158" y="190305"/>
                        <a:pt x="291911" y="190610"/>
                      </a:cubicBezTo>
                      <a:cubicBezTo>
                        <a:pt x="292854" y="190991"/>
                        <a:pt x="293806" y="191276"/>
                        <a:pt x="294768" y="191543"/>
                      </a:cubicBezTo>
                      <a:cubicBezTo>
                        <a:pt x="295521" y="191743"/>
                        <a:pt x="296245" y="191991"/>
                        <a:pt x="297007" y="192143"/>
                      </a:cubicBezTo>
                      <a:cubicBezTo>
                        <a:pt x="298131" y="192353"/>
                        <a:pt x="299255" y="192429"/>
                        <a:pt x="300388" y="192505"/>
                      </a:cubicBezTo>
                      <a:cubicBezTo>
                        <a:pt x="300960" y="192534"/>
                        <a:pt x="301531" y="192686"/>
                        <a:pt x="302103" y="192686"/>
                      </a:cubicBezTo>
                      <a:cubicBezTo>
                        <a:pt x="303950" y="192686"/>
                        <a:pt x="305789" y="192438"/>
                        <a:pt x="307618" y="192067"/>
                      </a:cubicBezTo>
                      <a:cubicBezTo>
                        <a:pt x="307818" y="192019"/>
                        <a:pt x="307999" y="191953"/>
                        <a:pt x="308199" y="191905"/>
                      </a:cubicBezTo>
                      <a:cubicBezTo>
                        <a:pt x="309761" y="191553"/>
                        <a:pt x="311285" y="191048"/>
                        <a:pt x="312780" y="190410"/>
                      </a:cubicBezTo>
                      <a:cubicBezTo>
                        <a:pt x="313142" y="190248"/>
                        <a:pt x="313485" y="190086"/>
                        <a:pt x="313847" y="189914"/>
                      </a:cubicBezTo>
                      <a:cubicBezTo>
                        <a:pt x="315171" y="189276"/>
                        <a:pt x="316438" y="188524"/>
                        <a:pt x="317676" y="187657"/>
                      </a:cubicBezTo>
                      <a:cubicBezTo>
                        <a:pt x="318019" y="187419"/>
                        <a:pt x="318362" y="187200"/>
                        <a:pt x="318695" y="186933"/>
                      </a:cubicBezTo>
                      <a:cubicBezTo>
                        <a:pt x="319057" y="186657"/>
                        <a:pt x="319448" y="186457"/>
                        <a:pt x="319791" y="186152"/>
                      </a:cubicBezTo>
                      <a:cubicBezTo>
                        <a:pt x="320648" y="185419"/>
                        <a:pt x="321334" y="184571"/>
                        <a:pt x="322077" y="183771"/>
                      </a:cubicBezTo>
                      <a:cubicBezTo>
                        <a:pt x="322296" y="183533"/>
                        <a:pt x="322562" y="183361"/>
                        <a:pt x="322781" y="183114"/>
                      </a:cubicBezTo>
                      <a:lnTo>
                        <a:pt x="323267" y="182523"/>
                      </a:lnTo>
                      <a:cubicBezTo>
                        <a:pt x="323429" y="182323"/>
                        <a:pt x="323591" y="182142"/>
                        <a:pt x="323743" y="181942"/>
                      </a:cubicBezTo>
                      <a:lnTo>
                        <a:pt x="368397" y="128164"/>
                      </a:lnTo>
                      <a:lnTo>
                        <a:pt x="360300" y="238035"/>
                      </a:lnTo>
                      <a:lnTo>
                        <a:pt x="379798" y="238035"/>
                      </a:lnTo>
                      <a:lnTo>
                        <a:pt x="379798" y="239968"/>
                      </a:lnTo>
                      <a:lnTo>
                        <a:pt x="359910" y="452947"/>
                      </a:lnTo>
                      <a:cubicBezTo>
                        <a:pt x="358510" y="467930"/>
                        <a:pt x="369521" y="481208"/>
                        <a:pt x="384503" y="482599"/>
                      </a:cubicBezTo>
                      <a:cubicBezTo>
                        <a:pt x="385361" y="482675"/>
                        <a:pt x="386218" y="482713"/>
                        <a:pt x="387066" y="482713"/>
                      </a:cubicBezTo>
                      <a:cubicBezTo>
                        <a:pt x="400953" y="482713"/>
                        <a:pt x="412831" y="472131"/>
                        <a:pt x="414155" y="458005"/>
                      </a:cubicBezTo>
                      <a:lnTo>
                        <a:pt x="433405" y="251827"/>
                      </a:lnTo>
                      <a:lnTo>
                        <a:pt x="437015" y="251827"/>
                      </a:lnTo>
                      <a:lnTo>
                        <a:pt x="456255" y="458005"/>
                      </a:lnTo>
                      <a:cubicBezTo>
                        <a:pt x="457589" y="472121"/>
                        <a:pt x="469466" y="482713"/>
                        <a:pt x="483344" y="482713"/>
                      </a:cubicBezTo>
                      <a:cubicBezTo>
                        <a:pt x="484202" y="482713"/>
                        <a:pt x="485059" y="482675"/>
                        <a:pt x="485926" y="482599"/>
                      </a:cubicBezTo>
                      <a:cubicBezTo>
                        <a:pt x="500889" y="481208"/>
                        <a:pt x="511891" y="467930"/>
                        <a:pt x="510510" y="452947"/>
                      </a:cubicBezTo>
                      <a:lnTo>
                        <a:pt x="490612" y="239949"/>
                      </a:lnTo>
                      <a:lnTo>
                        <a:pt x="490612" y="238025"/>
                      </a:lnTo>
                      <a:lnTo>
                        <a:pt x="510100" y="238025"/>
                      </a:lnTo>
                      <a:lnTo>
                        <a:pt x="501994" y="128050"/>
                      </a:lnTo>
                      <a:lnTo>
                        <a:pt x="547057" y="180780"/>
                      </a:lnTo>
                      <a:cubicBezTo>
                        <a:pt x="548381" y="182694"/>
                        <a:pt x="549867" y="184523"/>
                        <a:pt x="551715" y="186104"/>
                      </a:cubicBezTo>
                      <a:cubicBezTo>
                        <a:pt x="555344" y="189200"/>
                        <a:pt x="559554" y="191124"/>
                        <a:pt x="563916" y="192019"/>
                      </a:cubicBezTo>
                      <a:cubicBezTo>
                        <a:pt x="563993" y="192038"/>
                        <a:pt x="564059" y="192067"/>
                        <a:pt x="564126" y="192086"/>
                      </a:cubicBezTo>
                      <a:cubicBezTo>
                        <a:pt x="565878" y="192429"/>
                        <a:pt x="567631" y="192648"/>
                        <a:pt x="569403" y="192648"/>
                      </a:cubicBezTo>
                      <a:cubicBezTo>
                        <a:pt x="569412" y="192648"/>
                        <a:pt x="569412" y="192648"/>
                        <a:pt x="569422" y="192648"/>
                      </a:cubicBezTo>
                      <a:cubicBezTo>
                        <a:pt x="569546" y="192648"/>
                        <a:pt x="569660" y="192686"/>
                        <a:pt x="569784" y="192686"/>
                      </a:cubicBezTo>
                      <a:cubicBezTo>
                        <a:pt x="576051" y="192686"/>
                        <a:pt x="582328" y="190534"/>
                        <a:pt x="587472" y="186152"/>
                      </a:cubicBezTo>
                      <a:cubicBezTo>
                        <a:pt x="589520" y="184399"/>
                        <a:pt x="591120" y="182361"/>
                        <a:pt x="592510" y="180218"/>
                      </a:cubicBezTo>
                      <a:lnTo>
                        <a:pt x="635735" y="128164"/>
                      </a:lnTo>
                      <a:lnTo>
                        <a:pt x="627629" y="238035"/>
                      </a:lnTo>
                      <a:lnTo>
                        <a:pt x="647127" y="238035"/>
                      </a:lnTo>
                      <a:lnTo>
                        <a:pt x="647127" y="239968"/>
                      </a:lnTo>
                      <a:lnTo>
                        <a:pt x="627239" y="452947"/>
                      </a:lnTo>
                      <a:cubicBezTo>
                        <a:pt x="625838" y="467930"/>
                        <a:pt x="636849" y="481208"/>
                        <a:pt x="651832" y="482599"/>
                      </a:cubicBezTo>
                      <a:cubicBezTo>
                        <a:pt x="652689" y="482675"/>
                        <a:pt x="653547" y="482713"/>
                        <a:pt x="654394" y="482713"/>
                      </a:cubicBezTo>
                      <a:cubicBezTo>
                        <a:pt x="668291" y="482713"/>
                        <a:pt x="680159" y="472131"/>
                        <a:pt x="681483" y="458005"/>
                      </a:cubicBezTo>
                      <a:lnTo>
                        <a:pt x="700733" y="251827"/>
                      </a:lnTo>
                      <a:lnTo>
                        <a:pt x="704343" y="251827"/>
                      </a:lnTo>
                      <a:lnTo>
                        <a:pt x="723593" y="458005"/>
                      </a:lnTo>
                      <a:cubicBezTo>
                        <a:pt x="724927" y="472121"/>
                        <a:pt x="736795" y="482713"/>
                        <a:pt x="750683" y="482713"/>
                      </a:cubicBezTo>
                      <a:cubicBezTo>
                        <a:pt x="751530" y="482713"/>
                        <a:pt x="752387" y="482675"/>
                        <a:pt x="753254" y="482599"/>
                      </a:cubicBezTo>
                      <a:cubicBezTo>
                        <a:pt x="768228" y="481208"/>
                        <a:pt x="779238" y="467930"/>
                        <a:pt x="777838" y="452947"/>
                      </a:cubicBezTo>
                      <a:lnTo>
                        <a:pt x="757969" y="239949"/>
                      </a:lnTo>
                      <a:lnTo>
                        <a:pt x="757969" y="238025"/>
                      </a:lnTo>
                      <a:lnTo>
                        <a:pt x="777457" y="238025"/>
                      </a:lnTo>
                      <a:lnTo>
                        <a:pt x="769352" y="128050"/>
                      </a:lnTo>
                      <a:lnTo>
                        <a:pt x="816434" y="183142"/>
                      </a:lnTo>
                      <a:cubicBezTo>
                        <a:pt x="821825" y="189438"/>
                        <a:pt x="829473" y="192677"/>
                        <a:pt x="837160" y="192677"/>
                      </a:cubicBezTo>
                      <a:cubicBezTo>
                        <a:pt x="843418" y="192677"/>
                        <a:pt x="849695" y="190524"/>
                        <a:pt x="854838" y="186142"/>
                      </a:cubicBezTo>
                      <a:cubicBezTo>
                        <a:pt x="866278" y="176370"/>
                        <a:pt x="867640" y="159177"/>
                        <a:pt x="857848" y="14774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8" name="Freeform: Shape 307">
                  <a:extLst>
                    <a:ext uri="{FF2B5EF4-FFF2-40B4-BE49-F238E27FC236}">
                      <a16:creationId xmlns:a16="http://schemas.microsoft.com/office/drawing/2014/main" id="{DC82525F-14DE-4930-93B4-0B127FB38ADE}"/>
                    </a:ext>
                  </a:extLst>
                </p:cNvPr>
                <p:cNvSpPr/>
                <p:nvPr/>
              </p:nvSpPr>
              <p:spPr>
                <a:xfrm>
                  <a:off x="6298730" y="2997955"/>
                  <a:ext cx="133350" cy="133350"/>
                </a:xfrm>
                <a:custGeom>
                  <a:avLst/>
                  <a:gdLst>
                    <a:gd name="connsiteX0" fmla="*/ 126683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3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3" y="66913"/>
                      </a:moveTo>
                      <a:cubicBezTo>
                        <a:pt x="126683" y="99923"/>
                        <a:pt x="99923" y="126682"/>
                        <a:pt x="66913" y="126682"/>
                      </a:cubicBezTo>
                      <a:cubicBezTo>
                        <a:pt x="33903" y="126682"/>
                        <a:pt x="7144" y="99923"/>
                        <a:pt x="7144" y="66913"/>
                      </a:cubicBezTo>
                      <a:cubicBezTo>
                        <a:pt x="7144" y="33903"/>
                        <a:pt x="33903" y="7144"/>
                        <a:pt x="66913" y="7144"/>
                      </a:cubicBezTo>
                      <a:cubicBezTo>
                        <a:pt x="99923" y="7144"/>
                        <a:pt x="126683" y="33903"/>
                        <a:pt x="126683"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80" name="Graphic 1204" descr="Cloud">
                <a:extLst>
                  <a:ext uri="{FF2B5EF4-FFF2-40B4-BE49-F238E27FC236}">
                    <a16:creationId xmlns:a16="http://schemas.microsoft.com/office/drawing/2014/main" id="{47F25544-C194-4AE5-988E-4FFDB6F74BF0}"/>
                  </a:ext>
                </a:extLst>
              </p:cNvPr>
              <p:cNvSpPr/>
              <p:nvPr/>
            </p:nvSpPr>
            <p:spPr>
              <a:xfrm>
                <a:off x="10026350" y="4543483"/>
                <a:ext cx="472606" cy="27244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1" name="Freeform: Shape 280">
                <a:extLst>
                  <a:ext uri="{FF2B5EF4-FFF2-40B4-BE49-F238E27FC236}">
                    <a16:creationId xmlns:a16="http://schemas.microsoft.com/office/drawing/2014/main" id="{CDC10A61-AB1B-43FF-9634-BD19AE9ECE20}"/>
                  </a:ext>
                </a:extLst>
              </p:cNvPr>
              <p:cNvSpPr/>
              <p:nvPr/>
            </p:nvSpPr>
            <p:spPr>
              <a:xfrm>
                <a:off x="6333133" y="1682706"/>
                <a:ext cx="459906" cy="461054"/>
              </a:xfrm>
              <a:custGeom>
                <a:avLst/>
                <a:gdLst>
                  <a:gd name="connsiteX0" fmla="*/ 449139 w 470964"/>
                  <a:gd name="connsiteY0" fmla="*/ 255 h 472139"/>
                  <a:gd name="connsiteX1" fmla="*/ 465370 w 470964"/>
                  <a:gd name="connsiteY1" fmla="*/ 5407 h 472139"/>
                  <a:gd name="connsiteX2" fmla="*/ 470642 w 470964"/>
                  <a:gd name="connsiteY2" fmla="*/ 22866 h 472139"/>
                  <a:gd name="connsiteX3" fmla="*/ 469586 w 470964"/>
                  <a:gd name="connsiteY3" fmla="*/ 28950 h 472139"/>
                  <a:gd name="connsiteX4" fmla="*/ 449587 w 470964"/>
                  <a:gd name="connsiteY4" fmla="*/ 67497 h 472139"/>
                  <a:gd name="connsiteX5" fmla="*/ 413356 w 470964"/>
                  <a:gd name="connsiteY5" fmla="*/ 104144 h 472139"/>
                  <a:gd name="connsiteX6" fmla="*/ 369762 w 470964"/>
                  <a:gd name="connsiteY6" fmla="*/ 148136 h 472139"/>
                  <a:gd name="connsiteX7" fmla="*/ 362137 w 470964"/>
                  <a:gd name="connsiteY7" fmla="*/ 176156 h 472139"/>
                  <a:gd name="connsiteX8" fmla="*/ 436519 w 470964"/>
                  <a:gd name="connsiteY8" fmla="*/ 431311 h 472139"/>
                  <a:gd name="connsiteX9" fmla="*/ 430780 w 470964"/>
                  <a:gd name="connsiteY9" fmla="*/ 454457 h 472139"/>
                  <a:gd name="connsiteX10" fmla="*/ 413080 w 470964"/>
                  <a:gd name="connsiteY10" fmla="*/ 472139 h 472139"/>
                  <a:gd name="connsiteX11" fmla="*/ 277696 w 470964"/>
                  <a:gd name="connsiteY11" fmla="*/ 280838 h 472139"/>
                  <a:gd name="connsiteX12" fmla="*/ 265338 w 470964"/>
                  <a:gd name="connsiteY12" fmla="*/ 273682 h 472139"/>
                  <a:gd name="connsiteX13" fmla="*/ 263193 w 470964"/>
                  <a:gd name="connsiteY13" fmla="*/ 273544 h 472139"/>
                  <a:gd name="connsiteX14" fmla="*/ 251525 w 470964"/>
                  <a:gd name="connsiteY14" fmla="*/ 277813 h 472139"/>
                  <a:gd name="connsiteX15" fmla="*/ 247585 w 470964"/>
                  <a:gd name="connsiteY15" fmla="*/ 280907 h 472139"/>
                  <a:gd name="connsiteX16" fmla="*/ 167533 w 470964"/>
                  <a:gd name="connsiteY16" fmla="*/ 350360 h 472139"/>
                  <a:gd name="connsiteX17" fmla="*/ 159358 w 470964"/>
                  <a:gd name="connsiteY17" fmla="*/ 375203 h 472139"/>
                  <a:gd name="connsiteX18" fmla="*/ 160291 w 470964"/>
                  <a:gd name="connsiteY18" fmla="*/ 378832 h 472139"/>
                  <a:gd name="connsiteX19" fmla="*/ 184301 w 470964"/>
                  <a:gd name="connsiteY19" fmla="*/ 442218 h 472139"/>
                  <a:gd name="connsiteX20" fmla="*/ 181933 w 470964"/>
                  <a:gd name="connsiteY20" fmla="*/ 453299 h 472139"/>
                  <a:gd name="connsiteX21" fmla="*/ 163610 w 470964"/>
                  <a:gd name="connsiteY21" fmla="*/ 471620 h 472139"/>
                  <a:gd name="connsiteX22" fmla="*/ 97355 w 470964"/>
                  <a:gd name="connsiteY22" fmla="*/ 378917 h 472139"/>
                  <a:gd name="connsiteX23" fmla="*/ 93238 w 470964"/>
                  <a:gd name="connsiteY23" fmla="*/ 374803 h 472139"/>
                  <a:gd name="connsiteX24" fmla="*/ 483 w 470964"/>
                  <a:gd name="connsiteY24" fmla="*/ 308512 h 472139"/>
                  <a:gd name="connsiteX25" fmla="*/ 18771 w 470964"/>
                  <a:gd name="connsiteY25" fmla="*/ 290208 h 472139"/>
                  <a:gd name="connsiteX26" fmla="*/ 29817 w 470964"/>
                  <a:gd name="connsiteY26" fmla="*/ 287824 h 472139"/>
                  <a:gd name="connsiteX27" fmla="*/ 94154 w 470964"/>
                  <a:gd name="connsiteY27" fmla="*/ 311935 h 472139"/>
                  <a:gd name="connsiteX28" fmla="*/ 97769 w 470964"/>
                  <a:gd name="connsiteY28" fmla="*/ 312868 h 472139"/>
                  <a:gd name="connsiteX29" fmla="*/ 121190 w 470964"/>
                  <a:gd name="connsiteY29" fmla="*/ 305089 h 472139"/>
                  <a:gd name="connsiteX30" fmla="*/ 192823 w 470964"/>
                  <a:gd name="connsiteY30" fmla="*/ 221979 h 472139"/>
                  <a:gd name="connsiteX31" fmla="*/ 194016 w 470964"/>
                  <a:gd name="connsiteY31" fmla="*/ 220373 h 472139"/>
                  <a:gd name="connsiteX32" fmla="*/ 198285 w 470964"/>
                  <a:gd name="connsiteY32" fmla="*/ 206629 h 472139"/>
                  <a:gd name="connsiteX33" fmla="*/ 190939 w 470964"/>
                  <a:gd name="connsiteY33" fmla="*/ 194254 h 472139"/>
                  <a:gd name="connsiteX34" fmla="*/ 0 w 470964"/>
                  <a:gd name="connsiteY34" fmla="*/ 59079 h 472139"/>
                  <a:gd name="connsiteX35" fmla="*/ 17769 w 470964"/>
                  <a:gd name="connsiteY35" fmla="*/ 41291 h 472139"/>
                  <a:gd name="connsiteX36" fmla="*/ 40777 w 470964"/>
                  <a:gd name="connsiteY36" fmla="*/ 35467 h 472139"/>
                  <a:gd name="connsiteX37" fmla="*/ 297522 w 470964"/>
                  <a:gd name="connsiteY37" fmla="*/ 110332 h 472139"/>
                  <a:gd name="connsiteX38" fmla="*/ 323348 w 470964"/>
                  <a:gd name="connsiteY38" fmla="*/ 102967 h 472139"/>
                  <a:gd name="connsiteX39" fmla="*/ 363417 w 470964"/>
                  <a:gd name="connsiteY39" fmla="*/ 62329 h 472139"/>
                  <a:gd name="connsiteX40" fmla="*/ 403745 w 470964"/>
                  <a:gd name="connsiteY40" fmla="*/ 21483 h 472139"/>
                  <a:gd name="connsiteX41" fmla="*/ 442586 w 470964"/>
                  <a:gd name="connsiteY41" fmla="*/ 1396 h 472139"/>
                  <a:gd name="connsiteX42" fmla="*/ 449139 w 470964"/>
                  <a:gd name="connsiteY42" fmla="*/ 255 h 472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470964" h="472139">
                    <a:moveTo>
                      <a:pt x="449139" y="255"/>
                    </a:moveTo>
                    <a:cubicBezTo>
                      <a:pt x="455188" y="-713"/>
                      <a:pt x="461099" y="1103"/>
                      <a:pt x="465370" y="5407"/>
                    </a:cubicBezTo>
                    <a:cubicBezTo>
                      <a:pt x="469863" y="9919"/>
                      <a:pt x="471783" y="16278"/>
                      <a:pt x="470642" y="22866"/>
                    </a:cubicBezTo>
                    <a:lnTo>
                      <a:pt x="469586" y="28950"/>
                    </a:lnTo>
                    <a:cubicBezTo>
                      <a:pt x="467046" y="43608"/>
                      <a:pt x="460114" y="56953"/>
                      <a:pt x="449587" y="67497"/>
                    </a:cubicBezTo>
                    <a:cubicBezTo>
                      <a:pt x="435101" y="81981"/>
                      <a:pt x="424194" y="93098"/>
                      <a:pt x="413356" y="104144"/>
                    </a:cubicBezTo>
                    <a:cubicBezTo>
                      <a:pt x="400651" y="117091"/>
                      <a:pt x="388031" y="129969"/>
                      <a:pt x="369762" y="148136"/>
                    </a:cubicBezTo>
                    <a:cubicBezTo>
                      <a:pt x="362137" y="155724"/>
                      <a:pt x="359476" y="164817"/>
                      <a:pt x="362137" y="176156"/>
                    </a:cubicBezTo>
                    <a:lnTo>
                      <a:pt x="436519" y="431311"/>
                    </a:lnTo>
                    <a:cubicBezTo>
                      <a:pt x="439042" y="439523"/>
                      <a:pt x="436846" y="448389"/>
                      <a:pt x="430780" y="454457"/>
                    </a:cubicBezTo>
                    <a:lnTo>
                      <a:pt x="413080" y="472139"/>
                    </a:lnTo>
                    <a:lnTo>
                      <a:pt x="277696" y="280838"/>
                    </a:lnTo>
                    <a:cubicBezTo>
                      <a:pt x="274845" y="276811"/>
                      <a:pt x="270245" y="274323"/>
                      <a:pt x="265338" y="273682"/>
                    </a:cubicBezTo>
                    <a:cubicBezTo>
                      <a:pt x="264630" y="273594"/>
                      <a:pt x="263920" y="273544"/>
                      <a:pt x="263193" y="273544"/>
                    </a:cubicBezTo>
                    <a:cubicBezTo>
                      <a:pt x="258976" y="273544"/>
                      <a:pt x="254758" y="275118"/>
                      <a:pt x="251525" y="277813"/>
                    </a:cubicBezTo>
                    <a:cubicBezTo>
                      <a:pt x="250887" y="278350"/>
                      <a:pt x="249538" y="279387"/>
                      <a:pt x="247585" y="280907"/>
                    </a:cubicBezTo>
                    <a:cubicBezTo>
                      <a:pt x="234931" y="290708"/>
                      <a:pt x="201329" y="316741"/>
                      <a:pt x="167533" y="350360"/>
                    </a:cubicBezTo>
                    <a:cubicBezTo>
                      <a:pt x="161034" y="356861"/>
                      <a:pt x="157976" y="366143"/>
                      <a:pt x="159358" y="375203"/>
                    </a:cubicBezTo>
                    <a:cubicBezTo>
                      <a:pt x="159531" y="376446"/>
                      <a:pt x="159858" y="377656"/>
                      <a:pt x="160291" y="378832"/>
                    </a:cubicBezTo>
                    <a:lnTo>
                      <a:pt x="184301" y="442218"/>
                    </a:lnTo>
                    <a:cubicBezTo>
                      <a:pt x="185752" y="446074"/>
                      <a:pt x="184821" y="450411"/>
                      <a:pt x="181933" y="453299"/>
                    </a:cubicBezTo>
                    <a:lnTo>
                      <a:pt x="163610" y="471620"/>
                    </a:lnTo>
                    <a:lnTo>
                      <a:pt x="97355" y="378917"/>
                    </a:lnTo>
                    <a:cubicBezTo>
                      <a:pt x="96230" y="377328"/>
                      <a:pt x="94829" y="375946"/>
                      <a:pt x="93238" y="374803"/>
                    </a:cubicBezTo>
                    <a:lnTo>
                      <a:pt x="483" y="308512"/>
                    </a:lnTo>
                    <a:lnTo>
                      <a:pt x="18771" y="290208"/>
                    </a:lnTo>
                    <a:cubicBezTo>
                      <a:pt x="21659" y="287320"/>
                      <a:pt x="25998" y="286387"/>
                      <a:pt x="29817" y="287824"/>
                    </a:cubicBezTo>
                    <a:lnTo>
                      <a:pt x="94154" y="311935"/>
                    </a:lnTo>
                    <a:cubicBezTo>
                      <a:pt x="95312" y="312368"/>
                      <a:pt x="96541" y="312679"/>
                      <a:pt x="97769" y="312868"/>
                    </a:cubicBezTo>
                    <a:cubicBezTo>
                      <a:pt x="106306" y="314078"/>
                      <a:pt x="115105" y="311227"/>
                      <a:pt x="121190" y="305089"/>
                    </a:cubicBezTo>
                    <a:cubicBezTo>
                      <a:pt x="145303" y="280890"/>
                      <a:pt x="169401" y="252939"/>
                      <a:pt x="192823" y="221979"/>
                    </a:cubicBezTo>
                    <a:lnTo>
                      <a:pt x="194016" y="220373"/>
                    </a:lnTo>
                    <a:cubicBezTo>
                      <a:pt x="197317" y="216605"/>
                      <a:pt x="198872" y="211609"/>
                      <a:pt x="198285" y="206629"/>
                    </a:cubicBezTo>
                    <a:cubicBezTo>
                      <a:pt x="197698" y="201652"/>
                      <a:pt x="195018" y="197159"/>
                      <a:pt x="190939" y="194254"/>
                    </a:cubicBezTo>
                    <a:lnTo>
                      <a:pt x="0" y="59079"/>
                    </a:lnTo>
                    <a:lnTo>
                      <a:pt x="17769" y="41291"/>
                    </a:lnTo>
                    <a:cubicBezTo>
                      <a:pt x="23801" y="35242"/>
                      <a:pt x="32669" y="33010"/>
                      <a:pt x="40777" y="35467"/>
                    </a:cubicBezTo>
                    <a:cubicBezTo>
                      <a:pt x="121121" y="59700"/>
                      <a:pt x="265596" y="102743"/>
                      <a:pt x="297522" y="110332"/>
                    </a:cubicBezTo>
                    <a:cubicBezTo>
                      <a:pt x="306736" y="112527"/>
                      <a:pt x="316451" y="109830"/>
                      <a:pt x="323348" y="102967"/>
                    </a:cubicBezTo>
                    <a:cubicBezTo>
                      <a:pt x="339840" y="86408"/>
                      <a:pt x="351836" y="74169"/>
                      <a:pt x="363417" y="62329"/>
                    </a:cubicBezTo>
                    <a:cubicBezTo>
                      <a:pt x="375673" y="49815"/>
                      <a:pt x="387479" y="37766"/>
                      <a:pt x="403745" y="21483"/>
                    </a:cubicBezTo>
                    <a:cubicBezTo>
                      <a:pt x="414325" y="10868"/>
                      <a:pt x="427755" y="3920"/>
                      <a:pt x="442586" y="1396"/>
                    </a:cubicBezTo>
                    <a:lnTo>
                      <a:pt x="449139" y="255"/>
                    </a:ln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2" name="Graphic 1204" descr="Cloud">
                <a:extLst>
                  <a:ext uri="{FF2B5EF4-FFF2-40B4-BE49-F238E27FC236}">
                    <a16:creationId xmlns:a16="http://schemas.microsoft.com/office/drawing/2014/main" id="{D765FAC2-D36A-4993-99AE-E263D7FE9150}"/>
                  </a:ext>
                </a:extLst>
              </p:cNvPr>
              <p:cNvSpPr/>
              <p:nvPr/>
            </p:nvSpPr>
            <p:spPr>
              <a:xfrm>
                <a:off x="4211573" y="1132927"/>
                <a:ext cx="472606" cy="27244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solidFill>
                <a:schemeClr val="bg1">
                  <a:alpha val="14000"/>
                </a:schemeClr>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83" name="Group 282">
                <a:extLst>
                  <a:ext uri="{FF2B5EF4-FFF2-40B4-BE49-F238E27FC236}">
                    <a16:creationId xmlns:a16="http://schemas.microsoft.com/office/drawing/2014/main" id="{76896A69-4702-4E50-A5F1-1C8C5E047FCF}"/>
                  </a:ext>
                </a:extLst>
              </p:cNvPr>
              <p:cNvGrpSpPr/>
              <p:nvPr/>
            </p:nvGrpSpPr>
            <p:grpSpPr>
              <a:xfrm>
                <a:off x="8520303" y="1159966"/>
                <a:ext cx="472606" cy="408666"/>
                <a:chOff x="9660749" y="1759468"/>
                <a:chExt cx="959968" cy="830091"/>
              </a:xfrm>
              <a:solidFill>
                <a:schemeClr val="bg1">
                  <a:alpha val="14000"/>
                </a:schemeClr>
              </a:solidFill>
            </p:grpSpPr>
            <p:sp>
              <p:nvSpPr>
                <p:cNvPr id="303" name="Graphic 1204" descr="Cloud">
                  <a:extLst>
                    <a:ext uri="{FF2B5EF4-FFF2-40B4-BE49-F238E27FC236}">
                      <a16:creationId xmlns:a16="http://schemas.microsoft.com/office/drawing/2014/main" id="{29ACDD04-EBEB-4109-BC3D-98FA056C320D}"/>
                    </a:ext>
                  </a:extLst>
                </p:cNvPr>
                <p:cNvSpPr/>
                <p:nvPr/>
              </p:nvSpPr>
              <p:spPr>
                <a:xfrm>
                  <a:off x="9660749" y="1759468"/>
                  <a:ext cx="959968" cy="55339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4" name="Arrow: Up 303">
                  <a:extLst>
                    <a:ext uri="{FF2B5EF4-FFF2-40B4-BE49-F238E27FC236}">
                      <a16:creationId xmlns:a16="http://schemas.microsoft.com/office/drawing/2014/main" id="{AD6A8704-34AB-4B71-88AB-C4F4546C5DD0}"/>
                    </a:ext>
                  </a:extLst>
                </p:cNvPr>
                <p:cNvSpPr/>
                <p:nvPr/>
              </p:nvSpPr>
              <p:spPr>
                <a:xfrm>
                  <a:off x="9939565" y="2036165"/>
                  <a:ext cx="402336" cy="553394"/>
                </a:xfrm>
                <a:prstGeom prst="upArrow">
                  <a:avLst/>
                </a:prstGeom>
                <a:solidFill>
                  <a:srgbClr val="39A0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4" name="Group 283">
                <a:extLst>
                  <a:ext uri="{FF2B5EF4-FFF2-40B4-BE49-F238E27FC236}">
                    <a16:creationId xmlns:a16="http://schemas.microsoft.com/office/drawing/2014/main" id="{732E628B-B671-4D44-BCB2-9ED266097818}"/>
                  </a:ext>
                </a:extLst>
              </p:cNvPr>
              <p:cNvGrpSpPr/>
              <p:nvPr/>
            </p:nvGrpSpPr>
            <p:grpSpPr>
              <a:xfrm>
                <a:off x="2405711" y="1116778"/>
                <a:ext cx="562798" cy="517692"/>
                <a:chOff x="7185952" y="5427811"/>
                <a:chExt cx="815293" cy="749952"/>
              </a:xfrm>
              <a:solidFill>
                <a:schemeClr val="bg1">
                  <a:alpha val="14000"/>
                </a:schemeClr>
              </a:solidFill>
            </p:grpSpPr>
            <p:sp>
              <p:nvSpPr>
                <p:cNvPr id="298" name="Freeform: Shape 297">
                  <a:extLst>
                    <a:ext uri="{FF2B5EF4-FFF2-40B4-BE49-F238E27FC236}">
                      <a16:creationId xmlns:a16="http://schemas.microsoft.com/office/drawing/2014/main" id="{7A4FF8A0-76DA-4AF5-AE40-473142154C54}"/>
                    </a:ext>
                  </a:extLst>
                </p:cNvPr>
                <p:cNvSpPr/>
                <p:nvPr/>
              </p:nvSpPr>
              <p:spPr>
                <a:xfrm>
                  <a:off x="7228862" y="5427811"/>
                  <a:ext cx="565634" cy="390092"/>
                </a:xfrm>
                <a:custGeom>
                  <a:avLst/>
                  <a:gdLst>
                    <a:gd name="connsiteX0" fmla="*/ 397669 w 552450"/>
                    <a:gd name="connsiteY0" fmla="*/ 32861 h 381000"/>
                    <a:gd name="connsiteX1" fmla="*/ 405289 w 552450"/>
                    <a:gd name="connsiteY1" fmla="*/ 70009 h 381000"/>
                    <a:gd name="connsiteX2" fmla="*/ 471011 w 552450"/>
                    <a:gd name="connsiteY2" fmla="*/ 56674 h 381000"/>
                    <a:gd name="connsiteX3" fmla="*/ 9049 w 552450"/>
                    <a:gd name="connsiteY3" fmla="*/ 341471 h 381000"/>
                    <a:gd name="connsiteX4" fmla="*/ 7144 w 552450"/>
                    <a:gd name="connsiteY4" fmla="*/ 379571 h 381000"/>
                    <a:gd name="connsiteX5" fmla="*/ 16669 w 552450"/>
                    <a:gd name="connsiteY5" fmla="*/ 379571 h 381000"/>
                    <a:gd name="connsiteX6" fmla="*/ 502444 w 552450"/>
                    <a:gd name="connsiteY6" fmla="*/ 83344 h 381000"/>
                    <a:gd name="connsiteX7" fmla="*/ 513874 w 552450"/>
                    <a:gd name="connsiteY7" fmla="*/ 141446 h 381000"/>
                    <a:gd name="connsiteX8" fmla="*/ 551021 w 552450"/>
                    <a:gd name="connsiteY8" fmla="*/ 133826 h 381000"/>
                    <a:gd name="connsiteX9" fmla="*/ 525304 w 552450"/>
                    <a:gd name="connsiteY9" fmla="*/ 7144 h 381000"/>
                    <a:gd name="connsiteX10" fmla="*/ 397669 w 552450"/>
                    <a:gd name="connsiteY10" fmla="*/ 32861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2450" h="381000">
                      <a:moveTo>
                        <a:pt x="397669" y="32861"/>
                      </a:moveTo>
                      <a:lnTo>
                        <a:pt x="405289" y="70009"/>
                      </a:lnTo>
                      <a:lnTo>
                        <a:pt x="471011" y="56674"/>
                      </a:lnTo>
                      <a:cubicBezTo>
                        <a:pt x="345281" y="354806"/>
                        <a:pt x="22384" y="341471"/>
                        <a:pt x="9049" y="341471"/>
                      </a:cubicBezTo>
                      <a:lnTo>
                        <a:pt x="7144" y="379571"/>
                      </a:lnTo>
                      <a:cubicBezTo>
                        <a:pt x="7144" y="379571"/>
                        <a:pt x="10954" y="379571"/>
                        <a:pt x="16669" y="379571"/>
                      </a:cubicBezTo>
                      <a:cubicBezTo>
                        <a:pt x="73819" y="379571"/>
                        <a:pt x="374809" y="366236"/>
                        <a:pt x="502444" y="83344"/>
                      </a:cubicBezTo>
                      <a:lnTo>
                        <a:pt x="513874" y="141446"/>
                      </a:lnTo>
                      <a:lnTo>
                        <a:pt x="551021" y="133826"/>
                      </a:lnTo>
                      <a:lnTo>
                        <a:pt x="525304" y="7144"/>
                      </a:lnTo>
                      <a:lnTo>
                        <a:pt x="397669" y="32861"/>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9" name="Rectangle 298">
                  <a:extLst>
                    <a:ext uri="{FF2B5EF4-FFF2-40B4-BE49-F238E27FC236}">
                      <a16:creationId xmlns:a16="http://schemas.microsoft.com/office/drawing/2014/main" id="{8B140C6F-21C6-457F-A16A-2DB73B49DEC4}"/>
                    </a:ext>
                  </a:extLst>
                </p:cNvPr>
                <p:cNvSpPr/>
                <p:nvPr/>
              </p:nvSpPr>
              <p:spPr>
                <a:xfrm>
                  <a:off x="7402453" y="5970039"/>
                  <a:ext cx="165789" cy="204798"/>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0" name="Rectangle 299">
                  <a:extLst>
                    <a:ext uri="{FF2B5EF4-FFF2-40B4-BE49-F238E27FC236}">
                      <a16:creationId xmlns:a16="http://schemas.microsoft.com/office/drawing/2014/main" id="{4D4D5A25-BF29-4F3F-BD45-DA7FA37AA602}"/>
                    </a:ext>
                  </a:extLst>
                </p:cNvPr>
                <p:cNvSpPr/>
                <p:nvPr/>
              </p:nvSpPr>
              <p:spPr>
                <a:xfrm>
                  <a:off x="7618955" y="5797423"/>
                  <a:ext cx="165789" cy="380340"/>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1" name="Rectangle 300">
                  <a:extLst>
                    <a:ext uri="{FF2B5EF4-FFF2-40B4-BE49-F238E27FC236}">
                      <a16:creationId xmlns:a16="http://schemas.microsoft.com/office/drawing/2014/main" id="{2081D2B3-C452-40B3-95B1-50EC25EF8175}"/>
                    </a:ext>
                  </a:extLst>
                </p:cNvPr>
                <p:cNvSpPr/>
                <p:nvPr/>
              </p:nvSpPr>
              <p:spPr>
                <a:xfrm>
                  <a:off x="7185952" y="5912501"/>
                  <a:ext cx="165789" cy="263312"/>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2" name="Rectangle 301">
                  <a:extLst>
                    <a:ext uri="{FF2B5EF4-FFF2-40B4-BE49-F238E27FC236}">
                      <a16:creationId xmlns:a16="http://schemas.microsoft.com/office/drawing/2014/main" id="{07C833D0-36C6-4CFC-A88A-A3C49390D3E9}"/>
                    </a:ext>
                  </a:extLst>
                </p:cNvPr>
                <p:cNvSpPr/>
                <p:nvPr/>
              </p:nvSpPr>
              <p:spPr>
                <a:xfrm>
                  <a:off x="7835456" y="5638461"/>
                  <a:ext cx="165789" cy="536376"/>
                </a:xfrm>
                <a:prstGeom prst="rect">
                  <a:avLst/>
                </a:pr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5" name="Group 284">
                <a:extLst>
                  <a:ext uri="{FF2B5EF4-FFF2-40B4-BE49-F238E27FC236}">
                    <a16:creationId xmlns:a16="http://schemas.microsoft.com/office/drawing/2014/main" id="{77DA2240-6B01-4513-B68A-171ACA1BF46A}"/>
                  </a:ext>
                </a:extLst>
              </p:cNvPr>
              <p:cNvGrpSpPr/>
              <p:nvPr/>
            </p:nvGrpSpPr>
            <p:grpSpPr>
              <a:xfrm>
                <a:off x="9730695" y="1959786"/>
                <a:ext cx="598068" cy="425302"/>
                <a:chOff x="5662357" y="2997955"/>
                <a:chExt cx="866775" cy="616387"/>
              </a:xfrm>
              <a:solidFill>
                <a:schemeClr val="bg1">
                  <a:alpha val="14000"/>
                </a:schemeClr>
              </a:solidFill>
            </p:grpSpPr>
            <p:sp>
              <p:nvSpPr>
                <p:cNvPr id="294" name="Freeform: Shape 293">
                  <a:extLst>
                    <a:ext uri="{FF2B5EF4-FFF2-40B4-BE49-F238E27FC236}">
                      <a16:creationId xmlns:a16="http://schemas.microsoft.com/office/drawing/2014/main" id="{C702F6FC-D748-4545-99C2-63DC5A8698CB}"/>
                    </a:ext>
                  </a:extLst>
                </p:cNvPr>
                <p:cNvSpPr/>
                <p:nvPr/>
              </p:nvSpPr>
              <p:spPr>
                <a:xfrm>
                  <a:off x="5763682" y="2997955"/>
                  <a:ext cx="133350" cy="133350"/>
                </a:xfrm>
                <a:custGeom>
                  <a:avLst/>
                  <a:gdLst>
                    <a:gd name="connsiteX0" fmla="*/ 60808 w 133350"/>
                    <a:gd name="connsiteY0" fmla="*/ 126378 h 133350"/>
                    <a:gd name="connsiteX1" fmla="*/ 66923 w 133350"/>
                    <a:gd name="connsiteY1" fmla="*/ 126682 h 133350"/>
                    <a:gd name="connsiteX2" fmla="*/ 73038 w 133350"/>
                    <a:gd name="connsiteY2" fmla="*/ 126378 h 133350"/>
                    <a:gd name="connsiteX3" fmla="*/ 126702 w 133350"/>
                    <a:gd name="connsiteY3" fmla="*/ 66913 h 133350"/>
                    <a:gd name="connsiteX4" fmla="*/ 73038 w 133350"/>
                    <a:gd name="connsiteY4" fmla="*/ 7449 h 133350"/>
                    <a:gd name="connsiteX5" fmla="*/ 66923 w 133350"/>
                    <a:gd name="connsiteY5" fmla="*/ 7144 h 133350"/>
                    <a:gd name="connsiteX6" fmla="*/ 60808 w 133350"/>
                    <a:gd name="connsiteY6" fmla="*/ 7449 h 133350"/>
                    <a:gd name="connsiteX7" fmla="*/ 7144 w 133350"/>
                    <a:gd name="connsiteY7" fmla="*/ 66913 h 133350"/>
                    <a:gd name="connsiteX8" fmla="*/ 60808 w 133350"/>
                    <a:gd name="connsiteY8" fmla="*/ 126378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50" h="133350">
                      <a:moveTo>
                        <a:pt x="60808" y="126378"/>
                      </a:moveTo>
                      <a:cubicBezTo>
                        <a:pt x="62817" y="126578"/>
                        <a:pt x="64856" y="126682"/>
                        <a:pt x="66923" y="126682"/>
                      </a:cubicBezTo>
                      <a:cubicBezTo>
                        <a:pt x="68990" y="126682"/>
                        <a:pt x="71028" y="126578"/>
                        <a:pt x="73038" y="126378"/>
                      </a:cubicBezTo>
                      <a:cubicBezTo>
                        <a:pt x="103175" y="123320"/>
                        <a:pt x="126702" y="97860"/>
                        <a:pt x="126702" y="66913"/>
                      </a:cubicBezTo>
                      <a:cubicBezTo>
                        <a:pt x="126702" y="35966"/>
                        <a:pt x="103175" y="10516"/>
                        <a:pt x="73038" y="7449"/>
                      </a:cubicBezTo>
                      <a:cubicBezTo>
                        <a:pt x="71028" y="7249"/>
                        <a:pt x="68990" y="7144"/>
                        <a:pt x="66923" y="7144"/>
                      </a:cubicBezTo>
                      <a:cubicBezTo>
                        <a:pt x="64856" y="7144"/>
                        <a:pt x="62817" y="7249"/>
                        <a:pt x="60808" y="7449"/>
                      </a:cubicBezTo>
                      <a:cubicBezTo>
                        <a:pt x="30670" y="10506"/>
                        <a:pt x="7144" y="35966"/>
                        <a:pt x="7144" y="66913"/>
                      </a:cubicBezTo>
                      <a:cubicBezTo>
                        <a:pt x="7144" y="97860"/>
                        <a:pt x="30670" y="123311"/>
                        <a:pt x="60808" y="12637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5" name="Freeform: Shape 294">
                  <a:extLst>
                    <a:ext uri="{FF2B5EF4-FFF2-40B4-BE49-F238E27FC236}">
                      <a16:creationId xmlns:a16="http://schemas.microsoft.com/office/drawing/2014/main" id="{ACE6FECE-5186-4DA2-95BC-62C1428D2A2A}"/>
                    </a:ext>
                  </a:extLst>
                </p:cNvPr>
                <p:cNvSpPr/>
                <p:nvPr/>
              </p:nvSpPr>
              <p:spPr>
                <a:xfrm>
                  <a:off x="6031382" y="2997955"/>
                  <a:ext cx="133350" cy="133350"/>
                </a:xfrm>
                <a:custGeom>
                  <a:avLst/>
                  <a:gdLst>
                    <a:gd name="connsiteX0" fmla="*/ 126682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2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2" y="66913"/>
                      </a:moveTo>
                      <a:cubicBezTo>
                        <a:pt x="126682" y="99923"/>
                        <a:pt x="99923" y="126682"/>
                        <a:pt x="66913" y="126682"/>
                      </a:cubicBezTo>
                      <a:cubicBezTo>
                        <a:pt x="33903" y="126682"/>
                        <a:pt x="7144" y="99923"/>
                        <a:pt x="7144" y="66913"/>
                      </a:cubicBezTo>
                      <a:cubicBezTo>
                        <a:pt x="7144" y="33903"/>
                        <a:pt x="33903" y="7144"/>
                        <a:pt x="66913" y="7144"/>
                      </a:cubicBezTo>
                      <a:cubicBezTo>
                        <a:pt x="99923" y="7144"/>
                        <a:pt x="126682" y="33903"/>
                        <a:pt x="126682"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6" name="Freeform: Shape 295">
                  <a:extLst>
                    <a:ext uri="{FF2B5EF4-FFF2-40B4-BE49-F238E27FC236}">
                      <a16:creationId xmlns:a16="http://schemas.microsoft.com/office/drawing/2014/main" id="{D8402A38-53E0-42D6-A70E-A6B3C0800666}"/>
                    </a:ext>
                  </a:extLst>
                </p:cNvPr>
                <p:cNvSpPr/>
                <p:nvPr/>
              </p:nvSpPr>
              <p:spPr>
                <a:xfrm>
                  <a:off x="5662357" y="3128567"/>
                  <a:ext cx="866775" cy="485775"/>
                </a:xfrm>
                <a:custGeom>
                  <a:avLst/>
                  <a:gdLst>
                    <a:gd name="connsiteX0" fmla="*/ 857848 w 866775"/>
                    <a:gd name="connsiteY0" fmla="*/ 147747 h 485775"/>
                    <a:gd name="connsiteX1" fmla="*/ 762598 w 866775"/>
                    <a:gd name="connsiteY1" fmla="*/ 36305 h 485775"/>
                    <a:gd name="connsiteX2" fmla="*/ 745720 w 866775"/>
                    <a:gd name="connsiteY2" fmla="*/ 22732 h 485775"/>
                    <a:gd name="connsiteX3" fmla="*/ 703981 w 866775"/>
                    <a:gd name="connsiteY3" fmla="*/ 14273 h 485775"/>
                    <a:gd name="connsiteX4" fmla="*/ 701153 w 866775"/>
                    <a:gd name="connsiteY4" fmla="*/ 14273 h 485775"/>
                    <a:gd name="connsiteX5" fmla="*/ 659414 w 866775"/>
                    <a:gd name="connsiteY5" fmla="*/ 22732 h 485775"/>
                    <a:gd name="connsiteX6" fmla="*/ 642526 w 866775"/>
                    <a:gd name="connsiteY6" fmla="*/ 36409 h 485775"/>
                    <a:gd name="connsiteX7" fmla="*/ 569441 w 866775"/>
                    <a:gd name="connsiteY7" fmla="*/ 123125 h 485775"/>
                    <a:gd name="connsiteX8" fmla="*/ 495251 w 866775"/>
                    <a:gd name="connsiteY8" fmla="*/ 36314 h 485775"/>
                    <a:gd name="connsiteX9" fmla="*/ 478382 w 866775"/>
                    <a:gd name="connsiteY9" fmla="*/ 22741 h 485775"/>
                    <a:gd name="connsiteX10" fmla="*/ 436634 w 866775"/>
                    <a:gd name="connsiteY10" fmla="*/ 14283 h 485775"/>
                    <a:gd name="connsiteX11" fmla="*/ 433805 w 866775"/>
                    <a:gd name="connsiteY11" fmla="*/ 14283 h 485775"/>
                    <a:gd name="connsiteX12" fmla="*/ 392066 w 866775"/>
                    <a:gd name="connsiteY12" fmla="*/ 22741 h 485775"/>
                    <a:gd name="connsiteX13" fmla="*/ 375178 w 866775"/>
                    <a:gd name="connsiteY13" fmla="*/ 36419 h 485775"/>
                    <a:gd name="connsiteX14" fmla="*/ 301941 w 866775"/>
                    <a:gd name="connsiteY14" fmla="*/ 123335 h 485775"/>
                    <a:gd name="connsiteX15" fmla="*/ 227560 w 866775"/>
                    <a:gd name="connsiteY15" fmla="*/ 36314 h 485775"/>
                    <a:gd name="connsiteX16" fmla="*/ 210691 w 866775"/>
                    <a:gd name="connsiteY16" fmla="*/ 22741 h 485775"/>
                    <a:gd name="connsiteX17" fmla="*/ 168943 w 866775"/>
                    <a:gd name="connsiteY17" fmla="*/ 14283 h 485775"/>
                    <a:gd name="connsiteX18" fmla="*/ 166114 w 866775"/>
                    <a:gd name="connsiteY18" fmla="*/ 14283 h 485775"/>
                    <a:gd name="connsiteX19" fmla="*/ 124376 w 866775"/>
                    <a:gd name="connsiteY19" fmla="*/ 22741 h 485775"/>
                    <a:gd name="connsiteX20" fmla="*/ 107488 w 866775"/>
                    <a:gd name="connsiteY20" fmla="*/ 36419 h 485775"/>
                    <a:gd name="connsiteX21" fmla="*/ 13686 w 866775"/>
                    <a:gd name="connsiteY21" fmla="*/ 147709 h 485775"/>
                    <a:gd name="connsiteX22" fmla="*/ 16686 w 866775"/>
                    <a:gd name="connsiteY22" fmla="*/ 186104 h 485775"/>
                    <a:gd name="connsiteX23" fmla="*/ 34374 w 866775"/>
                    <a:gd name="connsiteY23" fmla="*/ 192648 h 485775"/>
                    <a:gd name="connsiteX24" fmla="*/ 55091 w 866775"/>
                    <a:gd name="connsiteY24" fmla="*/ 183104 h 485775"/>
                    <a:gd name="connsiteX25" fmla="*/ 100706 w 866775"/>
                    <a:gd name="connsiteY25" fmla="*/ 128154 h 485775"/>
                    <a:gd name="connsiteX26" fmla="*/ 92610 w 866775"/>
                    <a:gd name="connsiteY26" fmla="*/ 238025 h 485775"/>
                    <a:gd name="connsiteX27" fmla="*/ 112107 w 866775"/>
                    <a:gd name="connsiteY27" fmla="*/ 238025 h 485775"/>
                    <a:gd name="connsiteX28" fmla="*/ 112107 w 866775"/>
                    <a:gd name="connsiteY28" fmla="*/ 239959 h 485775"/>
                    <a:gd name="connsiteX29" fmla="*/ 92219 w 866775"/>
                    <a:gd name="connsiteY29" fmla="*/ 452938 h 485775"/>
                    <a:gd name="connsiteX30" fmla="*/ 116813 w 866775"/>
                    <a:gd name="connsiteY30" fmla="*/ 482589 h 485775"/>
                    <a:gd name="connsiteX31" fmla="*/ 119375 w 866775"/>
                    <a:gd name="connsiteY31" fmla="*/ 482703 h 485775"/>
                    <a:gd name="connsiteX32" fmla="*/ 146464 w 866775"/>
                    <a:gd name="connsiteY32" fmla="*/ 457996 h 485775"/>
                    <a:gd name="connsiteX33" fmla="*/ 165714 w 866775"/>
                    <a:gd name="connsiteY33" fmla="*/ 251817 h 485775"/>
                    <a:gd name="connsiteX34" fmla="*/ 169324 w 866775"/>
                    <a:gd name="connsiteY34" fmla="*/ 251817 h 485775"/>
                    <a:gd name="connsiteX35" fmla="*/ 188574 w 866775"/>
                    <a:gd name="connsiteY35" fmla="*/ 457996 h 485775"/>
                    <a:gd name="connsiteX36" fmla="*/ 215663 w 866775"/>
                    <a:gd name="connsiteY36" fmla="*/ 482703 h 485775"/>
                    <a:gd name="connsiteX37" fmla="*/ 218235 w 866775"/>
                    <a:gd name="connsiteY37" fmla="*/ 482589 h 485775"/>
                    <a:gd name="connsiteX38" fmla="*/ 242829 w 866775"/>
                    <a:gd name="connsiteY38" fmla="*/ 452938 h 485775"/>
                    <a:gd name="connsiteX39" fmla="*/ 222912 w 866775"/>
                    <a:gd name="connsiteY39" fmla="*/ 239949 h 485775"/>
                    <a:gd name="connsiteX40" fmla="*/ 222912 w 866775"/>
                    <a:gd name="connsiteY40" fmla="*/ 238025 h 485775"/>
                    <a:gd name="connsiteX41" fmla="*/ 242400 w 866775"/>
                    <a:gd name="connsiteY41" fmla="*/ 238025 h 485775"/>
                    <a:gd name="connsiteX42" fmla="*/ 234294 w 866775"/>
                    <a:gd name="connsiteY42" fmla="*/ 128050 h 485775"/>
                    <a:gd name="connsiteX43" fmla="*/ 281376 w 866775"/>
                    <a:gd name="connsiteY43" fmla="*/ 183142 h 485775"/>
                    <a:gd name="connsiteX44" fmla="*/ 282843 w 866775"/>
                    <a:gd name="connsiteY44" fmla="*/ 184514 h 485775"/>
                    <a:gd name="connsiteX45" fmla="*/ 284367 w 866775"/>
                    <a:gd name="connsiteY45" fmla="*/ 186104 h 485775"/>
                    <a:gd name="connsiteX46" fmla="*/ 285110 w 866775"/>
                    <a:gd name="connsiteY46" fmla="*/ 186628 h 485775"/>
                    <a:gd name="connsiteX47" fmla="*/ 287129 w 866775"/>
                    <a:gd name="connsiteY47" fmla="*/ 188067 h 485775"/>
                    <a:gd name="connsiteX48" fmla="*/ 289701 w 866775"/>
                    <a:gd name="connsiteY48" fmla="*/ 189571 h 485775"/>
                    <a:gd name="connsiteX49" fmla="*/ 291911 w 866775"/>
                    <a:gd name="connsiteY49" fmla="*/ 190610 h 485775"/>
                    <a:gd name="connsiteX50" fmla="*/ 294768 w 866775"/>
                    <a:gd name="connsiteY50" fmla="*/ 191543 h 485775"/>
                    <a:gd name="connsiteX51" fmla="*/ 297007 w 866775"/>
                    <a:gd name="connsiteY51" fmla="*/ 192143 h 485775"/>
                    <a:gd name="connsiteX52" fmla="*/ 300388 w 866775"/>
                    <a:gd name="connsiteY52" fmla="*/ 192505 h 485775"/>
                    <a:gd name="connsiteX53" fmla="*/ 302103 w 866775"/>
                    <a:gd name="connsiteY53" fmla="*/ 192686 h 485775"/>
                    <a:gd name="connsiteX54" fmla="*/ 307618 w 866775"/>
                    <a:gd name="connsiteY54" fmla="*/ 192067 h 485775"/>
                    <a:gd name="connsiteX55" fmla="*/ 308199 w 866775"/>
                    <a:gd name="connsiteY55" fmla="*/ 191905 h 485775"/>
                    <a:gd name="connsiteX56" fmla="*/ 312780 w 866775"/>
                    <a:gd name="connsiteY56" fmla="*/ 190410 h 485775"/>
                    <a:gd name="connsiteX57" fmla="*/ 313847 w 866775"/>
                    <a:gd name="connsiteY57" fmla="*/ 189914 h 485775"/>
                    <a:gd name="connsiteX58" fmla="*/ 317676 w 866775"/>
                    <a:gd name="connsiteY58" fmla="*/ 187657 h 485775"/>
                    <a:gd name="connsiteX59" fmla="*/ 318695 w 866775"/>
                    <a:gd name="connsiteY59" fmla="*/ 186933 h 485775"/>
                    <a:gd name="connsiteX60" fmla="*/ 319791 w 866775"/>
                    <a:gd name="connsiteY60" fmla="*/ 186152 h 485775"/>
                    <a:gd name="connsiteX61" fmla="*/ 322077 w 866775"/>
                    <a:gd name="connsiteY61" fmla="*/ 183771 h 485775"/>
                    <a:gd name="connsiteX62" fmla="*/ 322781 w 866775"/>
                    <a:gd name="connsiteY62" fmla="*/ 183114 h 485775"/>
                    <a:gd name="connsiteX63" fmla="*/ 323267 w 866775"/>
                    <a:gd name="connsiteY63" fmla="*/ 182523 h 485775"/>
                    <a:gd name="connsiteX64" fmla="*/ 323743 w 866775"/>
                    <a:gd name="connsiteY64" fmla="*/ 181942 h 485775"/>
                    <a:gd name="connsiteX65" fmla="*/ 368397 w 866775"/>
                    <a:gd name="connsiteY65" fmla="*/ 128164 h 485775"/>
                    <a:gd name="connsiteX66" fmla="*/ 360300 w 866775"/>
                    <a:gd name="connsiteY66" fmla="*/ 238035 h 485775"/>
                    <a:gd name="connsiteX67" fmla="*/ 379798 w 866775"/>
                    <a:gd name="connsiteY67" fmla="*/ 238035 h 485775"/>
                    <a:gd name="connsiteX68" fmla="*/ 379798 w 866775"/>
                    <a:gd name="connsiteY68" fmla="*/ 239968 h 485775"/>
                    <a:gd name="connsiteX69" fmla="*/ 359910 w 866775"/>
                    <a:gd name="connsiteY69" fmla="*/ 452947 h 485775"/>
                    <a:gd name="connsiteX70" fmla="*/ 384503 w 866775"/>
                    <a:gd name="connsiteY70" fmla="*/ 482599 h 485775"/>
                    <a:gd name="connsiteX71" fmla="*/ 387066 w 866775"/>
                    <a:gd name="connsiteY71" fmla="*/ 482713 h 485775"/>
                    <a:gd name="connsiteX72" fmla="*/ 414155 w 866775"/>
                    <a:gd name="connsiteY72" fmla="*/ 458005 h 485775"/>
                    <a:gd name="connsiteX73" fmla="*/ 433405 w 866775"/>
                    <a:gd name="connsiteY73" fmla="*/ 251827 h 485775"/>
                    <a:gd name="connsiteX74" fmla="*/ 437015 w 866775"/>
                    <a:gd name="connsiteY74" fmla="*/ 251827 h 485775"/>
                    <a:gd name="connsiteX75" fmla="*/ 456255 w 866775"/>
                    <a:gd name="connsiteY75" fmla="*/ 458005 h 485775"/>
                    <a:gd name="connsiteX76" fmla="*/ 483344 w 866775"/>
                    <a:gd name="connsiteY76" fmla="*/ 482713 h 485775"/>
                    <a:gd name="connsiteX77" fmla="*/ 485926 w 866775"/>
                    <a:gd name="connsiteY77" fmla="*/ 482599 h 485775"/>
                    <a:gd name="connsiteX78" fmla="*/ 510510 w 866775"/>
                    <a:gd name="connsiteY78" fmla="*/ 452947 h 485775"/>
                    <a:gd name="connsiteX79" fmla="*/ 490612 w 866775"/>
                    <a:gd name="connsiteY79" fmla="*/ 239949 h 485775"/>
                    <a:gd name="connsiteX80" fmla="*/ 490612 w 866775"/>
                    <a:gd name="connsiteY80" fmla="*/ 238025 h 485775"/>
                    <a:gd name="connsiteX81" fmla="*/ 510100 w 866775"/>
                    <a:gd name="connsiteY81" fmla="*/ 238025 h 485775"/>
                    <a:gd name="connsiteX82" fmla="*/ 501994 w 866775"/>
                    <a:gd name="connsiteY82" fmla="*/ 128050 h 485775"/>
                    <a:gd name="connsiteX83" fmla="*/ 547057 w 866775"/>
                    <a:gd name="connsiteY83" fmla="*/ 180780 h 485775"/>
                    <a:gd name="connsiteX84" fmla="*/ 551715 w 866775"/>
                    <a:gd name="connsiteY84" fmla="*/ 186104 h 485775"/>
                    <a:gd name="connsiteX85" fmla="*/ 563916 w 866775"/>
                    <a:gd name="connsiteY85" fmla="*/ 192019 h 485775"/>
                    <a:gd name="connsiteX86" fmla="*/ 564126 w 866775"/>
                    <a:gd name="connsiteY86" fmla="*/ 192086 h 485775"/>
                    <a:gd name="connsiteX87" fmla="*/ 569403 w 866775"/>
                    <a:gd name="connsiteY87" fmla="*/ 192648 h 485775"/>
                    <a:gd name="connsiteX88" fmla="*/ 569422 w 866775"/>
                    <a:gd name="connsiteY88" fmla="*/ 192648 h 485775"/>
                    <a:gd name="connsiteX89" fmla="*/ 569784 w 866775"/>
                    <a:gd name="connsiteY89" fmla="*/ 192686 h 485775"/>
                    <a:gd name="connsiteX90" fmla="*/ 587472 w 866775"/>
                    <a:gd name="connsiteY90" fmla="*/ 186152 h 485775"/>
                    <a:gd name="connsiteX91" fmla="*/ 592510 w 866775"/>
                    <a:gd name="connsiteY91" fmla="*/ 180218 h 485775"/>
                    <a:gd name="connsiteX92" fmla="*/ 635735 w 866775"/>
                    <a:gd name="connsiteY92" fmla="*/ 128164 h 485775"/>
                    <a:gd name="connsiteX93" fmla="*/ 627629 w 866775"/>
                    <a:gd name="connsiteY93" fmla="*/ 238035 h 485775"/>
                    <a:gd name="connsiteX94" fmla="*/ 647127 w 866775"/>
                    <a:gd name="connsiteY94" fmla="*/ 238035 h 485775"/>
                    <a:gd name="connsiteX95" fmla="*/ 647127 w 866775"/>
                    <a:gd name="connsiteY95" fmla="*/ 239968 h 485775"/>
                    <a:gd name="connsiteX96" fmla="*/ 627239 w 866775"/>
                    <a:gd name="connsiteY96" fmla="*/ 452947 h 485775"/>
                    <a:gd name="connsiteX97" fmla="*/ 651832 w 866775"/>
                    <a:gd name="connsiteY97" fmla="*/ 482599 h 485775"/>
                    <a:gd name="connsiteX98" fmla="*/ 654394 w 866775"/>
                    <a:gd name="connsiteY98" fmla="*/ 482713 h 485775"/>
                    <a:gd name="connsiteX99" fmla="*/ 681483 w 866775"/>
                    <a:gd name="connsiteY99" fmla="*/ 458005 h 485775"/>
                    <a:gd name="connsiteX100" fmla="*/ 700733 w 866775"/>
                    <a:gd name="connsiteY100" fmla="*/ 251827 h 485775"/>
                    <a:gd name="connsiteX101" fmla="*/ 704343 w 866775"/>
                    <a:gd name="connsiteY101" fmla="*/ 251827 h 485775"/>
                    <a:gd name="connsiteX102" fmla="*/ 723593 w 866775"/>
                    <a:gd name="connsiteY102" fmla="*/ 458005 h 485775"/>
                    <a:gd name="connsiteX103" fmla="*/ 750683 w 866775"/>
                    <a:gd name="connsiteY103" fmla="*/ 482713 h 485775"/>
                    <a:gd name="connsiteX104" fmla="*/ 753254 w 866775"/>
                    <a:gd name="connsiteY104" fmla="*/ 482599 h 485775"/>
                    <a:gd name="connsiteX105" fmla="*/ 777838 w 866775"/>
                    <a:gd name="connsiteY105" fmla="*/ 452947 h 485775"/>
                    <a:gd name="connsiteX106" fmla="*/ 757969 w 866775"/>
                    <a:gd name="connsiteY106" fmla="*/ 239949 h 485775"/>
                    <a:gd name="connsiteX107" fmla="*/ 757969 w 866775"/>
                    <a:gd name="connsiteY107" fmla="*/ 238025 h 485775"/>
                    <a:gd name="connsiteX108" fmla="*/ 777457 w 866775"/>
                    <a:gd name="connsiteY108" fmla="*/ 238025 h 485775"/>
                    <a:gd name="connsiteX109" fmla="*/ 769352 w 866775"/>
                    <a:gd name="connsiteY109" fmla="*/ 128050 h 485775"/>
                    <a:gd name="connsiteX110" fmla="*/ 816434 w 866775"/>
                    <a:gd name="connsiteY110" fmla="*/ 183142 h 485775"/>
                    <a:gd name="connsiteX111" fmla="*/ 837160 w 866775"/>
                    <a:gd name="connsiteY111" fmla="*/ 192677 h 485775"/>
                    <a:gd name="connsiteX112" fmla="*/ 854838 w 866775"/>
                    <a:gd name="connsiteY112" fmla="*/ 186142 h 485775"/>
                    <a:gd name="connsiteX113" fmla="*/ 857848 w 866775"/>
                    <a:gd name="connsiteY113" fmla="*/ 14774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866775" h="485775">
                      <a:moveTo>
                        <a:pt x="857848" y="147747"/>
                      </a:moveTo>
                      <a:lnTo>
                        <a:pt x="762598" y="36305"/>
                      </a:lnTo>
                      <a:lnTo>
                        <a:pt x="745720" y="22732"/>
                      </a:lnTo>
                      <a:cubicBezTo>
                        <a:pt x="745720" y="-6434"/>
                        <a:pt x="735204" y="14273"/>
                        <a:pt x="703981" y="14273"/>
                      </a:cubicBezTo>
                      <a:lnTo>
                        <a:pt x="701153" y="14273"/>
                      </a:lnTo>
                      <a:cubicBezTo>
                        <a:pt x="669939" y="14273"/>
                        <a:pt x="659414" y="-6434"/>
                        <a:pt x="659414" y="22732"/>
                      </a:cubicBezTo>
                      <a:lnTo>
                        <a:pt x="642526" y="36409"/>
                      </a:lnTo>
                      <a:lnTo>
                        <a:pt x="569441" y="123125"/>
                      </a:lnTo>
                      <a:lnTo>
                        <a:pt x="495251" y="36314"/>
                      </a:lnTo>
                      <a:lnTo>
                        <a:pt x="478382" y="22741"/>
                      </a:lnTo>
                      <a:cubicBezTo>
                        <a:pt x="478382" y="-6424"/>
                        <a:pt x="467857" y="14283"/>
                        <a:pt x="436634" y="14283"/>
                      </a:cubicBezTo>
                      <a:lnTo>
                        <a:pt x="433805" y="14283"/>
                      </a:lnTo>
                      <a:cubicBezTo>
                        <a:pt x="402591" y="14283"/>
                        <a:pt x="392066" y="-6424"/>
                        <a:pt x="392066" y="22741"/>
                      </a:cubicBezTo>
                      <a:lnTo>
                        <a:pt x="375178" y="36419"/>
                      </a:lnTo>
                      <a:lnTo>
                        <a:pt x="301941" y="123335"/>
                      </a:lnTo>
                      <a:lnTo>
                        <a:pt x="227560" y="36314"/>
                      </a:lnTo>
                      <a:lnTo>
                        <a:pt x="210691" y="22741"/>
                      </a:lnTo>
                      <a:cubicBezTo>
                        <a:pt x="210691" y="-6424"/>
                        <a:pt x="200166" y="14283"/>
                        <a:pt x="168943" y="14283"/>
                      </a:cubicBezTo>
                      <a:lnTo>
                        <a:pt x="166114" y="14283"/>
                      </a:lnTo>
                      <a:cubicBezTo>
                        <a:pt x="134901" y="14283"/>
                        <a:pt x="124376" y="-6424"/>
                        <a:pt x="124376" y="22741"/>
                      </a:cubicBezTo>
                      <a:lnTo>
                        <a:pt x="107488" y="36419"/>
                      </a:lnTo>
                      <a:lnTo>
                        <a:pt x="13686" y="147709"/>
                      </a:lnTo>
                      <a:cubicBezTo>
                        <a:pt x="3894" y="159158"/>
                        <a:pt x="5256" y="176351"/>
                        <a:pt x="16686" y="186104"/>
                      </a:cubicBezTo>
                      <a:cubicBezTo>
                        <a:pt x="21830" y="190495"/>
                        <a:pt x="28106" y="192648"/>
                        <a:pt x="34374" y="192648"/>
                      </a:cubicBezTo>
                      <a:cubicBezTo>
                        <a:pt x="42061" y="192648"/>
                        <a:pt x="49700" y="189410"/>
                        <a:pt x="55091" y="183104"/>
                      </a:cubicBezTo>
                      <a:lnTo>
                        <a:pt x="100706" y="128154"/>
                      </a:lnTo>
                      <a:lnTo>
                        <a:pt x="92610" y="238025"/>
                      </a:lnTo>
                      <a:lnTo>
                        <a:pt x="112107" y="238025"/>
                      </a:lnTo>
                      <a:lnTo>
                        <a:pt x="112107" y="239959"/>
                      </a:lnTo>
                      <a:lnTo>
                        <a:pt x="92219" y="452938"/>
                      </a:lnTo>
                      <a:cubicBezTo>
                        <a:pt x="90819" y="467921"/>
                        <a:pt x="101830" y="481198"/>
                        <a:pt x="116813" y="482589"/>
                      </a:cubicBezTo>
                      <a:cubicBezTo>
                        <a:pt x="117670" y="482665"/>
                        <a:pt x="118527" y="482703"/>
                        <a:pt x="119375" y="482703"/>
                      </a:cubicBezTo>
                      <a:cubicBezTo>
                        <a:pt x="133272" y="482703"/>
                        <a:pt x="145140" y="472121"/>
                        <a:pt x="146464" y="457996"/>
                      </a:cubicBezTo>
                      <a:lnTo>
                        <a:pt x="165714" y="251817"/>
                      </a:lnTo>
                      <a:lnTo>
                        <a:pt x="169324" y="251817"/>
                      </a:lnTo>
                      <a:lnTo>
                        <a:pt x="188574" y="457996"/>
                      </a:lnTo>
                      <a:cubicBezTo>
                        <a:pt x="189908" y="472112"/>
                        <a:pt x="201776" y="482703"/>
                        <a:pt x="215663" y="482703"/>
                      </a:cubicBezTo>
                      <a:cubicBezTo>
                        <a:pt x="216511" y="482703"/>
                        <a:pt x="217368" y="482665"/>
                        <a:pt x="218235" y="482589"/>
                      </a:cubicBezTo>
                      <a:cubicBezTo>
                        <a:pt x="233208" y="481198"/>
                        <a:pt x="244210" y="467921"/>
                        <a:pt x="242829" y="452938"/>
                      </a:cubicBezTo>
                      <a:lnTo>
                        <a:pt x="222912" y="239949"/>
                      </a:lnTo>
                      <a:lnTo>
                        <a:pt x="222912" y="238025"/>
                      </a:lnTo>
                      <a:lnTo>
                        <a:pt x="242400" y="238025"/>
                      </a:lnTo>
                      <a:lnTo>
                        <a:pt x="234294" y="128050"/>
                      </a:lnTo>
                      <a:lnTo>
                        <a:pt x="281376" y="183142"/>
                      </a:lnTo>
                      <a:cubicBezTo>
                        <a:pt x="281824" y="183666"/>
                        <a:pt x="282367" y="184028"/>
                        <a:pt x="282843" y="184514"/>
                      </a:cubicBezTo>
                      <a:cubicBezTo>
                        <a:pt x="283367" y="185038"/>
                        <a:pt x="283796" y="185619"/>
                        <a:pt x="284367" y="186104"/>
                      </a:cubicBezTo>
                      <a:cubicBezTo>
                        <a:pt x="284596" y="186304"/>
                        <a:pt x="284862" y="186438"/>
                        <a:pt x="285110" y="186628"/>
                      </a:cubicBezTo>
                      <a:cubicBezTo>
                        <a:pt x="285767" y="187152"/>
                        <a:pt x="286444" y="187609"/>
                        <a:pt x="287129" y="188067"/>
                      </a:cubicBezTo>
                      <a:cubicBezTo>
                        <a:pt x="287968" y="188619"/>
                        <a:pt x="288815" y="189124"/>
                        <a:pt x="289701" y="189571"/>
                      </a:cubicBezTo>
                      <a:cubicBezTo>
                        <a:pt x="290435" y="189952"/>
                        <a:pt x="291158" y="190305"/>
                        <a:pt x="291911" y="190610"/>
                      </a:cubicBezTo>
                      <a:cubicBezTo>
                        <a:pt x="292854" y="190991"/>
                        <a:pt x="293806" y="191276"/>
                        <a:pt x="294768" y="191543"/>
                      </a:cubicBezTo>
                      <a:cubicBezTo>
                        <a:pt x="295521" y="191743"/>
                        <a:pt x="296245" y="191991"/>
                        <a:pt x="297007" y="192143"/>
                      </a:cubicBezTo>
                      <a:cubicBezTo>
                        <a:pt x="298131" y="192353"/>
                        <a:pt x="299255" y="192429"/>
                        <a:pt x="300388" y="192505"/>
                      </a:cubicBezTo>
                      <a:cubicBezTo>
                        <a:pt x="300960" y="192534"/>
                        <a:pt x="301531" y="192686"/>
                        <a:pt x="302103" y="192686"/>
                      </a:cubicBezTo>
                      <a:cubicBezTo>
                        <a:pt x="303950" y="192686"/>
                        <a:pt x="305789" y="192438"/>
                        <a:pt x="307618" y="192067"/>
                      </a:cubicBezTo>
                      <a:cubicBezTo>
                        <a:pt x="307818" y="192019"/>
                        <a:pt x="307999" y="191953"/>
                        <a:pt x="308199" y="191905"/>
                      </a:cubicBezTo>
                      <a:cubicBezTo>
                        <a:pt x="309761" y="191553"/>
                        <a:pt x="311285" y="191048"/>
                        <a:pt x="312780" y="190410"/>
                      </a:cubicBezTo>
                      <a:cubicBezTo>
                        <a:pt x="313142" y="190248"/>
                        <a:pt x="313485" y="190086"/>
                        <a:pt x="313847" y="189914"/>
                      </a:cubicBezTo>
                      <a:cubicBezTo>
                        <a:pt x="315171" y="189276"/>
                        <a:pt x="316438" y="188524"/>
                        <a:pt x="317676" y="187657"/>
                      </a:cubicBezTo>
                      <a:cubicBezTo>
                        <a:pt x="318019" y="187419"/>
                        <a:pt x="318362" y="187200"/>
                        <a:pt x="318695" y="186933"/>
                      </a:cubicBezTo>
                      <a:cubicBezTo>
                        <a:pt x="319057" y="186657"/>
                        <a:pt x="319448" y="186457"/>
                        <a:pt x="319791" y="186152"/>
                      </a:cubicBezTo>
                      <a:cubicBezTo>
                        <a:pt x="320648" y="185419"/>
                        <a:pt x="321334" y="184571"/>
                        <a:pt x="322077" y="183771"/>
                      </a:cubicBezTo>
                      <a:cubicBezTo>
                        <a:pt x="322296" y="183533"/>
                        <a:pt x="322562" y="183361"/>
                        <a:pt x="322781" y="183114"/>
                      </a:cubicBezTo>
                      <a:lnTo>
                        <a:pt x="323267" y="182523"/>
                      </a:lnTo>
                      <a:cubicBezTo>
                        <a:pt x="323429" y="182323"/>
                        <a:pt x="323591" y="182142"/>
                        <a:pt x="323743" y="181942"/>
                      </a:cubicBezTo>
                      <a:lnTo>
                        <a:pt x="368397" y="128164"/>
                      </a:lnTo>
                      <a:lnTo>
                        <a:pt x="360300" y="238035"/>
                      </a:lnTo>
                      <a:lnTo>
                        <a:pt x="379798" y="238035"/>
                      </a:lnTo>
                      <a:lnTo>
                        <a:pt x="379798" y="239968"/>
                      </a:lnTo>
                      <a:lnTo>
                        <a:pt x="359910" y="452947"/>
                      </a:lnTo>
                      <a:cubicBezTo>
                        <a:pt x="358510" y="467930"/>
                        <a:pt x="369521" y="481208"/>
                        <a:pt x="384503" y="482599"/>
                      </a:cubicBezTo>
                      <a:cubicBezTo>
                        <a:pt x="385361" y="482675"/>
                        <a:pt x="386218" y="482713"/>
                        <a:pt x="387066" y="482713"/>
                      </a:cubicBezTo>
                      <a:cubicBezTo>
                        <a:pt x="400953" y="482713"/>
                        <a:pt x="412831" y="472131"/>
                        <a:pt x="414155" y="458005"/>
                      </a:cubicBezTo>
                      <a:lnTo>
                        <a:pt x="433405" y="251827"/>
                      </a:lnTo>
                      <a:lnTo>
                        <a:pt x="437015" y="251827"/>
                      </a:lnTo>
                      <a:lnTo>
                        <a:pt x="456255" y="458005"/>
                      </a:lnTo>
                      <a:cubicBezTo>
                        <a:pt x="457589" y="472121"/>
                        <a:pt x="469466" y="482713"/>
                        <a:pt x="483344" y="482713"/>
                      </a:cubicBezTo>
                      <a:cubicBezTo>
                        <a:pt x="484202" y="482713"/>
                        <a:pt x="485059" y="482675"/>
                        <a:pt x="485926" y="482599"/>
                      </a:cubicBezTo>
                      <a:cubicBezTo>
                        <a:pt x="500889" y="481208"/>
                        <a:pt x="511891" y="467930"/>
                        <a:pt x="510510" y="452947"/>
                      </a:cubicBezTo>
                      <a:lnTo>
                        <a:pt x="490612" y="239949"/>
                      </a:lnTo>
                      <a:lnTo>
                        <a:pt x="490612" y="238025"/>
                      </a:lnTo>
                      <a:lnTo>
                        <a:pt x="510100" y="238025"/>
                      </a:lnTo>
                      <a:lnTo>
                        <a:pt x="501994" y="128050"/>
                      </a:lnTo>
                      <a:lnTo>
                        <a:pt x="547057" y="180780"/>
                      </a:lnTo>
                      <a:cubicBezTo>
                        <a:pt x="548381" y="182694"/>
                        <a:pt x="549867" y="184523"/>
                        <a:pt x="551715" y="186104"/>
                      </a:cubicBezTo>
                      <a:cubicBezTo>
                        <a:pt x="555344" y="189200"/>
                        <a:pt x="559554" y="191124"/>
                        <a:pt x="563916" y="192019"/>
                      </a:cubicBezTo>
                      <a:cubicBezTo>
                        <a:pt x="563993" y="192038"/>
                        <a:pt x="564059" y="192067"/>
                        <a:pt x="564126" y="192086"/>
                      </a:cubicBezTo>
                      <a:cubicBezTo>
                        <a:pt x="565878" y="192429"/>
                        <a:pt x="567631" y="192648"/>
                        <a:pt x="569403" y="192648"/>
                      </a:cubicBezTo>
                      <a:cubicBezTo>
                        <a:pt x="569412" y="192648"/>
                        <a:pt x="569412" y="192648"/>
                        <a:pt x="569422" y="192648"/>
                      </a:cubicBezTo>
                      <a:cubicBezTo>
                        <a:pt x="569546" y="192648"/>
                        <a:pt x="569660" y="192686"/>
                        <a:pt x="569784" y="192686"/>
                      </a:cubicBezTo>
                      <a:cubicBezTo>
                        <a:pt x="576051" y="192686"/>
                        <a:pt x="582328" y="190534"/>
                        <a:pt x="587472" y="186152"/>
                      </a:cubicBezTo>
                      <a:cubicBezTo>
                        <a:pt x="589520" y="184399"/>
                        <a:pt x="591120" y="182361"/>
                        <a:pt x="592510" y="180218"/>
                      </a:cubicBezTo>
                      <a:lnTo>
                        <a:pt x="635735" y="128164"/>
                      </a:lnTo>
                      <a:lnTo>
                        <a:pt x="627629" y="238035"/>
                      </a:lnTo>
                      <a:lnTo>
                        <a:pt x="647127" y="238035"/>
                      </a:lnTo>
                      <a:lnTo>
                        <a:pt x="647127" y="239968"/>
                      </a:lnTo>
                      <a:lnTo>
                        <a:pt x="627239" y="452947"/>
                      </a:lnTo>
                      <a:cubicBezTo>
                        <a:pt x="625838" y="467930"/>
                        <a:pt x="636849" y="481208"/>
                        <a:pt x="651832" y="482599"/>
                      </a:cubicBezTo>
                      <a:cubicBezTo>
                        <a:pt x="652689" y="482675"/>
                        <a:pt x="653547" y="482713"/>
                        <a:pt x="654394" y="482713"/>
                      </a:cubicBezTo>
                      <a:cubicBezTo>
                        <a:pt x="668291" y="482713"/>
                        <a:pt x="680159" y="472131"/>
                        <a:pt x="681483" y="458005"/>
                      </a:cubicBezTo>
                      <a:lnTo>
                        <a:pt x="700733" y="251827"/>
                      </a:lnTo>
                      <a:lnTo>
                        <a:pt x="704343" y="251827"/>
                      </a:lnTo>
                      <a:lnTo>
                        <a:pt x="723593" y="458005"/>
                      </a:lnTo>
                      <a:cubicBezTo>
                        <a:pt x="724927" y="472121"/>
                        <a:pt x="736795" y="482713"/>
                        <a:pt x="750683" y="482713"/>
                      </a:cubicBezTo>
                      <a:cubicBezTo>
                        <a:pt x="751530" y="482713"/>
                        <a:pt x="752387" y="482675"/>
                        <a:pt x="753254" y="482599"/>
                      </a:cubicBezTo>
                      <a:cubicBezTo>
                        <a:pt x="768228" y="481208"/>
                        <a:pt x="779238" y="467930"/>
                        <a:pt x="777838" y="452947"/>
                      </a:cubicBezTo>
                      <a:lnTo>
                        <a:pt x="757969" y="239949"/>
                      </a:lnTo>
                      <a:lnTo>
                        <a:pt x="757969" y="238025"/>
                      </a:lnTo>
                      <a:lnTo>
                        <a:pt x="777457" y="238025"/>
                      </a:lnTo>
                      <a:lnTo>
                        <a:pt x="769352" y="128050"/>
                      </a:lnTo>
                      <a:lnTo>
                        <a:pt x="816434" y="183142"/>
                      </a:lnTo>
                      <a:cubicBezTo>
                        <a:pt x="821825" y="189438"/>
                        <a:pt x="829473" y="192677"/>
                        <a:pt x="837160" y="192677"/>
                      </a:cubicBezTo>
                      <a:cubicBezTo>
                        <a:pt x="843418" y="192677"/>
                        <a:pt x="849695" y="190524"/>
                        <a:pt x="854838" y="186142"/>
                      </a:cubicBezTo>
                      <a:cubicBezTo>
                        <a:pt x="866278" y="176370"/>
                        <a:pt x="867640" y="159177"/>
                        <a:pt x="857848" y="14774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7" name="Freeform: Shape 296">
                  <a:extLst>
                    <a:ext uri="{FF2B5EF4-FFF2-40B4-BE49-F238E27FC236}">
                      <a16:creationId xmlns:a16="http://schemas.microsoft.com/office/drawing/2014/main" id="{37149721-8B7E-4311-A8F3-D743DBD0DF11}"/>
                    </a:ext>
                  </a:extLst>
                </p:cNvPr>
                <p:cNvSpPr/>
                <p:nvPr/>
              </p:nvSpPr>
              <p:spPr>
                <a:xfrm>
                  <a:off x="6298730" y="2997955"/>
                  <a:ext cx="133350" cy="133350"/>
                </a:xfrm>
                <a:custGeom>
                  <a:avLst/>
                  <a:gdLst>
                    <a:gd name="connsiteX0" fmla="*/ 126683 w 133350"/>
                    <a:gd name="connsiteY0" fmla="*/ 66913 h 133350"/>
                    <a:gd name="connsiteX1" fmla="*/ 66913 w 133350"/>
                    <a:gd name="connsiteY1" fmla="*/ 126682 h 133350"/>
                    <a:gd name="connsiteX2" fmla="*/ 7144 w 133350"/>
                    <a:gd name="connsiteY2" fmla="*/ 66913 h 133350"/>
                    <a:gd name="connsiteX3" fmla="*/ 66913 w 133350"/>
                    <a:gd name="connsiteY3" fmla="*/ 7144 h 133350"/>
                    <a:gd name="connsiteX4" fmla="*/ 126683 w 133350"/>
                    <a:gd name="connsiteY4" fmla="*/ 66913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26683" y="66913"/>
                      </a:moveTo>
                      <a:cubicBezTo>
                        <a:pt x="126683" y="99923"/>
                        <a:pt x="99923" y="126682"/>
                        <a:pt x="66913" y="126682"/>
                      </a:cubicBezTo>
                      <a:cubicBezTo>
                        <a:pt x="33903" y="126682"/>
                        <a:pt x="7144" y="99923"/>
                        <a:pt x="7144" y="66913"/>
                      </a:cubicBezTo>
                      <a:cubicBezTo>
                        <a:pt x="7144" y="33903"/>
                        <a:pt x="33903" y="7144"/>
                        <a:pt x="66913" y="7144"/>
                      </a:cubicBezTo>
                      <a:cubicBezTo>
                        <a:pt x="99923" y="7144"/>
                        <a:pt x="126683" y="33903"/>
                        <a:pt x="126683" y="66913"/>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6" name="Group 285">
                <a:extLst>
                  <a:ext uri="{FF2B5EF4-FFF2-40B4-BE49-F238E27FC236}">
                    <a16:creationId xmlns:a16="http://schemas.microsoft.com/office/drawing/2014/main" id="{57ADF174-D597-40C3-91DE-FB947ACFD318}"/>
                  </a:ext>
                </a:extLst>
              </p:cNvPr>
              <p:cNvGrpSpPr/>
              <p:nvPr/>
            </p:nvGrpSpPr>
            <p:grpSpPr>
              <a:xfrm>
                <a:off x="6251070" y="4855168"/>
                <a:ext cx="1221640" cy="425472"/>
                <a:chOff x="4224528" y="5719876"/>
                <a:chExt cx="2481419" cy="864227"/>
              </a:xfrm>
            </p:grpSpPr>
            <p:sp>
              <p:nvSpPr>
                <p:cNvPr id="290" name="Arrow: Up 289">
                  <a:extLst>
                    <a:ext uri="{FF2B5EF4-FFF2-40B4-BE49-F238E27FC236}">
                      <a16:creationId xmlns:a16="http://schemas.microsoft.com/office/drawing/2014/main" id="{218C4FC7-41CE-4D05-A163-351769F8444A}"/>
                    </a:ext>
                  </a:extLst>
                </p:cNvPr>
                <p:cNvSpPr/>
                <p:nvPr/>
              </p:nvSpPr>
              <p:spPr>
                <a:xfrm rot="5400000">
                  <a:off x="4716178" y="5381664"/>
                  <a:ext cx="460818" cy="1444118"/>
                </a:xfrm>
                <a:prstGeom prst="upArrow">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 name="Group 290">
                  <a:extLst>
                    <a:ext uri="{FF2B5EF4-FFF2-40B4-BE49-F238E27FC236}">
                      <a16:creationId xmlns:a16="http://schemas.microsoft.com/office/drawing/2014/main" id="{0ED2BCD7-3F37-4582-B53B-A9635B2B0B64}"/>
                    </a:ext>
                  </a:extLst>
                </p:cNvPr>
                <p:cNvGrpSpPr/>
                <p:nvPr/>
              </p:nvGrpSpPr>
              <p:grpSpPr>
                <a:xfrm>
                  <a:off x="5841718" y="5719876"/>
                  <a:ext cx="864229" cy="864227"/>
                  <a:chOff x="3038498" y="4899165"/>
                  <a:chExt cx="864229" cy="864227"/>
                </a:xfrm>
                <a:solidFill>
                  <a:schemeClr val="bg1">
                    <a:alpha val="14000"/>
                  </a:schemeClr>
                </a:solidFill>
              </p:grpSpPr>
              <p:sp>
                <p:nvSpPr>
                  <p:cNvPr id="292" name="Oval 291">
                    <a:extLst>
                      <a:ext uri="{FF2B5EF4-FFF2-40B4-BE49-F238E27FC236}">
                        <a16:creationId xmlns:a16="http://schemas.microsoft.com/office/drawing/2014/main" id="{1AD62E10-1759-44A7-A41E-97E4D2C20DDB}"/>
                      </a:ext>
                    </a:extLst>
                  </p:cNvPr>
                  <p:cNvSpPr/>
                  <p:nvPr/>
                </p:nvSpPr>
                <p:spPr>
                  <a:xfrm>
                    <a:off x="3038498" y="4899165"/>
                    <a:ext cx="864229" cy="864227"/>
                  </a:xfrm>
                  <a:prstGeom prst="ellipse">
                    <a:avLst/>
                  </a:prstGeom>
                  <a:grpFill/>
                  <a:ln w="698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93" name="TextBox 292">
                    <a:extLst>
                      <a:ext uri="{FF2B5EF4-FFF2-40B4-BE49-F238E27FC236}">
                        <a16:creationId xmlns:a16="http://schemas.microsoft.com/office/drawing/2014/main" id="{C8FC69D0-F5B3-4CC8-A9D1-5D9693701045}"/>
                      </a:ext>
                    </a:extLst>
                  </p:cNvPr>
                  <p:cNvSpPr txBox="1"/>
                  <p:nvPr/>
                </p:nvSpPr>
                <p:spPr>
                  <a:xfrm>
                    <a:off x="3249632" y="4995427"/>
                    <a:ext cx="441961" cy="671703"/>
                  </a:xfrm>
                  <a:custGeom>
                    <a:avLst/>
                    <a:gdLst>
                      <a:gd name="connsiteX0" fmla="*/ 96440 w 380069"/>
                      <a:gd name="connsiteY0" fmla="*/ 366005 h 577640"/>
                      <a:gd name="connsiteX1" fmla="*/ 116364 w 380069"/>
                      <a:gd name="connsiteY1" fmla="*/ 416569 h 577640"/>
                      <a:gd name="connsiteX2" fmla="*/ 162408 w 380069"/>
                      <a:gd name="connsiteY2" fmla="*/ 452735 h 577640"/>
                      <a:gd name="connsiteX3" fmla="*/ 162408 w 380069"/>
                      <a:gd name="connsiteY3" fmla="*/ 454409 h 577640"/>
                      <a:gd name="connsiteX4" fmla="*/ 112011 w 380069"/>
                      <a:gd name="connsiteY4" fmla="*/ 423936 h 577640"/>
                      <a:gd name="connsiteX5" fmla="*/ 87064 w 380069"/>
                      <a:gd name="connsiteY5" fmla="*/ 368349 h 577640"/>
                      <a:gd name="connsiteX6" fmla="*/ 197570 w 380069"/>
                      <a:gd name="connsiteY6" fmla="*/ 296354 h 577640"/>
                      <a:gd name="connsiteX7" fmla="*/ 197570 w 380069"/>
                      <a:gd name="connsiteY7" fmla="*/ 464456 h 577640"/>
                      <a:gd name="connsiteX8" fmla="*/ 201253 w 380069"/>
                      <a:gd name="connsiteY8" fmla="*/ 464456 h 577640"/>
                      <a:gd name="connsiteX9" fmla="*/ 214313 w 380069"/>
                      <a:gd name="connsiteY9" fmla="*/ 463116 h 577640"/>
                      <a:gd name="connsiteX10" fmla="*/ 217996 w 380069"/>
                      <a:gd name="connsiteY10" fmla="*/ 463116 h 577640"/>
                      <a:gd name="connsiteX11" fmla="*/ 217996 w 380069"/>
                      <a:gd name="connsiteY11" fmla="*/ 320799 h 577640"/>
                      <a:gd name="connsiteX12" fmla="*/ 283630 w 380069"/>
                      <a:gd name="connsiteY12" fmla="*/ 366006 h 577640"/>
                      <a:gd name="connsiteX13" fmla="*/ 281286 w 380069"/>
                      <a:gd name="connsiteY13" fmla="*/ 366006 h 577640"/>
                      <a:gd name="connsiteX14" fmla="*/ 226368 w 380069"/>
                      <a:gd name="connsiteY14" fmla="*/ 332854 h 577640"/>
                      <a:gd name="connsiteX15" fmla="*/ 226368 w 380069"/>
                      <a:gd name="connsiteY15" fmla="*/ 463116 h 577640"/>
                      <a:gd name="connsiteX16" fmla="*/ 277770 w 380069"/>
                      <a:gd name="connsiteY16" fmla="*/ 436662 h 577640"/>
                      <a:gd name="connsiteX17" fmla="*/ 296020 w 380069"/>
                      <a:gd name="connsiteY17" fmla="*/ 388777 h 577640"/>
                      <a:gd name="connsiteX18" fmla="*/ 275258 w 380069"/>
                      <a:gd name="connsiteY18" fmla="*/ 336203 h 577640"/>
                      <a:gd name="connsiteX19" fmla="*/ 248134 w 380069"/>
                      <a:gd name="connsiteY19" fmla="*/ 313767 h 577640"/>
                      <a:gd name="connsiteX20" fmla="*/ 201923 w 380069"/>
                      <a:gd name="connsiteY20" fmla="*/ 297694 h 577640"/>
                      <a:gd name="connsiteX21" fmla="*/ 334193 w 380069"/>
                      <a:gd name="connsiteY21" fmla="*/ 270235 h 577640"/>
                      <a:gd name="connsiteX22" fmla="*/ 380069 w 380069"/>
                      <a:gd name="connsiteY22" fmla="*/ 364666 h 577640"/>
                      <a:gd name="connsiteX23" fmla="*/ 340388 w 380069"/>
                      <a:gd name="connsiteY23" fmla="*/ 463116 h 577640"/>
                      <a:gd name="connsiteX24" fmla="*/ 244115 w 380069"/>
                      <a:gd name="connsiteY24" fmla="*/ 514685 h 577640"/>
                      <a:gd name="connsiteX25" fmla="*/ 229381 w 380069"/>
                      <a:gd name="connsiteY25" fmla="*/ 516694 h 577640"/>
                      <a:gd name="connsiteX26" fmla="*/ 226367 w 380069"/>
                      <a:gd name="connsiteY26" fmla="*/ 517364 h 577640"/>
                      <a:gd name="connsiteX27" fmla="*/ 226367 w 380069"/>
                      <a:gd name="connsiteY27" fmla="*/ 577640 h 577640"/>
                      <a:gd name="connsiteX28" fmla="*/ 189532 w 380069"/>
                      <a:gd name="connsiteY28" fmla="*/ 577640 h 577640"/>
                      <a:gd name="connsiteX29" fmla="*/ 182165 w 380069"/>
                      <a:gd name="connsiteY29" fmla="*/ 568598 h 577640"/>
                      <a:gd name="connsiteX30" fmla="*/ 217995 w 380069"/>
                      <a:gd name="connsiteY30" fmla="*/ 568598 h 577640"/>
                      <a:gd name="connsiteX31" fmla="*/ 217995 w 380069"/>
                      <a:gd name="connsiteY31" fmla="*/ 507988 h 577640"/>
                      <a:gd name="connsiteX32" fmla="*/ 278271 w 380069"/>
                      <a:gd name="connsiteY32" fmla="*/ 494259 h 577640"/>
                      <a:gd name="connsiteX33" fmla="*/ 345244 w 380069"/>
                      <a:gd name="connsiteY33" fmla="*/ 441183 h 577640"/>
                      <a:gd name="connsiteX34" fmla="*/ 370358 w 380069"/>
                      <a:gd name="connsiteY34" fmla="*/ 363327 h 577640"/>
                      <a:gd name="connsiteX35" fmla="*/ 334193 w 380069"/>
                      <a:gd name="connsiteY35" fmla="*/ 272244 h 577640"/>
                      <a:gd name="connsiteX36" fmla="*/ 170781 w 380069"/>
                      <a:gd name="connsiteY36" fmla="*/ 72331 h 577640"/>
                      <a:gd name="connsiteX37" fmla="*/ 113184 w 380069"/>
                      <a:gd name="connsiteY37" fmla="*/ 92925 h 577640"/>
                      <a:gd name="connsiteX38" fmla="*/ 89074 w 380069"/>
                      <a:gd name="connsiteY38" fmla="*/ 142317 h 577640"/>
                      <a:gd name="connsiteX39" fmla="*/ 166428 w 380069"/>
                      <a:gd name="connsiteY39" fmla="*/ 216657 h 577640"/>
                      <a:gd name="connsiteX40" fmla="*/ 170781 w 380069"/>
                      <a:gd name="connsiteY40" fmla="*/ 217661 h 577640"/>
                      <a:gd name="connsiteX41" fmla="*/ 170781 w 380069"/>
                      <a:gd name="connsiteY41" fmla="*/ 99455 h 577640"/>
                      <a:gd name="connsiteX42" fmla="*/ 133444 w 380069"/>
                      <a:gd name="connsiteY42" fmla="*/ 115361 h 577640"/>
                      <a:gd name="connsiteX43" fmla="*/ 119547 w 380069"/>
                      <a:gd name="connsiteY43" fmla="*/ 150689 h 577640"/>
                      <a:gd name="connsiteX44" fmla="*/ 155377 w 380069"/>
                      <a:gd name="connsiteY44" fmla="*/ 202927 h 577640"/>
                      <a:gd name="connsiteX45" fmla="*/ 155377 w 380069"/>
                      <a:gd name="connsiteY45" fmla="*/ 205271 h 577640"/>
                      <a:gd name="connsiteX46" fmla="*/ 109836 w 380069"/>
                      <a:gd name="connsiteY46" fmla="*/ 149349 h 577640"/>
                      <a:gd name="connsiteX47" fmla="*/ 127751 w 380069"/>
                      <a:gd name="connsiteY47" fmla="*/ 107826 h 577640"/>
                      <a:gd name="connsiteX48" fmla="*/ 170781 w 380069"/>
                      <a:gd name="connsiteY48" fmla="*/ 90413 h 577640"/>
                      <a:gd name="connsiteX49" fmla="*/ 347253 w 380069"/>
                      <a:gd name="connsiteY49" fmla="*/ 66638 h 577640"/>
                      <a:gd name="connsiteX50" fmla="*/ 355624 w 380069"/>
                      <a:gd name="connsiteY50" fmla="*/ 70322 h 577640"/>
                      <a:gd name="connsiteX51" fmla="*/ 352611 w 380069"/>
                      <a:gd name="connsiteY51" fmla="*/ 75679 h 577640"/>
                      <a:gd name="connsiteX52" fmla="*/ 316110 w 380069"/>
                      <a:gd name="connsiteY52" fmla="*/ 144661 h 577640"/>
                      <a:gd name="connsiteX53" fmla="*/ 303051 w 380069"/>
                      <a:gd name="connsiteY53" fmla="*/ 173125 h 577640"/>
                      <a:gd name="connsiteX54" fmla="*/ 301376 w 380069"/>
                      <a:gd name="connsiteY54" fmla="*/ 177143 h 577640"/>
                      <a:gd name="connsiteX55" fmla="*/ 293340 w 380069"/>
                      <a:gd name="connsiteY55" fmla="*/ 174129 h 577640"/>
                      <a:gd name="connsiteX56" fmla="*/ 296353 w 380069"/>
                      <a:gd name="connsiteY56" fmla="*/ 167767 h 577640"/>
                      <a:gd name="connsiteX57" fmla="*/ 310753 w 380069"/>
                      <a:gd name="connsiteY57" fmla="*/ 136290 h 577640"/>
                      <a:gd name="connsiteX58" fmla="*/ 347253 w 380069"/>
                      <a:gd name="connsiteY58" fmla="*/ 66638 h 577640"/>
                      <a:gd name="connsiteX59" fmla="*/ 171116 w 380069"/>
                      <a:gd name="connsiteY59" fmla="*/ 0 h 577640"/>
                      <a:gd name="connsiteX60" fmla="*/ 198240 w 380069"/>
                      <a:gd name="connsiteY60" fmla="*/ 0 h 577640"/>
                      <a:gd name="connsiteX61" fmla="*/ 198240 w 380069"/>
                      <a:gd name="connsiteY61" fmla="*/ 47216 h 577640"/>
                      <a:gd name="connsiteX62" fmla="*/ 218331 w 380069"/>
                      <a:gd name="connsiteY62" fmla="*/ 51569 h 577640"/>
                      <a:gd name="connsiteX63" fmla="*/ 218331 w 380069"/>
                      <a:gd name="connsiteY63" fmla="*/ 11721 h 577640"/>
                      <a:gd name="connsiteX64" fmla="*/ 227038 w 380069"/>
                      <a:gd name="connsiteY64" fmla="*/ 18083 h 577640"/>
                      <a:gd name="connsiteX65" fmla="*/ 227038 w 380069"/>
                      <a:gd name="connsiteY65" fmla="*/ 51569 h 577640"/>
                      <a:gd name="connsiteX66" fmla="*/ 268896 w 380069"/>
                      <a:gd name="connsiteY66" fmla="*/ 61950 h 577640"/>
                      <a:gd name="connsiteX67" fmla="*/ 298364 w 380069"/>
                      <a:gd name="connsiteY67" fmla="*/ 66303 h 577640"/>
                      <a:gd name="connsiteX68" fmla="*/ 331515 w 380069"/>
                      <a:gd name="connsiteY68" fmla="*/ 54248 h 577640"/>
                      <a:gd name="connsiteX69" fmla="*/ 334194 w 380069"/>
                      <a:gd name="connsiteY69" fmla="*/ 56592 h 577640"/>
                      <a:gd name="connsiteX70" fmla="*/ 279946 w 380069"/>
                      <a:gd name="connsiteY70" fmla="*/ 166427 h 577640"/>
                      <a:gd name="connsiteX71" fmla="*/ 279276 w 380069"/>
                      <a:gd name="connsiteY71" fmla="*/ 169441 h 577640"/>
                      <a:gd name="connsiteX72" fmla="*/ 277267 w 380069"/>
                      <a:gd name="connsiteY72" fmla="*/ 169106 h 577640"/>
                      <a:gd name="connsiteX73" fmla="*/ 198240 w 380069"/>
                      <a:gd name="connsiteY73" fmla="*/ 76684 h 577640"/>
                      <a:gd name="connsiteX74" fmla="*/ 198240 w 380069"/>
                      <a:gd name="connsiteY74" fmla="*/ 224024 h 577640"/>
                      <a:gd name="connsiteX75" fmla="*/ 218331 w 380069"/>
                      <a:gd name="connsiteY75" fmla="*/ 229382 h 577640"/>
                      <a:gd name="connsiteX76" fmla="*/ 218331 w 380069"/>
                      <a:gd name="connsiteY76" fmla="*/ 98450 h 577640"/>
                      <a:gd name="connsiteX77" fmla="*/ 243446 w 380069"/>
                      <a:gd name="connsiteY77" fmla="*/ 113519 h 577640"/>
                      <a:gd name="connsiteX78" fmla="*/ 260859 w 380069"/>
                      <a:gd name="connsiteY78" fmla="*/ 137294 h 577640"/>
                      <a:gd name="connsiteX79" fmla="*/ 257845 w 380069"/>
                      <a:gd name="connsiteY79" fmla="*/ 137294 h 577640"/>
                      <a:gd name="connsiteX80" fmla="*/ 255501 w 380069"/>
                      <a:gd name="connsiteY80" fmla="*/ 134950 h 577640"/>
                      <a:gd name="connsiteX81" fmla="*/ 227038 w 380069"/>
                      <a:gd name="connsiteY81" fmla="*/ 112849 h 577640"/>
                      <a:gd name="connsiteX82" fmla="*/ 227038 w 380069"/>
                      <a:gd name="connsiteY82" fmla="*/ 232061 h 577640"/>
                      <a:gd name="connsiteX83" fmla="*/ 232396 w 380069"/>
                      <a:gd name="connsiteY83" fmla="*/ 233735 h 577640"/>
                      <a:gd name="connsiteX84" fmla="*/ 310419 w 380069"/>
                      <a:gd name="connsiteY84" fmla="*/ 268226 h 577640"/>
                      <a:gd name="connsiteX85" fmla="*/ 351607 w 380069"/>
                      <a:gd name="connsiteY85" fmla="*/ 359309 h 577640"/>
                      <a:gd name="connsiteX86" fmla="*/ 310251 w 380069"/>
                      <a:gd name="connsiteY86" fmla="*/ 452401 h 577640"/>
                      <a:gd name="connsiteX87" fmla="*/ 208955 w 380069"/>
                      <a:gd name="connsiteY87" fmla="*/ 490575 h 577640"/>
                      <a:gd name="connsiteX88" fmla="*/ 198240 w 380069"/>
                      <a:gd name="connsiteY88" fmla="*/ 489905 h 577640"/>
                      <a:gd name="connsiteX89" fmla="*/ 198240 w 380069"/>
                      <a:gd name="connsiteY89" fmla="*/ 551855 h 577640"/>
                      <a:gd name="connsiteX90" fmla="*/ 171116 w 380069"/>
                      <a:gd name="connsiteY90" fmla="*/ 551855 h 577640"/>
                      <a:gd name="connsiteX91" fmla="*/ 171116 w 380069"/>
                      <a:gd name="connsiteY91" fmla="*/ 515690 h 577640"/>
                      <a:gd name="connsiteX92" fmla="*/ 165758 w 380069"/>
                      <a:gd name="connsiteY92" fmla="*/ 514685 h 577640"/>
                      <a:gd name="connsiteX93" fmla="*/ 125239 w 380069"/>
                      <a:gd name="connsiteY93" fmla="*/ 505644 h 577640"/>
                      <a:gd name="connsiteX94" fmla="*/ 94097 w 380069"/>
                      <a:gd name="connsiteY94" fmla="*/ 497942 h 577640"/>
                      <a:gd name="connsiteX95" fmla="*/ 51235 w 380069"/>
                      <a:gd name="connsiteY95" fmla="*/ 492919 h 577640"/>
                      <a:gd name="connsiteX96" fmla="*/ 15739 w 380069"/>
                      <a:gd name="connsiteY96" fmla="*/ 500286 h 577640"/>
                      <a:gd name="connsiteX97" fmla="*/ 11386 w 380069"/>
                      <a:gd name="connsiteY97" fmla="*/ 489905 h 577640"/>
                      <a:gd name="connsiteX98" fmla="*/ 47551 w 380069"/>
                      <a:gd name="connsiteY98" fmla="*/ 482873 h 577640"/>
                      <a:gd name="connsiteX99" fmla="*/ 127583 w 380069"/>
                      <a:gd name="connsiteY99" fmla="*/ 496937 h 577640"/>
                      <a:gd name="connsiteX100" fmla="*/ 166762 w 380069"/>
                      <a:gd name="connsiteY100" fmla="*/ 505309 h 577640"/>
                      <a:gd name="connsiteX101" fmla="*/ 171116 w 380069"/>
                      <a:gd name="connsiteY101" fmla="*/ 506314 h 577640"/>
                      <a:gd name="connsiteX102" fmla="*/ 171116 w 380069"/>
                      <a:gd name="connsiteY102" fmla="*/ 487226 h 577640"/>
                      <a:gd name="connsiteX103" fmla="*/ 89074 w 380069"/>
                      <a:gd name="connsiteY103" fmla="*/ 469479 h 577640"/>
                      <a:gd name="connsiteX104" fmla="*/ 46881 w 380069"/>
                      <a:gd name="connsiteY104" fmla="*/ 462781 h 577640"/>
                      <a:gd name="connsiteX105" fmla="*/ 2679 w 380069"/>
                      <a:gd name="connsiteY105" fmla="*/ 475841 h 577640"/>
                      <a:gd name="connsiteX106" fmla="*/ 0 w 380069"/>
                      <a:gd name="connsiteY106" fmla="*/ 470483 h 577640"/>
                      <a:gd name="connsiteX107" fmla="*/ 3014 w 380069"/>
                      <a:gd name="connsiteY107" fmla="*/ 465795 h 577640"/>
                      <a:gd name="connsiteX108" fmla="*/ 58267 w 380069"/>
                      <a:gd name="connsiteY108" fmla="*/ 352611 h 577640"/>
                      <a:gd name="connsiteX109" fmla="*/ 63625 w 380069"/>
                      <a:gd name="connsiteY109" fmla="*/ 352611 h 577640"/>
                      <a:gd name="connsiteX110" fmla="*/ 98115 w 380069"/>
                      <a:gd name="connsiteY110" fmla="*/ 427956 h 577640"/>
                      <a:gd name="connsiteX111" fmla="*/ 171116 w 380069"/>
                      <a:gd name="connsiteY111" fmla="*/ 461442 h 577640"/>
                      <a:gd name="connsiteX112" fmla="*/ 171116 w 380069"/>
                      <a:gd name="connsiteY112" fmla="*/ 318790 h 577640"/>
                      <a:gd name="connsiteX113" fmla="*/ 164084 w 380069"/>
                      <a:gd name="connsiteY113" fmla="*/ 316781 h 577640"/>
                      <a:gd name="connsiteX114" fmla="*/ 79865 w 380069"/>
                      <a:gd name="connsiteY114" fmla="*/ 290159 h 577640"/>
                      <a:gd name="connsiteX115" fmla="*/ 53913 w 380069"/>
                      <a:gd name="connsiteY115" fmla="*/ 258515 h 577640"/>
                      <a:gd name="connsiteX116" fmla="*/ 66303 w 380069"/>
                      <a:gd name="connsiteY116" fmla="*/ 265212 h 577640"/>
                      <a:gd name="connsiteX117" fmla="*/ 125909 w 380069"/>
                      <a:gd name="connsiteY117" fmla="*/ 296354 h 577640"/>
                      <a:gd name="connsiteX118" fmla="*/ 166093 w 380069"/>
                      <a:gd name="connsiteY118" fmla="*/ 306400 h 577640"/>
                      <a:gd name="connsiteX119" fmla="*/ 171116 w 380069"/>
                      <a:gd name="connsiteY119" fmla="*/ 307740 h 577640"/>
                      <a:gd name="connsiteX120" fmla="*/ 171116 w 380069"/>
                      <a:gd name="connsiteY120" fmla="*/ 289657 h 577640"/>
                      <a:gd name="connsiteX121" fmla="*/ 164418 w 380069"/>
                      <a:gd name="connsiteY121" fmla="*/ 288318 h 577640"/>
                      <a:gd name="connsiteX122" fmla="*/ 70992 w 380069"/>
                      <a:gd name="connsiteY122" fmla="*/ 255501 h 577640"/>
                      <a:gd name="connsiteX123" fmla="*/ 41858 w 380069"/>
                      <a:gd name="connsiteY123" fmla="*/ 217494 h 577640"/>
                      <a:gd name="connsiteX124" fmla="*/ 30808 w 380069"/>
                      <a:gd name="connsiteY124" fmla="*/ 167767 h 577640"/>
                      <a:gd name="connsiteX125" fmla="*/ 68647 w 380069"/>
                      <a:gd name="connsiteY125" fmla="*/ 78358 h 577640"/>
                      <a:gd name="connsiteX126" fmla="*/ 171116 w 380069"/>
                      <a:gd name="connsiteY126" fmla="*/ 45207 h 57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380069" h="577640">
                        <a:moveTo>
                          <a:pt x="96440" y="366005"/>
                        </a:moveTo>
                        <a:cubicBezTo>
                          <a:pt x="100458" y="387659"/>
                          <a:pt x="107100" y="404514"/>
                          <a:pt x="116364" y="416569"/>
                        </a:cubicBezTo>
                        <a:cubicBezTo>
                          <a:pt x="125629" y="428624"/>
                          <a:pt x="140977" y="440679"/>
                          <a:pt x="162408" y="452735"/>
                        </a:cubicBezTo>
                        <a:lnTo>
                          <a:pt x="162408" y="454409"/>
                        </a:lnTo>
                        <a:cubicBezTo>
                          <a:pt x="142540" y="449721"/>
                          <a:pt x="125741" y="439563"/>
                          <a:pt x="112011" y="423936"/>
                        </a:cubicBezTo>
                        <a:cubicBezTo>
                          <a:pt x="98282" y="408309"/>
                          <a:pt x="89966" y="389780"/>
                          <a:pt x="87064" y="368349"/>
                        </a:cubicBezTo>
                        <a:close/>
                        <a:moveTo>
                          <a:pt x="197570" y="296354"/>
                        </a:moveTo>
                        <a:lnTo>
                          <a:pt x="197570" y="464456"/>
                        </a:lnTo>
                        <a:cubicBezTo>
                          <a:pt x="199133" y="464456"/>
                          <a:pt x="200360" y="464456"/>
                          <a:pt x="201253" y="464456"/>
                        </a:cubicBezTo>
                        <a:cubicBezTo>
                          <a:pt x="201923" y="464456"/>
                          <a:pt x="206276" y="464009"/>
                          <a:pt x="214313" y="463116"/>
                        </a:cubicBezTo>
                        <a:cubicBezTo>
                          <a:pt x="215206" y="463116"/>
                          <a:pt x="216434" y="463116"/>
                          <a:pt x="217996" y="463116"/>
                        </a:cubicBezTo>
                        <a:lnTo>
                          <a:pt x="217996" y="320799"/>
                        </a:lnTo>
                        <a:cubicBezTo>
                          <a:pt x="253492" y="328613"/>
                          <a:pt x="275370" y="343682"/>
                          <a:pt x="283630" y="366006"/>
                        </a:cubicBezTo>
                        <a:lnTo>
                          <a:pt x="281286" y="366006"/>
                        </a:lnTo>
                        <a:cubicBezTo>
                          <a:pt x="267668" y="349486"/>
                          <a:pt x="249362" y="338435"/>
                          <a:pt x="226368" y="332854"/>
                        </a:cubicBezTo>
                        <a:lnTo>
                          <a:pt x="226368" y="463116"/>
                        </a:lnTo>
                        <a:cubicBezTo>
                          <a:pt x="248469" y="458428"/>
                          <a:pt x="265603" y="449610"/>
                          <a:pt x="277770" y="436662"/>
                        </a:cubicBezTo>
                        <a:cubicBezTo>
                          <a:pt x="289936" y="423714"/>
                          <a:pt x="296020" y="407752"/>
                          <a:pt x="296020" y="388777"/>
                        </a:cubicBezTo>
                        <a:cubicBezTo>
                          <a:pt x="296020" y="369578"/>
                          <a:pt x="289099" y="352053"/>
                          <a:pt x="275258" y="336203"/>
                        </a:cubicBezTo>
                        <a:cubicBezTo>
                          <a:pt x="266552" y="326157"/>
                          <a:pt x="257510" y="318679"/>
                          <a:pt x="248134" y="313767"/>
                        </a:cubicBezTo>
                        <a:cubicBezTo>
                          <a:pt x="238758" y="308856"/>
                          <a:pt x="223354" y="303498"/>
                          <a:pt x="201923" y="297694"/>
                        </a:cubicBezTo>
                        <a:close/>
                        <a:moveTo>
                          <a:pt x="334193" y="270235"/>
                        </a:moveTo>
                        <a:cubicBezTo>
                          <a:pt x="364777" y="292559"/>
                          <a:pt x="380069" y="324036"/>
                          <a:pt x="380069" y="364666"/>
                        </a:cubicBezTo>
                        <a:cubicBezTo>
                          <a:pt x="380069" y="401055"/>
                          <a:pt x="366842" y="433872"/>
                          <a:pt x="340388" y="463116"/>
                        </a:cubicBezTo>
                        <a:cubicBezTo>
                          <a:pt x="313934" y="492361"/>
                          <a:pt x="281843" y="509551"/>
                          <a:pt x="244115" y="514685"/>
                        </a:cubicBezTo>
                        <a:lnTo>
                          <a:pt x="229381" y="516694"/>
                        </a:lnTo>
                        <a:lnTo>
                          <a:pt x="226367" y="517364"/>
                        </a:lnTo>
                        <a:lnTo>
                          <a:pt x="226367" y="577640"/>
                        </a:lnTo>
                        <a:lnTo>
                          <a:pt x="189532" y="577640"/>
                        </a:lnTo>
                        <a:lnTo>
                          <a:pt x="182165" y="568598"/>
                        </a:lnTo>
                        <a:lnTo>
                          <a:pt x="217995" y="568598"/>
                        </a:lnTo>
                        <a:lnTo>
                          <a:pt x="217995" y="507988"/>
                        </a:lnTo>
                        <a:cubicBezTo>
                          <a:pt x="236301" y="507988"/>
                          <a:pt x="256393" y="503411"/>
                          <a:pt x="278271" y="494259"/>
                        </a:cubicBezTo>
                        <a:cubicBezTo>
                          <a:pt x="306176" y="482650"/>
                          <a:pt x="328500" y="464958"/>
                          <a:pt x="345244" y="441183"/>
                        </a:cubicBezTo>
                        <a:cubicBezTo>
                          <a:pt x="361987" y="417407"/>
                          <a:pt x="370358" y="391455"/>
                          <a:pt x="370358" y="363327"/>
                        </a:cubicBezTo>
                        <a:cubicBezTo>
                          <a:pt x="370358" y="327608"/>
                          <a:pt x="358303" y="297247"/>
                          <a:pt x="334193" y="272244"/>
                        </a:cubicBezTo>
                        <a:close/>
                        <a:moveTo>
                          <a:pt x="170781" y="72331"/>
                        </a:moveTo>
                        <a:cubicBezTo>
                          <a:pt x="148457" y="72331"/>
                          <a:pt x="129258" y="79195"/>
                          <a:pt x="113184" y="92925"/>
                        </a:cubicBezTo>
                        <a:cubicBezTo>
                          <a:pt x="97111" y="106654"/>
                          <a:pt x="89074" y="123118"/>
                          <a:pt x="89074" y="142317"/>
                        </a:cubicBezTo>
                        <a:cubicBezTo>
                          <a:pt x="89074" y="178259"/>
                          <a:pt x="114859" y="203039"/>
                          <a:pt x="166428" y="216657"/>
                        </a:cubicBezTo>
                        <a:lnTo>
                          <a:pt x="170781" y="217661"/>
                        </a:lnTo>
                        <a:lnTo>
                          <a:pt x="170781" y="99455"/>
                        </a:lnTo>
                        <a:cubicBezTo>
                          <a:pt x="155154" y="100794"/>
                          <a:pt x="142708" y="106096"/>
                          <a:pt x="133444" y="115361"/>
                        </a:cubicBezTo>
                        <a:cubicBezTo>
                          <a:pt x="124179" y="124625"/>
                          <a:pt x="119547" y="136401"/>
                          <a:pt x="119547" y="150689"/>
                        </a:cubicBezTo>
                        <a:cubicBezTo>
                          <a:pt x="119547" y="170557"/>
                          <a:pt x="131490" y="187970"/>
                          <a:pt x="155377" y="202927"/>
                        </a:cubicBezTo>
                        <a:lnTo>
                          <a:pt x="155377" y="205271"/>
                        </a:lnTo>
                        <a:cubicBezTo>
                          <a:pt x="125016" y="192323"/>
                          <a:pt x="109836" y="173683"/>
                          <a:pt x="109836" y="149349"/>
                        </a:cubicBezTo>
                        <a:cubicBezTo>
                          <a:pt x="109836" y="133276"/>
                          <a:pt x="115807" y="119435"/>
                          <a:pt x="127751" y="107826"/>
                        </a:cubicBezTo>
                        <a:cubicBezTo>
                          <a:pt x="139694" y="96218"/>
                          <a:pt x="154038" y="90413"/>
                          <a:pt x="170781" y="90413"/>
                        </a:cubicBezTo>
                        <a:close/>
                        <a:moveTo>
                          <a:pt x="347253" y="66638"/>
                        </a:moveTo>
                        <a:lnTo>
                          <a:pt x="355624" y="70322"/>
                        </a:lnTo>
                        <a:lnTo>
                          <a:pt x="352611" y="75679"/>
                        </a:lnTo>
                        <a:cubicBezTo>
                          <a:pt x="337877" y="101129"/>
                          <a:pt x="325710" y="124123"/>
                          <a:pt x="316110" y="144661"/>
                        </a:cubicBezTo>
                        <a:lnTo>
                          <a:pt x="303051" y="173125"/>
                        </a:lnTo>
                        <a:lnTo>
                          <a:pt x="301376" y="177143"/>
                        </a:lnTo>
                        <a:lnTo>
                          <a:pt x="293340" y="174129"/>
                        </a:lnTo>
                        <a:cubicBezTo>
                          <a:pt x="295126" y="170334"/>
                          <a:pt x="296130" y="168213"/>
                          <a:pt x="296353" y="167767"/>
                        </a:cubicBezTo>
                        <a:lnTo>
                          <a:pt x="310753" y="136290"/>
                        </a:lnTo>
                        <a:cubicBezTo>
                          <a:pt x="323254" y="108608"/>
                          <a:pt x="335421" y="85390"/>
                          <a:pt x="347253" y="66638"/>
                        </a:cubicBezTo>
                        <a:close/>
                        <a:moveTo>
                          <a:pt x="171116" y="0"/>
                        </a:moveTo>
                        <a:lnTo>
                          <a:pt x="198240" y="0"/>
                        </a:lnTo>
                        <a:lnTo>
                          <a:pt x="198240" y="47216"/>
                        </a:lnTo>
                        <a:cubicBezTo>
                          <a:pt x="205830" y="48555"/>
                          <a:pt x="212527" y="50007"/>
                          <a:pt x="218331" y="51569"/>
                        </a:cubicBezTo>
                        <a:lnTo>
                          <a:pt x="218331" y="11721"/>
                        </a:lnTo>
                        <a:lnTo>
                          <a:pt x="227038" y="18083"/>
                        </a:lnTo>
                        <a:lnTo>
                          <a:pt x="227038" y="51569"/>
                        </a:lnTo>
                        <a:cubicBezTo>
                          <a:pt x="232172" y="52685"/>
                          <a:pt x="246125" y="56146"/>
                          <a:pt x="268896" y="61950"/>
                        </a:cubicBezTo>
                        <a:cubicBezTo>
                          <a:pt x="280281" y="64852"/>
                          <a:pt x="290104" y="66303"/>
                          <a:pt x="298364" y="66303"/>
                        </a:cubicBezTo>
                        <a:cubicBezTo>
                          <a:pt x="310196" y="66303"/>
                          <a:pt x="321246" y="62285"/>
                          <a:pt x="331515" y="54248"/>
                        </a:cubicBezTo>
                        <a:lnTo>
                          <a:pt x="334194" y="56592"/>
                        </a:lnTo>
                        <a:cubicBezTo>
                          <a:pt x="308968" y="96553"/>
                          <a:pt x="290885" y="133164"/>
                          <a:pt x="279946" y="166427"/>
                        </a:cubicBezTo>
                        <a:lnTo>
                          <a:pt x="279276" y="169441"/>
                        </a:lnTo>
                        <a:lnTo>
                          <a:pt x="277267" y="169106"/>
                        </a:lnTo>
                        <a:cubicBezTo>
                          <a:pt x="268561" y="120216"/>
                          <a:pt x="242218" y="89409"/>
                          <a:pt x="198240" y="76684"/>
                        </a:cubicBezTo>
                        <a:lnTo>
                          <a:pt x="198240" y="224024"/>
                        </a:lnTo>
                        <a:lnTo>
                          <a:pt x="218331" y="229382"/>
                        </a:lnTo>
                        <a:lnTo>
                          <a:pt x="218331" y="98450"/>
                        </a:lnTo>
                        <a:cubicBezTo>
                          <a:pt x="230163" y="104031"/>
                          <a:pt x="238535" y="109054"/>
                          <a:pt x="243446" y="113519"/>
                        </a:cubicBezTo>
                        <a:cubicBezTo>
                          <a:pt x="248357" y="117984"/>
                          <a:pt x="254162" y="125909"/>
                          <a:pt x="260859" y="137294"/>
                        </a:cubicBezTo>
                        <a:lnTo>
                          <a:pt x="257845" y="137294"/>
                        </a:lnTo>
                        <a:lnTo>
                          <a:pt x="255501" y="134950"/>
                        </a:lnTo>
                        <a:cubicBezTo>
                          <a:pt x="243446" y="123788"/>
                          <a:pt x="233958" y="116421"/>
                          <a:pt x="227038" y="112849"/>
                        </a:cubicBezTo>
                        <a:lnTo>
                          <a:pt x="227038" y="232061"/>
                        </a:lnTo>
                        <a:lnTo>
                          <a:pt x="232396" y="233735"/>
                        </a:lnTo>
                        <a:cubicBezTo>
                          <a:pt x="269677" y="244450"/>
                          <a:pt x="295685" y="255948"/>
                          <a:pt x="310419" y="268226"/>
                        </a:cubicBezTo>
                        <a:cubicBezTo>
                          <a:pt x="337878" y="291443"/>
                          <a:pt x="351607" y="321804"/>
                          <a:pt x="351607" y="359309"/>
                        </a:cubicBezTo>
                        <a:cubicBezTo>
                          <a:pt x="351607" y="395920"/>
                          <a:pt x="337822" y="426951"/>
                          <a:pt x="310251" y="452401"/>
                        </a:cubicBezTo>
                        <a:cubicBezTo>
                          <a:pt x="282681" y="477850"/>
                          <a:pt x="248916" y="490575"/>
                          <a:pt x="208955" y="490575"/>
                        </a:cubicBezTo>
                        <a:cubicBezTo>
                          <a:pt x="206946" y="490575"/>
                          <a:pt x="203374" y="490352"/>
                          <a:pt x="198240" y="489905"/>
                        </a:cubicBezTo>
                        <a:lnTo>
                          <a:pt x="198240" y="551855"/>
                        </a:lnTo>
                        <a:lnTo>
                          <a:pt x="171116" y="551855"/>
                        </a:lnTo>
                        <a:lnTo>
                          <a:pt x="171116" y="515690"/>
                        </a:lnTo>
                        <a:lnTo>
                          <a:pt x="165758" y="514685"/>
                        </a:lnTo>
                        <a:cubicBezTo>
                          <a:pt x="148122" y="511113"/>
                          <a:pt x="134616" y="508100"/>
                          <a:pt x="125239" y="505644"/>
                        </a:cubicBezTo>
                        <a:lnTo>
                          <a:pt x="94097" y="497942"/>
                        </a:lnTo>
                        <a:cubicBezTo>
                          <a:pt x="80033" y="494593"/>
                          <a:pt x="65745" y="492919"/>
                          <a:pt x="51235" y="492919"/>
                        </a:cubicBezTo>
                        <a:cubicBezTo>
                          <a:pt x="39180" y="492919"/>
                          <a:pt x="27348" y="495375"/>
                          <a:pt x="15739" y="500286"/>
                        </a:cubicBezTo>
                        <a:lnTo>
                          <a:pt x="11386" y="489905"/>
                        </a:lnTo>
                        <a:cubicBezTo>
                          <a:pt x="23664" y="485217"/>
                          <a:pt x="35719" y="482873"/>
                          <a:pt x="47551" y="482873"/>
                        </a:cubicBezTo>
                        <a:cubicBezTo>
                          <a:pt x="62955" y="482873"/>
                          <a:pt x="89632" y="487561"/>
                          <a:pt x="127583" y="496937"/>
                        </a:cubicBezTo>
                        <a:cubicBezTo>
                          <a:pt x="141201" y="500063"/>
                          <a:pt x="154261" y="502853"/>
                          <a:pt x="166762" y="505309"/>
                        </a:cubicBezTo>
                        <a:lnTo>
                          <a:pt x="171116" y="506314"/>
                        </a:lnTo>
                        <a:lnTo>
                          <a:pt x="171116" y="487226"/>
                        </a:lnTo>
                        <a:cubicBezTo>
                          <a:pt x="154372" y="485217"/>
                          <a:pt x="127025" y="479301"/>
                          <a:pt x="89074" y="469479"/>
                        </a:cubicBezTo>
                        <a:cubicBezTo>
                          <a:pt x="72331" y="465014"/>
                          <a:pt x="58267" y="462781"/>
                          <a:pt x="46881" y="462781"/>
                        </a:cubicBezTo>
                        <a:cubicBezTo>
                          <a:pt x="33040" y="462781"/>
                          <a:pt x="18306" y="467135"/>
                          <a:pt x="2679" y="475841"/>
                        </a:cubicBezTo>
                        <a:lnTo>
                          <a:pt x="0" y="470483"/>
                        </a:lnTo>
                        <a:lnTo>
                          <a:pt x="3014" y="465795"/>
                        </a:lnTo>
                        <a:cubicBezTo>
                          <a:pt x="28687" y="423379"/>
                          <a:pt x="47105" y="385651"/>
                          <a:pt x="58267" y="352611"/>
                        </a:cubicBezTo>
                        <a:lnTo>
                          <a:pt x="63625" y="352611"/>
                        </a:lnTo>
                        <a:cubicBezTo>
                          <a:pt x="67866" y="383865"/>
                          <a:pt x="79363" y="408980"/>
                          <a:pt x="98115" y="427956"/>
                        </a:cubicBezTo>
                        <a:cubicBezTo>
                          <a:pt x="116868" y="446931"/>
                          <a:pt x="141201" y="458093"/>
                          <a:pt x="171116" y="461442"/>
                        </a:cubicBezTo>
                        <a:lnTo>
                          <a:pt x="171116" y="318790"/>
                        </a:lnTo>
                        <a:lnTo>
                          <a:pt x="164084" y="316781"/>
                        </a:lnTo>
                        <a:cubicBezTo>
                          <a:pt x="119882" y="305396"/>
                          <a:pt x="91809" y="296522"/>
                          <a:pt x="79865" y="290159"/>
                        </a:cubicBezTo>
                        <a:cubicBezTo>
                          <a:pt x="67922" y="283797"/>
                          <a:pt x="59271" y="273249"/>
                          <a:pt x="53913" y="258515"/>
                        </a:cubicBezTo>
                        <a:lnTo>
                          <a:pt x="66303" y="265212"/>
                        </a:lnTo>
                        <a:cubicBezTo>
                          <a:pt x="73001" y="277714"/>
                          <a:pt x="92869" y="288094"/>
                          <a:pt x="125909" y="296354"/>
                        </a:cubicBezTo>
                        <a:lnTo>
                          <a:pt x="166093" y="306400"/>
                        </a:lnTo>
                        <a:lnTo>
                          <a:pt x="171116" y="307740"/>
                        </a:lnTo>
                        <a:lnTo>
                          <a:pt x="171116" y="289657"/>
                        </a:lnTo>
                        <a:lnTo>
                          <a:pt x="164418" y="288318"/>
                        </a:lnTo>
                        <a:cubicBezTo>
                          <a:pt x="118430" y="278718"/>
                          <a:pt x="87288" y="267779"/>
                          <a:pt x="70992" y="255501"/>
                        </a:cubicBezTo>
                        <a:cubicBezTo>
                          <a:pt x="58936" y="246125"/>
                          <a:pt x="49225" y="233456"/>
                          <a:pt x="41858" y="217494"/>
                        </a:cubicBezTo>
                        <a:cubicBezTo>
                          <a:pt x="34491" y="201532"/>
                          <a:pt x="30808" y="184956"/>
                          <a:pt x="30808" y="167767"/>
                        </a:cubicBezTo>
                        <a:cubicBezTo>
                          <a:pt x="30808" y="130262"/>
                          <a:pt x="43421" y="100459"/>
                          <a:pt x="68647" y="78358"/>
                        </a:cubicBezTo>
                        <a:cubicBezTo>
                          <a:pt x="93874" y="56257"/>
                          <a:pt x="128030" y="45207"/>
                          <a:pt x="171116" y="45207"/>
                        </a:cubicBezTo>
                        <a:close/>
                      </a:path>
                    </a:pathLst>
                  </a:custGeom>
                  <a:grp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5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pSp>
          </p:grpSp>
          <p:grpSp>
            <p:nvGrpSpPr>
              <p:cNvPr id="287" name="Group 286">
                <a:extLst>
                  <a:ext uri="{FF2B5EF4-FFF2-40B4-BE49-F238E27FC236}">
                    <a16:creationId xmlns:a16="http://schemas.microsoft.com/office/drawing/2014/main" id="{C8E122C4-268B-4C7E-BBE8-3FDAAF14274F}"/>
                  </a:ext>
                </a:extLst>
              </p:cNvPr>
              <p:cNvGrpSpPr/>
              <p:nvPr/>
            </p:nvGrpSpPr>
            <p:grpSpPr>
              <a:xfrm>
                <a:off x="2594384" y="3383989"/>
                <a:ext cx="472606" cy="408666"/>
                <a:chOff x="9660749" y="1759468"/>
                <a:chExt cx="959968" cy="830091"/>
              </a:xfrm>
              <a:solidFill>
                <a:schemeClr val="bg1">
                  <a:alpha val="14000"/>
                </a:schemeClr>
              </a:solidFill>
            </p:grpSpPr>
            <p:sp>
              <p:nvSpPr>
                <p:cNvPr id="288" name="Graphic 1204" descr="Cloud">
                  <a:extLst>
                    <a:ext uri="{FF2B5EF4-FFF2-40B4-BE49-F238E27FC236}">
                      <a16:creationId xmlns:a16="http://schemas.microsoft.com/office/drawing/2014/main" id="{F2CF64A7-B9AA-4112-AA7F-9389E293BD5F}"/>
                    </a:ext>
                  </a:extLst>
                </p:cNvPr>
                <p:cNvSpPr/>
                <p:nvPr/>
              </p:nvSpPr>
              <p:spPr>
                <a:xfrm>
                  <a:off x="9660749" y="1759468"/>
                  <a:ext cx="959968" cy="553394"/>
                </a:xfrm>
                <a:custGeom>
                  <a:avLst/>
                  <a:gdLst>
                    <a:gd name="connsiteX0" fmla="*/ 696571 w 809625"/>
                    <a:gd name="connsiteY0" fmla="*/ 234650 h 466725"/>
                    <a:gd name="connsiteX1" fmla="*/ 687046 w 809625"/>
                    <a:gd name="connsiteY1" fmla="*/ 234650 h 466725"/>
                    <a:gd name="connsiteX2" fmla="*/ 687046 w 809625"/>
                    <a:gd name="connsiteY2" fmla="*/ 234650 h 466725"/>
                    <a:gd name="connsiteX3" fmla="*/ 627039 w 809625"/>
                    <a:gd name="connsiteY3" fmla="*/ 118445 h 466725"/>
                    <a:gd name="connsiteX4" fmla="*/ 496546 w 809625"/>
                    <a:gd name="connsiteY4" fmla="*/ 100348 h 466725"/>
                    <a:gd name="connsiteX5" fmla="*/ 304141 w 809625"/>
                    <a:gd name="connsiteY5" fmla="*/ 11765 h 466725"/>
                    <a:gd name="connsiteX6" fmla="*/ 172696 w 809625"/>
                    <a:gd name="connsiteY6" fmla="*/ 177500 h 466725"/>
                    <a:gd name="connsiteX7" fmla="*/ 172696 w 809625"/>
                    <a:gd name="connsiteY7" fmla="*/ 179405 h 466725"/>
                    <a:gd name="connsiteX8" fmla="*/ 35536 w 809625"/>
                    <a:gd name="connsiteY8" fmla="*/ 234650 h 466725"/>
                    <a:gd name="connsiteX9" fmla="*/ 20296 w 809625"/>
                    <a:gd name="connsiteY9" fmla="*/ 381335 h 466725"/>
                    <a:gd name="connsiteX10" fmla="*/ 143169 w 809625"/>
                    <a:gd name="connsiteY10" fmla="*/ 463250 h 466725"/>
                    <a:gd name="connsiteX11" fmla="*/ 143169 w 809625"/>
                    <a:gd name="connsiteY11" fmla="*/ 464203 h 466725"/>
                    <a:gd name="connsiteX12" fmla="*/ 695619 w 809625"/>
                    <a:gd name="connsiteY12" fmla="*/ 464203 h 466725"/>
                    <a:gd name="connsiteX13" fmla="*/ 809919 w 809625"/>
                    <a:gd name="connsiteY13" fmla="*/ 349903 h 466725"/>
                    <a:gd name="connsiteX14" fmla="*/ 696571 w 809625"/>
                    <a:gd name="connsiteY14" fmla="*/ 23465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9625" h="466725">
                      <a:moveTo>
                        <a:pt x="696571" y="234650"/>
                      </a:moveTo>
                      <a:cubicBezTo>
                        <a:pt x="693714" y="234650"/>
                        <a:pt x="689904" y="234650"/>
                        <a:pt x="687046" y="234650"/>
                      </a:cubicBezTo>
                      <a:cubicBezTo>
                        <a:pt x="687046" y="234650"/>
                        <a:pt x="687046" y="234650"/>
                        <a:pt x="687046" y="234650"/>
                      </a:cubicBezTo>
                      <a:cubicBezTo>
                        <a:pt x="687046" y="187978"/>
                        <a:pt x="664186" y="145115"/>
                        <a:pt x="627039" y="118445"/>
                      </a:cubicBezTo>
                      <a:cubicBezTo>
                        <a:pt x="588939" y="91775"/>
                        <a:pt x="540361" y="85108"/>
                        <a:pt x="496546" y="100348"/>
                      </a:cubicBezTo>
                      <a:cubicBezTo>
                        <a:pt x="460351" y="29863"/>
                        <a:pt x="380341" y="-6332"/>
                        <a:pt x="304141" y="11765"/>
                      </a:cubicBezTo>
                      <a:cubicBezTo>
                        <a:pt x="227941" y="29863"/>
                        <a:pt x="172696" y="98443"/>
                        <a:pt x="172696" y="177500"/>
                      </a:cubicBezTo>
                      <a:cubicBezTo>
                        <a:pt x="172696" y="177500"/>
                        <a:pt x="172696" y="178453"/>
                        <a:pt x="172696" y="179405"/>
                      </a:cubicBezTo>
                      <a:cubicBezTo>
                        <a:pt x="120309" y="170833"/>
                        <a:pt x="67921" y="192740"/>
                        <a:pt x="35536" y="234650"/>
                      </a:cubicBezTo>
                      <a:cubicBezTo>
                        <a:pt x="4104" y="277513"/>
                        <a:pt x="-1611" y="333710"/>
                        <a:pt x="20296" y="381335"/>
                      </a:cubicBezTo>
                      <a:cubicBezTo>
                        <a:pt x="43156" y="428960"/>
                        <a:pt x="90781" y="460393"/>
                        <a:pt x="143169" y="463250"/>
                      </a:cubicBezTo>
                      <a:lnTo>
                        <a:pt x="143169" y="464203"/>
                      </a:lnTo>
                      <a:lnTo>
                        <a:pt x="695619" y="464203"/>
                      </a:lnTo>
                      <a:cubicBezTo>
                        <a:pt x="758484" y="464203"/>
                        <a:pt x="809919" y="412768"/>
                        <a:pt x="809919" y="349903"/>
                      </a:cubicBezTo>
                      <a:cubicBezTo>
                        <a:pt x="809919" y="287038"/>
                        <a:pt x="759436" y="234650"/>
                        <a:pt x="696571" y="23465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 name="Arrow: Up 288">
                  <a:extLst>
                    <a:ext uri="{FF2B5EF4-FFF2-40B4-BE49-F238E27FC236}">
                      <a16:creationId xmlns:a16="http://schemas.microsoft.com/office/drawing/2014/main" id="{780A5183-5E04-4D0B-B7E1-2D3BDB10FAEC}"/>
                    </a:ext>
                  </a:extLst>
                </p:cNvPr>
                <p:cNvSpPr/>
                <p:nvPr/>
              </p:nvSpPr>
              <p:spPr>
                <a:xfrm>
                  <a:off x="9939565" y="2036165"/>
                  <a:ext cx="402336" cy="553394"/>
                </a:xfrm>
                <a:prstGeom prst="upArrow">
                  <a:avLst/>
                </a:prstGeom>
                <a:solidFill>
                  <a:srgbClr val="39A0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24" name="Group 223">
            <a:extLst>
              <a:ext uri="{FF2B5EF4-FFF2-40B4-BE49-F238E27FC236}">
                <a16:creationId xmlns:a16="http://schemas.microsoft.com/office/drawing/2014/main" id="{52519E86-B88F-4EBF-BC58-884781D84AC7}"/>
              </a:ext>
            </a:extLst>
          </p:cNvPr>
          <p:cNvGrpSpPr/>
          <p:nvPr/>
        </p:nvGrpSpPr>
        <p:grpSpPr>
          <a:xfrm>
            <a:off x="2612151" y="3729377"/>
            <a:ext cx="625871" cy="1962020"/>
            <a:chOff x="-181849" y="3383968"/>
            <a:chExt cx="574922" cy="1802302"/>
          </a:xfrm>
        </p:grpSpPr>
        <p:sp>
          <p:nvSpPr>
            <p:cNvPr id="248" name="Freeform 368">
              <a:extLst>
                <a:ext uri="{FF2B5EF4-FFF2-40B4-BE49-F238E27FC236}">
                  <a16:creationId xmlns:a16="http://schemas.microsoft.com/office/drawing/2014/main" id="{36D9C191-69FB-487B-A2B5-D8EE289C99B3}"/>
                </a:ext>
              </a:extLst>
            </p:cNvPr>
            <p:cNvSpPr>
              <a:spLocks/>
            </p:cNvSpPr>
            <p:nvPr/>
          </p:nvSpPr>
          <p:spPr bwMode="auto">
            <a:xfrm>
              <a:off x="144690" y="4392316"/>
              <a:ext cx="248383" cy="313747"/>
            </a:xfrm>
            <a:custGeom>
              <a:avLst/>
              <a:gdLst>
                <a:gd name="T0" fmla="*/ 102 w 1380"/>
                <a:gd name="T1" fmla="*/ 1158 h 1746"/>
                <a:gd name="T2" fmla="*/ 103 w 1380"/>
                <a:gd name="T3" fmla="*/ 1471 h 1746"/>
                <a:gd name="T4" fmla="*/ 103 w 1380"/>
                <a:gd name="T5" fmla="*/ 1633 h 1746"/>
                <a:gd name="T6" fmla="*/ 154 w 1380"/>
                <a:gd name="T7" fmla="*/ 1734 h 1746"/>
                <a:gd name="T8" fmla="*/ 1219 w 1380"/>
                <a:gd name="T9" fmla="*/ 1731 h 1746"/>
                <a:gd name="T10" fmla="*/ 1288 w 1380"/>
                <a:gd name="T11" fmla="*/ 1438 h 1746"/>
                <a:gd name="T12" fmla="*/ 1288 w 1380"/>
                <a:gd name="T13" fmla="*/ 1082 h 1746"/>
                <a:gd name="T14" fmla="*/ 1327 w 1380"/>
                <a:gd name="T15" fmla="*/ 938 h 1746"/>
                <a:gd name="T16" fmla="*/ 1058 w 1380"/>
                <a:gd name="T17" fmla="*/ 297 h 1746"/>
                <a:gd name="T18" fmla="*/ 1043 w 1380"/>
                <a:gd name="T19" fmla="*/ 110 h 1746"/>
                <a:gd name="T20" fmla="*/ 935 w 1380"/>
                <a:gd name="T21" fmla="*/ 17 h 1746"/>
                <a:gd name="T22" fmla="*/ 929 w 1380"/>
                <a:gd name="T23" fmla="*/ 299 h 1746"/>
                <a:gd name="T24" fmla="*/ 448 w 1380"/>
                <a:gd name="T25" fmla="*/ 298 h 1746"/>
                <a:gd name="T26" fmla="*/ 462 w 1380"/>
                <a:gd name="T27" fmla="*/ 138 h 1746"/>
                <a:gd name="T28" fmla="*/ 637 w 1380"/>
                <a:gd name="T29" fmla="*/ 88 h 1746"/>
                <a:gd name="T30" fmla="*/ 500 w 1380"/>
                <a:gd name="T31" fmla="*/ 7 h 1746"/>
                <a:gd name="T32" fmla="*/ 471 w 1380"/>
                <a:gd name="T33" fmla="*/ 9 h 1746"/>
                <a:gd name="T34" fmla="*/ 321 w 1380"/>
                <a:gd name="T35" fmla="*/ 300 h 1746"/>
                <a:gd name="T36" fmla="*/ 59 w 1380"/>
                <a:gd name="T37" fmla="*/ 845 h 1746"/>
                <a:gd name="T38" fmla="*/ 104 w 1380"/>
                <a:gd name="T39" fmla="*/ 1064 h 1746"/>
                <a:gd name="T40" fmla="*/ 102 w 1380"/>
                <a:gd name="T41" fmla="*/ 1158 h 1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80" h="1746">
                  <a:moveTo>
                    <a:pt x="102" y="1158"/>
                  </a:moveTo>
                  <a:cubicBezTo>
                    <a:pt x="102" y="1263"/>
                    <a:pt x="103" y="1367"/>
                    <a:pt x="103" y="1471"/>
                  </a:cubicBezTo>
                  <a:cubicBezTo>
                    <a:pt x="103" y="1525"/>
                    <a:pt x="103" y="1579"/>
                    <a:pt x="103" y="1633"/>
                  </a:cubicBezTo>
                  <a:cubicBezTo>
                    <a:pt x="103" y="1708"/>
                    <a:pt x="106" y="1703"/>
                    <a:pt x="154" y="1734"/>
                  </a:cubicBezTo>
                  <a:cubicBezTo>
                    <a:pt x="250" y="1734"/>
                    <a:pt x="1168" y="1746"/>
                    <a:pt x="1219" y="1731"/>
                  </a:cubicBezTo>
                  <a:cubicBezTo>
                    <a:pt x="1316" y="1704"/>
                    <a:pt x="1288" y="1544"/>
                    <a:pt x="1288" y="1438"/>
                  </a:cubicBezTo>
                  <a:cubicBezTo>
                    <a:pt x="1288" y="1339"/>
                    <a:pt x="1278" y="1172"/>
                    <a:pt x="1288" y="1082"/>
                  </a:cubicBezTo>
                  <a:cubicBezTo>
                    <a:pt x="1294" y="1027"/>
                    <a:pt x="1326" y="1026"/>
                    <a:pt x="1327" y="938"/>
                  </a:cubicBezTo>
                  <a:cubicBezTo>
                    <a:pt x="1334" y="260"/>
                    <a:pt x="1380" y="302"/>
                    <a:pt x="1058" y="297"/>
                  </a:cubicBezTo>
                  <a:cubicBezTo>
                    <a:pt x="1043" y="238"/>
                    <a:pt x="1065" y="168"/>
                    <a:pt x="1043" y="110"/>
                  </a:cubicBezTo>
                  <a:cubicBezTo>
                    <a:pt x="1026" y="67"/>
                    <a:pt x="983" y="26"/>
                    <a:pt x="935" y="17"/>
                  </a:cubicBezTo>
                  <a:cubicBezTo>
                    <a:pt x="928" y="114"/>
                    <a:pt x="937" y="262"/>
                    <a:pt x="929" y="299"/>
                  </a:cubicBezTo>
                  <a:lnTo>
                    <a:pt x="448" y="298"/>
                  </a:lnTo>
                  <a:cubicBezTo>
                    <a:pt x="436" y="255"/>
                    <a:pt x="444" y="176"/>
                    <a:pt x="462" y="138"/>
                  </a:cubicBezTo>
                  <a:cubicBezTo>
                    <a:pt x="523" y="120"/>
                    <a:pt x="617" y="159"/>
                    <a:pt x="637" y="88"/>
                  </a:cubicBezTo>
                  <a:cubicBezTo>
                    <a:pt x="661" y="0"/>
                    <a:pt x="564" y="7"/>
                    <a:pt x="500" y="7"/>
                  </a:cubicBezTo>
                  <a:lnTo>
                    <a:pt x="471" y="9"/>
                  </a:lnTo>
                  <a:cubicBezTo>
                    <a:pt x="302" y="18"/>
                    <a:pt x="318" y="183"/>
                    <a:pt x="321" y="300"/>
                  </a:cubicBezTo>
                  <a:cubicBezTo>
                    <a:pt x="0" y="289"/>
                    <a:pt x="59" y="260"/>
                    <a:pt x="59" y="845"/>
                  </a:cubicBezTo>
                  <a:cubicBezTo>
                    <a:pt x="59" y="963"/>
                    <a:pt x="40" y="1021"/>
                    <a:pt x="104" y="1064"/>
                  </a:cubicBezTo>
                  <a:lnTo>
                    <a:pt x="102" y="1158"/>
                  </a:lnTo>
                  <a:close/>
                </a:path>
              </a:pathLst>
            </a:custGeom>
            <a:solidFill>
              <a:srgbClr val="413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9" name="Freeform 362">
              <a:extLst>
                <a:ext uri="{FF2B5EF4-FFF2-40B4-BE49-F238E27FC236}">
                  <a16:creationId xmlns:a16="http://schemas.microsoft.com/office/drawing/2014/main" id="{AD4AD02A-7DDF-40E3-899A-EFC37D79C5C4}"/>
                </a:ext>
              </a:extLst>
            </p:cNvPr>
            <p:cNvSpPr>
              <a:spLocks/>
            </p:cNvSpPr>
            <p:nvPr/>
          </p:nvSpPr>
          <p:spPr bwMode="auto">
            <a:xfrm>
              <a:off x="-81034" y="4158749"/>
              <a:ext cx="316362" cy="441860"/>
            </a:xfrm>
            <a:custGeom>
              <a:avLst/>
              <a:gdLst>
                <a:gd name="T0" fmla="*/ 262 w 1759"/>
                <a:gd name="T1" fmla="*/ 2455 h 2456"/>
                <a:gd name="T2" fmla="*/ 754 w 1759"/>
                <a:gd name="T3" fmla="*/ 2454 h 2456"/>
                <a:gd name="T4" fmla="*/ 935 w 1759"/>
                <a:gd name="T5" fmla="*/ 2454 h 2456"/>
                <a:gd name="T6" fmla="*/ 1358 w 1759"/>
                <a:gd name="T7" fmla="*/ 2456 h 2456"/>
                <a:gd name="T8" fmla="*/ 1360 w 1759"/>
                <a:gd name="T9" fmla="*/ 2362 h 2456"/>
                <a:gd name="T10" fmla="*/ 1315 w 1759"/>
                <a:gd name="T11" fmla="*/ 2143 h 2456"/>
                <a:gd name="T12" fmla="*/ 1577 w 1759"/>
                <a:gd name="T13" fmla="*/ 1598 h 2456"/>
                <a:gd name="T14" fmla="*/ 1727 w 1759"/>
                <a:gd name="T15" fmla="*/ 1307 h 2456"/>
                <a:gd name="T16" fmla="*/ 1574 w 1759"/>
                <a:gd name="T17" fmla="*/ 0 h 2456"/>
                <a:gd name="T18" fmla="*/ 141 w 1759"/>
                <a:gd name="T19" fmla="*/ 0 h 2456"/>
                <a:gd name="T20" fmla="*/ 27 w 1759"/>
                <a:gd name="T21" fmla="*/ 584 h 2456"/>
                <a:gd name="T22" fmla="*/ 13 w 1759"/>
                <a:gd name="T23" fmla="*/ 1248 h 2456"/>
                <a:gd name="T24" fmla="*/ 137 w 1759"/>
                <a:gd name="T25" fmla="*/ 2165 h 2456"/>
                <a:gd name="T26" fmla="*/ 202 w 1759"/>
                <a:gd name="T27" fmla="*/ 2454 h 2456"/>
                <a:gd name="T28" fmla="*/ 262 w 1759"/>
                <a:gd name="T29" fmla="*/ 2455 h 2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59" h="2456">
                  <a:moveTo>
                    <a:pt x="262" y="2455"/>
                  </a:moveTo>
                  <a:lnTo>
                    <a:pt x="754" y="2454"/>
                  </a:lnTo>
                  <a:lnTo>
                    <a:pt x="935" y="2454"/>
                  </a:lnTo>
                  <a:lnTo>
                    <a:pt x="1358" y="2456"/>
                  </a:lnTo>
                  <a:lnTo>
                    <a:pt x="1360" y="2362"/>
                  </a:lnTo>
                  <a:cubicBezTo>
                    <a:pt x="1296" y="2319"/>
                    <a:pt x="1315" y="2261"/>
                    <a:pt x="1315" y="2143"/>
                  </a:cubicBezTo>
                  <a:cubicBezTo>
                    <a:pt x="1315" y="1558"/>
                    <a:pt x="1256" y="1587"/>
                    <a:pt x="1577" y="1598"/>
                  </a:cubicBezTo>
                  <a:cubicBezTo>
                    <a:pt x="1574" y="1481"/>
                    <a:pt x="1558" y="1316"/>
                    <a:pt x="1727" y="1307"/>
                  </a:cubicBezTo>
                  <a:cubicBezTo>
                    <a:pt x="1744" y="759"/>
                    <a:pt x="1759" y="534"/>
                    <a:pt x="1574" y="0"/>
                  </a:cubicBezTo>
                  <a:lnTo>
                    <a:pt x="141" y="0"/>
                  </a:lnTo>
                  <a:cubicBezTo>
                    <a:pt x="100" y="227"/>
                    <a:pt x="61" y="273"/>
                    <a:pt x="27" y="584"/>
                  </a:cubicBezTo>
                  <a:cubicBezTo>
                    <a:pt x="5" y="797"/>
                    <a:pt x="0" y="1030"/>
                    <a:pt x="13" y="1248"/>
                  </a:cubicBezTo>
                  <a:cubicBezTo>
                    <a:pt x="34" y="1579"/>
                    <a:pt x="74" y="1845"/>
                    <a:pt x="137" y="2165"/>
                  </a:cubicBezTo>
                  <a:cubicBezTo>
                    <a:pt x="154" y="2245"/>
                    <a:pt x="175" y="2382"/>
                    <a:pt x="202" y="2454"/>
                  </a:cubicBezTo>
                  <a:lnTo>
                    <a:pt x="262" y="2455"/>
                  </a:ln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0" name="Freeform 376">
              <a:extLst>
                <a:ext uri="{FF2B5EF4-FFF2-40B4-BE49-F238E27FC236}">
                  <a16:creationId xmlns:a16="http://schemas.microsoft.com/office/drawing/2014/main" id="{8D2FA8D1-B271-407B-807B-96CA717463A9}"/>
                </a:ext>
              </a:extLst>
            </p:cNvPr>
            <p:cNvSpPr>
              <a:spLocks/>
            </p:cNvSpPr>
            <p:nvPr/>
          </p:nvSpPr>
          <p:spPr bwMode="auto">
            <a:xfrm>
              <a:off x="-54888" y="4600609"/>
              <a:ext cx="110683" cy="522040"/>
            </a:xfrm>
            <a:custGeom>
              <a:avLst/>
              <a:gdLst>
                <a:gd name="T0" fmla="*/ 355 w 619"/>
                <a:gd name="T1" fmla="*/ 2553 h 2906"/>
                <a:gd name="T2" fmla="*/ 463 w 619"/>
                <a:gd name="T3" fmla="*/ 2901 h 2906"/>
                <a:gd name="T4" fmla="*/ 590 w 619"/>
                <a:gd name="T5" fmla="*/ 2788 h 2906"/>
                <a:gd name="T6" fmla="*/ 606 w 619"/>
                <a:gd name="T7" fmla="*/ 2686 h 2906"/>
                <a:gd name="T8" fmla="*/ 609 w 619"/>
                <a:gd name="T9" fmla="*/ 2572 h 2906"/>
                <a:gd name="T10" fmla="*/ 588 w 619"/>
                <a:gd name="T11" fmla="*/ 2517 h 2906"/>
                <a:gd name="T12" fmla="*/ 613 w 619"/>
                <a:gd name="T13" fmla="*/ 1289 h 2906"/>
                <a:gd name="T14" fmla="*/ 612 w 619"/>
                <a:gd name="T15" fmla="*/ 629 h 2906"/>
                <a:gd name="T16" fmla="*/ 591 w 619"/>
                <a:gd name="T17" fmla="*/ 324 h 2906"/>
                <a:gd name="T18" fmla="*/ 610 w 619"/>
                <a:gd name="T19" fmla="*/ 0 h 2906"/>
                <a:gd name="T20" fmla="*/ 118 w 619"/>
                <a:gd name="T21" fmla="*/ 1 h 2906"/>
                <a:gd name="T22" fmla="*/ 134 w 619"/>
                <a:gd name="T23" fmla="*/ 639 h 2906"/>
                <a:gd name="T24" fmla="*/ 355 w 619"/>
                <a:gd name="T25" fmla="*/ 2553 h 2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9" h="2906">
                  <a:moveTo>
                    <a:pt x="355" y="2553"/>
                  </a:moveTo>
                  <a:cubicBezTo>
                    <a:pt x="364" y="2577"/>
                    <a:pt x="306" y="2890"/>
                    <a:pt x="463" y="2901"/>
                  </a:cubicBezTo>
                  <a:cubicBezTo>
                    <a:pt x="534" y="2906"/>
                    <a:pt x="571" y="2845"/>
                    <a:pt x="590" y="2788"/>
                  </a:cubicBezTo>
                  <a:cubicBezTo>
                    <a:pt x="600" y="2757"/>
                    <a:pt x="605" y="2721"/>
                    <a:pt x="606" y="2686"/>
                  </a:cubicBezTo>
                  <a:cubicBezTo>
                    <a:pt x="607" y="2631"/>
                    <a:pt x="592" y="2600"/>
                    <a:pt x="609" y="2572"/>
                  </a:cubicBezTo>
                  <a:cubicBezTo>
                    <a:pt x="597" y="2539"/>
                    <a:pt x="592" y="2562"/>
                    <a:pt x="588" y="2517"/>
                  </a:cubicBezTo>
                  <a:lnTo>
                    <a:pt x="613" y="1289"/>
                  </a:lnTo>
                  <a:cubicBezTo>
                    <a:pt x="618" y="1072"/>
                    <a:pt x="619" y="846"/>
                    <a:pt x="612" y="629"/>
                  </a:cubicBezTo>
                  <a:cubicBezTo>
                    <a:pt x="608" y="527"/>
                    <a:pt x="596" y="425"/>
                    <a:pt x="591" y="324"/>
                  </a:cubicBezTo>
                  <a:cubicBezTo>
                    <a:pt x="587" y="215"/>
                    <a:pt x="605" y="109"/>
                    <a:pt x="610" y="0"/>
                  </a:cubicBezTo>
                  <a:lnTo>
                    <a:pt x="118" y="1"/>
                  </a:lnTo>
                  <a:cubicBezTo>
                    <a:pt x="203" y="272"/>
                    <a:pt x="187" y="367"/>
                    <a:pt x="134" y="639"/>
                  </a:cubicBezTo>
                  <a:cubicBezTo>
                    <a:pt x="0" y="1327"/>
                    <a:pt x="295" y="1922"/>
                    <a:pt x="355" y="2553"/>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1" name="Freeform 377">
              <a:extLst>
                <a:ext uri="{FF2B5EF4-FFF2-40B4-BE49-F238E27FC236}">
                  <a16:creationId xmlns:a16="http://schemas.microsoft.com/office/drawing/2014/main" id="{96ADA6BA-1E0C-40D0-A990-052374650481}"/>
                </a:ext>
              </a:extLst>
            </p:cNvPr>
            <p:cNvSpPr>
              <a:spLocks/>
            </p:cNvSpPr>
            <p:nvPr/>
          </p:nvSpPr>
          <p:spPr bwMode="auto">
            <a:xfrm>
              <a:off x="81941" y="4600609"/>
              <a:ext cx="97610" cy="518554"/>
            </a:xfrm>
            <a:custGeom>
              <a:avLst/>
              <a:gdLst>
                <a:gd name="T0" fmla="*/ 26 w 540"/>
                <a:gd name="T1" fmla="*/ 2554 h 2885"/>
                <a:gd name="T2" fmla="*/ 35 w 540"/>
                <a:gd name="T3" fmla="*/ 2574 h 2885"/>
                <a:gd name="T4" fmla="*/ 165 w 540"/>
                <a:gd name="T5" fmla="*/ 2885 h 2885"/>
                <a:gd name="T6" fmla="*/ 281 w 540"/>
                <a:gd name="T7" fmla="*/ 2537 h 2885"/>
                <a:gd name="T8" fmla="*/ 537 w 540"/>
                <a:gd name="T9" fmla="*/ 1095 h 2885"/>
                <a:gd name="T10" fmla="*/ 530 w 540"/>
                <a:gd name="T11" fmla="*/ 822 h 2885"/>
                <a:gd name="T12" fmla="*/ 514 w 540"/>
                <a:gd name="T13" fmla="*/ 693 h 2885"/>
                <a:gd name="T14" fmla="*/ 502 w 540"/>
                <a:gd name="T15" fmla="*/ 578 h 2885"/>
                <a:gd name="T16" fmla="*/ 451 w 540"/>
                <a:gd name="T17" fmla="*/ 477 h 2885"/>
                <a:gd name="T18" fmla="*/ 451 w 540"/>
                <a:gd name="T19" fmla="*/ 315 h 2885"/>
                <a:gd name="T20" fmla="*/ 450 w 540"/>
                <a:gd name="T21" fmla="*/ 2 h 2885"/>
                <a:gd name="T22" fmla="*/ 27 w 540"/>
                <a:gd name="T23" fmla="*/ 0 h 2885"/>
                <a:gd name="T24" fmla="*/ 24 w 540"/>
                <a:gd name="T25" fmla="*/ 620 h 2885"/>
                <a:gd name="T26" fmla="*/ 23 w 540"/>
                <a:gd name="T27" fmla="*/ 1281 h 2885"/>
                <a:gd name="T28" fmla="*/ 37 w 540"/>
                <a:gd name="T29" fmla="*/ 1924 h 2885"/>
                <a:gd name="T30" fmla="*/ 47 w 540"/>
                <a:gd name="T31" fmla="*/ 2492 h 2885"/>
                <a:gd name="T32" fmla="*/ 26 w 540"/>
                <a:gd name="T33" fmla="*/ 2554 h 2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40" h="2885">
                  <a:moveTo>
                    <a:pt x="26" y="2554"/>
                  </a:moveTo>
                  <a:cubicBezTo>
                    <a:pt x="33" y="2565"/>
                    <a:pt x="31" y="2555"/>
                    <a:pt x="35" y="2574"/>
                  </a:cubicBezTo>
                  <a:cubicBezTo>
                    <a:pt x="35" y="2574"/>
                    <a:pt x="0" y="2885"/>
                    <a:pt x="165" y="2885"/>
                  </a:cubicBezTo>
                  <a:cubicBezTo>
                    <a:pt x="330" y="2885"/>
                    <a:pt x="272" y="2561"/>
                    <a:pt x="281" y="2537"/>
                  </a:cubicBezTo>
                  <a:cubicBezTo>
                    <a:pt x="314" y="2168"/>
                    <a:pt x="523" y="1477"/>
                    <a:pt x="537" y="1095"/>
                  </a:cubicBezTo>
                  <a:cubicBezTo>
                    <a:pt x="540" y="1006"/>
                    <a:pt x="538" y="908"/>
                    <a:pt x="530" y="822"/>
                  </a:cubicBezTo>
                  <a:cubicBezTo>
                    <a:pt x="527" y="778"/>
                    <a:pt x="522" y="737"/>
                    <a:pt x="514" y="693"/>
                  </a:cubicBezTo>
                  <a:lnTo>
                    <a:pt x="502" y="578"/>
                  </a:lnTo>
                  <a:cubicBezTo>
                    <a:pt x="454" y="547"/>
                    <a:pt x="451" y="552"/>
                    <a:pt x="451" y="477"/>
                  </a:cubicBezTo>
                  <a:cubicBezTo>
                    <a:pt x="451" y="423"/>
                    <a:pt x="451" y="369"/>
                    <a:pt x="451" y="315"/>
                  </a:cubicBezTo>
                  <a:cubicBezTo>
                    <a:pt x="451" y="211"/>
                    <a:pt x="450" y="107"/>
                    <a:pt x="450" y="2"/>
                  </a:cubicBezTo>
                  <a:lnTo>
                    <a:pt x="27" y="0"/>
                  </a:lnTo>
                  <a:cubicBezTo>
                    <a:pt x="53" y="237"/>
                    <a:pt x="31" y="392"/>
                    <a:pt x="24" y="620"/>
                  </a:cubicBezTo>
                  <a:cubicBezTo>
                    <a:pt x="17" y="841"/>
                    <a:pt x="20" y="1059"/>
                    <a:pt x="23" y="1281"/>
                  </a:cubicBezTo>
                  <a:cubicBezTo>
                    <a:pt x="27" y="1495"/>
                    <a:pt x="31" y="1710"/>
                    <a:pt x="37" y="1924"/>
                  </a:cubicBezTo>
                  <a:lnTo>
                    <a:pt x="47" y="2492"/>
                  </a:lnTo>
                  <a:cubicBezTo>
                    <a:pt x="45" y="2550"/>
                    <a:pt x="43" y="2514"/>
                    <a:pt x="26" y="2554"/>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2" name="Freeform 391">
              <a:extLst>
                <a:ext uri="{FF2B5EF4-FFF2-40B4-BE49-F238E27FC236}">
                  <a16:creationId xmlns:a16="http://schemas.microsoft.com/office/drawing/2014/main" id="{55BDB3AB-8194-41F0-9965-B11C2887E7A7}"/>
                </a:ext>
              </a:extLst>
            </p:cNvPr>
            <p:cNvSpPr>
              <a:spLocks/>
            </p:cNvSpPr>
            <p:nvPr/>
          </p:nvSpPr>
          <p:spPr bwMode="auto">
            <a:xfrm>
              <a:off x="-47916" y="3578317"/>
              <a:ext cx="252740" cy="210908"/>
            </a:xfrm>
            <a:custGeom>
              <a:avLst/>
              <a:gdLst>
                <a:gd name="T0" fmla="*/ 81 w 1404"/>
                <a:gd name="T1" fmla="*/ 278 h 1171"/>
                <a:gd name="T2" fmla="*/ 64 w 1404"/>
                <a:gd name="T3" fmla="*/ 661 h 1171"/>
                <a:gd name="T4" fmla="*/ 42 w 1404"/>
                <a:gd name="T5" fmla="*/ 835 h 1171"/>
                <a:gd name="T6" fmla="*/ 0 w 1404"/>
                <a:gd name="T7" fmla="*/ 1003 h 1171"/>
                <a:gd name="T8" fmla="*/ 361 w 1404"/>
                <a:gd name="T9" fmla="*/ 866 h 1171"/>
                <a:gd name="T10" fmla="*/ 397 w 1404"/>
                <a:gd name="T11" fmla="*/ 850 h 1171"/>
                <a:gd name="T12" fmla="*/ 416 w 1404"/>
                <a:gd name="T13" fmla="*/ 847 h 1171"/>
                <a:gd name="T14" fmla="*/ 436 w 1404"/>
                <a:gd name="T15" fmla="*/ 852 h 1171"/>
                <a:gd name="T16" fmla="*/ 944 w 1404"/>
                <a:gd name="T17" fmla="*/ 868 h 1171"/>
                <a:gd name="T18" fmla="*/ 977 w 1404"/>
                <a:gd name="T19" fmla="*/ 863 h 1171"/>
                <a:gd name="T20" fmla="*/ 1003 w 1404"/>
                <a:gd name="T21" fmla="*/ 876 h 1171"/>
                <a:gd name="T22" fmla="*/ 1404 w 1404"/>
                <a:gd name="T23" fmla="*/ 1040 h 1171"/>
                <a:gd name="T24" fmla="*/ 1358 w 1404"/>
                <a:gd name="T25" fmla="*/ 889 h 1171"/>
                <a:gd name="T26" fmla="*/ 1333 w 1404"/>
                <a:gd name="T27" fmla="*/ 715 h 1171"/>
                <a:gd name="T28" fmla="*/ 1311 w 1404"/>
                <a:gd name="T29" fmla="*/ 327 h 1171"/>
                <a:gd name="T30" fmla="*/ 1300 w 1404"/>
                <a:gd name="T31" fmla="*/ 38 h 1171"/>
                <a:gd name="T32" fmla="*/ 1159 w 1404"/>
                <a:gd name="T33" fmla="*/ 217 h 1171"/>
                <a:gd name="T34" fmla="*/ 1075 w 1404"/>
                <a:gd name="T35" fmla="*/ 445 h 1171"/>
                <a:gd name="T36" fmla="*/ 263 w 1404"/>
                <a:gd name="T37" fmla="*/ 298 h 1171"/>
                <a:gd name="T38" fmla="*/ 228 w 1404"/>
                <a:gd name="T39" fmla="*/ 182 h 1171"/>
                <a:gd name="T40" fmla="*/ 116 w 1404"/>
                <a:gd name="T41" fmla="*/ 57 h 1171"/>
                <a:gd name="T42" fmla="*/ 93 w 1404"/>
                <a:gd name="T43" fmla="*/ 7 h 1171"/>
                <a:gd name="T44" fmla="*/ 89 w 1404"/>
                <a:gd name="T45" fmla="*/ 0 h 1171"/>
                <a:gd name="T46" fmla="*/ 81 w 1404"/>
                <a:gd name="T47" fmla="*/ 278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04" h="1171">
                  <a:moveTo>
                    <a:pt x="81" y="278"/>
                  </a:moveTo>
                  <a:cubicBezTo>
                    <a:pt x="91" y="377"/>
                    <a:pt x="73" y="558"/>
                    <a:pt x="64" y="661"/>
                  </a:cubicBezTo>
                  <a:cubicBezTo>
                    <a:pt x="58" y="720"/>
                    <a:pt x="51" y="777"/>
                    <a:pt x="42" y="835"/>
                  </a:cubicBezTo>
                  <a:cubicBezTo>
                    <a:pt x="31" y="899"/>
                    <a:pt x="13" y="947"/>
                    <a:pt x="0" y="1003"/>
                  </a:cubicBezTo>
                  <a:cubicBezTo>
                    <a:pt x="49" y="972"/>
                    <a:pt x="307" y="837"/>
                    <a:pt x="361" y="866"/>
                  </a:cubicBezTo>
                  <a:cubicBezTo>
                    <a:pt x="369" y="862"/>
                    <a:pt x="390" y="852"/>
                    <a:pt x="397" y="850"/>
                  </a:cubicBezTo>
                  <a:cubicBezTo>
                    <a:pt x="404" y="848"/>
                    <a:pt x="409" y="847"/>
                    <a:pt x="416" y="847"/>
                  </a:cubicBezTo>
                  <a:cubicBezTo>
                    <a:pt x="435" y="848"/>
                    <a:pt x="419" y="844"/>
                    <a:pt x="436" y="852"/>
                  </a:cubicBezTo>
                  <a:cubicBezTo>
                    <a:pt x="387" y="1171"/>
                    <a:pt x="974" y="1168"/>
                    <a:pt x="944" y="868"/>
                  </a:cubicBezTo>
                  <a:cubicBezTo>
                    <a:pt x="959" y="851"/>
                    <a:pt x="935" y="855"/>
                    <a:pt x="977" y="863"/>
                  </a:cubicBezTo>
                  <a:cubicBezTo>
                    <a:pt x="980" y="864"/>
                    <a:pt x="1000" y="874"/>
                    <a:pt x="1003" y="876"/>
                  </a:cubicBezTo>
                  <a:cubicBezTo>
                    <a:pt x="1063" y="846"/>
                    <a:pt x="1359" y="1016"/>
                    <a:pt x="1404" y="1040"/>
                  </a:cubicBezTo>
                  <a:cubicBezTo>
                    <a:pt x="1391" y="990"/>
                    <a:pt x="1370" y="951"/>
                    <a:pt x="1358" y="889"/>
                  </a:cubicBezTo>
                  <a:cubicBezTo>
                    <a:pt x="1347" y="832"/>
                    <a:pt x="1339" y="773"/>
                    <a:pt x="1333" y="715"/>
                  </a:cubicBezTo>
                  <a:cubicBezTo>
                    <a:pt x="1319" y="589"/>
                    <a:pt x="1311" y="455"/>
                    <a:pt x="1311" y="327"/>
                  </a:cubicBezTo>
                  <a:cubicBezTo>
                    <a:pt x="1297" y="295"/>
                    <a:pt x="1300" y="92"/>
                    <a:pt x="1300" y="38"/>
                  </a:cubicBezTo>
                  <a:cubicBezTo>
                    <a:pt x="1195" y="233"/>
                    <a:pt x="1180" y="141"/>
                    <a:pt x="1159" y="217"/>
                  </a:cubicBezTo>
                  <a:cubicBezTo>
                    <a:pt x="1130" y="324"/>
                    <a:pt x="1126" y="357"/>
                    <a:pt x="1075" y="445"/>
                  </a:cubicBezTo>
                  <a:cubicBezTo>
                    <a:pt x="865" y="811"/>
                    <a:pt x="390" y="748"/>
                    <a:pt x="263" y="298"/>
                  </a:cubicBezTo>
                  <a:cubicBezTo>
                    <a:pt x="251" y="259"/>
                    <a:pt x="253" y="204"/>
                    <a:pt x="228" y="182"/>
                  </a:cubicBezTo>
                  <a:cubicBezTo>
                    <a:pt x="191" y="150"/>
                    <a:pt x="154" y="137"/>
                    <a:pt x="116" y="57"/>
                  </a:cubicBezTo>
                  <a:lnTo>
                    <a:pt x="93" y="7"/>
                  </a:lnTo>
                  <a:cubicBezTo>
                    <a:pt x="92" y="3"/>
                    <a:pt x="90" y="2"/>
                    <a:pt x="89" y="0"/>
                  </a:cubicBezTo>
                  <a:cubicBezTo>
                    <a:pt x="92" y="46"/>
                    <a:pt x="97" y="253"/>
                    <a:pt x="81" y="278"/>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3" name="Freeform 410">
              <a:extLst>
                <a:ext uri="{FF2B5EF4-FFF2-40B4-BE49-F238E27FC236}">
                  <a16:creationId xmlns:a16="http://schemas.microsoft.com/office/drawing/2014/main" id="{60E795BC-FB95-4FC2-9889-2A3C419BEF11}"/>
                </a:ext>
              </a:extLst>
            </p:cNvPr>
            <p:cNvSpPr>
              <a:spLocks/>
            </p:cNvSpPr>
            <p:nvPr/>
          </p:nvSpPr>
          <p:spPr bwMode="auto">
            <a:xfrm>
              <a:off x="223127" y="4330438"/>
              <a:ext cx="89767" cy="115912"/>
            </a:xfrm>
            <a:custGeom>
              <a:avLst/>
              <a:gdLst>
                <a:gd name="T0" fmla="*/ 64 w 501"/>
                <a:gd name="T1" fmla="*/ 354 h 646"/>
                <a:gd name="T2" fmla="*/ 201 w 501"/>
                <a:gd name="T3" fmla="*/ 435 h 646"/>
                <a:gd name="T4" fmla="*/ 26 w 501"/>
                <a:gd name="T5" fmla="*/ 485 h 646"/>
                <a:gd name="T6" fmla="*/ 12 w 501"/>
                <a:gd name="T7" fmla="*/ 645 h 646"/>
                <a:gd name="T8" fmla="*/ 493 w 501"/>
                <a:gd name="T9" fmla="*/ 646 h 646"/>
                <a:gd name="T10" fmla="*/ 499 w 501"/>
                <a:gd name="T11" fmla="*/ 364 h 646"/>
                <a:gd name="T12" fmla="*/ 443 w 501"/>
                <a:gd name="T13" fmla="*/ 36 h 646"/>
                <a:gd name="T14" fmla="*/ 428 w 501"/>
                <a:gd name="T15" fmla="*/ 14 h 646"/>
                <a:gd name="T16" fmla="*/ 160 w 501"/>
                <a:gd name="T17" fmla="*/ 0 h 646"/>
                <a:gd name="T18" fmla="*/ 64 w 501"/>
                <a:gd name="T19" fmla="*/ 354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1" h="646">
                  <a:moveTo>
                    <a:pt x="64" y="354"/>
                  </a:moveTo>
                  <a:cubicBezTo>
                    <a:pt x="128" y="354"/>
                    <a:pt x="225" y="347"/>
                    <a:pt x="201" y="435"/>
                  </a:cubicBezTo>
                  <a:cubicBezTo>
                    <a:pt x="181" y="506"/>
                    <a:pt x="87" y="467"/>
                    <a:pt x="26" y="485"/>
                  </a:cubicBezTo>
                  <a:cubicBezTo>
                    <a:pt x="8" y="523"/>
                    <a:pt x="0" y="602"/>
                    <a:pt x="12" y="645"/>
                  </a:cubicBezTo>
                  <a:lnTo>
                    <a:pt x="493" y="646"/>
                  </a:lnTo>
                  <a:cubicBezTo>
                    <a:pt x="501" y="609"/>
                    <a:pt x="492" y="461"/>
                    <a:pt x="499" y="364"/>
                  </a:cubicBezTo>
                  <a:cubicBezTo>
                    <a:pt x="496" y="283"/>
                    <a:pt x="481" y="116"/>
                    <a:pt x="443" y="36"/>
                  </a:cubicBezTo>
                  <a:cubicBezTo>
                    <a:pt x="431" y="10"/>
                    <a:pt x="440" y="27"/>
                    <a:pt x="428" y="14"/>
                  </a:cubicBezTo>
                  <a:lnTo>
                    <a:pt x="160" y="0"/>
                  </a:lnTo>
                  <a:cubicBezTo>
                    <a:pt x="86" y="90"/>
                    <a:pt x="78" y="225"/>
                    <a:pt x="64" y="354"/>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4" name="Freeform 425">
              <a:extLst>
                <a:ext uri="{FF2B5EF4-FFF2-40B4-BE49-F238E27FC236}">
                  <a16:creationId xmlns:a16="http://schemas.microsoft.com/office/drawing/2014/main" id="{A84EBFFA-5A6E-421A-B10A-DD6E7AB70829}"/>
                </a:ext>
              </a:extLst>
            </p:cNvPr>
            <p:cNvSpPr>
              <a:spLocks/>
            </p:cNvSpPr>
            <p:nvPr/>
          </p:nvSpPr>
          <p:spPr bwMode="auto">
            <a:xfrm>
              <a:off x="72354" y="5056413"/>
              <a:ext cx="89767" cy="127242"/>
            </a:xfrm>
            <a:custGeom>
              <a:avLst/>
              <a:gdLst>
                <a:gd name="T0" fmla="*/ 82 w 498"/>
                <a:gd name="T1" fmla="*/ 17 h 705"/>
                <a:gd name="T2" fmla="*/ 19 w 498"/>
                <a:gd name="T3" fmla="*/ 226 h 705"/>
                <a:gd name="T4" fmla="*/ 10 w 498"/>
                <a:gd name="T5" fmla="*/ 475 h 705"/>
                <a:gd name="T6" fmla="*/ 76 w 498"/>
                <a:gd name="T7" fmla="*/ 624 h 705"/>
                <a:gd name="T8" fmla="*/ 213 w 498"/>
                <a:gd name="T9" fmla="*/ 698 h 705"/>
                <a:gd name="T10" fmla="*/ 448 w 498"/>
                <a:gd name="T11" fmla="*/ 503 h 705"/>
                <a:gd name="T12" fmla="*/ 337 w 498"/>
                <a:gd name="T13" fmla="*/ 0 h 705"/>
                <a:gd name="T14" fmla="*/ 221 w 498"/>
                <a:gd name="T15" fmla="*/ 348 h 705"/>
                <a:gd name="T16" fmla="*/ 91 w 498"/>
                <a:gd name="T17" fmla="*/ 37 h 705"/>
                <a:gd name="T18" fmla="*/ 82 w 498"/>
                <a:gd name="T19" fmla="*/ 1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705">
                  <a:moveTo>
                    <a:pt x="82" y="17"/>
                  </a:moveTo>
                  <a:cubicBezTo>
                    <a:pt x="74" y="70"/>
                    <a:pt x="33" y="152"/>
                    <a:pt x="19" y="226"/>
                  </a:cubicBezTo>
                  <a:cubicBezTo>
                    <a:pt x="0" y="325"/>
                    <a:pt x="7" y="378"/>
                    <a:pt x="10" y="475"/>
                  </a:cubicBezTo>
                  <a:cubicBezTo>
                    <a:pt x="38" y="533"/>
                    <a:pt x="29" y="571"/>
                    <a:pt x="76" y="624"/>
                  </a:cubicBezTo>
                  <a:cubicBezTo>
                    <a:pt x="105" y="656"/>
                    <a:pt x="148" y="694"/>
                    <a:pt x="213" y="698"/>
                  </a:cubicBezTo>
                  <a:cubicBezTo>
                    <a:pt x="328" y="705"/>
                    <a:pt x="420" y="595"/>
                    <a:pt x="448" y="503"/>
                  </a:cubicBezTo>
                  <a:cubicBezTo>
                    <a:pt x="498" y="318"/>
                    <a:pt x="399" y="138"/>
                    <a:pt x="337" y="0"/>
                  </a:cubicBezTo>
                  <a:cubicBezTo>
                    <a:pt x="328" y="24"/>
                    <a:pt x="386" y="348"/>
                    <a:pt x="221" y="348"/>
                  </a:cubicBezTo>
                  <a:cubicBezTo>
                    <a:pt x="56" y="348"/>
                    <a:pt x="91" y="37"/>
                    <a:pt x="91" y="37"/>
                  </a:cubicBezTo>
                  <a:cubicBezTo>
                    <a:pt x="87" y="18"/>
                    <a:pt x="89" y="28"/>
                    <a:pt x="82" y="17"/>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5" name="Freeform 426">
              <a:extLst>
                <a:ext uri="{FF2B5EF4-FFF2-40B4-BE49-F238E27FC236}">
                  <a16:creationId xmlns:a16="http://schemas.microsoft.com/office/drawing/2014/main" id="{397BFDDA-204E-44A3-8943-06B2E6C78DD8}"/>
                </a:ext>
              </a:extLst>
            </p:cNvPr>
            <p:cNvSpPr>
              <a:spLocks/>
            </p:cNvSpPr>
            <p:nvPr/>
          </p:nvSpPr>
          <p:spPr bwMode="auto">
            <a:xfrm>
              <a:off x="-13055" y="5059899"/>
              <a:ext cx="82795" cy="126371"/>
            </a:xfrm>
            <a:custGeom>
              <a:avLst/>
              <a:gdLst>
                <a:gd name="T0" fmla="*/ 0 w 458"/>
                <a:gd name="T1" fmla="*/ 471 h 705"/>
                <a:gd name="T2" fmla="*/ 222 w 458"/>
                <a:gd name="T3" fmla="*/ 698 h 705"/>
                <a:gd name="T4" fmla="*/ 377 w 458"/>
                <a:gd name="T5" fmla="*/ 628 h 705"/>
                <a:gd name="T6" fmla="*/ 450 w 458"/>
                <a:gd name="T7" fmla="*/ 471 h 705"/>
                <a:gd name="T8" fmla="*/ 439 w 458"/>
                <a:gd name="T9" fmla="*/ 221 h 705"/>
                <a:gd name="T10" fmla="*/ 375 w 458"/>
                <a:gd name="T11" fmla="*/ 19 h 705"/>
                <a:gd name="T12" fmla="*/ 372 w 458"/>
                <a:gd name="T13" fmla="*/ 133 h 705"/>
                <a:gd name="T14" fmla="*/ 356 w 458"/>
                <a:gd name="T15" fmla="*/ 235 h 705"/>
                <a:gd name="T16" fmla="*/ 229 w 458"/>
                <a:gd name="T17" fmla="*/ 348 h 705"/>
                <a:gd name="T18" fmla="*/ 121 w 458"/>
                <a:gd name="T19" fmla="*/ 0 h 705"/>
                <a:gd name="T20" fmla="*/ 0 w 458"/>
                <a:gd name="T21" fmla="*/ 471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8" h="705">
                  <a:moveTo>
                    <a:pt x="0" y="471"/>
                  </a:moveTo>
                  <a:cubicBezTo>
                    <a:pt x="25" y="523"/>
                    <a:pt x="57" y="683"/>
                    <a:pt x="222" y="698"/>
                  </a:cubicBezTo>
                  <a:cubicBezTo>
                    <a:pt x="293" y="705"/>
                    <a:pt x="346" y="662"/>
                    <a:pt x="377" y="628"/>
                  </a:cubicBezTo>
                  <a:cubicBezTo>
                    <a:pt x="437" y="563"/>
                    <a:pt x="419" y="536"/>
                    <a:pt x="450" y="471"/>
                  </a:cubicBezTo>
                  <a:cubicBezTo>
                    <a:pt x="448" y="376"/>
                    <a:pt x="458" y="321"/>
                    <a:pt x="439" y="221"/>
                  </a:cubicBezTo>
                  <a:cubicBezTo>
                    <a:pt x="423" y="142"/>
                    <a:pt x="390" y="81"/>
                    <a:pt x="375" y="19"/>
                  </a:cubicBezTo>
                  <a:cubicBezTo>
                    <a:pt x="358" y="47"/>
                    <a:pt x="373" y="78"/>
                    <a:pt x="372" y="133"/>
                  </a:cubicBezTo>
                  <a:cubicBezTo>
                    <a:pt x="371" y="168"/>
                    <a:pt x="366" y="204"/>
                    <a:pt x="356" y="235"/>
                  </a:cubicBezTo>
                  <a:cubicBezTo>
                    <a:pt x="337" y="292"/>
                    <a:pt x="300" y="353"/>
                    <a:pt x="229" y="348"/>
                  </a:cubicBezTo>
                  <a:cubicBezTo>
                    <a:pt x="72" y="337"/>
                    <a:pt x="130" y="24"/>
                    <a:pt x="121" y="0"/>
                  </a:cubicBezTo>
                  <a:cubicBezTo>
                    <a:pt x="33" y="180"/>
                    <a:pt x="5" y="244"/>
                    <a:pt x="0" y="471"/>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6" name="Freeform 432">
              <a:extLst>
                <a:ext uri="{FF2B5EF4-FFF2-40B4-BE49-F238E27FC236}">
                  <a16:creationId xmlns:a16="http://schemas.microsoft.com/office/drawing/2014/main" id="{CF213090-3A48-4992-B013-4131EE66C65E}"/>
                </a:ext>
              </a:extLst>
            </p:cNvPr>
            <p:cNvSpPr>
              <a:spLocks/>
            </p:cNvSpPr>
            <p:nvPr/>
          </p:nvSpPr>
          <p:spPr bwMode="auto">
            <a:xfrm>
              <a:off x="-167314" y="4326952"/>
              <a:ext cx="70593" cy="115912"/>
            </a:xfrm>
            <a:custGeom>
              <a:avLst/>
              <a:gdLst>
                <a:gd name="T0" fmla="*/ 0 w 394"/>
                <a:gd name="T1" fmla="*/ 239 h 643"/>
                <a:gd name="T2" fmla="*/ 30 w 394"/>
                <a:gd name="T3" fmla="*/ 302 h 643"/>
                <a:gd name="T4" fmla="*/ 111 w 394"/>
                <a:gd name="T5" fmla="*/ 491 h 643"/>
                <a:gd name="T6" fmla="*/ 196 w 394"/>
                <a:gd name="T7" fmla="*/ 584 h 643"/>
                <a:gd name="T8" fmla="*/ 276 w 394"/>
                <a:gd name="T9" fmla="*/ 504 h 643"/>
                <a:gd name="T10" fmla="*/ 229 w 394"/>
                <a:gd name="T11" fmla="*/ 425 h 643"/>
                <a:gd name="T12" fmla="*/ 194 w 394"/>
                <a:gd name="T13" fmla="*/ 276 h 643"/>
                <a:gd name="T14" fmla="*/ 217 w 394"/>
                <a:gd name="T15" fmla="*/ 229 h 643"/>
                <a:gd name="T16" fmla="*/ 253 w 394"/>
                <a:gd name="T17" fmla="*/ 290 h 643"/>
                <a:gd name="T18" fmla="*/ 360 w 394"/>
                <a:gd name="T19" fmla="*/ 461 h 643"/>
                <a:gd name="T20" fmla="*/ 310 w 394"/>
                <a:gd name="T21" fmla="*/ 3 h 643"/>
                <a:gd name="T22" fmla="*/ 3 w 394"/>
                <a:gd name="T23" fmla="*/ 0 h 643"/>
                <a:gd name="T24" fmla="*/ 3 w 394"/>
                <a:gd name="T25" fmla="*/ 132 h 643"/>
                <a:gd name="T26" fmla="*/ 0 w 394"/>
                <a:gd name="T27" fmla="*/ 239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4" h="643">
                  <a:moveTo>
                    <a:pt x="0" y="239"/>
                  </a:moveTo>
                  <a:cubicBezTo>
                    <a:pt x="23" y="250"/>
                    <a:pt x="18" y="249"/>
                    <a:pt x="30" y="302"/>
                  </a:cubicBezTo>
                  <a:cubicBezTo>
                    <a:pt x="44" y="367"/>
                    <a:pt x="74" y="440"/>
                    <a:pt x="111" y="491"/>
                  </a:cubicBezTo>
                  <a:cubicBezTo>
                    <a:pt x="131" y="519"/>
                    <a:pt x="167" y="560"/>
                    <a:pt x="196" y="584"/>
                  </a:cubicBezTo>
                  <a:cubicBezTo>
                    <a:pt x="265" y="643"/>
                    <a:pt x="361" y="623"/>
                    <a:pt x="276" y="504"/>
                  </a:cubicBezTo>
                  <a:cubicBezTo>
                    <a:pt x="255" y="475"/>
                    <a:pt x="245" y="457"/>
                    <a:pt x="229" y="425"/>
                  </a:cubicBezTo>
                  <a:cubicBezTo>
                    <a:pt x="206" y="378"/>
                    <a:pt x="189" y="330"/>
                    <a:pt x="194" y="276"/>
                  </a:cubicBezTo>
                  <a:cubicBezTo>
                    <a:pt x="197" y="244"/>
                    <a:pt x="197" y="244"/>
                    <a:pt x="217" y="229"/>
                  </a:cubicBezTo>
                  <a:cubicBezTo>
                    <a:pt x="236" y="236"/>
                    <a:pt x="237" y="220"/>
                    <a:pt x="253" y="290"/>
                  </a:cubicBezTo>
                  <a:cubicBezTo>
                    <a:pt x="268" y="361"/>
                    <a:pt x="291" y="470"/>
                    <a:pt x="360" y="461"/>
                  </a:cubicBezTo>
                  <a:cubicBezTo>
                    <a:pt x="394" y="375"/>
                    <a:pt x="310" y="208"/>
                    <a:pt x="310" y="3"/>
                  </a:cubicBezTo>
                  <a:lnTo>
                    <a:pt x="3" y="0"/>
                  </a:lnTo>
                  <a:cubicBezTo>
                    <a:pt x="2" y="47"/>
                    <a:pt x="0" y="84"/>
                    <a:pt x="3" y="132"/>
                  </a:cubicBezTo>
                  <a:cubicBezTo>
                    <a:pt x="6" y="176"/>
                    <a:pt x="16" y="211"/>
                    <a:pt x="0" y="239"/>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7" name="Freeform 450">
              <a:extLst>
                <a:ext uri="{FF2B5EF4-FFF2-40B4-BE49-F238E27FC236}">
                  <a16:creationId xmlns:a16="http://schemas.microsoft.com/office/drawing/2014/main" id="{E45F75EA-EE1F-4650-99B1-54472BC102A2}"/>
                </a:ext>
              </a:extLst>
            </p:cNvPr>
            <p:cNvSpPr>
              <a:spLocks/>
            </p:cNvSpPr>
            <p:nvPr/>
          </p:nvSpPr>
          <p:spPr bwMode="auto">
            <a:xfrm>
              <a:off x="264088" y="4564877"/>
              <a:ext cx="55777" cy="33990"/>
            </a:xfrm>
            <a:custGeom>
              <a:avLst/>
              <a:gdLst>
                <a:gd name="T0" fmla="*/ 84 w 308"/>
                <a:gd name="T1" fmla="*/ 160 h 189"/>
                <a:gd name="T2" fmla="*/ 275 w 308"/>
                <a:gd name="T3" fmla="*/ 0 h 189"/>
                <a:gd name="T4" fmla="*/ 29 w 308"/>
                <a:gd name="T5" fmla="*/ 1 h 189"/>
                <a:gd name="T6" fmla="*/ 84 w 308"/>
                <a:gd name="T7" fmla="*/ 160 h 189"/>
              </a:gdLst>
              <a:ahLst/>
              <a:cxnLst>
                <a:cxn ang="0">
                  <a:pos x="T0" y="T1"/>
                </a:cxn>
                <a:cxn ang="0">
                  <a:pos x="T2" y="T3"/>
                </a:cxn>
                <a:cxn ang="0">
                  <a:pos x="T4" y="T5"/>
                </a:cxn>
                <a:cxn ang="0">
                  <a:pos x="T6" y="T7"/>
                </a:cxn>
              </a:cxnLst>
              <a:rect l="0" t="0" r="r" b="b"/>
              <a:pathLst>
                <a:path w="308" h="189">
                  <a:moveTo>
                    <a:pt x="84" y="160"/>
                  </a:moveTo>
                  <a:cubicBezTo>
                    <a:pt x="308" y="160"/>
                    <a:pt x="275" y="189"/>
                    <a:pt x="275" y="0"/>
                  </a:cubicBezTo>
                  <a:lnTo>
                    <a:pt x="29" y="1"/>
                  </a:lnTo>
                  <a:cubicBezTo>
                    <a:pt x="28" y="82"/>
                    <a:pt x="0" y="160"/>
                    <a:pt x="84" y="160"/>
                  </a:cubicBezTo>
                  <a:close/>
                </a:path>
              </a:pathLst>
            </a:custGeom>
            <a:solidFill>
              <a:srgbClr val="A59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58" name="Rectangle 12">
              <a:extLst>
                <a:ext uri="{FF2B5EF4-FFF2-40B4-BE49-F238E27FC236}">
                  <a16:creationId xmlns:a16="http://schemas.microsoft.com/office/drawing/2014/main" id="{F44018E6-8C5D-4EF3-8ADD-28C21DB271FE}"/>
                </a:ext>
              </a:extLst>
            </p:cNvPr>
            <p:cNvSpPr/>
            <p:nvPr/>
          </p:nvSpPr>
          <p:spPr>
            <a:xfrm>
              <a:off x="-54423" y="4115194"/>
              <a:ext cx="256350" cy="46004"/>
            </a:xfrm>
            <a:custGeom>
              <a:avLst/>
              <a:gdLst>
                <a:gd name="connsiteX0" fmla="*/ 0 w 358502"/>
                <a:gd name="connsiteY0" fmla="*/ 0 h 104775"/>
                <a:gd name="connsiteX1" fmla="*/ 358502 w 358502"/>
                <a:gd name="connsiteY1" fmla="*/ 0 h 104775"/>
                <a:gd name="connsiteX2" fmla="*/ 358502 w 358502"/>
                <a:gd name="connsiteY2" fmla="*/ 104775 h 104775"/>
                <a:gd name="connsiteX3" fmla="*/ 0 w 358502"/>
                <a:gd name="connsiteY3" fmla="*/ 104775 h 104775"/>
                <a:gd name="connsiteX4" fmla="*/ 0 w 358502"/>
                <a:gd name="connsiteY4" fmla="*/ 0 h 104775"/>
                <a:gd name="connsiteX0" fmla="*/ 0 w 430892"/>
                <a:gd name="connsiteY0" fmla="*/ 11430 h 104775"/>
                <a:gd name="connsiteX1" fmla="*/ 430892 w 430892"/>
                <a:gd name="connsiteY1" fmla="*/ 0 h 104775"/>
                <a:gd name="connsiteX2" fmla="*/ 430892 w 430892"/>
                <a:gd name="connsiteY2" fmla="*/ 104775 h 104775"/>
                <a:gd name="connsiteX3" fmla="*/ 72390 w 430892"/>
                <a:gd name="connsiteY3" fmla="*/ 104775 h 104775"/>
                <a:gd name="connsiteX4" fmla="*/ 0 w 430892"/>
                <a:gd name="connsiteY4" fmla="*/ 11430 h 104775"/>
                <a:gd name="connsiteX0" fmla="*/ 22860 w 453752"/>
                <a:gd name="connsiteY0" fmla="*/ 11430 h 104775"/>
                <a:gd name="connsiteX1" fmla="*/ 453752 w 453752"/>
                <a:gd name="connsiteY1" fmla="*/ 0 h 104775"/>
                <a:gd name="connsiteX2" fmla="*/ 453752 w 453752"/>
                <a:gd name="connsiteY2" fmla="*/ 104775 h 104775"/>
                <a:gd name="connsiteX3" fmla="*/ 0 w 453752"/>
                <a:gd name="connsiteY3" fmla="*/ 104775 h 104775"/>
                <a:gd name="connsiteX4" fmla="*/ 22860 w 453752"/>
                <a:gd name="connsiteY4" fmla="*/ 11430 h 104775"/>
                <a:gd name="connsiteX0" fmla="*/ 22860 w 541382"/>
                <a:gd name="connsiteY0" fmla="*/ 11430 h 104775"/>
                <a:gd name="connsiteX1" fmla="*/ 453752 w 541382"/>
                <a:gd name="connsiteY1" fmla="*/ 0 h 104775"/>
                <a:gd name="connsiteX2" fmla="*/ 541382 w 541382"/>
                <a:gd name="connsiteY2" fmla="*/ 100965 h 104775"/>
                <a:gd name="connsiteX3" fmla="*/ 0 w 541382"/>
                <a:gd name="connsiteY3" fmla="*/ 104775 h 104775"/>
                <a:gd name="connsiteX4" fmla="*/ 22860 w 541382"/>
                <a:gd name="connsiteY4" fmla="*/ 11430 h 104775"/>
                <a:gd name="connsiteX0" fmla="*/ 22860 w 541382"/>
                <a:gd name="connsiteY0" fmla="*/ 3810 h 97155"/>
                <a:gd name="connsiteX1" fmla="*/ 512807 w 541382"/>
                <a:gd name="connsiteY1" fmla="*/ 0 h 97155"/>
                <a:gd name="connsiteX2" fmla="*/ 541382 w 541382"/>
                <a:gd name="connsiteY2" fmla="*/ 93345 h 97155"/>
                <a:gd name="connsiteX3" fmla="*/ 0 w 541382"/>
                <a:gd name="connsiteY3" fmla="*/ 97155 h 97155"/>
                <a:gd name="connsiteX4" fmla="*/ 22860 w 541382"/>
                <a:gd name="connsiteY4" fmla="*/ 3810 h 97155"/>
                <a:gd name="connsiteX0" fmla="*/ 22860 w 541382"/>
                <a:gd name="connsiteY0" fmla="*/ 3810 h 97155"/>
                <a:gd name="connsiteX1" fmla="*/ 518522 w 541382"/>
                <a:gd name="connsiteY1" fmla="*/ 0 h 97155"/>
                <a:gd name="connsiteX2" fmla="*/ 541382 w 541382"/>
                <a:gd name="connsiteY2" fmla="*/ 93345 h 97155"/>
                <a:gd name="connsiteX3" fmla="*/ 0 w 541382"/>
                <a:gd name="connsiteY3" fmla="*/ 97155 h 97155"/>
                <a:gd name="connsiteX4" fmla="*/ 22860 w 541382"/>
                <a:gd name="connsiteY4" fmla="*/ 3810 h 9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382" h="97155">
                  <a:moveTo>
                    <a:pt x="22860" y="3810"/>
                  </a:moveTo>
                  <a:lnTo>
                    <a:pt x="518522" y="0"/>
                  </a:lnTo>
                  <a:lnTo>
                    <a:pt x="541382" y="93345"/>
                  </a:lnTo>
                  <a:lnTo>
                    <a:pt x="0" y="97155"/>
                  </a:lnTo>
                  <a:lnTo>
                    <a:pt x="22860" y="381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9" name="Rectangle 258">
              <a:extLst>
                <a:ext uri="{FF2B5EF4-FFF2-40B4-BE49-F238E27FC236}">
                  <a16:creationId xmlns:a16="http://schemas.microsoft.com/office/drawing/2014/main" id="{F2D87494-7AD6-4FAA-B033-D7F98461DB00}"/>
                </a:ext>
              </a:extLst>
            </p:cNvPr>
            <p:cNvSpPr/>
            <p:nvPr/>
          </p:nvSpPr>
          <p:spPr>
            <a:xfrm>
              <a:off x="-181849" y="4296504"/>
              <a:ext cx="80028" cy="333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0" name="Rectangle: Rounded Corners 259">
              <a:extLst>
                <a:ext uri="{FF2B5EF4-FFF2-40B4-BE49-F238E27FC236}">
                  <a16:creationId xmlns:a16="http://schemas.microsoft.com/office/drawing/2014/main" id="{57EA0651-AFD4-4F3C-8CE5-4FB888340600}"/>
                </a:ext>
              </a:extLst>
            </p:cNvPr>
            <p:cNvSpPr/>
            <p:nvPr/>
          </p:nvSpPr>
          <p:spPr>
            <a:xfrm>
              <a:off x="32498" y="3647299"/>
              <a:ext cx="90638" cy="217792"/>
            </a:xfrm>
            <a:prstGeom prst="roundRect">
              <a:avLst>
                <a:gd name="adj" fmla="val 50000"/>
              </a:avLst>
            </a:prstGeom>
            <a:solidFill>
              <a:srgbClr val="FEB28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1" name="Freeform 379">
              <a:extLst>
                <a:ext uri="{FF2B5EF4-FFF2-40B4-BE49-F238E27FC236}">
                  <a16:creationId xmlns:a16="http://schemas.microsoft.com/office/drawing/2014/main" id="{05262AC1-7F40-4243-B4A4-05A11D0325D8}"/>
                </a:ext>
              </a:extLst>
            </p:cNvPr>
            <p:cNvSpPr>
              <a:spLocks/>
            </p:cNvSpPr>
            <p:nvPr/>
          </p:nvSpPr>
          <p:spPr bwMode="auto">
            <a:xfrm>
              <a:off x="-32229" y="3484193"/>
              <a:ext cx="221366" cy="239668"/>
            </a:xfrm>
            <a:custGeom>
              <a:avLst/>
              <a:gdLst>
                <a:gd name="T0" fmla="*/ 2 w 1232"/>
                <a:gd name="T1" fmla="*/ 525 h 1336"/>
                <a:gd name="T2" fmla="*/ 6 w 1232"/>
                <a:gd name="T3" fmla="*/ 532 h 1336"/>
                <a:gd name="T4" fmla="*/ 29 w 1232"/>
                <a:gd name="T5" fmla="*/ 582 h 1336"/>
                <a:gd name="T6" fmla="*/ 141 w 1232"/>
                <a:gd name="T7" fmla="*/ 707 h 1336"/>
                <a:gd name="T8" fmla="*/ 176 w 1232"/>
                <a:gd name="T9" fmla="*/ 823 h 1336"/>
                <a:gd name="T10" fmla="*/ 988 w 1232"/>
                <a:gd name="T11" fmla="*/ 970 h 1336"/>
                <a:gd name="T12" fmla="*/ 1072 w 1232"/>
                <a:gd name="T13" fmla="*/ 742 h 1336"/>
                <a:gd name="T14" fmla="*/ 1213 w 1232"/>
                <a:gd name="T15" fmla="*/ 563 h 1336"/>
                <a:gd name="T16" fmla="*/ 1224 w 1232"/>
                <a:gd name="T17" fmla="*/ 852 h 1336"/>
                <a:gd name="T18" fmla="*/ 1224 w 1232"/>
                <a:gd name="T19" fmla="*/ 511 h 1336"/>
                <a:gd name="T20" fmla="*/ 1128 w 1232"/>
                <a:gd name="T21" fmla="*/ 342 h 1336"/>
                <a:gd name="T22" fmla="*/ 1084 w 1232"/>
                <a:gd name="T23" fmla="*/ 433 h 1336"/>
                <a:gd name="T24" fmla="*/ 1048 w 1232"/>
                <a:gd name="T25" fmla="*/ 145 h 1336"/>
                <a:gd name="T26" fmla="*/ 604 w 1232"/>
                <a:gd name="T27" fmla="*/ 0 h 1336"/>
                <a:gd name="T28" fmla="*/ 439 w 1232"/>
                <a:gd name="T29" fmla="*/ 117 h 1336"/>
                <a:gd name="T30" fmla="*/ 191 w 1232"/>
                <a:gd name="T31" fmla="*/ 154 h 1336"/>
                <a:gd name="T32" fmla="*/ 153 w 1232"/>
                <a:gd name="T33" fmla="*/ 434 h 1336"/>
                <a:gd name="T34" fmla="*/ 106 w 1232"/>
                <a:gd name="T35" fmla="*/ 345 h 1336"/>
                <a:gd name="T36" fmla="*/ 2 w 1232"/>
                <a:gd name="T37" fmla="*/ 525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2" h="1336">
                  <a:moveTo>
                    <a:pt x="2" y="525"/>
                  </a:moveTo>
                  <a:cubicBezTo>
                    <a:pt x="3" y="527"/>
                    <a:pt x="5" y="528"/>
                    <a:pt x="6" y="532"/>
                  </a:cubicBezTo>
                  <a:lnTo>
                    <a:pt x="29" y="582"/>
                  </a:lnTo>
                  <a:cubicBezTo>
                    <a:pt x="67" y="662"/>
                    <a:pt x="104" y="675"/>
                    <a:pt x="141" y="707"/>
                  </a:cubicBezTo>
                  <a:cubicBezTo>
                    <a:pt x="166" y="729"/>
                    <a:pt x="164" y="784"/>
                    <a:pt x="176" y="823"/>
                  </a:cubicBezTo>
                  <a:cubicBezTo>
                    <a:pt x="303" y="1273"/>
                    <a:pt x="778" y="1336"/>
                    <a:pt x="988" y="970"/>
                  </a:cubicBezTo>
                  <a:cubicBezTo>
                    <a:pt x="1039" y="882"/>
                    <a:pt x="1043" y="849"/>
                    <a:pt x="1072" y="742"/>
                  </a:cubicBezTo>
                  <a:cubicBezTo>
                    <a:pt x="1093" y="666"/>
                    <a:pt x="1108" y="758"/>
                    <a:pt x="1213" y="563"/>
                  </a:cubicBezTo>
                  <a:cubicBezTo>
                    <a:pt x="1213" y="617"/>
                    <a:pt x="1210" y="820"/>
                    <a:pt x="1224" y="852"/>
                  </a:cubicBezTo>
                  <a:lnTo>
                    <a:pt x="1224" y="511"/>
                  </a:lnTo>
                  <a:cubicBezTo>
                    <a:pt x="1232" y="416"/>
                    <a:pt x="1213" y="356"/>
                    <a:pt x="1128" y="342"/>
                  </a:cubicBezTo>
                  <a:cubicBezTo>
                    <a:pt x="1120" y="375"/>
                    <a:pt x="1108" y="411"/>
                    <a:pt x="1084" y="433"/>
                  </a:cubicBezTo>
                  <a:cubicBezTo>
                    <a:pt x="1099" y="199"/>
                    <a:pt x="1077" y="276"/>
                    <a:pt x="1048" y="145"/>
                  </a:cubicBezTo>
                  <a:cubicBezTo>
                    <a:pt x="776" y="193"/>
                    <a:pt x="744" y="89"/>
                    <a:pt x="604" y="0"/>
                  </a:cubicBezTo>
                  <a:cubicBezTo>
                    <a:pt x="573" y="33"/>
                    <a:pt x="495" y="87"/>
                    <a:pt x="439" y="117"/>
                  </a:cubicBezTo>
                  <a:cubicBezTo>
                    <a:pt x="355" y="161"/>
                    <a:pt x="293" y="167"/>
                    <a:pt x="191" y="154"/>
                  </a:cubicBezTo>
                  <a:cubicBezTo>
                    <a:pt x="138" y="226"/>
                    <a:pt x="148" y="338"/>
                    <a:pt x="153" y="434"/>
                  </a:cubicBezTo>
                  <a:cubicBezTo>
                    <a:pt x="120" y="403"/>
                    <a:pt x="125" y="384"/>
                    <a:pt x="106" y="345"/>
                  </a:cubicBezTo>
                  <a:cubicBezTo>
                    <a:pt x="1" y="366"/>
                    <a:pt x="0" y="457"/>
                    <a:pt x="2" y="525"/>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2" name="Freeform 388">
              <a:extLst>
                <a:ext uri="{FF2B5EF4-FFF2-40B4-BE49-F238E27FC236}">
                  <a16:creationId xmlns:a16="http://schemas.microsoft.com/office/drawing/2014/main" id="{DB5A6C1D-B1E4-4C11-BFE4-F63B272D2A5A}"/>
                </a:ext>
              </a:extLst>
            </p:cNvPr>
            <p:cNvSpPr>
              <a:spLocks/>
            </p:cNvSpPr>
            <p:nvPr/>
          </p:nvSpPr>
          <p:spPr bwMode="auto">
            <a:xfrm>
              <a:off x="-41815" y="3383968"/>
              <a:ext cx="236182" cy="244025"/>
            </a:xfrm>
            <a:custGeom>
              <a:avLst/>
              <a:gdLst>
                <a:gd name="T0" fmla="*/ 48 w 1315"/>
                <a:gd name="T1" fmla="*/ 1357 h 1357"/>
                <a:gd name="T2" fmla="*/ 56 w 1315"/>
                <a:gd name="T3" fmla="*/ 1079 h 1357"/>
                <a:gd name="T4" fmla="*/ 160 w 1315"/>
                <a:gd name="T5" fmla="*/ 899 h 1357"/>
                <a:gd name="T6" fmla="*/ 207 w 1315"/>
                <a:gd name="T7" fmla="*/ 988 h 1357"/>
                <a:gd name="T8" fmla="*/ 245 w 1315"/>
                <a:gd name="T9" fmla="*/ 708 h 1357"/>
                <a:gd name="T10" fmla="*/ 493 w 1315"/>
                <a:gd name="T11" fmla="*/ 671 h 1357"/>
                <a:gd name="T12" fmla="*/ 658 w 1315"/>
                <a:gd name="T13" fmla="*/ 554 h 1357"/>
                <a:gd name="T14" fmla="*/ 1102 w 1315"/>
                <a:gd name="T15" fmla="*/ 699 h 1357"/>
                <a:gd name="T16" fmla="*/ 1138 w 1315"/>
                <a:gd name="T17" fmla="*/ 987 h 1357"/>
                <a:gd name="T18" fmla="*/ 1182 w 1315"/>
                <a:gd name="T19" fmla="*/ 896 h 1357"/>
                <a:gd name="T20" fmla="*/ 1278 w 1315"/>
                <a:gd name="T21" fmla="*/ 1065 h 1357"/>
                <a:gd name="T22" fmla="*/ 1295 w 1315"/>
                <a:gd name="T23" fmla="*/ 736 h 1357"/>
                <a:gd name="T24" fmla="*/ 1274 w 1315"/>
                <a:gd name="T25" fmla="*/ 410 h 1357"/>
                <a:gd name="T26" fmla="*/ 897 w 1315"/>
                <a:gd name="T27" fmla="*/ 114 h 1357"/>
                <a:gd name="T28" fmla="*/ 703 w 1315"/>
                <a:gd name="T29" fmla="*/ 23 h 1357"/>
                <a:gd name="T30" fmla="*/ 104 w 1315"/>
                <a:gd name="T31" fmla="*/ 290 h 1357"/>
                <a:gd name="T32" fmla="*/ 46 w 1315"/>
                <a:gd name="T33" fmla="*/ 787 h 1357"/>
                <a:gd name="T34" fmla="*/ 48 w 1315"/>
                <a:gd name="T35" fmla="*/ 1357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15" h="1357">
                  <a:moveTo>
                    <a:pt x="48" y="1357"/>
                  </a:moveTo>
                  <a:cubicBezTo>
                    <a:pt x="64" y="1332"/>
                    <a:pt x="59" y="1125"/>
                    <a:pt x="56" y="1079"/>
                  </a:cubicBezTo>
                  <a:cubicBezTo>
                    <a:pt x="54" y="1011"/>
                    <a:pt x="55" y="920"/>
                    <a:pt x="160" y="899"/>
                  </a:cubicBezTo>
                  <a:cubicBezTo>
                    <a:pt x="179" y="938"/>
                    <a:pt x="174" y="957"/>
                    <a:pt x="207" y="988"/>
                  </a:cubicBezTo>
                  <a:cubicBezTo>
                    <a:pt x="202" y="892"/>
                    <a:pt x="192" y="780"/>
                    <a:pt x="245" y="708"/>
                  </a:cubicBezTo>
                  <a:cubicBezTo>
                    <a:pt x="347" y="721"/>
                    <a:pt x="409" y="715"/>
                    <a:pt x="493" y="671"/>
                  </a:cubicBezTo>
                  <a:cubicBezTo>
                    <a:pt x="549" y="641"/>
                    <a:pt x="627" y="587"/>
                    <a:pt x="658" y="554"/>
                  </a:cubicBezTo>
                  <a:cubicBezTo>
                    <a:pt x="798" y="643"/>
                    <a:pt x="830" y="747"/>
                    <a:pt x="1102" y="699"/>
                  </a:cubicBezTo>
                  <a:cubicBezTo>
                    <a:pt x="1131" y="830"/>
                    <a:pt x="1153" y="753"/>
                    <a:pt x="1138" y="987"/>
                  </a:cubicBezTo>
                  <a:cubicBezTo>
                    <a:pt x="1162" y="965"/>
                    <a:pt x="1174" y="929"/>
                    <a:pt x="1182" y="896"/>
                  </a:cubicBezTo>
                  <a:cubicBezTo>
                    <a:pt x="1267" y="910"/>
                    <a:pt x="1286" y="970"/>
                    <a:pt x="1278" y="1065"/>
                  </a:cubicBezTo>
                  <a:cubicBezTo>
                    <a:pt x="1294" y="1034"/>
                    <a:pt x="1294" y="794"/>
                    <a:pt x="1295" y="736"/>
                  </a:cubicBezTo>
                  <a:cubicBezTo>
                    <a:pt x="1299" y="607"/>
                    <a:pt x="1315" y="530"/>
                    <a:pt x="1274" y="410"/>
                  </a:cubicBezTo>
                  <a:cubicBezTo>
                    <a:pt x="1217" y="241"/>
                    <a:pt x="1096" y="69"/>
                    <a:pt x="897" y="114"/>
                  </a:cubicBezTo>
                  <a:cubicBezTo>
                    <a:pt x="844" y="59"/>
                    <a:pt x="828" y="36"/>
                    <a:pt x="703" y="23"/>
                  </a:cubicBezTo>
                  <a:cubicBezTo>
                    <a:pt x="476" y="0"/>
                    <a:pt x="217" y="109"/>
                    <a:pt x="104" y="290"/>
                  </a:cubicBezTo>
                  <a:cubicBezTo>
                    <a:pt x="0" y="457"/>
                    <a:pt x="37" y="586"/>
                    <a:pt x="46" y="787"/>
                  </a:cubicBezTo>
                  <a:cubicBezTo>
                    <a:pt x="56" y="977"/>
                    <a:pt x="40" y="1172"/>
                    <a:pt x="48" y="1357"/>
                  </a:cubicBezTo>
                  <a:close/>
                </a:path>
              </a:pathLst>
            </a:custGeom>
            <a:solidFill>
              <a:schemeClr val="tx2">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nvGrpSpPr>
            <p:cNvPr id="263" name="Group 262">
              <a:extLst>
                <a:ext uri="{FF2B5EF4-FFF2-40B4-BE49-F238E27FC236}">
                  <a16:creationId xmlns:a16="http://schemas.microsoft.com/office/drawing/2014/main" id="{C084E8A0-6529-47B2-A354-0FD442118ED8}"/>
                </a:ext>
              </a:extLst>
            </p:cNvPr>
            <p:cNvGrpSpPr/>
            <p:nvPr/>
          </p:nvGrpSpPr>
          <p:grpSpPr>
            <a:xfrm>
              <a:off x="8646" y="3542933"/>
              <a:ext cx="137701" cy="119398"/>
              <a:chOff x="10480676" y="2295526"/>
              <a:chExt cx="250826" cy="217488"/>
            </a:xfrm>
          </p:grpSpPr>
          <p:sp>
            <p:nvSpPr>
              <p:cNvPr id="269" name="Freeform 302">
                <a:extLst>
                  <a:ext uri="{FF2B5EF4-FFF2-40B4-BE49-F238E27FC236}">
                    <a16:creationId xmlns:a16="http://schemas.microsoft.com/office/drawing/2014/main" id="{FE3453AF-E763-4AF7-BA58-B8F5E3094EF0}"/>
                  </a:ext>
                </a:extLst>
              </p:cNvPr>
              <p:cNvSpPr>
                <a:spLocks/>
              </p:cNvSpPr>
              <p:nvPr/>
            </p:nvSpPr>
            <p:spPr bwMode="auto">
              <a:xfrm>
                <a:off x="10531476" y="2473326"/>
                <a:ext cx="131763" cy="39688"/>
              </a:xfrm>
              <a:custGeom>
                <a:avLst/>
                <a:gdLst>
                  <a:gd name="T0" fmla="*/ 35 w 404"/>
                  <a:gd name="T1" fmla="*/ 13 h 121"/>
                  <a:gd name="T2" fmla="*/ 45 w 404"/>
                  <a:gd name="T3" fmla="*/ 62 h 121"/>
                  <a:gd name="T4" fmla="*/ 92 w 404"/>
                  <a:gd name="T5" fmla="*/ 91 h 121"/>
                  <a:gd name="T6" fmla="*/ 207 w 404"/>
                  <a:gd name="T7" fmla="*/ 119 h 121"/>
                  <a:gd name="T8" fmla="*/ 389 w 404"/>
                  <a:gd name="T9" fmla="*/ 16 h 121"/>
                  <a:gd name="T10" fmla="*/ 374 w 404"/>
                  <a:gd name="T11" fmla="*/ 6 h 121"/>
                  <a:gd name="T12" fmla="*/ 225 w 404"/>
                  <a:gd name="T13" fmla="*/ 70 h 121"/>
                  <a:gd name="T14" fmla="*/ 35 w 404"/>
                  <a:gd name="T15" fmla="*/ 13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21">
                    <a:moveTo>
                      <a:pt x="35" y="13"/>
                    </a:moveTo>
                    <a:cubicBezTo>
                      <a:pt x="35" y="13"/>
                      <a:pt x="0" y="27"/>
                      <a:pt x="45" y="62"/>
                    </a:cubicBezTo>
                    <a:cubicBezTo>
                      <a:pt x="57" y="71"/>
                      <a:pt x="77" y="83"/>
                      <a:pt x="92" y="91"/>
                    </a:cubicBezTo>
                    <a:cubicBezTo>
                      <a:pt x="124" y="107"/>
                      <a:pt x="167" y="117"/>
                      <a:pt x="207" y="119"/>
                    </a:cubicBezTo>
                    <a:cubicBezTo>
                      <a:pt x="281" y="121"/>
                      <a:pt x="403" y="73"/>
                      <a:pt x="389" y="16"/>
                    </a:cubicBezTo>
                    <a:cubicBezTo>
                      <a:pt x="376" y="6"/>
                      <a:pt x="404" y="11"/>
                      <a:pt x="374" y="6"/>
                    </a:cubicBezTo>
                    <a:cubicBezTo>
                      <a:pt x="339" y="0"/>
                      <a:pt x="321" y="64"/>
                      <a:pt x="225" y="70"/>
                    </a:cubicBezTo>
                    <a:cubicBezTo>
                      <a:pt x="131" y="75"/>
                      <a:pt x="77" y="6"/>
                      <a:pt x="35" y="13"/>
                    </a:cubicBezTo>
                    <a:close/>
                  </a:path>
                </a:pathLst>
              </a:custGeom>
              <a:solidFill>
                <a:srgbClr val="F054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0" name="Freeform 316">
                <a:extLst>
                  <a:ext uri="{FF2B5EF4-FFF2-40B4-BE49-F238E27FC236}">
                    <a16:creationId xmlns:a16="http://schemas.microsoft.com/office/drawing/2014/main" id="{FA9B409A-5074-4193-A4F3-34CFB06F6F18}"/>
                  </a:ext>
                </a:extLst>
              </p:cNvPr>
              <p:cNvSpPr>
                <a:spLocks/>
              </p:cNvSpPr>
              <p:nvPr/>
            </p:nvSpPr>
            <p:spPr bwMode="auto">
              <a:xfrm>
                <a:off x="10675939" y="2373314"/>
                <a:ext cx="53975" cy="55563"/>
              </a:xfrm>
              <a:custGeom>
                <a:avLst/>
                <a:gdLst>
                  <a:gd name="T0" fmla="*/ 4 w 165"/>
                  <a:gd name="T1" fmla="*/ 59 h 167"/>
                  <a:gd name="T2" fmla="*/ 0 w 165"/>
                  <a:gd name="T3" fmla="*/ 107 h 167"/>
                  <a:gd name="T4" fmla="*/ 156 w 165"/>
                  <a:gd name="T5" fmla="*/ 107 h 167"/>
                  <a:gd name="T6" fmla="*/ 4 w 165"/>
                  <a:gd name="T7" fmla="*/ 59 h 167"/>
                </a:gdLst>
                <a:ahLst/>
                <a:cxnLst>
                  <a:cxn ang="0">
                    <a:pos x="T0" y="T1"/>
                  </a:cxn>
                  <a:cxn ang="0">
                    <a:pos x="T2" y="T3"/>
                  </a:cxn>
                  <a:cxn ang="0">
                    <a:pos x="T4" y="T5"/>
                  </a:cxn>
                  <a:cxn ang="0">
                    <a:pos x="T6" y="T7"/>
                  </a:cxn>
                </a:cxnLst>
                <a:rect l="0" t="0" r="r" b="b"/>
                <a:pathLst>
                  <a:path w="165" h="167">
                    <a:moveTo>
                      <a:pt x="4" y="59"/>
                    </a:moveTo>
                    <a:lnTo>
                      <a:pt x="0" y="107"/>
                    </a:lnTo>
                    <a:cubicBezTo>
                      <a:pt x="50" y="135"/>
                      <a:pt x="70" y="167"/>
                      <a:pt x="156" y="107"/>
                    </a:cubicBezTo>
                    <a:cubicBezTo>
                      <a:pt x="165" y="0"/>
                      <a:pt x="41" y="18"/>
                      <a:pt x="4" y="59"/>
                    </a:cubicBezTo>
                    <a:close/>
                  </a:path>
                </a:pathLst>
              </a:custGeom>
              <a:solidFill>
                <a:srgbClr val="F48D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1" name="Freeform 317">
                <a:extLst>
                  <a:ext uri="{FF2B5EF4-FFF2-40B4-BE49-F238E27FC236}">
                    <a16:creationId xmlns:a16="http://schemas.microsoft.com/office/drawing/2014/main" id="{9D927292-E0AF-4C8B-BF24-0EB1CBC35B15}"/>
                  </a:ext>
                </a:extLst>
              </p:cNvPr>
              <p:cNvSpPr>
                <a:spLocks/>
              </p:cNvSpPr>
              <p:nvPr/>
            </p:nvSpPr>
            <p:spPr bwMode="auto">
              <a:xfrm>
                <a:off x="10480676" y="2376489"/>
                <a:ext cx="50800" cy="47625"/>
              </a:xfrm>
              <a:custGeom>
                <a:avLst/>
                <a:gdLst>
                  <a:gd name="T0" fmla="*/ 0 w 156"/>
                  <a:gd name="T1" fmla="*/ 56 h 144"/>
                  <a:gd name="T2" fmla="*/ 6 w 156"/>
                  <a:gd name="T3" fmla="*/ 106 h 144"/>
                  <a:gd name="T4" fmla="*/ 156 w 156"/>
                  <a:gd name="T5" fmla="*/ 62 h 144"/>
                  <a:gd name="T6" fmla="*/ 0 w 156"/>
                  <a:gd name="T7" fmla="*/ 56 h 144"/>
                </a:gdLst>
                <a:ahLst/>
                <a:cxnLst>
                  <a:cxn ang="0">
                    <a:pos x="T0" y="T1"/>
                  </a:cxn>
                  <a:cxn ang="0">
                    <a:pos x="T2" y="T3"/>
                  </a:cxn>
                  <a:cxn ang="0">
                    <a:pos x="T4" y="T5"/>
                  </a:cxn>
                  <a:cxn ang="0">
                    <a:pos x="T6" y="T7"/>
                  </a:cxn>
                </a:cxnLst>
                <a:rect l="0" t="0" r="r" b="b"/>
                <a:pathLst>
                  <a:path w="156" h="144">
                    <a:moveTo>
                      <a:pt x="0" y="56"/>
                    </a:moveTo>
                    <a:lnTo>
                      <a:pt x="6" y="106"/>
                    </a:lnTo>
                    <a:cubicBezTo>
                      <a:pt x="59" y="135"/>
                      <a:pt x="156" y="144"/>
                      <a:pt x="156" y="62"/>
                    </a:cubicBezTo>
                    <a:cubicBezTo>
                      <a:pt x="115" y="0"/>
                      <a:pt x="47" y="8"/>
                      <a:pt x="0" y="56"/>
                    </a:cubicBezTo>
                    <a:close/>
                  </a:path>
                </a:pathLst>
              </a:custGeom>
              <a:solidFill>
                <a:srgbClr val="F48D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2" name="Freeform 319">
                <a:extLst>
                  <a:ext uri="{FF2B5EF4-FFF2-40B4-BE49-F238E27FC236}">
                    <a16:creationId xmlns:a16="http://schemas.microsoft.com/office/drawing/2014/main" id="{CB798083-C456-4E4F-9519-D99742BE1927}"/>
                  </a:ext>
                </a:extLst>
              </p:cNvPr>
              <p:cNvSpPr>
                <a:spLocks/>
              </p:cNvSpPr>
              <p:nvPr/>
            </p:nvSpPr>
            <p:spPr bwMode="auto">
              <a:xfrm>
                <a:off x="10637839" y="2295526"/>
                <a:ext cx="93663" cy="30163"/>
              </a:xfrm>
              <a:custGeom>
                <a:avLst/>
                <a:gdLst>
                  <a:gd name="T0" fmla="*/ 15 w 289"/>
                  <a:gd name="T1" fmla="*/ 65 h 89"/>
                  <a:gd name="T2" fmla="*/ 138 w 289"/>
                  <a:gd name="T3" fmla="*/ 61 h 89"/>
                  <a:gd name="T4" fmla="*/ 251 w 289"/>
                  <a:gd name="T5" fmla="*/ 82 h 89"/>
                  <a:gd name="T6" fmla="*/ 155 w 289"/>
                  <a:gd name="T7" fmla="*/ 12 h 89"/>
                  <a:gd name="T8" fmla="*/ 15 w 289"/>
                  <a:gd name="T9" fmla="*/ 65 h 89"/>
                </a:gdLst>
                <a:ahLst/>
                <a:cxnLst>
                  <a:cxn ang="0">
                    <a:pos x="T0" y="T1"/>
                  </a:cxn>
                  <a:cxn ang="0">
                    <a:pos x="T2" y="T3"/>
                  </a:cxn>
                  <a:cxn ang="0">
                    <a:pos x="T4" y="T5"/>
                  </a:cxn>
                  <a:cxn ang="0">
                    <a:pos x="T6" y="T7"/>
                  </a:cxn>
                  <a:cxn ang="0">
                    <a:pos x="T8" y="T9"/>
                  </a:cxn>
                </a:cxnLst>
                <a:rect l="0" t="0" r="r" b="b"/>
                <a:pathLst>
                  <a:path w="289" h="89">
                    <a:moveTo>
                      <a:pt x="15" y="65"/>
                    </a:moveTo>
                    <a:cubicBezTo>
                      <a:pt x="52" y="79"/>
                      <a:pt x="96" y="57"/>
                      <a:pt x="138" y="61"/>
                    </a:cubicBezTo>
                    <a:cubicBezTo>
                      <a:pt x="184" y="65"/>
                      <a:pt x="215" y="89"/>
                      <a:pt x="251" y="82"/>
                    </a:cubicBezTo>
                    <a:cubicBezTo>
                      <a:pt x="289" y="29"/>
                      <a:pt x="200" y="18"/>
                      <a:pt x="155" y="12"/>
                    </a:cubicBezTo>
                    <a:cubicBezTo>
                      <a:pt x="109" y="6"/>
                      <a:pt x="0" y="0"/>
                      <a:pt x="15" y="65"/>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3" name="Freeform 321">
                <a:extLst>
                  <a:ext uri="{FF2B5EF4-FFF2-40B4-BE49-F238E27FC236}">
                    <a16:creationId xmlns:a16="http://schemas.microsoft.com/office/drawing/2014/main" id="{80488A45-39FE-4175-B7FA-48CD8F75AE39}"/>
                  </a:ext>
                </a:extLst>
              </p:cNvPr>
              <p:cNvSpPr>
                <a:spLocks/>
              </p:cNvSpPr>
              <p:nvPr/>
            </p:nvSpPr>
            <p:spPr bwMode="auto">
              <a:xfrm>
                <a:off x="10480676" y="2295526"/>
                <a:ext cx="95250" cy="31750"/>
              </a:xfrm>
              <a:custGeom>
                <a:avLst/>
                <a:gdLst>
                  <a:gd name="T0" fmla="*/ 33 w 290"/>
                  <a:gd name="T1" fmla="*/ 78 h 98"/>
                  <a:gd name="T2" fmla="*/ 209 w 290"/>
                  <a:gd name="T3" fmla="*/ 63 h 98"/>
                  <a:gd name="T4" fmla="*/ 253 w 290"/>
                  <a:gd name="T5" fmla="*/ 72 h 98"/>
                  <a:gd name="T6" fmla="*/ 275 w 290"/>
                  <a:gd name="T7" fmla="*/ 65 h 98"/>
                  <a:gd name="T8" fmla="*/ 279 w 290"/>
                  <a:gd name="T9" fmla="*/ 33 h 98"/>
                  <a:gd name="T10" fmla="*/ 33 w 290"/>
                  <a:gd name="T11" fmla="*/ 78 h 98"/>
                </a:gdLst>
                <a:ahLst/>
                <a:cxnLst>
                  <a:cxn ang="0">
                    <a:pos x="T0" y="T1"/>
                  </a:cxn>
                  <a:cxn ang="0">
                    <a:pos x="T2" y="T3"/>
                  </a:cxn>
                  <a:cxn ang="0">
                    <a:pos x="T4" y="T5"/>
                  </a:cxn>
                  <a:cxn ang="0">
                    <a:pos x="T6" y="T7"/>
                  </a:cxn>
                  <a:cxn ang="0">
                    <a:pos x="T8" y="T9"/>
                  </a:cxn>
                  <a:cxn ang="0">
                    <a:pos x="T10" y="T11"/>
                  </a:cxn>
                </a:cxnLst>
                <a:rect l="0" t="0" r="r" b="b"/>
                <a:pathLst>
                  <a:path w="290" h="98">
                    <a:moveTo>
                      <a:pt x="33" y="78"/>
                    </a:moveTo>
                    <a:cubicBezTo>
                      <a:pt x="75" y="98"/>
                      <a:pt x="123" y="48"/>
                      <a:pt x="209" y="63"/>
                    </a:cubicBezTo>
                    <a:cubicBezTo>
                      <a:pt x="234" y="67"/>
                      <a:pt x="233" y="73"/>
                      <a:pt x="253" y="72"/>
                    </a:cubicBezTo>
                    <a:cubicBezTo>
                      <a:pt x="290" y="70"/>
                      <a:pt x="263" y="71"/>
                      <a:pt x="275" y="65"/>
                    </a:cubicBezTo>
                    <a:lnTo>
                      <a:pt x="279" y="33"/>
                    </a:lnTo>
                    <a:cubicBezTo>
                      <a:pt x="221" y="2"/>
                      <a:pt x="0" y="0"/>
                      <a:pt x="33" y="78"/>
                    </a:cubicBezTo>
                    <a:close/>
                  </a:path>
                </a:pathLst>
              </a:custGeom>
              <a:solidFill>
                <a:srgbClr val="C77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4" name="Freeform 337">
                <a:extLst>
                  <a:ext uri="{FF2B5EF4-FFF2-40B4-BE49-F238E27FC236}">
                    <a16:creationId xmlns:a16="http://schemas.microsoft.com/office/drawing/2014/main" id="{6459D65F-2DFE-4D83-ABF1-8C426196F310}"/>
                  </a:ext>
                </a:extLst>
              </p:cNvPr>
              <p:cNvSpPr>
                <a:spLocks/>
              </p:cNvSpPr>
              <p:nvPr/>
            </p:nvSpPr>
            <p:spPr bwMode="auto">
              <a:xfrm>
                <a:off x="10666414" y="2325689"/>
                <a:ext cx="34925" cy="34925"/>
              </a:xfrm>
              <a:custGeom>
                <a:avLst/>
                <a:gdLst>
                  <a:gd name="T0" fmla="*/ 0 w 103"/>
                  <a:gd name="T1" fmla="*/ 80 h 111"/>
                  <a:gd name="T2" fmla="*/ 39 w 103"/>
                  <a:gd name="T3" fmla="*/ 111 h 111"/>
                  <a:gd name="T4" fmla="*/ 73 w 103"/>
                  <a:gd name="T5" fmla="*/ 31 h 111"/>
                  <a:gd name="T6" fmla="*/ 0 w 103"/>
                  <a:gd name="T7" fmla="*/ 80 h 111"/>
                </a:gdLst>
                <a:ahLst/>
                <a:cxnLst>
                  <a:cxn ang="0">
                    <a:pos x="T0" y="T1"/>
                  </a:cxn>
                  <a:cxn ang="0">
                    <a:pos x="T2" y="T3"/>
                  </a:cxn>
                  <a:cxn ang="0">
                    <a:pos x="T4" y="T5"/>
                  </a:cxn>
                  <a:cxn ang="0">
                    <a:pos x="T6" y="T7"/>
                  </a:cxn>
                </a:cxnLst>
                <a:rect l="0" t="0" r="r" b="b"/>
                <a:pathLst>
                  <a:path w="103" h="111">
                    <a:moveTo>
                      <a:pt x="0" y="80"/>
                    </a:moveTo>
                    <a:cubicBezTo>
                      <a:pt x="13" y="97"/>
                      <a:pt x="17" y="102"/>
                      <a:pt x="39" y="111"/>
                    </a:cubicBezTo>
                    <a:cubicBezTo>
                      <a:pt x="90" y="102"/>
                      <a:pt x="103" y="54"/>
                      <a:pt x="73" y="31"/>
                    </a:cubicBezTo>
                    <a:cubicBezTo>
                      <a:pt x="34" y="0"/>
                      <a:pt x="0" y="32"/>
                      <a:pt x="0" y="80"/>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5" name="Freeform 338">
                <a:extLst>
                  <a:ext uri="{FF2B5EF4-FFF2-40B4-BE49-F238E27FC236}">
                    <a16:creationId xmlns:a16="http://schemas.microsoft.com/office/drawing/2014/main" id="{463CC5D1-3255-457E-9E00-87E0DBBB2884}"/>
                  </a:ext>
                </a:extLst>
              </p:cNvPr>
              <p:cNvSpPr>
                <a:spLocks/>
              </p:cNvSpPr>
              <p:nvPr/>
            </p:nvSpPr>
            <p:spPr bwMode="auto">
              <a:xfrm>
                <a:off x="10574339" y="2424114"/>
                <a:ext cx="60325" cy="26988"/>
              </a:xfrm>
              <a:custGeom>
                <a:avLst/>
                <a:gdLst>
                  <a:gd name="T0" fmla="*/ 172 w 183"/>
                  <a:gd name="T1" fmla="*/ 8 h 84"/>
                  <a:gd name="T2" fmla="*/ 156 w 183"/>
                  <a:gd name="T3" fmla="*/ 4 h 84"/>
                  <a:gd name="T4" fmla="*/ 93 w 183"/>
                  <a:gd name="T5" fmla="*/ 27 h 84"/>
                  <a:gd name="T6" fmla="*/ 1 w 183"/>
                  <a:gd name="T7" fmla="*/ 1 h 84"/>
                  <a:gd name="T8" fmla="*/ 24 w 183"/>
                  <a:gd name="T9" fmla="*/ 45 h 84"/>
                  <a:gd name="T10" fmla="*/ 172 w 183"/>
                  <a:gd name="T11" fmla="*/ 8 h 84"/>
                </a:gdLst>
                <a:ahLst/>
                <a:cxnLst>
                  <a:cxn ang="0">
                    <a:pos x="T0" y="T1"/>
                  </a:cxn>
                  <a:cxn ang="0">
                    <a:pos x="T2" y="T3"/>
                  </a:cxn>
                  <a:cxn ang="0">
                    <a:pos x="T4" y="T5"/>
                  </a:cxn>
                  <a:cxn ang="0">
                    <a:pos x="T6" y="T7"/>
                  </a:cxn>
                  <a:cxn ang="0">
                    <a:pos x="T8" y="T9"/>
                  </a:cxn>
                  <a:cxn ang="0">
                    <a:pos x="T10" y="T11"/>
                  </a:cxn>
                </a:cxnLst>
                <a:rect l="0" t="0" r="r" b="b"/>
                <a:pathLst>
                  <a:path w="183" h="84">
                    <a:moveTo>
                      <a:pt x="172" y="8"/>
                    </a:moveTo>
                    <a:cubicBezTo>
                      <a:pt x="164" y="4"/>
                      <a:pt x="172" y="0"/>
                      <a:pt x="156" y="4"/>
                    </a:cubicBezTo>
                    <a:cubicBezTo>
                      <a:pt x="140" y="7"/>
                      <a:pt x="123" y="25"/>
                      <a:pt x="93" y="27"/>
                    </a:cubicBezTo>
                    <a:cubicBezTo>
                      <a:pt x="36" y="31"/>
                      <a:pt x="47" y="1"/>
                      <a:pt x="1" y="1"/>
                    </a:cubicBezTo>
                    <a:cubicBezTo>
                      <a:pt x="0" y="33"/>
                      <a:pt x="1" y="33"/>
                      <a:pt x="24" y="45"/>
                    </a:cubicBezTo>
                    <a:cubicBezTo>
                      <a:pt x="99" y="84"/>
                      <a:pt x="183" y="44"/>
                      <a:pt x="172" y="8"/>
                    </a:cubicBezTo>
                    <a:close/>
                  </a:path>
                </a:pathLst>
              </a:custGeom>
              <a:solidFill>
                <a:srgbClr val="F48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76" name="Freeform 340">
                <a:extLst>
                  <a:ext uri="{FF2B5EF4-FFF2-40B4-BE49-F238E27FC236}">
                    <a16:creationId xmlns:a16="http://schemas.microsoft.com/office/drawing/2014/main" id="{CFD295A1-57B6-4632-9E46-6C3DAE56F6AD}"/>
                  </a:ext>
                </a:extLst>
              </p:cNvPr>
              <p:cNvSpPr>
                <a:spLocks/>
              </p:cNvSpPr>
              <p:nvPr/>
            </p:nvSpPr>
            <p:spPr bwMode="auto">
              <a:xfrm>
                <a:off x="10523539" y="2324101"/>
                <a:ext cx="26988" cy="36513"/>
              </a:xfrm>
              <a:custGeom>
                <a:avLst/>
                <a:gdLst>
                  <a:gd name="T0" fmla="*/ 0 w 87"/>
                  <a:gd name="T1" fmla="*/ 83 h 114"/>
                  <a:gd name="T2" fmla="*/ 47 w 87"/>
                  <a:gd name="T3" fmla="*/ 114 h 114"/>
                  <a:gd name="T4" fmla="*/ 86 w 87"/>
                  <a:gd name="T5" fmla="*/ 83 h 114"/>
                  <a:gd name="T6" fmla="*/ 0 w 87"/>
                  <a:gd name="T7" fmla="*/ 83 h 114"/>
                </a:gdLst>
                <a:ahLst/>
                <a:cxnLst>
                  <a:cxn ang="0">
                    <a:pos x="T0" y="T1"/>
                  </a:cxn>
                  <a:cxn ang="0">
                    <a:pos x="T2" y="T3"/>
                  </a:cxn>
                  <a:cxn ang="0">
                    <a:pos x="T4" y="T5"/>
                  </a:cxn>
                  <a:cxn ang="0">
                    <a:pos x="T6" y="T7"/>
                  </a:cxn>
                </a:cxnLst>
                <a:rect l="0" t="0" r="r" b="b"/>
                <a:pathLst>
                  <a:path w="87" h="114">
                    <a:moveTo>
                      <a:pt x="0" y="83"/>
                    </a:moveTo>
                    <a:cubicBezTo>
                      <a:pt x="14" y="103"/>
                      <a:pt x="19" y="109"/>
                      <a:pt x="47" y="114"/>
                    </a:cubicBezTo>
                    <a:cubicBezTo>
                      <a:pt x="70" y="105"/>
                      <a:pt x="74" y="101"/>
                      <a:pt x="86" y="83"/>
                    </a:cubicBezTo>
                    <a:cubicBezTo>
                      <a:pt x="87" y="3"/>
                      <a:pt x="0" y="0"/>
                      <a:pt x="0" y="83"/>
                    </a:cubicBezTo>
                    <a:close/>
                  </a:path>
                </a:pathLst>
              </a:custGeom>
              <a:solidFill>
                <a:srgbClr val="2626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
          <p:nvSpPr>
            <p:cNvPr id="264" name="Freeform 359">
              <a:extLst>
                <a:ext uri="{FF2B5EF4-FFF2-40B4-BE49-F238E27FC236}">
                  <a16:creationId xmlns:a16="http://schemas.microsoft.com/office/drawing/2014/main" id="{5C4A1BE8-BF8C-4615-9D1C-4BC69776FE38}"/>
                </a:ext>
              </a:extLst>
            </p:cNvPr>
            <p:cNvSpPr>
              <a:spLocks/>
            </p:cNvSpPr>
            <p:nvPr/>
          </p:nvSpPr>
          <p:spPr bwMode="auto">
            <a:xfrm>
              <a:off x="-181258" y="3729090"/>
              <a:ext cx="498509" cy="575203"/>
            </a:xfrm>
            <a:custGeom>
              <a:avLst/>
              <a:gdLst>
                <a:gd name="T0" fmla="*/ 742 w 2774"/>
                <a:gd name="T1" fmla="*/ 166 h 3199"/>
                <a:gd name="T2" fmla="*/ 503 w 2774"/>
                <a:gd name="T3" fmla="*/ 360 h 3199"/>
                <a:gd name="T4" fmla="*/ 385 w 2774"/>
                <a:gd name="T5" fmla="*/ 692 h 3199"/>
                <a:gd name="T6" fmla="*/ 204 w 2774"/>
                <a:gd name="T7" fmla="*/ 1403 h 3199"/>
                <a:gd name="T8" fmla="*/ 59 w 2774"/>
                <a:gd name="T9" fmla="*/ 2054 h 3199"/>
                <a:gd name="T10" fmla="*/ 36 w 2774"/>
                <a:gd name="T11" fmla="*/ 2435 h 3199"/>
                <a:gd name="T12" fmla="*/ 12 w 2774"/>
                <a:gd name="T13" fmla="*/ 2812 h 3199"/>
                <a:gd name="T14" fmla="*/ 3 w 2774"/>
                <a:gd name="T15" fmla="*/ 2983 h 3199"/>
                <a:gd name="T16" fmla="*/ 34 w 2774"/>
                <a:gd name="T17" fmla="*/ 3161 h 3199"/>
                <a:gd name="T18" fmla="*/ 415 w 2774"/>
                <a:gd name="T19" fmla="*/ 3163 h 3199"/>
                <a:gd name="T20" fmla="*/ 475 w 2774"/>
                <a:gd name="T21" fmla="*/ 2622 h 3199"/>
                <a:gd name="T22" fmla="*/ 508 w 2774"/>
                <a:gd name="T23" fmla="*/ 2047 h 3199"/>
                <a:gd name="T24" fmla="*/ 750 w 2774"/>
                <a:gd name="T25" fmla="*/ 1079 h 3199"/>
                <a:gd name="T26" fmla="*/ 803 w 2774"/>
                <a:gd name="T27" fmla="*/ 1614 h 3199"/>
                <a:gd name="T28" fmla="*/ 754 w 2774"/>
                <a:gd name="T29" fmla="*/ 2159 h 3199"/>
                <a:gd name="T30" fmla="*/ 2077 w 2774"/>
                <a:gd name="T31" fmla="*/ 2158 h 3199"/>
                <a:gd name="T32" fmla="*/ 2082 w 2774"/>
                <a:gd name="T33" fmla="*/ 1157 h 3199"/>
                <a:gd name="T34" fmla="*/ 2256 w 2774"/>
                <a:gd name="T35" fmla="*/ 2130 h 3199"/>
                <a:gd name="T36" fmla="*/ 2292 w 2774"/>
                <a:gd name="T37" fmla="*/ 2666 h 3199"/>
                <a:gd name="T38" fmla="*/ 2353 w 2774"/>
                <a:gd name="T39" fmla="*/ 3185 h 3199"/>
                <a:gd name="T40" fmla="*/ 2726 w 2774"/>
                <a:gd name="T41" fmla="*/ 3199 h 3199"/>
                <a:gd name="T42" fmla="*/ 2759 w 2774"/>
                <a:gd name="T43" fmla="*/ 2985 h 3199"/>
                <a:gd name="T44" fmla="*/ 2745 w 2774"/>
                <a:gd name="T45" fmla="*/ 2757 h 3199"/>
                <a:gd name="T46" fmla="*/ 2719 w 2774"/>
                <a:gd name="T47" fmla="*/ 2292 h 3199"/>
                <a:gd name="T48" fmla="*/ 2696 w 2774"/>
                <a:gd name="T49" fmla="*/ 1986 h 3199"/>
                <a:gd name="T50" fmla="*/ 2647 w 2774"/>
                <a:gd name="T51" fmla="*/ 1706 h 3199"/>
                <a:gd name="T52" fmla="*/ 2435 w 2774"/>
                <a:gd name="T53" fmla="*/ 579 h 3199"/>
                <a:gd name="T54" fmla="*/ 2327 w 2774"/>
                <a:gd name="T55" fmla="*/ 358 h 3199"/>
                <a:gd name="T56" fmla="*/ 2146 w 2774"/>
                <a:gd name="T57" fmla="*/ 203 h 3199"/>
                <a:gd name="T58" fmla="*/ 1745 w 2774"/>
                <a:gd name="T59" fmla="*/ 39 h 3199"/>
                <a:gd name="T60" fmla="*/ 1908 w 2774"/>
                <a:gd name="T61" fmla="*/ 421 h 3199"/>
                <a:gd name="T62" fmla="*/ 1760 w 2774"/>
                <a:gd name="T63" fmla="*/ 373 h 3199"/>
                <a:gd name="T64" fmla="*/ 1870 w 2774"/>
                <a:gd name="T65" fmla="*/ 505 h 3199"/>
                <a:gd name="T66" fmla="*/ 1776 w 2774"/>
                <a:gd name="T67" fmla="*/ 643 h 3199"/>
                <a:gd name="T68" fmla="*/ 1448 w 2774"/>
                <a:gd name="T69" fmla="*/ 988 h 3199"/>
                <a:gd name="T70" fmla="*/ 1428 w 2774"/>
                <a:gd name="T71" fmla="*/ 1000 h 3199"/>
                <a:gd name="T72" fmla="*/ 989 w 2774"/>
                <a:gd name="T73" fmla="*/ 488 h 3199"/>
                <a:gd name="T74" fmla="*/ 1097 w 2774"/>
                <a:gd name="T75" fmla="*/ 359 h 3199"/>
                <a:gd name="T76" fmla="*/ 950 w 2774"/>
                <a:gd name="T77" fmla="*/ 406 h 3199"/>
                <a:gd name="T78" fmla="*/ 1103 w 2774"/>
                <a:gd name="T79" fmla="*/ 29 h 3199"/>
                <a:gd name="T80" fmla="*/ 742 w 2774"/>
                <a:gd name="T81" fmla="*/ 166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74" h="3199">
                  <a:moveTo>
                    <a:pt x="742" y="166"/>
                  </a:moveTo>
                  <a:cubicBezTo>
                    <a:pt x="654" y="213"/>
                    <a:pt x="563" y="299"/>
                    <a:pt x="503" y="360"/>
                  </a:cubicBezTo>
                  <a:cubicBezTo>
                    <a:pt x="437" y="426"/>
                    <a:pt x="413" y="578"/>
                    <a:pt x="385" y="692"/>
                  </a:cubicBezTo>
                  <a:cubicBezTo>
                    <a:pt x="326" y="929"/>
                    <a:pt x="262" y="1165"/>
                    <a:pt x="204" y="1403"/>
                  </a:cubicBezTo>
                  <a:cubicBezTo>
                    <a:pt x="163" y="1625"/>
                    <a:pt x="72" y="1827"/>
                    <a:pt x="59" y="2054"/>
                  </a:cubicBezTo>
                  <a:cubicBezTo>
                    <a:pt x="51" y="2183"/>
                    <a:pt x="43" y="2308"/>
                    <a:pt x="36" y="2435"/>
                  </a:cubicBezTo>
                  <a:cubicBezTo>
                    <a:pt x="28" y="2549"/>
                    <a:pt x="29" y="2706"/>
                    <a:pt x="12" y="2812"/>
                  </a:cubicBezTo>
                  <a:lnTo>
                    <a:pt x="3" y="2983"/>
                  </a:lnTo>
                  <a:cubicBezTo>
                    <a:pt x="0" y="3056"/>
                    <a:pt x="0" y="3104"/>
                    <a:pt x="34" y="3161"/>
                  </a:cubicBezTo>
                  <a:lnTo>
                    <a:pt x="415" y="3163"/>
                  </a:lnTo>
                  <a:cubicBezTo>
                    <a:pt x="469" y="3062"/>
                    <a:pt x="468" y="2754"/>
                    <a:pt x="475" y="2622"/>
                  </a:cubicBezTo>
                  <a:cubicBezTo>
                    <a:pt x="484" y="2433"/>
                    <a:pt x="491" y="2232"/>
                    <a:pt x="508" y="2047"/>
                  </a:cubicBezTo>
                  <a:cubicBezTo>
                    <a:pt x="518" y="1950"/>
                    <a:pt x="723" y="1241"/>
                    <a:pt x="750" y="1079"/>
                  </a:cubicBezTo>
                  <a:cubicBezTo>
                    <a:pt x="789" y="1152"/>
                    <a:pt x="804" y="1508"/>
                    <a:pt x="803" y="1614"/>
                  </a:cubicBezTo>
                  <a:cubicBezTo>
                    <a:pt x="799" y="1809"/>
                    <a:pt x="777" y="1970"/>
                    <a:pt x="754" y="2159"/>
                  </a:cubicBezTo>
                  <a:lnTo>
                    <a:pt x="2077" y="2158"/>
                  </a:lnTo>
                  <a:cubicBezTo>
                    <a:pt x="2039" y="1743"/>
                    <a:pt x="2012" y="1595"/>
                    <a:pt x="2082" y="1157"/>
                  </a:cubicBezTo>
                  <a:cubicBezTo>
                    <a:pt x="2116" y="1225"/>
                    <a:pt x="2247" y="2012"/>
                    <a:pt x="2256" y="2130"/>
                  </a:cubicBezTo>
                  <a:cubicBezTo>
                    <a:pt x="2269" y="2308"/>
                    <a:pt x="2281" y="2489"/>
                    <a:pt x="2292" y="2666"/>
                  </a:cubicBezTo>
                  <a:cubicBezTo>
                    <a:pt x="2301" y="2798"/>
                    <a:pt x="2300" y="3089"/>
                    <a:pt x="2353" y="3185"/>
                  </a:cubicBezTo>
                  <a:lnTo>
                    <a:pt x="2726" y="3199"/>
                  </a:lnTo>
                  <a:cubicBezTo>
                    <a:pt x="2756" y="3092"/>
                    <a:pt x="2774" y="3137"/>
                    <a:pt x="2759" y="2985"/>
                  </a:cubicBezTo>
                  <a:cubicBezTo>
                    <a:pt x="2751" y="2914"/>
                    <a:pt x="2748" y="2830"/>
                    <a:pt x="2745" y="2757"/>
                  </a:cubicBezTo>
                  <a:cubicBezTo>
                    <a:pt x="2742" y="2679"/>
                    <a:pt x="2707" y="2339"/>
                    <a:pt x="2719" y="2292"/>
                  </a:cubicBezTo>
                  <a:cubicBezTo>
                    <a:pt x="2703" y="2225"/>
                    <a:pt x="2704" y="2069"/>
                    <a:pt x="2696" y="1986"/>
                  </a:cubicBezTo>
                  <a:cubicBezTo>
                    <a:pt x="2689" y="1900"/>
                    <a:pt x="2663" y="1793"/>
                    <a:pt x="2647" y="1706"/>
                  </a:cubicBezTo>
                  <a:lnTo>
                    <a:pt x="2435" y="579"/>
                  </a:lnTo>
                  <a:cubicBezTo>
                    <a:pt x="2406" y="429"/>
                    <a:pt x="2411" y="444"/>
                    <a:pt x="2327" y="358"/>
                  </a:cubicBezTo>
                  <a:cubicBezTo>
                    <a:pt x="2263" y="293"/>
                    <a:pt x="2228" y="259"/>
                    <a:pt x="2146" y="203"/>
                  </a:cubicBezTo>
                  <a:cubicBezTo>
                    <a:pt x="2101" y="179"/>
                    <a:pt x="1805" y="9"/>
                    <a:pt x="1745" y="39"/>
                  </a:cubicBezTo>
                  <a:cubicBezTo>
                    <a:pt x="1870" y="93"/>
                    <a:pt x="1936" y="237"/>
                    <a:pt x="1908" y="421"/>
                  </a:cubicBezTo>
                  <a:lnTo>
                    <a:pt x="1760" y="373"/>
                  </a:lnTo>
                  <a:cubicBezTo>
                    <a:pt x="1794" y="419"/>
                    <a:pt x="1833" y="453"/>
                    <a:pt x="1870" y="505"/>
                  </a:cubicBezTo>
                  <a:cubicBezTo>
                    <a:pt x="1837" y="553"/>
                    <a:pt x="1809" y="595"/>
                    <a:pt x="1776" y="643"/>
                  </a:cubicBezTo>
                  <a:cubicBezTo>
                    <a:pt x="1690" y="768"/>
                    <a:pt x="1579" y="909"/>
                    <a:pt x="1448" y="988"/>
                  </a:cubicBezTo>
                  <a:lnTo>
                    <a:pt x="1428" y="1000"/>
                  </a:lnTo>
                  <a:cubicBezTo>
                    <a:pt x="1284" y="929"/>
                    <a:pt x="1025" y="582"/>
                    <a:pt x="989" y="488"/>
                  </a:cubicBezTo>
                  <a:cubicBezTo>
                    <a:pt x="1007" y="458"/>
                    <a:pt x="1083" y="391"/>
                    <a:pt x="1097" y="359"/>
                  </a:cubicBezTo>
                  <a:lnTo>
                    <a:pt x="950" y="406"/>
                  </a:lnTo>
                  <a:cubicBezTo>
                    <a:pt x="933" y="209"/>
                    <a:pt x="974" y="111"/>
                    <a:pt x="1103" y="29"/>
                  </a:cubicBezTo>
                  <a:cubicBezTo>
                    <a:pt x="1049" y="0"/>
                    <a:pt x="791" y="135"/>
                    <a:pt x="742" y="1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5" name="Freeform 408">
              <a:extLst>
                <a:ext uri="{FF2B5EF4-FFF2-40B4-BE49-F238E27FC236}">
                  <a16:creationId xmlns:a16="http://schemas.microsoft.com/office/drawing/2014/main" id="{CB879A56-09E2-482B-BE5F-B4A5A34EA47F}"/>
                </a:ext>
              </a:extLst>
            </p:cNvPr>
            <p:cNvSpPr>
              <a:spLocks/>
            </p:cNvSpPr>
            <p:nvPr/>
          </p:nvSpPr>
          <p:spPr bwMode="auto">
            <a:xfrm>
              <a:off x="11347" y="3731704"/>
              <a:ext cx="135957" cy="176919"/>
            </a:xfrm>
            <a:custGeom>
              <a:avLst/>
              <a:gdLst>
                <a:gd name="T0" fmla="*/ 360 w 758"/>
                <a:gd name="T1" fmla="*/ 985 h 985"/>
                <a:gd name="T2" fmla="*/ 380 w 758"/>
                <a:gd name="T3" fmla="*/ 973 h 985"/>
                <a:gd name="T4" fmla="*/ 479 w 758"/>
                <a:gd name="T5" fmla="*/ 771 h 985"/>
                <a:gd name="T6" fmla="*/ 618 w 758"/>
                <a:gd name="T7" fmla="*/ 16 h 985"/>
                <a:gd name="T8" fmla="*/ 110 w 758"/>
                <a:gd name="T9" fmla="*/ 0 h 985"/>
                <a:gd name="T10" fmla="*/ 143 w 758"/>
                <a:gd name="T11" fmla="*/ 536 h 985"/>
                <a:gd name="T12" fmla="*/ 242 w 758"/>
                <a:gd name="T13" fmla="*/ 767 h 985"/>
                <a:gd name="T14" fmla="*/ 360 w 758"/>
                <a:gd name="T15" fmla="*/ 985 h 9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8" h="985">
                  <a:moveTo>
                    <a:pt x="360" y="985"/>
                  </a:moveTo>
                  <a:lnTo>
                    <a:pt x="380" y="973"/>
                  </a:lnTo>
                  <a:cubicBezTo>
                    <a:pt x="365" y="962"/>
                    <a:pt x="457" y="816"/>
                    <a:pt x="479" y="771"/>
                  </a:cubicBezTo>
                  <a:cubicBezTo>
                    <a:pt x="555" y="618"/>
                    <a:pt x="758" y="119"/>
                    <a:pt x="618" y="16"/>
                  </a:cubicBezTo>
                  <a:cubicBezTo>
                    <a:pt x="648" y="316"/>
                    <a:pt x="61" y="319"/>
                    <a:pt x="110" y="0"/>
                  </a:cubicBezTo>
                  <a:cubicBezTo>
                    <a:pt x="0" y="69"/>
                    <a:pt x="107" y="437"/>
                    <a:pt x="143" y="536"/>
                  </a:cubicBezTo>
                  <a:cubicBezTo>
                    <a:pt x="174" y="621"/>
                    <a:pt x="205" y="692"/>
                    <a:pt x="242" y="767"/>
                  </a:cubicBezTo>
                  <a:cubicBezTo>
                    <a:pt x="279" y="842"/>
                    <a:pt x="327" y="917"/>
                    <a:pt x="360" y="985"/>
                  </a:cubicBezTo>
                  <a:close/>
                </a:path>
              </a:pathLst>
            </a:custGeom>
            <a:solidFill>
              <a:srgbClr val="FEB2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6" name="Freeform 437">
              <a:extLst>
                <a:ext uri="{FF2B5EF4-FFF2-40B4-BE49-F238E27FC236}">
                  <a16:creationId xmlns:a16="http://schemas.microsoft.com/office/drawing/2014/main" id="{FE5382AF-9CED-4289-B3C8-0700B804E742}"/>
                </a:ext>
              </a:extLst>
            </p:cNvPr>
            <p:cNvSpPr>
              <a:spLocks/>
            </p:cNvSpPr>
            <p:nvPr/>
          </p:nvSpPr>
          <p:spPr bwMode="auto">
            <a:xfrm>
              <a:off x="-13055" y="3729961"/>
              <a:ext cx="88895" cy="178662"/>
            </a:xfrm>
            <a:custGeom>
              <a:avLst/>
              <a:gdLst>
                <a:gd name="T0" fmla="*/ 170 w 495"/>
                <a:gd name="T1" fmla="*/ 22 h 993"/>
                <a:gd name="T2" fmla="*/ 17 w 495"/>
                <a:gd name="T3" fmla="*/ 399 h 993"/>
                <a:gd name="T4" fmla="*/ 164 w 495"/>
                <a:gd name="T5" fmla="*/ 352 h 993"/>
                <a:gd name="T6" fmla="*/ 56 w 495"/>
                <a:gd name="T7" fmla="*/ 481 h 993"/>
                <a:gd name="T8" fmla="*/ 495 w 495"/>
                <a:gd name="T9" fmla="*/ 993 h 993"/>
                <a:gd name="T10" fmla="*/ 377 w 495"/>
                <a:gd name="T11" fmla="*/ 775 h 993"/>
                <a:gd name="T12" fmla="*/ 278 w 495"/>
                <a:gd name="T13" fmla="*/ 544 h 993"/>
                <a:gd name="T14" fmla="*/ 245 w 495"/>
                <a:gd name="T15" fmla="*/ 8 h 993"/>
                <a:gd name="T16" fmla="*/ 225 w 495"/>
                <a:gd name="T17" fmla="*/ 3 h 993"/>
                <a:gd name="T18" fmla="*/ 206 w 495"/>
                <a:gd name="T19" fmla="*/ 6 h 993"/>
                <a:gd name="T20" fmla="*/ 170 w 495"/>
                <a:gd name="T21" fmla="*/ 22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5" h="993">
                  <a:moveTo>
                    <a:pt x="170" y="22"/>
                  </a:moveTo>
                  <a:cubicBezTo>
                    <a:pt x="41" y="104"/>
                    <a:pt x="0" y="202"/>
                    <a:pt x="17" y="399"/>
                  </a:cubicBezTo>
                  <a:lnTo>
                    <a:pt x="164" y="352"/>
                  </a:lnTo>
                  <a:cubicBezTo>
                    <a:pt x="150" y="384"/>
                    <a:pt x="74" y="451"/>
                    <a:pt x="56" y="481"/>
                  </a:cubicBezTo>
                  <a:cubicBezTo>
                    <a:pt x="92" y="575"/>
                    <a:pt x="351" y="922"/>
                    <a:pt x="495" y="993"/>
                  </a:cubicBezTo>
                  <a:cubicBezTo>
                    <a:pt x="462" y="925"/>
                    <a:pt x="414" y="850"/>
                    <a:pt x="377" y="775"/>
                  </a:cubicBezTo>
                  <a:cubicBezTo>
                    <a:pt x="340" y="700"/>
                    <a:pt x="309" y="629"/>
                    <a:pt x="278" y="544"/>
                  </a:cubicBezTo>
                  <a:cubicBezTo>
                    <a:pt x="242" y="445"/>
                    <a:pt x="135" y="77"/>
                    <a:pt x="245" y="8"/>
                  </a:cubicBezTo>
                  <a:cubicBezTo>
                    <a:pt x="228" y="0"/>
                    <a:pt x="244" y="4"/>
                    <a:pt x="225" y="3"/>
                  </a:cubicBezTo>
                  <a:cubicBezTo>
                    <a:pt x="218" y="3"/>
                    <a:pt x="213" y="4"/>
                    <a:pt x="206" y="6"/>
                  </a:cubicBezTo>
                  <a:cubicBezTo>
                    <a:pt x="199" y="8"/>
                    <a:pt x="178" y="18"/>
                    <a:pt x="170" y="2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7" name="Freeform 438">
              <a:extLst>
                <a:ext uri="{FF2B5EF4-FFF2-40B4-BE49-F238E27FC236}">
                  <a16:creationId xmlns:a16="http://schemas.microsoft.com/office/drawing/2014/main" id="{BC81097E-A1DA-4E5B-B918-E669168AE01B}"/>
                </a:ext>
              </a:extLst>
            </p:cNvPr>
            <p:cNvSpPr>
              <a:spLocks/>
            </p:cNvSpPr>
            <p:nvPr/>
          </p:nvSpPr>
          <p:spPr bwMode="auto">
            <a:xfrm>
              <a:off x="76712" y="3731704"/>
              <a:ext cx="90638" cy="175176"/>
            </a:xfrm>
            <a:custGeom>
              <a:avLst/>
              <a:gdLst>
                <a:gd name="T0" fmla="*/ 15 w 503"/>
                <a:gd name="T1" fmla="*/ 974 h 974"/>
                <a:gd name="T2" fmla="*/ 343 w 503"/>
                <a:gd name="T3" fmla="*/ 629 h 974"/>
                <a:gd name="T4" fmla="*/ 437 w 503"/>
                <a:gd name="T5" fmla="*/ 491 h 974"/>
                <a:gd name="T6" fmla="*/ 327 w 503"/>
                <a:gd name="T7" fmla="*/ 359 h 974"/>
                <a:gd name="T8" fmla="*/ 475 w 503"/>
                <a:gd name="T9" fmla="*/ 407 h 974"/>
                <a:gd name="T10" fmla="*/ 312 w 503"/>
                <a:gd name="T11" fmla="*/ 25 h 974"/>
                <a:gd name="T12" fmla="*/ 286 w 503"/>
                <a:gd name="T13" fmla="*/ 12 h 974"/>
                <a:gd name="T14" fmla="*/ 253 w 503"/>
                <a:gd name="T15" fmla="*/ 17 h 974"/>
                <a:gd name="T16" fmla="*/ 114 w 503"/>
                <a:gd name="T17" fmla="*/ 772 h 974"/>
                <a:gd name="T18" fmla="*/ 15 w 503"/>
                <a:gd name="T19" fmla="*/ 974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3" h="974">
                  <a:moveTo>
                    <a:pt x="15" y="974"/>
                  </a:moveTo>
                  <a:cubicBezTo>
                    <a:pt x="146" y="895"/>
                    <a:pt x="257" y="754"/>
                    <a:pt x="343" y="629"/>
                  </a:cubicBezTo>
                  <a:cubicBezTo>
                    <a:pt x="376" y="581"/>
                    <a:pt x="404" y="539"/>
                    <a:pt x="437" y="491"/>
                  </a:cubicBezTo>
                  <a:cubicBezTo>
                    <a:pt x="400" y="439"/>
                    <a:pt x="361" y="405"/>
                    <a:pt x="327" y="359"/>
                  </a:cubicBezTo>
                  <a:lnTo>
                    <a:pt x="475" y="407"/>
                  </a:lnTo>
                  <a:cubicBezTo>
                    <a:pt x="503" y="223"/>
                    <a:pt x="437" y="79"/>
                    <a:pt x="312" y="25"/>
                  </a:cubicBezTo>
                  <a:cubicBezTo>
                    <a:pt x="309" y="23"/>
                    <a:pt x="289" y="13"/>
                    <a:pt x="286" y="12"/>
                  </a:cubicBezTo>
                  <a:cubicBezTo>
                    <a:pt x="244" y="4"/>
                    <a:pt x="268" y="0"/>
                    <a:pt x="253" y="17"/>
                  </a:cubicBezTo>
                  <a:cubicBezTo>
                    <a:pt x="393" y="120"/>
                    <a:pt x="190" y="619"/>
                    <a:pt x="114" y="772"/>
                  </a:cubicBezTo>
                  <a:cubicBezTo>
                    <a:pt x="92" y="817"/>
                    <a:pt x="0" y="963"/>
                    <a:pt x="15" y="97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68" name="Rectangle 267">
              <a:extLst>
                <a:ext uri="{FF2B5EF4-FFF2-40B4-BE49-F238E27FC236}">
                  <a16:creationId xmlns:a16="http://schemas.microsoft.com/office/drawing/2014/main" id="{DAE01089-2B2A-48B0-8F6E-D288F1BFDB9F}"/>
                </a:ext>
              </a:extLst>
            </p:cNvPr>
            <p:cNvSpPr/>
            <p:nvPr/>
          </p:nvSpPr>
          <p:spPr>
            <a:xfrm>
              <a:off x="235795" y="4296504"/>
              <a:ext cx="80028" cy="405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25" name="Group 224">
            <a:extLst>
              <a:ext uri="{FF2B5EF4-FFF2-40B4-BE49-F238E27FC236}">
                <a16:creationId xmlns:a16="http://schemas.microsoft.com/office/drawing/2014/main" id="{60FD7547-7542-433F-AC69-A98C8F32CB17}"/>
              </a:ext>
            </a:extLst>
          </p:cNvPr>
          <p:cNvGrpSpPr/>
          <p:nvPr/>
        </p:nvGrpSpPr>
        <p:grpSpPr>
          <a:xfrm>
            <a:off x="1233622" y="2085696"/>
            <a:ext cx="504181" cy="1232950"/>
            <a:chOff x="1566078" y="327738"/>
            <a:chExt cx="2894555" cy="7078494"/>
          </a:xfrm>
        </p:grpSpPr>
        <p:sp>
          <p:nvSpPr>
            <p:cNvPr id="226" name="Freeform 75">
              <a:extLst>
                <a:ext uri="{FF2B5EF4-FFF2-40B4-BE49-F238E27FC236}">
                  <a16:creationId xmlns:a16="http://schemas.microsoft.com/office/drawing/2014/main" id="{03FF03E0-BDC3-4382-8A29-C6A25579BC3D}"/>
                </a:ext>
              </a:extLst>
            </p:cNvPr>
            <p:cNvSpPr>
              <a:spLocks/>
            </p:cNvSpPr>
            <p:nvPr/>
          </p:nvSpPr>
          <p:spPr bwMode="auto">
            <a:xfrm>
              <a:off x="3671888" y="3962401"/>
              <a:ext cx="731838" cy="593725"/>
            </a:xfrm>
            <a:custGeom>
              <a:avLst/>
              <a:gdLst>
                <a:gd name="T0" fmla="*/ 1343 w 2741"/>
                <a:gd name="T1" fmla="*/ 56 h 2226"/>
                <a:gd name="T2" fmla="*/ 172 w 2741"/>
                <a:gd name="T3" fmla="*/ 1151 h 2226"/>
                <a:gd name="T4" fmla="*/ 1341 w 2741"/>
                <a:gd name="T5" fmla="*/ 2196 h 2226"/>
                <a:gd name="T6" fmla="*/ 2254 w 2741"/>
                <a:gd name="T7" fmla="*/ 211 h 2226"/>
                <a:gd name="T8" fmla="*/ 1343 w 2741"/>
                <a:gd name="T9" fmla="*/ 56 h 2226"/>
              </a:gdLst>
              <a:ahLst/>
              <a:cxnLst>
                <a:cxn ang="0">
                  <a:pos x="T0" y="T1"/>
                </a:cxn>
                <a:cxn ang="0">
                  <a:pos x="T2" y="T3"/>
                </a:cxn>
                <a:cxn ang="0">
                  <a:pos x="T4" y="T5"/>
                </a:cxn>
                <a:cxn ang="0">
                  <a:pos x="T6" y="T7"/>
                </a:cxn>
                <a:cxn ang="0">
                  <a:pos x="T8" y="T9"/>
                </a:cxn>
              </a:cxnLst>
              <a:rect l="0" t="0" r="r" b="b"/>
              <a:pathLst>
                <a:path w="2741" h="2226">
                  <a:moveTo>
                    <a:pt x="1343" y="56"/>
                  </a:moveTo>
                  <a:cubicBezTo>
                    <a:pt x="723" y="170"/>
                    <a:pt x="306" y="582"/>
                    <a:pt x="172" y="1151"/>
                  </a:cubicBezTo>
                  <a:cubicBezTo>
                    <a:pt x="0" y="1879"/>
                    <a:pt x="806" y="2226"/>
                    <a:pt x="1341" y="2196"/>
                  </a:cubicBezTo>
                  <a:cubicBezTo>
                    <a:pt x="2593" y="2125"/>
                    <a:pt x="2741" y="535"/>
                    <a:pt x="2254" y="211"/>
                  </a:cubicBezTo>
                  <a:cubicBezTo>
                    <a:pt x="2046" y="72"/>
                    <a:pt x="1648" y="0"/>
                    <a:pt x="1343" y="56"/>
                  </a:cubicBezTo>
                  <a:close/>
                </a:path>
              </a:pathLst>
            </a:cu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7" name="Freeform 71">
              <a:extLst>
                <a:ext uri="{FF2B5EF4-FFF2-40B4-BE49-F238E27FC236}">
                  <a16:creationId xmlns:a16="http://schemas.microsoft.com/office/drawing/2014/main" id="{658F8D51-1A83-4ED5-A1FE-D84B1D75B15A}"/>
                </a:ext>
              </a:extLst>
            </p:cNvPr>
            <p:cNvSpPr>
              <a:spLocks/>
            </p:cNvSpPr>
            <p:nvPr/>
          </p:nvSpPr>
          <p:spPr bwMode="auto">
            <a:xfrm>
              <a:off x="2051208" y="2660946"/>
              <a:ext cx="2409425" cy="1501995"/>
            </a:xfrm>
            <a:custGeom>
              <a:avLst/>
              <a:gdLst>
                <a:gd name="T0" fmla="*/ 423 w 4660"/>
                <a:gd name="T1" fmla="*/ 2206 h 2845"/>
                <a:gd name="T2" fmla="*/ 477 w 4660"/>
                <a:gd name="T3" fmla="*/ 2497 h 2845"/>
                <a:gd name="T4" fmla="*/ 687 w 4660"/>
                <a:gd name="T5" fmla="*/ 2529 h 2845"/>
                <a:gd name="T6" fmla="*/ 1105 w 4660"/>
                <a:gd name="T7" fmla="*/ 2739 h 2845"/>
                <a:gd name="T8" fmla="*/ 3264 w 4660"/>
                <a:gd name="T9" fmla="*/ 2739 h 2845"/>
                <a:gd name="T10" fmla="*/ 4153 w 4660"/>
                <a:gd name="T11" fmla="*/ 2845 h 2845"/>
                <a:gd name="T12" fmla="*/ 4201 w 4660"/>
                <a:gd name="T13" fmla="*/ 2839 h 2845"/>
                <a:gd name="T14" fmla="*/ 4110 w 4660"/>
                <a:gd name="T15" fmla="*/ 2719 h 2845"/>
                <a:gd name="T16" fmla="*/ 4494 w 4660"/>
                <a:gd name="T17" fmla="*/ 585 h 2845"/>
                <a:gd name="T18" fmla="*/ 4269 w 4660"/>
                <a:gd name="T19" fmla="*/ 58 h 2845"/>
                <a:gd name="T20" fmla="*/ 3414 w 4660"/>
                <a:gd name="T21" fmla="*/ 68 h 2845"/>
                <a:gd name="T22" fmla="*/ 2510 w 4660"/>
                <a:gd name="T23" fmla="*/ 68 h 2845"/>
                <a:gd name="T24" fmla="*/ 1840 w 4660"/>
                <a:gd name="T25" fmla="*/ 67 h 2845"/>
                <a:gd name="T26" fmla="*/ 156 w 4660"/>
                <a:gd name="T27" fmla="*/ 123 h 2845"/>
                <a:gd name="T28" fmla="*/ 95 w 4660"/>
                <a:gd name="T29" fmla="*/ 920 h 2845"/>
                <a:gd name="T30" fmla="*/ 313 w 4660"/>
                <a:gd name="T31" fmla="*/ 1493 h 2845"/>
                <a:gd name="T32" fmla="*/ 423 w 4660"/>
                <a:gd name="T33" fmla="*/ 2206 h 2845"/>
                <a:gd name="connsiteX0" fmla="*/ 765 w 9623"/>
                <a:gd name="connsiteY0" fmla="*/ 7560 h 9806"/>
                <a:gd name="connsiteX1" fmla="*/ 881 w 9623"/>
                <a:gd name="connsiteY1" fmla="*/ 8583 h 9806"/>
                <a:gd name="connsiteX2" fmla="*/ 1331 w 9623"/>
                <a:gd name="connsiteY2" fmla="*/ 8695 h 9806"/>
                <a:gd name="connsiteX3" fmla="*/ 2228 w 9623"/>
                <a:gd name="connsiteY3" fmla="*/ 9433 h 9806"/>
                <a:gd name="connsiteX4" fmla="*/ 6861 w 9623"/>
                <a:gd name="connsiteY4" fmla="*/ 9433 h 9806"/>
                <a:gd name="connsiteX5" fmla="*/ 8769 w 9623"/>
                <a:gd name="connsiteY5" fmla="*/ 9806 h 9806"/>
                <a:gd name="connsiteX6" fmla="*/ 8872 w 9623"/>
                <a:gd name="connsiteY6" fmla="*/ 9785 h 9806"/>
                <a:gd name="connsiteX7" fmla="*/ 8677 w 9623"/>
                <a:gd name="connsiteY7" fmla="*/ 9363 h 9806"/>
                <a:gd name="connsiteX8" fmla="*/ 9501 w 9623"/>
                <a:gd name="connsiteY8" fmla="*/ 1862 h 9806"/>
                <a:gd name="connsiteX9" fmla="*/ 9018 w 9623"/>
                <a:gd name="connsiteY9" fmla="*/ 10 h 9806"/>
                <a:gd name="connsiteX10" fmla="*/ 7183 w 9623"/>
                <a:gd name="connsiteY10" fmla="*/ 45 h 9806"/>
                <a:gd name="connsiteX11" fmla="*/ 5243 w 9623"/>
                <a:gd name="connsiteY11" fmla="*/ 45 h 9806"/>
                <a:gd name="connsiteX12" fmla="*/ 3805 w 9623"/>
                <a:gd name="connsiteY12" fmla="*/ 42 h 9806"/>
                <a:gd name="connsiteX13" fmla="*/ 192 w 9623"/>
                <a:gd name="connsiteY13" fmla="*/ 238 h 9806"/>
                <a:gd name="connsiteX14" fmla="*/ 529 w 9623"/>
                <a:gd name="connsiteY14" fmla="*/ 5054 h 9806"/>
                <a:gd name="connsiteX15" fmla="*/ 765 w 9623"/>
                <a:gd name="connsiteY15" fmla="*/ 7560 h 9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23" h="9806">
                  <a:moveTo>
                    <a:pt x="765" y="7560"/>
                  </a:moveTo>
                  <a:cubicBezTo>
                    <a:pt x="804" y="7901"/>
                    <a:pt x="842" y="8242"/>
                    <a:pt x="881" y="8583"/>
                  </a:cubicBezTo>
                  <a:lnTo>
                    <a:pt x="1331" y="8695"/>
                  </a:lnTo>
                  <a:cubicBezTo>
                    <a:pt x="1771" y="8853"/>
                    <a:pt x="1986" y="9082"/>
                    <a:pt x="2228" y="9433"/>
                  </a:cubicBezTo>
                  <a:lnTo>
                    <a:pt x="6861" y="9433"/>
                  </a:lnTo>
                  <a:cubicBezTo>
                    <a:pt x="7490" y="8632"/>
                    <a:pt x="8331" y="8541"/>
                    <a:pt x="8769" y="9806"/>
                  </a:cubicBezTo>
                  <a:lnTo>
                    <a:pt x="8872" y="9785"/>
                  </a:lnTo>
                  <a:lnTo>
                    <a:pt x="8677" y="9363"/>
                  </a:lnTo>
                  <a:cubicBezTo>
                    <a:pt x="8992" y="7261"/>
                    <a:pt x="9260" y="4172"/>
                    <a:pt x="9501" y="1862"/>
                  </a:cubicBezTo>
                  <a:cubicBezTo>
                    <a:pt x="9617" y="741"/>
                    <a:pt x="9857" y="63"/>
                    <a:pt x="9018" y="10"/>
                  </a:cubicBezTo>
                  <a:lnTo>
                    <a:pt x="7183" y="45"/>
                  </a:lnTo>
                  <a:lnTo>
                    <a:pt x="5243" y="45"/>
                  </a:lnTo>
                  <a:lnTo>
                    <a:pt x="3805" y="42"/>
                  </a:lnTo>
                  <a:cubicBezTo>
                    <a:pt x="3080" y="108"/>
                    <a:pt x="567" y="-194"/>
                    <a:pt x="192" y="238"/>
                  </a:cubicBezTo>
                  <a:cubicBezTo>
                    <a:pt x="-354" y="1073"/>
                    <a:pt x="433" y="3834"/>
                    <a:pt x="529" y="5054"/>
                  </a:cubicBezTo>
                  <a:cubicBezTo>
                    <a:pt x="612" y="5890"/>
                    <a:pt x="722" y="6727"/>
                    <a:pt x="765" y="7560"/>
                  </a:cubicBezTo>
                  <a:close/>
                </a:path>
              </a:pathLst>
            </a:custGeom>
            <a:solidFill>
              <a:srgbClr val="BAE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8" name="Freeform 74">
              <a:extLst>
                <a:ext uri="{FF2B5EF4-FFF2-40B4-BE49-F238E27FC236}">
                  <a16:creationId xmlns:a16="http://schemas.microsoft.com/office/drawing/2014/main" id="{D4E9ECE4-855A-4C2E-8CE3-DBD52D7597C6}"/>
                </a:ext>
              </a:extLst>
            </p:cNvPr>
            <p:cNvSpPr>
              <a:spLocks/>
            </p:cNvSpPr>
            <p:nvPr/>
          </p:nvSpPr>
          <p:spPr bwMode="auto">
            <a:xfrm>
              <a:off x="1566078" y="1615650"/>
              <a:ext cx="1445040" cy="2206861"/>
            </a:xfrm>
            <a:custGeom>
              <a:avLst/>
              <a:gdLst>
                <a:gd name="T0" fmla="*/ 602 w 3032"/>
                <a:gd name="T1" fmla="*/ 2310 h 4135"/>
                <a:gd name="T2" fmla="*/ 1383 w 3032"/>
                <a:gd name="T3" fmla="*/ 3981 h 4135"/>
                <a:gd name="T4" fmla="*/ 1561 w 3032"/>
                <a:gd name="T5" fmla="*/ 4110 h 4135"/>
                <a:gd name="T6" fmla="*/ 1615 w 3032"/>
                <a:gd name="T7" fmla="*/ 4117 h 4135"/>
                <a:gd name="T8" fmla="*/ 1505 w 3032"/>
                <a:gd name="T9" fmla="*/ 3404 h 4135"/>
                <a:gd name="T10" fmla="*/ 1287 w 3032"/>
                <a:gd name="T11" fmla="*/ 2831 h 4135"/>
                <a:gd name="T12" fmla="*/ 1348 w 3032"/>
                <a:gd name="T13" fmla="*/ 2034 h 4135"/>
                <a:gd name="T14" fmla="*/ 3032 w 3032"/>
                <a:gd name="T15" fmla="*/ 1978 h 4135"/>
                <a:gd name="T16" fmla="*/ 2601 w 3032"/>
                <a:gd name="T17" fmla="*/ 1243 h 4135"/>
                <a:gd name="T18" fmla="*/ 2843 w 3032"/>
                <a:gd name="T19" fmla="*/ 957 h 4135"/>
                <a:gd name="T20" fmla="*/ 2435 w 3032"/>
                <a:gd name="T21" fmla="*/ 734 h 4135"/>
                <a:gd name="T22" fmla="*/ 2430 w 3032"/>
                <a:gd name="T23" fmla="*/ 21 h 4135"/>
                <a:gd name="T24" fmla="*/ 1236 w 3032"/>
                <a:gd name="T25" fmla="*/ 900 h 4135"/>
                <a:gd name="T26" fmla="*/ 923 w 3032"/>
                <a:gd name="T27" fmla="*/ 1608 h 4135"/>
                <a:gd name="T28" fmla="*/ 602 w 3032"/>
                <a:gd name="T29" fmla="*/ 2310 h 4135"/>
                <a:gd name="connsiteX0" fmla="*/ 799 w 8814"/>
                <a:gd name="connsiteY0" fmla="*/ 5537 h 9930"/>
                <a:gd name="connsiteX1" fmla="*/ 3375 w 8814"/>
                <a:gd name="connsiteY1" fmla="*/ 9579 h 9930"/>
                <a:gd name="connsiteX2" fmla="*/ 3962 w 8814"/>
                <a:gd name="connsiteY2" fmla="*/ 9891 h 9930"/>
                <a:gd name="connsiteX3" fmla="*/ 4141 w 8814"/>
                <a:gd name="connsiteY3" fmla="*/ 9907 h 9930"/>
                <a:gd name="connsiteX4" fmla="*/ 3778 w 8814"/>
                <a:gd name="connsiteY4" fmla="*/ 8183 h 9930"/>
                <a:gd name="connsiteX5" fmla="*/ 3059 w 8814"/>
                <a:gd name="connsiteY5" fmla="*/ 6797 h 9930"/>
                <a:gd name="connsiteX6" fmla="*/ 3260 w 8814"/>
                <a:gd name="connsiteY6" fmla="*/ 4870 h 9930"/>
                <a:gd name="connsiteX7" fmla="*/ 8814 w 8814"/>
                <a:gd name="connsiteY7" fmla="*/ 4735 h 9930"/>
                <a:gd name="connsiteX8" fmla="*/ 7392 w 8814"/>
                <a:gd name="connsiteY8" fmla="*/ 2957 h 9930"/>
                <a:gd name="connsiteX9" fmla="*/ 8191 w 8814"/>
                <a:gd name="connsiteY9" fmla="*/ 2265 h 9930"/>
                <a:gd name="connsiteX10" fmla="*/ 6845 w 8814"/>
                <a:gd name="connsiteY10" fmla="*/ 1726 h 9930"/>
                <a:gd name="connsiteX11" fmla="*/ 6829 w 8814"/>
                <a:gd name="connsiteY11" fmla="*/ 2 h 9930"/>
                <a:gd name="connsiteX12" fmla="*/ 2891 w 8814"/>
                <a:gd name="connsiteY12" fmla="*/ 2128 h 9930"/>
                <a:gd name="connsiteX13" fmla="*/ 1858 w 8814"/>
                <a:gd name="connsiteY13" fmla="*/ 3840 h 9930"/>
                <a:gd name="connsiteX14" fmla="*/ 799 w 8814"/>
                <a:gd name="connsiteY14" fmla="*/ 5537 h 993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387 w 10000"/>
                <a:gd name="connsiteY8" fmla="*/ 2978 h 10000"/>
                <a:gd name="connsiteX9" fmla="*/ 9293 w 10000"/>
                <a:gd name="connsiteY9" fmla="*/ 2281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387 w 10000"/>
                <a:gd name="connsiteY8" fmla="*/ 2978 h 10000"/>
                <a:gd name="connsiteX9" fmla="*/ 9346 w 10000"/>
                <a:gd name="connsiteY9" fmla="*/ 2272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00"/>
                <a:gd name="connsiteY0" fmla="*/ 5576 h 10000"/>
                <a:gd name="connsiteX1" fmla="*/ 3829 w 10000"/>
                <a:gd name="connsiteY1" fmla="*/ 9647 h 10000"/>
                <a:gd name="connsiteX2" fmla="*/ 4495 w 10000"/>
                <a:gd name="connsiteY2" fmla="*/ 9961 h 10000"/>
                <a:gd name="connsiteX3" fmla="*/ 4698 w 10000"/>
                <a:gd name="connsiteY3" fmla="*/ 9977 h 10000"/>
                <a:gd name="connsiteX4" fmla="*/ 4286 w 10000"/>
                <a:gd name="connsiteY4" fmla="*/ 8241 h 10000"/>
                <a:gd name="connsiteX5" fmla="*/ 3471 w 10000"/>
                <a:gd name="connsiteY5" fmla="*/ 6845 h 10000"/>
                <a:gd name="connsiteX6" fmla="*/ 3699 w 10000"/>
                <a:gd name="connsiteY6" fmla="*/ 4904 h 10000"/>
                <a:gd name="connsiteX7" fmla="*/ 10000 w 10000"/>
                <a:gd name="connsiteY7" fmla="*/ 4768 h 10000"/>
                <a:gd name="connsiteX8" fmla="*/ 8493 w 10000"/>
                <a:gd name="connsiteY8" fmla="*/ 2987 h 10000"/>
                <a:gd name="connsiteX9" fmla="*/ 9346 w 10000"/>
                <a:gd name="connsiteY9" fmla="*/ 2272 h 10000"/>
                <a:gd name="connsiteX10" fmla="*/ 7832 w 10000"/>
                <a:gd name="connsiteY10" fmla="*/ 1712 h 10000"/>
                <a:gd name="connsiteX11" fmla="*/ 7748 w 10000"/>
                <a:gd name="connsiteY11" fmla="*/ 2 h 10000"/>
                <a:gd name="connsiteX12" fmla="*/ 3280 w 10000"/>
                <a:gd name="connsiteY12" fmla="*/ 2143 h 10000"/>
                <a:gd name="connsiteX13" fmla="*/ 2108 w 10000"/>
                <a:gd name="connsiteY13" fmla="*/ 3867 h 10000"/>
                <a:gd name="connsiteX14" fmla="*/ 907 w 10000"/>
                <a:gd name="connsiteY14" fmla="*/ 5576 h 10000"/>
                <a:gd name="connsiteX0" fmla="*/ 907 w 10053"/>
                <a:gd name="connsiteY0" fmla="*/ 5576 h 10000"/>
                <a:gd name="connsiteX1" fmla="*/ 3829 w 10053"/>
                <a:gd name="connsiteY1" fmla="*/ 9647 h 10000"/>
                <a:gd name="connsiteX2" fmla="*/ 4495 w 10053"/>
                <a:gd name="connsiteY2" fmla="*/ 9961 h 10000"/>
                <a:gd name="connsiteX3" fmla="*/ 4698 w 10053"/>
                <a:gd name="connsiteY3" fmla="*/ 9977 h 10000"/>
                <a:gd name="connsiteX4" fmla="*/ 4286 w 10053"/>
                <a:gd name="connsiteY4" fmla="*/ 8241 h 10000"/>
                <a:gd name="connsiteX5" fmla="*/ 3471 w 10053"/>
                <a:gd name="connsiteY5" fmla="*/ 6845 h 10000"/>
                <a:gd name="connsiteX6" fmla="*/ 3699 w 10053"/>
                <a:gd name="connsiteY6" fmla="*/ 4904 h 10000"/>
                <a:gd name="connsiteX7" fmla="*/ 10053 w 10053"/>
                <a:gd name="connsiteY7" fmla="*/ 4768 h 10000"/>
                <a:gd name="connsiteX8" fmla="*/ 8493 w 10053"/>
                <a:gd name="connsiteY8" fmla="*/ 2987 h 10000"/>
                <a:gd name="connsiteX9" fmla="*/ 9346 w 10053"/>
                <a:gd name="connsiteY9" fmla="*/ 2272 h 10000"/>
                <a:gd name="connsiteX10" fmla="*/ 7832 w 10053"/>
                <a:gd name="connsiteY10" fmla="*/ 1712 h 10000"/>
                <a:gd name="connsiteX11" fmla="*/ 7748 w 10053"/>
                <a:gd name="connsiteY11" fmla="*/ 2 h 10000"/>
                <a:gd name="connsiteX12" fmla="*/ 3280 w 10053"/>
                <a:gd name="connsiteY12" fmla="*/ 2143 h 10000"/>
                <a:gd name="connsiteX13" fmla="*/ 2108 w 10053"/>
                <a:gd name="connsiteY13" fmla="*/ 3867 h 10000"/>
                <a:gd name="connsiteX14" fmla="*/ 907 w 10053"/>
                <a:gd name="connsiteY14" fmla="*/ 5576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53" h="10000">
                  <a:moveTo>
                    <a:pt x="907" y="5576"/>
                  </a:moveTo>
                  <a:cubicBezTo>
                    <a:pt x="-111" y="7766"/>
                    <a:pt x="-1346" y="6963"/>
                    <a:pt x="3829" y="9647"/>
                  </a:cubicBezTo>
                  <a:lnTo>
                    <a:pt x="4495" y="9961"/>
                  </a:lnTo>
                  <a:cubicBezTo>
                    <a:pt x="4746" y="10021"/>
                    <a:pt x="4552" y="10002"/>
                    <a:pt x="4698" y="9977"/>
                  </a:cubicBezTo>
                  <a:cubicBezTo>
                    <a:pt x="4623" y="9400"/>
                    <a:pt x="4432" y="8821"/>
                    <a:pt x="4286" y="8241"/>
                  </a:cubicBezTo>
                  <a:cubicBezTo>
                    <a:pt x="4084" y="7456"/>
                    <a:pt x="4249" y="7213"/>
                    <a:pt x="3471" y="6845"/>
                  </a:cubicBezTo>
                  <a:cubicBezTo>
                    <a:pt x="4181" y="5783"/>
                    <a:pt x="3114" y="5318"/>
                    <a:pt x="3699" y="4904"/>
                  </a:cubicBezTo>
                  <a:cubicBezTo>
                    <a:pt x="4353" y="4605"/>
                    <a:pt x="8788" y="4815"/>
                    <a:pt x="10053" y="4768"/>
                  </a:cubicBezTo>
                  <a:cubicBezTo>
                    <a:pt x="9817" y="4247"/>
                    <a:pt x="8493" y="3508"/>
                    <a:pt x="8493" y="2987"/>
                  </a:cubicBezTo>
                  <a:cubicBezTo>
                    <a:pt x="9010" y="2558"/>
                    <a:pt x="9255" y="2933"/>
                    <a:pt x="9346" y="2272"/>
                  </a:cubicBezTo>
                  <a:cubicBezTo>
                    <a:pt x="8724" y="1966"/>
                    <a:pt x="8176" y="2083"/>
                    <a:pt x="7832" y="1712"/>
                  </a:cubicBezTo>
                  <a:cubicBezTo>
                    <a:pt x="7480" y="1225"/>
                    <a:pt x="8372" y="385"/>
                    <a:pt x="7748" y="2"/>
                  </a:cubicBezTo>
                  <a:cubicBezTo>
                    <a:pt x="6333" y="-49"/>
                    <a:pt x="4062" y="983"/>
                    <a:pt x="3280" y="2143"/>
                  </a:cubicBezTo>
                  <a:cubicBezTo>
                    <a:pt x="2891" y="2722"/>
                    <a:pt x="2497" y="3282"/>
                    <a:pt x="2108" y="3867"/>
                  </a:cubicBezTo>
                  <a:cubicBezTo>
                    <a:pt x="1719" y="4458"/>
                    <a:pt x="1364" y="5080"/>
                    <a:pt x="907" y="5576"/>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9" name="Freeform 77">
              <a:extLst>
                <a:ext uri="{FF2B5EF4-FFF2-40B4-BE49-F238E27FC236}">
                  <a16:creationId xmlns:a16="http://schemas.microsoft.com/office/drawing/2014/main" id="{58119575-4A9C-4A65-AE88-263BB2C4C6AE}"/>
                </a:ext>
              </a:extLst>
            </p:cNvPr>
            <p:cNvSpPr>
              <a:spLocks/>
            </p:cNvSpPr>
            <p:nvPr/>
          </p:nvSpPr>
          <p:spPr bwMode="auto">
            <a:xfrm>
              <a:off x="2658146" y="930042"/>
              <a:ext cx="1125599" cy="1419789"/>
            </a:xfrm>
            <a:custGeom>
              <a:avLst/>
              <a:gdLst>
                <a:gd name="T0" fmla="*/ 114 w 2096"/>
                <a:gd name="T1" fmla="*/ 613 h 2638"/>
                <a:gd name="T2" fmla="*/ 87 w 2096"/>
                <a:gd name="T3" fmla="*/ 894 h 2638"/>
                <a:gd name="T4" fmla="*/ 182 w 2096"/>
                <a:gd name="T5" fmla="*/ 1186 h 2638"/>
                <a:gd name="T6" fmla="*/ 684 w 2096"/>
                <a:gd name="T7" fmla="*/ 1851 h 2638"/>
                <a:gd name="T8" fmla="*/ 672 w 2096"/>
                <a:gd name="T9" fmla="*/ 2246 h 2638"/>
                <a:gd name="T10" fmla="*/ 742 w 2096"/>
                <a:gd name="T11" fmla="*/ 2638 h 2638"/>
                <a:gd name="T12" fmla="*/ 761 w 2096"/>
                <a:gd name="T13" fmla="*/ 2603 h 2638"/>
                <a:gd name="T14" fmla="*/ 810 w 2096"/>
                <a:gd name="T15" fmla="*/ 2470 h 2638"/>
                <a:gd name="T16" fmla="*/ 779 w 2096"/>
                <a:gd name="T17" fmla="*/ 1958 h 2638"/>
                <a:gd name="T18" fmla="*/ 1096 w 2096"/>
                <a:gd name="T19" fmla="*/ 1933 h 2638"/>
                <a:gd name="T20" fmla="*/ 1090 w 2096"/>
                <a:gd name="T21" fmla="*/ 2161 h 2638"/>
                <a:gd name="T22" fmla="*/ 1077 w 2096"/>
                <a:gd name="T23" fmla="*/ 2191 h 2638"/>
                <a:gd name="T24" fmla="*/ 1105 w 2096"/>
                <a:gd name="T25" fmla="*/ 2624 h 2638"/>
                <a:gd name="T26" fmla="*/ 1135 w 2096"/>
                <a:gd name="T27" fmla="*/ 2577 h 2638"/>
                <a:gd name="T28" fmla="*/ 1221 w 2096"/>
                <a:gd name="T29" fmla="*/ 2174 h 2638"/>
                <a:gd name="T30" fmla="*/ 1235 w 2096"/>
                <a:gd name="T31" fmla="*/ 1936 h 2638"/>
                <a:gd name="T32" fmla="*/ 1800 w 2096"/>
                <a:gd name="T33" fmla="*/ 1545 h 2638"/>
                <a:gd name="T34" fmla="*/ 1933 w 2096"/>
                <a:gd name="T35" fmla="*/ 1319 h 2638"/>
                <a:gd name="T36" fmla="*/ 2096 w 2096"/>
                <a:gd name="T37" fmla="*/ 1132 h 2638"/>
                <a:gd name="T38" fmla="*/ 2071 w 2096"/>
                <a:gd name="T39" fmla="*/ 845 h 2638"/>
                <a:gd name="T40" fmla="*/ 2002 w 2096"/>
                <a:gd name="T41" fmla="*/ 856 h 2638"/>
                <a:gd name="T42" fmla="*/ 1994 w 2096"/>
                <a:gd name="T43" fmla="*/ 826 h 2638"/>
                <a:gd name="T44" fmla="*/ 1943 w 2096"/>
                <a:gd name="T45" fmla="*/ 653 h 2638"/>
                <a:gd name="T46" fmla="*/ 888 w 2096"/>
                <a:gd name="T47" fmla="*/ 127 h 2638"/>
                <a:gd name="T48" fmla="*/ 791 w 2096"/>
                <a:gd name="T49" fmla="*/ 0 h 2638"/>
                <a:gd name="T50" fmla="*/ 267 w 2096"/>
                <a:gd name="T51" fmla="*/ 297 h 2638"/>
                <a:gd name="T52" fmla="*/ 237 w 2096"/>
                <a:gd name="T53" fmla="*/ 608 h 2638"/>
                <a:gd name="T54" fmla="*/ 114 w 2096"/>
                <a:gd name="T55" fmla="*/ 613 h 2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96" h="2638">
                  <a:moveTo>
                    <a:pt x="114" y="613"/>
                  </a:moveTo>
                  <a:cubicBezTo>
                    <a:pt x="57" y="716"/>
                    <a:pt x="0" y="765"/>
                    <a:pt x="87" y="894"/>
                  </a:cubicBezTo>
                  <a:cubicBezTo>
                    <a:pt x="190" y="1048"/>
                    <a:pt x="170" y="904"/>
                    <a:pt x="182" y="1186"/>
                  </a:cubicBezTo>
                  <a:cubicBezTo>
                    <a:pt x="222" y="1522"/>
                    <a:pt x="429" y="1743"/>
                    <a:pt x="684" y="1851"/>
                  </a:cubicBezTo>
                  <a:cubicBezTo>
                    <a:pt x="686" y="2005"/>
                    <a:pt x="658" y="2090"/>
                    <a:pt x="672" y="2246"/>
                  </a:cubicBezTo>
                  <a:cubicBezTo>
                    <a:pt x="683" y="2376"/>
                    <a:pt x="725" y="2508"/>
                    <a:pt x="742" y="2638"/>
                  </a:cubicBezTo>
                  <a:cubicBezTo>
                    <a:pt x="749" y="2627"/>
                    <a:pt x="758" y="2598"/>
                    <a:pt x="761" y="2603"/>
                  </a:cubicBezTo>
                  <a:lnTo>
                    <a:pt x="810" y="2470"/>
                  </a:lnTo>
                  <a:cubicBezTo>
                    <a:pt x="860" y="2209"/>
                    <a:pt x="762" y="2074"/>
                    <a:pt x="779" y="1958"/>
                  </a:cubicBezTo>
                  <a:cubicBezTo>
                    <a:pt x="780" y="1957"/>
                    <a:pt x="833" y="1831"/>
                    <a:pt x="1096" y="1933"/>
                  </a:cubicBezTo>
                  <a:cubicBezTo>
                    <a:pt x="1142" y="2050"/>
                    <a:pt x="1118" y="2080"/>
                    <a:pt x="1090" y="2161"/>
                  </a:cubicBezTo>
                  <a:cubicBezTo>
                    <a:pt x="1086" y="2173"/>
                    <a:pt x="1081" y="2179"/>
                    <a:pt x="1077" y="2191"/>
                  </a:cubicBezTo>
                  <a:cubicBezTo>
                    <a:pt x="1030" y="2328"/>
                    <a:pt x="1062" y="2458"/>
                    <a:pt x="1105" y="2624"/>
                  </a:cubicBezTo>
                  <a:lnTo>
                    <a:pt x="1135" y="2577"/>
                  </a:lnTo>
                  <a:cubicBezTo>
                    <a:pt x="1192" y="2454"/>
                    <a:pt x="1209" y="2305"/>
                    <a:pt x="1221" y="2174"/>
                  </a:cubicBezTo>
                  <a:lnTo>
                    <a:pt x="1235" y="1936"/>
                  </a:lnTo>
                  <a:cubicBezTo>
                    <a:pt x="1502" y="1847"/>
                    <a:pt x="1654" y="1785"/>
                    <a:pt x="1800" y="1545"/>
                  </a:cubicBezTo>
                  <a:lnTo>
                    <a:pt x="1933" y="1319"/>
                  </a:lnTo>
                  <a:cubicBezTo>
                    <a:pt x="1960" y="1179"/>
                    <a:pt x="1988" y="1199"/>
                    <a:pt x="2096" y="1132"/>
                  </a:cubicBezTo>
                  <a:lnTo>
                    <a:pt x="2071" y="845"/>
                  </a:lnTo>
                  <a:cubicBezTo>
                    <a:pt x="2040" y="862"/>
                    <a:pt x="2033" y="859"/>
                    <a:pt x="2002" y="856"/>
                  </a:cubicBezTo>
                  <a:cubicBezTo>
                    <a:pt x="1998" y="847"/>
                    <a:pt x="1996" y="834"/>
                    <a:pt x="1994" y="826"/>
                  </a:cubicBezTo>
                  <a:lnTo>
                    <a:pt x="1943" y="653"/>
                  </a:lnTo>
                  <a:cubicBezTo>
                    <a:pt x="1502" y="640"/>
                    <a:pt x="1003" y="449"/>
                    <a:pt x="888" y="127"/>
                  </a:cubicBezTo>
                  <a:lnTo>
                    <a:pt x="791" y="0"/>
                  </a:lnTo>
                  <a:cubicBezTo>
                    <a:pt x="687" y="191"/>
                    <a:pt x="490" y="292"/>
                    <a:pt x="267" y="297"/>
                  </a:cubicBezTo>
                  <a:lnTo>
                    <a:pt x="237" y="608"/>
                  </a:lnTo>
                  <a:lnTo>
                    <a:pt x="114" y="613"/>
                  </a:lnTo>
                  <a:close/>
                </a:path>
              </a:pathLst>
            </a:custGeom>
            <a:solidFill>
              <a:srgbClr val="FB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0" name="Freeform 78">
              <a:extLst>
                <a:ext uri="{FF2B5EF4-FFF2-40B4-BE49-F238E27FC236}">
                  <a16:creationId xmlns:a16="http://schemas.microsoft.com/office/drawing/2014/main" id="{6D3DAD74-8D77-48BD-AA10-F382A2CBAB71}"/>
                </a:ext>
              </a:extLst>
            </p:cNvPr>
            <p:cNvSpPr>
              <a:spLocks/>
            </p:cNvSpPr>
            <p:nvPr/>
          </p:nvSpPr>
          <p:spPr bwMode="auto">
            <a:xfrm>
              <a:off x="2718424" y="327738"/>
              <a:ext cx="998779" cy="931670"/>
            </a:xfrm>
            <a:custGeom>
              <a:avLst/>
              <a:gdLst>
                <a:gd name="T0" fmla="*/ 249 w 2214"/>
                <a:gd name="T1" fmla="*/ 1746 h 1746"/>
                <a:gd name="T2" fmla="*/ 372 w 2214"/>
                <a:gd name="T3" fmla="*/ 1741 h 1746"/>
                <a:gd name="T4" fmla="*/ 402 w 2214"/>
                <a:gd name="T5" fmla="*/ 1430 h 1746"/>
                <a:gd name="T6" fmla="*/ 926 w 2214"/>
                <a:gd name="T7" fmla="*/ 1133 h 1746"/>
                <a:gd name="T8" fmla="*/ 1023 w 2214"/>
                <a:gd name="T9" fmla="*/ 1260 h 1746"/>
                <a:gd name="T10" fmla="*/ 1999 w 2214"/>
                <a:gd name="T11" fmla="*/ 1431 h 1746"/>
                <a:gd name="T12" fmla="*/ 1959 w 2214"/>
                <a:gd name="T13" fmla="*/ 202 h 1746"/>
                <a:gd name="T14" fmla="*/ 1896 w 2214"/>
                <a:gd name="T15" fmla="*/ 143 h 1746"/>
                <a:gd name="T16" fmla="*/ 1233 w 2214"/>
                <a:gd name="T17" fmla="*/ 29 h 1746"/>
                <a:gd name="T18" fmla="*/ 249 w 2214"/>
                <a:gd name="T19" fmla="*/ 1746 h 1746"/>
                <a:gd name="connsiteX0" fmla="*/ 0 w 8347"/>
                <a:gd name="connsiteY0" fmla="*/ 9910 h 9910"/>
                <a:gd name="connsiteX1" fmla="*/ 555 w 8347"/>
                <a:gd name="connsiteY1" fmla="*/ 9881 h 9910"/>
                <a:gd name="connsiteX2" fmla="*/ 691 w 8347"/>
                <a:gd name="connsiteY2" fmla="*/ 8100 h 9910"/>
                <a:gd name="connsiteX3" fmla="*/ 3057 w 8347"/>
                <a:gd name="connsiteY3" fmla="*/ 6399 h 9910"/>
                <a:gd name="connsiteX4" fmla="*/ 3496 w 8347"/>
                <a:gd name="connsiteY4" fmla="*/ 7126 h 9910"/>
                <a:gd name="connsiteX5" fmla="*/ 8000 w 8347"/>
                <a:gd name="connsiteY5" fmla="*/ 8106 h 9910"/>
                <a:gd name="connsiteX6" fmla="*/ 7723 w 8347"/>
                <a:gd name="connsiteY6" fmla="*/ 1067 h 9910"/>
                <a:gd name="connsiteX7" fmla="*/ 7439 w 8347"/>
                <a:gd name="connsiteY7" fmla="*/ 729 h 9910"/>
                <a:gd name="connsiteX8" fmla="*/ 4444 w 8347"/>
                <a:gd name="connsiteY8" fmla="*/ 76 h 9910"/>
                <a:gd name="connsiteX9" fmla="*/ 0 w 8347"/>
                <a:gd name="connsiteY9" fmla="*/ 9910 h 9910"/>
                <a:gd name="connsiteX0" fmla="*/ 0 w 10059"/>
                <a:gd name="connsiteY0" fmla="*/ 10000 h 10000"/>
                <a:gd name="connsiteX1" fmla="*/ 665 w 10059"/>
                <a:gd name="connsiteY1" fmla="*/ 9971 h 10000"/>
                <a:gd name="connsiteX2" fmla="*/ 828 w 10059"/>
                <a:gd name="connsiteY2" fmla="*/ 8174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665 w 10059"/>
                <a:gd name="connsiteY1" fmla="*/ 9971 h 10000"/>
                <a:gd name="connsiteX2" fmla="*/ 828 w 10059"/>
                <a:gd name="connsiteY2" fmla="*/ 8174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665 w 10059"/>
                <a:gd name="connsiteY1" fmla="*/ 9971 h 10000"/>
                <a:gd name="connsiteX2" fmla="*/ 943 w 10059"/>
                <a:gd name="connsiteY2" fmla="*/ 8133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 name="connsiteX0" fmla="*/ 0 w 10059"/>
                <a:gd name="connsiteY0" fmla="*/ 10000 h 10000"/>
                <a:gd name="connsiteX1" fmla="*/ 780 w 10059"/>
                <a:gd name="connsiteY1" fmla="*/ 9971 h 10000"/>
                <a:gd name="connsiteX2" fmla="*/ 943 w 10059"/>
                <a:gd name="connsiteY2" fmla="*/ 8133 h 10000"/>
                <a:gd name="connsiteX3" fmla="*/ 3662 w 10059"/>
                <a:gd name="connsiteY3" fmla="*/ 6457 h 10000"/>
                <a:gd name="connsiteX4" fmla="*/ 4188 w 10059"/>
                <a:gd name="connsiteY4" fmla="*/ 7191 h 10000"/>
                <a:gd name="connsiteX5" fmla="*/ 9584 w 10059"/>
                <a:gd name="connsiteY5" fmla="*/ 8180 h 10000"/>
                <a:gd name="connsiteX6" fmla="*/ 9252 w 10059"/>
                <a:gd name="connsiteY6" fmla="*/ 1077 h 10000"/>
                <a:gd name="connsiteX7" fmla="*/ 8912 w 10059"/>
                <a:gd name="connsiteY7" fmla="*/ 736 h 10000"/>
                <a:gd name="connsiteX8" fmla="*/ 5324 w 10059"/>
                <a:gd name="connsiteY8" fmla="*/ 77 h 10000"/>
                <a:gd name="connsiteX9" fmla="*/ 0 w 10059"/>
                <a:gd name="connsiteY9"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59" h="10000">
                  <a:moveTo>
                    <a:pt x="0" y="10000"/>
                  </a:moveTo>
                  <a:lnTo>
                    <a:pt x="780" y="9971"/>
                  </a:lnTo>
                  <a:cubicBezTo>
                    <a:pt x="834" y="9371"/>
                    <a:pt x="889" y="8732"/>
                    <a:pt x="943" y="8133"/>
                  </a:cubicBezTo>
                  <a:cubicBezTo>
                    <a:pt x="2149" y="8104"/>
                    <a:pt x="3101" y="7561"/>
                    <a:pt x="3662" y="6457"/>
                  </a:cubicBezTo>
                  <a:lnTo>
                    <a:pt x="4188" y="7191"/>
                  </a:lnTo>
                  <a:cubicBezTo>
                    <a:pt x="6259" y="7582"/>
                    <a:pt x="5531" y="8850"/>
                    <a:pt x="9584" y="8180"/>
                  </a:cubicBezTo>
                  <a:cubicBezTo>
                    <a:pt x="10748" y="3810"/>
                    <a:pt x="9430" y="2195"/>
                    <a:pt x="9252" y="1077"/>
                  </a:cubicBezTo>
                  <a:cubicBezTo>
                    <a:pt x="9177" y="979"/>
                    <a:pt x="9274" y="1013"/>
                    <a:pt x="8912" y="736"/>
                  </a:cubicBezTo>
                  <a:cubicBezTo>
                    <a:pt x="7917" y="-27"/>
                    <a:pt x="6483" y="-91"/>
                    <a:pt x="5324" y="77"/>
                  </a:cubicBezTo>
                  <a:cubicBezTo>
                    <a:pt x="-1348" y="1024"/>
                    <a:pt x="422" y="3741"/>
                    <a:pt x="0" y="10000"/>
                  </a:cubicBezTo>
                  <a:close/>
                </a:path>
              </a:pathLst>
            </a:custGeom>
            <a:solidFill>
              <a:srgbClr val="7B35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1" name="Freeform 80">
              <a:extLst>
                <a:ext uri="{FF2B5EF4-FFF2-40B4-BE49-F238E27FC236}">
                  <a16:creationId xmlns:a16="http://schemas.microsoft.com/office/drawing/2014/main" id="{189DA3F4-D69D-4415-A3E0-155B0781AD2B}"/>
                </a:ext>
              </a:extLst>
            </p:cNvPr>
            <p:cNvSpPr>
              <a:spLocks/>
            </p:cNvSpPr>
            <p:nvPr/>
          </p:nvSpPr>
          <p:spPr bwMode="auto">
            <a:xfrm>
              <a:off x="3533611" y="1697496"/>
              <a:ext cx="800739" cy="972108"/>
            </a:xfrm>
            <a:custGeom>
              <a:avLst/>
              <a:gdLst>
                <a:gd name="T0" fmla="*/ 572 w 1566"/>
                <a:gd name="T1" fmla="*/ 1805 h 1805"/>
                <a:gd name="T2" fmla="*/ 1427 w 1566"/>
                <a:gd name="T3" fmla="*/ 1795 h 1805"/>
                <a:gd name="T4" fmla="*/ 1446 w 1566"/>
                <a:gd name="T5" fmla="*/ 1622 h 1805"/>
                <a:gd name="T6" fmla="*/ 1267 w 1566"/>
                <a:gd name="T7" fmla="*/ 559 h 1805"/>
                <a:gd name="T8" fmla="*/ 591 w 1566"/>
                <a:gd name="T9" fmla="*/ 0 h 1805"/>
                <a:gd name="T10" fmla="*/ 406 w 1566"/>
                <a:gd name="T11" fmla="*/ 400 h 1805"/>
                <a:gd name="T12" fmla="*/ 233 w 1566"/>
                <a:gd name="T13" fmla="*/ 794 h 1805"/>
                <a:gd name="T14" fmla="*/ 1 w 1566"/>
                <a:gd name="T15" fmla="*/ 887 h 1805"/>
                <a:gd name="T16" fmla="*/ 60 w 1566"/>
                <a:gd name="T17" fmla="*/ 1023 h 1805"/>
                <a:gd name="T18" fmla="*/ 76 w 1566"/>
                <a:gd name="T19" fmla="*/ 1454 h 1805"/>
                <a:gd name="T20" fmla="*/ 474 w 1566"/>
                <a:gd name="T21" fmla="*/ 1454 h 1805"/>
                <a:gd name="T22" fmla="*/ 580 w 1566"/>
                <a:gd name="T23" fmla="*/ 1240 h 1805"/>
                <a:gd name="T24" fmla="*/ 608 w 1566"/>
                <a:gd name="T25" fmla="*/ 1522 h 1805"/>
                <a:gd name="T26" fmla="*/ 572 w 1566"/>
                <a:gd name="T27" fmla="*/ 1805 h 1805"/>
                <a:gd name="connsiteX0" fmla="*/ 3647 w 9395"/>
                <a:gd name="connsiteY0" fmla="*/ 10000 h 10000"/>
                <a:gd name="connsiteX1" fmla="*/ 9106 w 9395"/>
                <a:gd name="connsiteY1" fmla="*/ 9945 h 10000"/>
                <a:gd name="connsiteX2" fmla="*/ 9228 w 9395"/>
                <a:gd name="connsiteY2" fmla="*/ 8986 h 10000"/>
                <a:gd name="connsiteX3" fmla="*/ 8085 w 9395"/>
                <a:gd name="connsiteY3" fmla="*/ 3097 h 10000"/>
                <a:gd name="connsiteX4" fmla="*/ 3768 w 9395"/>
                <a:gd name="connsiteY4" fmla="*/ 0 h 10000"/>
                <a:gd name="connsiteX5" fmla="*/ 2587 w 9395"/>
                <a:gd name="connsiteY5" fmla="*/ 2216 h 10000"/>
                <a:gd name="connsiteX6" fmla="*/ 1482 w 9395"/>
                <a:gd name="connsiteY6" fmla="*/ 4399 h 10000"/>
                <a:gd name="connsiteX7" fmla="*/ 0 w 9395"/>
                <a:gd name="connsiteY7" fmla="*/ 4914 h 10000"/>
                <a:gd name="connsiteX8" fmla="*/ 377 w 9395"/>
                <a:gd name="connsiteY8" fmla="*/ 5668 h 10000"/>
                <a:gd name="connsiteX9" fmla="*/ 479 w 9395"/>
                <a:gd name="connsiteY9" fmla="*/ 8055 h 10000"/>
                <a:gd name="connsiteX10" fmla="*/ 3089 w 9395"/>
                <a:gd name="connsiteY10" fmla="*/ 8055 h 10000"/>
                <a:gd name="connsiteX11" fmla="*/ 3698 w 9395"/>
                <a:gd name="connsiteY11" fmla="*/ 6870 h 10000"/>
                <a:gd name="connsiteX12" fmla="*/ 3877 w 9395"/>
                <a:gd name="connsiteY12" fmla="*/ 8432 h 10000"/>
                <a:gd name="connsiteX13" fmla="*/ 3647 w 9395"/>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55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55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94 h 10000"/>
                <a:gd name="connsiteX10" fmla="*/ 3288 w 10000"/>
                <a:gd name="connsiteY10" fmla="*/ 8055 h 10000"/>
                <a:gd name="connsiteX11" fmla="*/ 3936 w 10000"/>
                <a:gd name="connsiteY11" fmla="*/ 6870 h 10000"/>
                <a:gd name="connsiteX12" fmla="*/ 4127 w 10000"/>
                <a:gd name="connsiteY12" fmla="*/ 8432 h 10000"/>
                <a:gd name="connsiteX13" fmla="*/ 3882 w 10000"/>
                <a:gd name="connsiteY13" fmla="*/ 10000 h 10000"/>
                <a:gd name="connsiteX0" fmla="*/ 3882 w 10000"/>
                <a:gd name="connsiteY0" fmla="*/ 10000 h 10000"/>
                <a:gd name="connsiteX1" fmla="*/ 9692 w 10000"/>
                <a:gd name="connsiteY1" fmla="*/ 9945 h 10000"/>
                <a:gd name="connsiteX2" fmla="*/ 9822 w 10000"/>
                <a:gd name="connsiteY2" fmla="*/ 8986 h 10000"/>
                <a:gd name="connsiteX3" fmla="*/ 8606 w 10000"/>
                <a:gd name="connsiteY3" fmla="*/ 3097 h 10000"/>
                <a:gd name="connsiteX4" fmla="*/ 4011 w 10000"/>
                <a:gd name="connsiteY4" fmla="*/ 0 h 10000"/>
                <a:gd name="connsiteX5" fmla="*/ 2754 w 10000"/>
                <a:gd name="connsiteY5" fmla="*/ 2216 h 10000"/>
                <a:gd name="connsiteX6" fmla="*/ 1577 w 10000"/>
                <a:gd name="connsiteY6" fmla="*/ 4399 h 10000"/>
                <a:gd name="connsiteX7" fmla="*/ 0 w 10000"/>
                <a:gd name="connsiteY7" fmla="*/ 4914 h 10000"/>
                <a:gd name="connsiteX8" fmla="*/ 401 w 10000"/>
                <a:gd name="connsiteY8" fmla="*/ 5668 h 10000"/>
                <a:gd name="connsiteX9" fmla="*/ 510 w 10000"/>
                <a:gd name="connsiteY9" fmla="*/ 8094 h 10000"/>
                <a:gd name="connsiteX10" fmla="*/ 3288 w 10000"/>
                <a:gd name="connsiteY10" fmla="*/ 8114 h 10000"/>
                <a:gd name="connsiteX11" fmla="*/ 3936 w 10000"/>
                <a:gd name="connsiteY11" fmla="*/ 6870 h 10000"/>
                <a:gd name="connsiteX12" fmla="*/ 4127 w 10000"/>
                <a:gd name="connsiteY12" fmla="*/ 8432 h 10000"/>
                <a:gd name="connsiteX13" fmla="*/ 3882 w 10000"/>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73 w 10096"/>
                <a:gd name="connsiteY6" fmla="*/ 4399 h 10000"/>
                <a:gd name="connsiteX7" fmla="*/ 0 w 10096"/>
                <a:gd name="connsiteY7" fmla="*/ 4914 h 10000"/>
                <a:gd name="connsiteX8" fmla="*/ 497 w 10096"/>
                <a:gd name="connsiteY8" fmla="*/ 566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73 w 10096"/>
                <a:gd name="connsiteY6" fmla="*/ 439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850 w 10096"/>
                <a:gd name="connsiteY5" fmla="*/ 2216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586 w 10096"/>
                <a:gd name="connsiteY5" fmla="*/ 2177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 name="connsiteX0" fmla="*/ 3978 w 10096"/>
                <a:gd name="connsiteY0" fmla="*/ 10000 h 10000"/>
                <a:gd name="connsiteX1" fmla="*/ 9788 w 10096"/>
                <a:gd name="connsiteY1" fmla="*/ 9945 h 10000"/>
                <a:gd name="connsiteX2" fmla="*/ 9918 w 10096"/>
                <a:gd name="connsiteY2" fmla="*/ 8986 h 10000"/>
                <a:gd name="connsiteX3" fmla="*/ 8702 w 10096"/>
                <a:gd name="connsiteY3" fmla="*/ 3097 h 10000"/>
                <a:gd name="connsiteX4" fmla="*/ 4107 w 10096"/>
                <a:gd name="connsiteY4" fmla="*/ 0 h 10000"/>
                <a:gd name="connsiteX5" fmla="*/ 2586 w 10096"/>
                <a:gd name="connsiteY5" fmla="*/ 2177 h 10000"/>
                <a:gd name="connsiteX6" fmla="*/ 1625 w 10096"/>
                <a:gd name="connsiteY6" fmla="*/ 4379 h 10000"/>
                <a:gd name="connsiteX7" fmla="*/ 0 w 10096"/>
                <a:gd name="connsiteY7" fmla="*/ 4914 h 10000"/>
                <a:gd name="connsiteX8" fmla="*/ 377 w 10096"/>
                <a:gd name="connsiteY8" fmla="*/ 5688 h 10000"/>
                <a:gd name="connsiteX9" fmla="*/ 606 w 10096"/>
                <a:gd name="connsiteY9" fmla="*/ 8094 h 10000"/>
                <a:gd name="connsiteX10" fmla="*/ 3384 w 10096"/>
                <a:gd name="connsiteY10" fmla="*/ 8114 h 10000"/>
                <a:gd name="connsiteX11" fmla="*/ 4032 w 10096"/>
                <a:gd name="connsiteY11" fmla="*/ 6870 h 10000"/>
                <a:gd name="connsiteX12" fmla="*/ 4223 w 10096"/>
                <a:gd name="connsiteY12" fmla="*/ 8432 h 10000"/>
                <a:gd name="connsiteX13" fmla="*/ 3978 w 10096"/>
                <a:gd name="connsiteY13"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96" h="10000">
                  <a:moveTo>
                    <a:pt x="3978" y="10000"/>
                  </a:moveTo>
                  <a:lnTo>
                    <a:pt x="9788" y="9945"/>
                  </a:lnTo>
                  <a:cubicBezTo>
                    <a:pt x="9832" y="9625"/>
                    <a:pt x="9875" y="9306"/>
                    <a:pt x="9918" y="8986"/>
                  </a:cubicBezTo>
                  <a:cubicBezTo>
                    <a:pt x="9959" y="5956"/>
                    <a:pt x="10734" y="5385"/>
                    <a:pt x="8702" y="3097"/>
                  </a:cubicBezTo>
                  <a:cubicBezTo>
                    <a:pt x="7451" y="1684"/>
                    <a:pt x="6268" y="1025"/>
                    <a:pt x="4107" y="0"/>
                  </a:cubicBezTo>
                  <a:cubicBezTo>
                    <a:pt x="3944" y="953"/>
                    <a:pt x="3182" y="1587"/>
                    <a:pt x="2586" y="2177"/>
                  </a:cubicBezTo>
                  <a:cubicBezTo>
                    <a:pt x="1908" y="2848"/>
                    <a:pt x="2135" y="2623"/>
                    <a:pt x="1625" y="4379"/>
                  </a:cubicBezTo>
                  <a:lnTo>
                    <a:pt x="0" y="4914"/>
                  </a:lnTo>
                  <a:cubicBezTo>
                    <a:pt x="225" y="5873"/>
                    <a:pt x="276" y="5158"/>
                    <a:pt x="377" y="5688"/>
                  </a:cubicBezTo>
                  <a:cubicBezTo>
                    <a:pt x="478" y="6218"/>
                    <a:pt x="776" y="6482"/>
                    <a:pt x="606" y="8094"/>
                  </a:cubicBezTo>
                  <a:lnTo>
                    <a:pt x="3384" y="8114"/>
                  </a:lnTo>
                  <a:cubicBezTo>
                    <a:pt x="4159" y="7339"/>
                    <a:pt x="3384" y="7538"/>
                    <a:pt x="4032" y="6870"/>
                  </a:cubicBezTo>
                  <a:cubicBezTo>
                    <a:pt x="4344" y="7269"/>
                    <a:pt x="4277" y="7967"/>
                    <a:pt x="4223" y="8432"/>
                  </a:cubicBezTo>
                  <a:cubicBezTo>
                    <a:pt x="4161" y="8920"/>
                    <a:pt x="4073" y="9452"/>
                    <a:pt x="3978" y="10000"/>
                  </a:cubicBez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2" name="Freeform 81">
              <a:extLst>
                <a:ext uri="{FF2B5EF4-FFF2-40B4-BE49-F238E27FC236}">
                  <a16:creationId xmlns:a16="http://schemas.microsoft.com/office/drawing/2014/main" id="{9E58364A-FD6E-4DE2-A317-6A9063247833}"/>
                </a:ext>
              </a:extLst>
            </p:cNvPr>
            <p:cNvSpPr>
              <a:spLocks/>
            </p:cNvSpPr>
            <p:nvPr/>
          </p:nvSpPr>
          <p:spPr bwMode="auto">
            <a:xfrm>
              <a:off x="2669941" y="1566388"/>
              <a:ext cx="982467" cy="1103215"/>
            </a:xfrm>
            <a:custGeom>
              <a:avLst/>
              <a:gdLst>
                <a:gd name="T0" fmla="*/ 89 w 1916"/>
                <a:gd name="T1" fmla="*/ 89 h 2047"/>
                <a:gd name="T2" fmla="*/ 94 w 1916"/>
                <a:gd name="T3" fmla="*/ 802 h 2047"/>
                <a:gd name="T4" fmla="*/ 502 w 1916"/>
                <a:gd name="T5" fmla="*/ 1025 h 2047"/>
                <a:gd name="T6" fmla="*/ 260 w 1916"/>
                <a:gd name="T7" fmla="*/ 1311 h 2047"/>
                <a:gd name="T8" fmla="*/ 691 w 1916"/>
                <a:gd name="T9" fmla="*/ 2046 h 2047"/>
                <a:gd name="T10" fmla="*/ 1361 w 1916"/>
                <a:gd name="T11" fmla="*/ 2047 h 2047"/>
                <a:gd name="T12" fmla="*/ 1637 w 1916"/>
                <a:gd name="T13" fmla="*/ 1628 h 2047"/>
                <a:gd name="T14" fmla="*/ 1648 w 1916"/>
                <a:gd name="T15" fmla="*/ 1106 h 2047"/>
                <a:gd name="T16" fmla="*/ 1891 w 1916"/>
                <a:gd name="T17" fmla="*/ 854 h 2047"/>
                <a:gd name="T18" fmla="*/ 1269 w 1916"/>
                <a:gd name="T19" fmla="*/ 988 h 2047"/>
                <a:gd name="T20" fmla="*/ 1183 w 1916"/>
                <a:gd name="T21" fmla="*/ 1391 h 2047"/>
                <a:gd name="T22" fmla="*/ 1153 w 1916"/>
                <a:gd name="T23" fmla="*/ 1438 h 2047"/>
                <a:gd name="T24" fmla="*/ 1003 w 1916"/>
                <a:gd name="T25" fmla="*/ 1944 h 2047"/>
                <a:gd name="T26" fmla="*/ 790 w 1916"/>
                <a:gd name="T27" fmla="*/ 1452 h 2047"/>
                <a:gd name="T28" fmla="*/ 720 w 1916"/>
                <a:gd name="T29" fmla="*/ 1060 h 2047"/>
                <a:gd name="T30" fmla="*/ 732 w 1916"/>
                <a:gd name="T31" fmla="*/ 665 h 2047"/>
                <a:gd name="T32" fmla="*/ 230 w 1916"/>
                <a:gd name="T33" fmla="*/ 0 h 2047"/>
                <a:gd name="T34" fmla="*/ 89 w 1916"/>
                <a:gd name="T35" fmla="*/ 89 h 2047"/>
                <a:gd name="connsiteX0" fmla="*/ 102 w 9514"/>
                <a:gd name="connsiteY0" fmla="*/ 435 h 10000"/>
                <a:gd name="connsiteX1" fmla="*/ 128 w 9514"/>
                <a:gd name="connsiteY1" fmla="*/ 3918 h 10000"/>
                <a:gd name="connsiteX2" fmla="*/ 2257 w 9514"/>
                <a:gd name="connsiteY2" fmla="*/ 5007 h 10000"/>
                <a:gd name="connsiteX3" fmla="*/ 994 w 9514"/>
                <a:gd name="connsiteY3" fmla="*/ 6404 h 10000"/>
                <a:gd name="connsiteX4" fmla="*/ 3243 w 9514"/>
                <a:gd name="connsiteY4" fmla="*/ 9995 h 10000"/>
                <a:gd name="connsiteX5" fmla="*/ 6740 w 9514"/>
                <a:gd name="connsiteY5" fmla="*/ 10000 h 10000"/>
                <a:gd name="connsiteX6" fmla="*/ 8181 w 9514"/>
                <a:gd name="connsiteY6" fmla="*/ 7953 h 10000"/>
                <a:gd name="connsiteX7" fmla="*/ 8238 w 9514"/>
                <a:gd name="connsiteY7" fmla="*/ 5403 h 10000"/>
                <a:gd name="connsiteX8" fmla="*/ 9507 w 9514"/>
                <a:gd name="connsiteY8" fmla="*/ 4172 h 10000"/>
                <a:gd name="connsiteX9" fmla="*/ 6260 w 9514"/>
                <a:gd name="connsiteY9" fmla="*/ 4827 h 10000"/>
                <a:gd name="connsiteX10" fmla="*/ 5811 w 9514"/>
                <a:gd name="connsiteY10" fmla="*/ 6795 h 10000"/>
                <a:gd name="connsiteX11" fmla="*/ 5655 w 9514"/>
                <a:gd name="connsiteY11" fmla="*/ 7025 h 10000"/>
                <a:gd name="connsiteX12" fmla="*/ 4872 w 9514"/>
                <a:gd name="connsiteY12" fmla="*/ 9497 h 10000"/>
                <a:gd name="connsiteX13" fmla="*/ 3760 w 9514"/>
                <a:gd name="connsiteY13" fmla="*/ 7093 h 10000"/>
                <a:gd name="connsiteX14" fmla="*/ 3395 w 9514"/>
                <a:gd name="connsiteY14" fmla="*/ 5178 h 10000"/>
                <a:gd name="connsiteX15" fmla="*/ 3457 w 9514"/>
                <a:gd name="connsiteY15" fmla="*/ 3249 h 10000"/>
                <a:gd name="connsiteX16" fmla="*/ 837 w 9514"/>
                <a:gd name="connsiteY16" fmla="*/ 0 h 10000"/>
                <a:gd name="connsiteX17" fmla="*/ 102 w 9514"/>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 name="connsiteX0" fmla="*/ 107 w 10029"/>
                <a:gd name="connsiteY0" fmla="*/ 435 h 10000"/>
                <a:gd name="connsiteX1" fmla="*/ 135 w 10029"/>
                <a:gd name="connsiteY1" fmla="*/ 3918 h 10000"/>
                <a:gd name="connsiteX2" fmla="*/ 2372 w 10029"/>
                <a:gd name="connsiteY2" fmla="*/ 5007 h 10000"/>
                <a:gd name="connsiteX3" fmla="*/ 1045 w 10029"/>
                <a:gd name="connsiteY3" fmla="*/ 6404 h 10000"/>
                <a:gd name="connsiteX4" fmla="*/ 3409 w 10029"/>
                <a:gd name="connsiteY4" fmla="*/ 9995 h 10000"/>
                <a:gd name="connsiteX5" fmla="*/ 7084 w 10029"/>
                <a:gd name="connsiteY5" fmla="*/ 10000 h 10000"/>
                <a:gd name="connsiteX6" fmla="*/ 8599 w 10029"/>
                <a:gd name="connsiteY6" fmla="*/ 7953 h 10000"/>
                <a:gd name="connsiteX7" fmla="*/ 8659 w 10029"/>
                <a:gd name="connsiteY7" fmla="*/ 5403 h 10000"/>
                <a:gd name="connsiteX8" fmla="*/ 9993 w 10029"/>
                <a:gd name="connsiteY8" fmla="*/ 4172 h 10000"/>
                <a:gd name="connsiteX9" fmla="*/ 6580 w 10029"/>
                <a:gd name="connsiteY9" fmla="*/ 4827 h 10000"/>
                <a:gd name="connsiteX10" fmla="*/ 6108 w 10029"/>
                <a:gd name="connsiteY10" fmla="*/ 6795 h 10000"/>
                <a:gd name="connsiteX11" fmla="*/ 5944 w 10029"/>
                <a:gd name="connsiteY11" fmla="*/ 7025 h 10000"/>
                <a:gd name="connsiteX12" fmla="*/ 5121 w 10029"/>
                <a:gd name="connsiteY12" fmla="*/ 9497 h 10000"/>
                <a:gd name="connsiteX13" fmla="*/ 3952 w 10029"/>
                <a:gd name="connsiteY13" fmla="*/ 7093 h 10000"/>
                <a:gd name="connsiteX14" fmla="*/ 3568 w 10029"/>
                <a:gd name="connsiteY14" fmla="*/ 5178 h 10000"/>
                <a:gd name="connsiteX15" fmla="*/ 3634 w 10029"/>
                <a:gd name="connsiteY15" fmla="*/ 3249 h 10000"/>
                <a:gd name="connsiteX16" fmla="*/ 880 w 10029"/>
                <a:gd name="connsiteY16" fmla="*/ 0 h 10000"/>
                <a:gd name="connsiteX17" fmla="*/ 107 w 10029"/>
                <a:gd name="connsiteY17" fmla="*/ 435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029" h="10000">
                  <a:moveTo>
                    <a:pt x="107" y="435"/>
                  </a:moveTo>
                  <a:cubicBezTo>
                    <a:pt x="809" y="1221"/>
                    <a:pt x="-382" y="2941"/>
                    <a:pt x="135" y="3918"/>
                  </a:cubicBezTo>
                  <a:cubicBezTo>
                    <a:pt x="639" y="4660"/>
                    <a:pt x="1462" y="4392"/>
                    <a:pt x="2372" y="5007"/>
                  </a:cubicBezTo>
                  <a:cubicBezTo>
                    <a:pt x="2241" y="6331"/>
                    <a:pt x="1802" y="5545"/>
                    <a:pt x="1045" y="6404"/>
                  </a:cubicBezTo>
                  <a:cubicBezTo>
                    <a:pt x="1045" y="7450"/>
                    <a:pt x="3064" y="8950"/>
                    <a:pt x="3409" y="9995"/>
                  </a:cubicBezTo>
                  <a:lnTo>
                    <a:pt x="7084" y="10000"/>
                  </a:lnTo>
                  <a:cubicBezTo>
                    <a:pt x="7440" y="9323"/>
                    <a:pt x="8188" y="8499"/>
                    <a:pt x="8599" y="7953"/>
                  </a:cubicBezTo>
                  <a:cubicBezTo>
                    <a:pt x="10218" y="6173"/>
                    <a:pt x="8701" y="6786"/>
                    <a:pt x="8659" y="5403"/>
                  </a:cubicBezTo>
                  <a:cubicBezTo>
                    <a:pt x="9844" y="5030"/>
                    <a:pt x="10144" y="5388"/>
                    <a:pt x="9993" y="4172"/>
                  </a:cubicBezTo>
                  <a:cubicBezTo>
                    <a:pt x="8670" y="4529"/>
                    <a:pt x="8236" y="4787"/>
                    <a:pt x="6580" y="4827"/>
                  </a:cubicBezTo>
                  <a:cubicBezTo>
                    <a:pt x="6515" y="5467"/>
                    <a:pt x="6421" y="6194"/>
                    <a:pt x="6108" y="6795"/>
                  </a:cubicBezTo>
                  <a:lnTo>
                    <a:pt x="5944" y="7025"/>
                  </a:lnTo>
                  <a:cubicBezTo>
                    <a:pt x="5976" y="7753"/>
                    <a:pt x="5593" y="9052"/>
                    <a:pt x="5121" y="9497"/>
                  </a:cubicBezTo>
                  <a:cubicBezTo>
                    <a:pt x="4325" y="9140"/>
                    <a:pt x="4407" y="7665"/>
                    <a:pt x="3952" y="7093"/>
                  </a:cubicBezTo>
                  <a:cubicBezTo>
                    <a:pt x="3859" y="6458"/>
                    <a:pt x="3628" y="5813"/>
                    <a:pt x="3568" y="5178"/>
                  </a:cubicBezTo>
                  <a:cubicBezTo>
                    <a:pt x="3492" y="4416"/>
                    <a:pt x="3645" y="4001"/>
                    <a:pt x="3634" y="3249"/>
                  </a:cubicBezTo>
                  <a:cubicBezTo>
                    <a:pt x="2236" y="2721"/>
                    <a:pt x="1099" y="1641"/>
                    <a:pt x="880" y="0"/>
                  </a:cubicBezTo>
                  <a:lnTo>
                    <a:pt x="107" y="435"/>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3" name="Freeform 82">
              <a:extLst>
                <a:ext uri="{FF2B5EF4-FFF2-40B4-BE49-F238E27FC236}">
                  <a16:creationId xmlns:a16="http://schemas.microsoft.com/office/drawing/2014/main" id="{8332105A-5A29-459E-88DD-6CD7E5E131AE}"/>
                </a:ext>
              </a:extLst>
            </p:cNvPr>
            <p:cNvSpPr>
              <a:spLocks/>
            </p:cNvSpPr>
            <p:nvPr/>
          </p:nvSpPr>
          <p:spPr bwMode="auto">
            <a:xfrm>
              <a:off x="2606982" y="4105380"/>
              <a:ext cx="1166463" cy="390122"/>
            </a:xfrm>
            <a:custGeom>
              <a:avLst/>
              <a:gdLst>
                <a:gd name="T0" fmla="*/ 270 w 2159"/>
                <a:gd name="T1" fmla="*/ 724 h 724"/>
                <a:gd name="T2" fmla="*/ 1082 w 2159"/>
                <a:gd name="T3" fmla="*/ 666 h 724"/>
                <a:gd name="T4" fmla="*/ 1944 w 2159"/>
                <a:gd name="T5" fmla="*/ 702 h 724"/>
                <a:gd name="T6" fmla="*/ 1990 w 2159"/>
                <a:gd name="T7" fmla="*/ 318 h 724"/>
                <a:gd name="T8" fmla="*/ 2159 w 2159"/>
                <a:gd name="T9" fmla="*/ 0 h 724"/>
                <a:gd name="T10" fmla="*/ 0 w 2159"/>
                <a:gd name="T11" fmla="*/ 0 h 724"/>
                <a:gd name="T12" fmla="*/ 154 w 2159"/>
                <a:gd name="T13" fmla="*/ 344 h 724"/>
                <a:gd name="T14" fmla="*/ 270 w 2159"/>
                <a:gd name="T15" fmla="*/ 724 h 724"/>
                <a:gd name="connsiteX0" fmla="*/ 1251 w 10000"/>
                <a:gd name="connsiteY0" fmla="*/ 10000 h 10000"/>
                <a:gd name="connsiteX1" fmla="*/ 5012 w 10000"/>
                <a:gd name="connsiteY1" fmla="*/ 9199 h 10000"/>
                <a:gd name="connsiteX2" fmla="*/ 9004 w 10000"/>
                <a:gd name="connsiteY2" fmla="*/ 9696 h 10000"/>
                <a:gd name="connsiteX3" fmla="*/ 9365 w 10000"/>
                <a:gd name="connsiteY3" fmla="*/ 4441 h 10000"/>
                <a:gd name="connsiteX4" fmla="*/ 10000 w 10000"/>
                <a:gd name="connsiteY4" fmla="*/ 0 h 10000"/>
                <a:gd name="connsiteX5" fmla="*/ 0 w 10000"/>
                <a:gd name="connsiteY5" fmla="*/ 0 h 10000"/>
                <a:gd name="connsiteX6" fmla="*/ 713 w 10000"/>
                <a:gd name="connsiteY6" fmla="*/ 4751 h 10000"/>
                <a:gd name="connsiteX7" fmla="*/ 1251 w 10000"/>
                <a:gd name="connsiteY7" fmla="*/ 10000 h 10000"/>
                <a:gd name="connsiteX0" fmla="*/ 1251 w 10000"/>
                <a:gd name="connsiteY0" fmla="*/ 10000 h 10000"/>
                <a:gd name="connsiteX1" fmla="*/ 5012 w 10000"/>
                <a:gd name="connsiteY1" fmla="*/ 9199 h 10000"/>
                <a:gd name="connsiteX2" fmla="*/ 9119 w 10000"/>
                <a:gd name="connsiteY2" fmla="*/ 9647 h 10000"/>
                <a:gd name="connsiteX3" fmla="*/ 9365 w 10000"/>
                <a:gd name="connsiteY3" fmla="*/ 4441 h 10000"/>
                <a:gd name="connsiteX4" fmla="*/ 10000 w 10000"/>
                <a:gd name="connsiteY4" fmla="*/ 0 h 10000"/>
                <a:gd name="connsiteX5" fmla="*/ 0 w 10000"/>
                <a:gd name="connsiteY5" fmla="*/ 0 h 10000"/>
                <a:gd name="connsiteX6" fmla="*/ 713 w 10000"/>
                <a:gd name="connsiteY6" fmla="*/ 4751 h 10000"/>
                <a:gd name="connsiteX7" fmla="*/ 1251 w 10000"/>
                <a:gd name="connsiteY7" fmla="*/ 10000 h 10000"/>
                <a:gd name="connsiteX0" fmla="*/ 1251 w 10049"/>
                <a:gd name="connsiteY0" fmla="*/ 10000 h 10000"/>
                <a:gd name="connsiteX1" fmla="*/ 5012 w 10049"/>
                <a:gd name="connsiteY1" fmla="*/ 9199 h 10000"/>
                <a:gd name="connsiteX2" fmla="*/ 9119 w 10049"/>
                <a:gd name="connsiteY2" fmla="*/ 9647 h 10000"/>
                <a:gd name="connsiteX3" fmla="*/ 9365 w 10049"/>
                <a:gd name="connsiteY3" fmla="*/ 4441 h 10000"/>
                <a:gd name="connsiteX4" fmla="*/ 10049 w 10049"/>
                <a:gd name="connsiteY4" fmla="*/ 0 h 10000"/>
                <a:gd name="connsiteX5" fmla="*/ 0 w 10049"/>
                <a:gd name="connsiteY5" fmla="*/ 0 h 10000"/>
                <a:gd name="connsiteX6" fmla="*/ 713 w 10049"/>
                <a:gd name="connsiteY6" fmla="*/ 4751 h 10000"/>
                <a:gd name="connsiteX7" fmla="*/ 1251 w 10049"/>
                <a:gd name="connsiteY7"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49" h="10000">
                  <a:moveTo>
                    <a:pt x="1251" y="10000"/>
                  </a:moveTo>
                  <a:cubicBezTo>
                    <a:pt x="2534" y="9627"/>
                    <a:pt x="3701" y="9258"/>
                    <a:pt x="5012" y="9199"/>
                  </a:cubicBezTo>
                  <a:cubicBezTo>
                    <a:pt x="6323" y="9140"/>
                    <a:pt x="8123" y="9951"/>
                    <a:pt x="9119" y="9647"/>
                  </a:cubicBezTo>
                  <a:cubicBezTo>
                    <a:pt x="9277" y="8252"/>
                    <a:pt x="9194" y="6168"/>
                    <a:pt x="9365" y="4441"/>
                  </a:cubicBezTo>
                  <a:cubicBezTo>
                    <a:pt x="9555" y="2549"/>
                    <a:pt x="9804" y="1878"/>
                    <a:pt x="10049" y="0"/>
                  </a:cubicBezTo>
                  <a:lnTo>
                    <a:pt x="0" y="0"/>
                  </a:lnTo>
                  <a:cubicBezTo>
                    <a:pt x="371" y="1975"/>
                    <a:pt x="449" y="1892"/>
                    <a:pt x="713" y="4751"/>
                  </a:cubicBezTo>
                  <a:cubicBezTo>
                    <a:pt x="899" y="6713"/>
                    <a:pt x="1065" y="8605"/>
                    <a:pt x="1251" y="10000"/>
                  </a:cubicBezTo>
                  <a:close/>
                </a:path>
              </a:pathLst>
            </a:custGeom>
            <a:solidFill>
              <a:srgbClr val="2C3A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4" name="Freeform 84">
              <a:extLst>
                <a:ext uri="{FF2B5EF4-FFF2-40B4-BE49-F238E27FC236}">
                  <a16:creationId xmlns:a16="http://schemas.microsoft.com/office/drawing/2014/main" id="{9A7B0760-1069-47D4-8745-750502F09923}"/>
                </a:ext>
              </a:extLst>
            </p:cNvPr>
            <p:cNvSpPr>
              <a:spLocks/>
            </p:cNvSpPr>
            <p:nvPr/>
          </p:nvSpPr>
          <p:spPr bwMode="auto">
            <a:xfrm>
              <a:off x="3307285" y="6549242"/>
              <a:ext cx="601172" cy="856990"/>
            </a:xfrm>
            <a:custGeom>
              <a:avLst/>
              <a:gdLst>
                <a:gd name="T0" fmla="*/ 208 w 1117"/>
                <a:gd name="T1" fmla="*/ 556 h 1595"/>
                <a:gd name="T2" fmla="*/ 311 w 1117"/>
                <a:gd name="T3" fmla="*/ 1515 h 1595"/>
                <a:gd name="T4" fmla="*/ 893 w 1117"/>
                <a:gd name="T5" fmla="*/ 1011 h 1595"/>
                <a:gd name="T6" fmla="*/ 1117 w 1117"/>
                <a:gd name="T7" fmla="*/ 118 h 1595"/>
                <a:gd name="T8" fmla="*/ 743 w 1117"/>
                <a:gd name="T9" fmla="*/ 44 h 1595"/>
                <a:gd name="T10" fmla="*/ 384 w 1117"/>
                <a:gd name="T11" fmla="*/ 0 h 1595"/>
                <a:gd name="T12" fmla="*/ 208 w 1117"/>
                <a:gd name="T13" fmla="*/ 556 h 1595"/>
              </a:gdLst>
              <a:ahLst/>
              <a:cxnLst>
                <a:cxn ang="0">
                  <a:pos x="T0" y="T1"/>
                </a:cxn>
                <a:cxn ang="0">
                  <a:pos x="T2" y="T3"/>
                </a:cxn>
                <a:cxn ang="0">
                  <a:pos x="T4" y="T5"/>
                </a:cxn>
                <a:cxn ang="0">
                  <a:pos x="T6" y="T7"/>
                </a:cxn>
                <a:cxn ang="0">
                  <a:pos x="T8" y="T9"/>
                </a:cxn>
                <a:cxn ang="0">
                  <a:pos x="T10" y="T11"/>
                </a:cxn>
                <a:cxn ang="0">
                  <a:pos x="T12" y="T13"/>
                </a:cxn>
              </a:cxnLst>
              <a:rect l="0" t="0" r="r" b="b"/>
              <a:pathLst>
                <a:path w="1117" h="1595">
                  <a:moveTo>
                    <a:pt x="208" y="556"/>
                  </a:moveTo>
                  <a:cubicBezTo>
                    <a:pt x="125" y="945"/>
                    <a:pt x="0" y="1240"/>
                    <a:pt x="311" y="1515"/>
                  </a:cubicBezTo>
                  <a:cubicBezTo>
                    <a:pt x="487" y="1595"/>
                    <a:pt x="797" y="1330"/>
                    <a:pt x="893" y="1011"/>
                  </a:cubicBezTo>
                  <a:cubicBezTo>
                    <a:pt x="946" y="834"/>
                    <a:pt x="1112" y="272"/>
                    <a:pt x="1117" y="118"/>
                  </a:cubicBezTo>
                  <a:cubicBezTo>
                    <a:pt x="1081" y="21"/>
                    <a:pt x="889" y="61"/>
                    <a:pt x="743" y="44"/>
                  </a:cubicBezTo>
                  <a:cubicBezTo>
                    <a:pt x="618" y="29"/>
                    <a:pt x="478" y="13"/>
                    <a:pt x="384" y="0"/>
                  </a:cubicBezTo>
                  <a:lnTo>
                    <a:pt x="208" y="556"/>
                  </a:lnTo>
                  <a:close/>
                </a:path>
              </a:pathLst>
            </a:custGeom>
            <a:solidFill>
              <a:srgbClr val="021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5" name="Freeform 85">
              <a:extLst>
                <a:ext uri="{FF2B5EF4-FFF2-40B4-BE49-F238E27FC236}">
                  <a16:creationId xmlns:a16="http://schemas.microsoft.com/office/drawing/2014/main" id="{22A4474A-CEED-4496-A528-85CA124F3B1F}"/>
                </a:ext>
              </a:extLst>
            </p:cNvPr>
            <p:cNvSpPr>
              <a:spLocks/>
            </p:cNvSpPr>
            <p:nvPr/>
          </p:nvSpPr>
          <p:spPr bwMode="auto">
            <a:xfrm>
              <a:off x="2418317" y="6174308"/>
              <a:ext cx="866585" cy="914549"/>
            </a:xfrm>
            <a:custGeom>
              <a:avLst/>
              <a:gdLst>
                <a:gd name="T0" fmla="*/ 650 w 1611"/>
                <a:gd name="T1" fmla="*/ 308 h 1702"/>
                <a:gd name="T2" fmla="*/ 596 w 1611"/>
                <a:gd name="T3" fmla="*/ 456 h 1702"/>
                <a:gd name="T4" fmla="*/ 337 w 1611"/>
                <a:gd name="T5" fmla="*/ 1036 h 1702"/>
                <a:gd name="T6" fmla="*/ 48 w 1611"/>
                <a:gd name="T7" fmla="*/ 1541 h 1702"/>
                <a:gd name="T8" fmla="*/ 1115 w 1611"/>
                <a:gd name="T9" fmla="*/ 895 h 1702"/>
                <a:gd name="T10" fmla="*/ 1232 w 1611"/>
                <a:gd name="T11" fmla="*/ 667 h 1702"/>
                <a:gd name="T12" fmla="*/ 1244 w 1611"/>
                <a:gd name="T13" fmla="*/ 651 h 1702"/>
                <a:gd name="T14" fmla="*/ 1396 w 1611"/>
                <a:gd name="T15" fmla="*/ 544 h 1702"/>
                <a:gd name="T16" fmla="*/ 1597 w 1611"/>
                <a:gd name="T17" fmla="*/ 345 h 1702"/>
                <a:gd name="T18" fmla="*/ 1501 w 1611"/>
                <a:gd name="T19" fmla="*/ 8 h 1702"/>
                <a:gd name="T20" fmla="*/ 720 w 1611"/>
                <a:gd name="T21" fmla="*/ 260 h 1702"/>
                <a:gd name="T22" fmla="*/ 650 w 1611"/>
                <a:gd name="T23" fmla="*/ 308 h 1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1" h="1702">
                  <a:moveTo>
                    <a:pt x="650" y="308"/>
                  </a:moveTo>
                  <a:lnTo>
                    <a:pt x="596" y="456"/>
                  </a:lnTo>
                  <a:cubicBezTo>
                    <a:pt x="493" y="632"/>
                    <a:pt x="452" y="884"/>
                    <a:pt x="337" y="1036"/>
                  </a:cubicBezTo>
                  <a:cubicBezTo>
                    <a:pt x="219" y="1192"/>
                    <a:pt x="0" y="1321"/>
                    <a:pt x="48" y="1541"/>
                  </a:cubicBezTo>
                  <a:cubicBezTo>
                    <a:pt x="534" y="1702"/>
                    <a:pt x="821" y="1261"/>
                    <a:pt x="1115" y="895"/>
                  </a:cubicBezTo>
                  <a:cubicBezTo>
                    <a:pt x="1194" y="796"/>
                    <a:pt x="1188" y="730"/>
                    <a:pt x="1232" y="667"/>
                  </a:cubicBezTo>
                  <a:cubicBezTo>
                    <a:pt x="1235" y="663"/>
                    <a:pt x="1241" y="655"/>
                    <a:pt x="1244" y="651"/>
                  </a:cubicBezTo>
                  <a:cubicBezTo>
                    <a:pt x="1270" y="623"/>
                    <a:pt x="1321" y="626"/>
                    <a:pt x="1396" y="544"/>
                  </a:cubicBezTo>
                  <a:cubicBezTo>
                    <a:pt x="1492" y="437"/>
                    <a:pt x="1455" y="411"/>
                    <a:pt x="1597" y="345"/>
                  </a:cubicBezTo>
                  <a:cubicBezTo>
                    <a:pt x="1611" y="230"/>
                    <a:pt x="1576" y="119"/>
                    <a:pt x="1501" y="8"/>
                  </a:cubicBezTo>
                  <a:cubicBezTo>
                    <a:pt x="1383" y="0"/>
                    <a:pt x="810" y="210"/>
                    <a:pt x="720" y="260"/>
                  </a:cubicBezTo>
                  <a:lnTo>
                    <a:pt x="650" y="308"/>
                  </a:lnTo>
                  <a:close/>
                </a:path>
              </a:pathLst>
            </a:custGeom>
            <a:solidFill>
              <a:srgbClr val="021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6" name="Freeform 87">
              <a:extLst>
                <a:ext uri="{FF2B5EF4-FFF2-40B4-BE49-F238E27FC236}">
                  <a16:creationId xmlns:a16="http://schemas.microsoft.com/office/drawing/2014/main" id="{928CA431-9C30-4DFA-8F43-9AD0AA470FA2}"/>
                </a:ext>
              </a:extLst>
            </p:cNvPr>
            <p:cNvSpPr>
              <a:spLocks/>
            </p:cNvSpPr>
            <p:nvPr/>
          </p:nvSpPr>
          <p:spPr bwMode="auto">
            <a:xfrm>
              <a:off x="3313680" y="1639937"/>
              <a:ext cx="565998" cy="1029667"/>
            </a:xfrm>
            <a:custGeom>
              <a:avLst/>
              <a:gdLst>
                <a:gd name="T0" fmla="*/ 0 w 1050"/>
                <a:gd name="T1" fmla="*/ 855 h 1914"/>
                <a:gd name="T2" fmla="*/ 622 w 1050"/>
                <a:gd name="T3" fmla="*/ 721 h 1914"/>
                <a:gd name="T4" fmla="*/ 379 w 1050"/>
                <a:gd name="T5" fmla="*/ 973 h 1914"/>
                <a:gd name="T6" fmla="*/ 368 w 1050"/>
                <a:gd name="T7" fmla="*/ 1495 h 1914"/>
                <a:gd name="T8" fmla="*/ 92 w 1050"/>
                <a:gd name="T9" fmla="*/ 1914 h 1914"/>
                <a:gd name="T10" fmla="*/ 996 w 1050"/>
                <a:gd name="T11" fmla="*/ 1914 h 1914"/>
                <a:gd name="T12" fmla="*/ 1032 w 1050"/>
                <a:gd name="T13" fmla="*/ 1631 h 1914"/>
                <a:gd name="T14" fmla="*/ 1004 w 1050"/>
                <a:gd name="T15" fmla="*/ 1349 h 1914"/>
                <a:gd name="T16" fmla="*/ 898 w 1050"/>
                <a:gd name="T17" fmla="*/ 1563 h 1914"/>
                <a:gd name="T18" fmla="*/ 500 w 1050"/>
                <a:gd name="T19" fmla="*/ 1563 h 1914"/>
                <a:gd name="T20" fmla="*/ 484 w 1050"/>
                <a:gd name="T21" fmla="*/ 1132 h 1914"/>
                <a:gd name="T22" fmla="*/ 425 w 1050"/>
                <a:gd name="T23" fmla="*/ 996 h 1914"/>
                <a:gd name="T24" fmla="*/ 657 w 1050"/>
                <a:gd name="T25" fmla="*/ 903 h 1914"/>
                <a:gd name="T26" fmla="*/ 830 w 1050"/>
                <a:gd name="T27" fmla="*/ 509 h 1914"/>
                <a:gd name="T28" fmla="*/ 1015 w 1050"/>
                <a:gd name="T29" fmla="*/ 109 h 1914"/>
                <a:gd name="T30" fmla="*/ 712 w 1050"/>
                <a:gd name="T31" fmla="*/ 0 h 1914"/>
                <a:gd name="T32" fmla="*/ 579 w 1050"/>
                <a:gd name="T33" fmla="*/ 226 h 1914"/>
                <a:gd name="T34" fmla="*/ 14 w 1050"/>
                <a:gd name="T35" fmla="*/ 617 h 1914"/>
                <a:gd name="T36" fmla="*/ 0 w 1050"/>
                <a:gd name="T37" fmla="*/ 855 h 1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0" h="1914">
                  <a:moveTo>
                    <a:pt x="0" y="855"/>
                  </a:moveTo>
                  <a:cubicBezTo>
                    <a:pt x="302" y="847"/>
                    <a:pt x="381" y="794"/>
                    <a:pt x="622" y="721"/>
                  </a:cubicBezTo>
                  <a:cubicBezTo>
                    <a:pt x="632" y="977"/>
                    <a:pt x="556" y="865"/>
                    <a:pt x="379" y="973"/>
                  </a:cubicBezTo>
                  <a:cubicBezTo>
                    <a:pt x="376" y="1256"/>
                    <a:pt x="647" y="1123"/>
                    <a:pt x="368" y="1495"/>
                  </a:cubicBezTo>
                  <a:cubicBezTo>
                    <a:pt x="286" y="1603"/>
                    <a:pt x="139" y="1772"/>
                    <a:pt x="92" y="1914"/>
                  </a:cubicBezTo>
                  <a:lnTo>
                    <a:pt x="996" y="1914"/>
                  </a:lnTo>
                  <a:cubicBezTo>
                    <a:pt x="1010" y="1815"/>
                    <a:pt x="1023" y="1719"/>
                    <a:pt x="1032" y="1631"/>
                  </a:cubicBezTo>
                  <a:cubicBezTo>
                    <a:pt x="1040" y="1547"/>
                    <a:pt x="1050" y="1421"/>
                    <a:pt x="1004" y="1349"/>
                  </a:cubicBezTo>
                  <a:cubicBezTo>
                    <a:pt x="884" y="1452"/>
                    <a:pt x="1012" y="1423"/>
                    <a:pt x="898" y="1563"/>
                  </a:cubicBezTo>
                  <a:lnTo>
                    <a:pt x="500" y="1563"/>
                  </a:lnTo>
                  <a:cubicBezTo>
                    <a:pt x="525" y="1272"/>
                    <a:pt x="584" y="1323"/>
                    <a:pt x="484" y="1132"/>
                  </a:cubicBezTo>
                  <a:cubicBezTo>
                    <a:pt x="424" y="1018"/>
                    <a:pt x="458" y="1169"/>
                    <a:pt x="425" y="996"/>
                  </a:cubicBezTo>
                  <a:lnTo>
                    <a:pt x="657" y="903"/>
                  </a:lnTo>
                  <a:cubicBezTo>
                    <a:pt x="732" y="586"/>
                    <a:pt x="654" y="729"/>
                    <a:pt x="830" y="509"/>
                  </a:cubicBezTo>
                  <a:cubicBezTo>
                    <a:pt x="909" y="411"/>
                    <a:pt x="991" y="281"/>
                    <a:pt x="1015" y="109"/>
                  </a:cubicBezTo>
                  <a:lnTo>
                    <a:pt x="712" y="0"/>
                  </a:lnTo>
                  <a:lnTo>
                    <a:pt x="579" y="226"/>
                  </a:lnTo>
                  <a:cubicBezTo>
                    <a:pt x="433" y="466"/>
                    <a:pt x="281" y="528"/>
                    <a:pt x="14" y="617"/>
                  </a:cubicBezTo>
                  <a:lnTo>
                    <a:pt x="0" y="85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7" name="Freeform 88">
              <a:extLst>
                <a:ext uri="{FF2B5EF4-FFF2-40B4-BE49-F238E27FC236}">
                  <a16:creationId xmlns:a16="http://schemas.microsoft.com/office/drawing/2014/main" id="{711C1BDA-5876-4360-884A-783172D3769F}"/>
                </a:ext>
              </a:extLst>
            </p:cNvPr>
            <p:cNvSpPr>
              <a:spLocks/>
            </p:cNvSpPr>
            <p:nvPr/>
          </p:nvSpPr>
          <p:spPr bwMode="auto">
            <a:xfrm>
              <a:off x="3134608" y="427999"/>
              <a:ext cx="793036" cy="965712"/>
            </a:xfrm>
            <a:custGeom>
              <a:avLst/>
              <a:gdLst>
                <a:gd name="T0" fmla="*/ 0 w 1474"/>
                <a:gd name="T1" fmla="*/ 1058 h 1793"/>
                <a:gd name="T2" fmla="*/ 1055 w 1474"/>
                <a:gd name="T3" fmla="*/ 1584 h 1793"/>
                <a:gd name="T4" fmla="*/ 1106 w 1474"/>
                <a:gd name="T5" fmla="*/ 1757 h 1793"/>
                <a:gd name="T6" fmla="*/ 1114 w 1474"/>
                <a:gd name="T7" fmla="*/ 1787 h 1793"/>
                <a:gd name="T8" fmla="*/ 1183 w 1474"/>
                <a:gd name="T9" fmla="*/ 1776 h 1793"/>
                <a:gd name="T10" fmla="*/ 1398 w 1474"/>
                <a:gd name="T11" fmla="*/ 1558 h 1793"/>
                <a:gd name="T12" fmla="*/ 936 w 1474"/>
                <a:gd name="T13" fmla="*/ 0 h 1793"/>
                <a:gd name="T14" fmla="*/ 976 w 1474"/>
                <a:gd name="T15" fmla="*/ 1229 h 1793"/>
                <a:gd name="T16" fmla="*/ 0 w 1474"/>
                <a:gd name="T17" fmla="*/ 1058 h 1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74" h="1793">
                  <a:moveTo>
                    <a:pt x="0" y="1058"/>
                  </a:moveTo>
                  <a:cubicBezTo>
                    <a:pt x="115" y="1380"/>
                    <a:pt x="614" y="1571"/>
                    <a:pt x="1055" y="1584"/>
                  </a:cubicBezTo>
                  <a:lnTo>
                    <a:pt x="1106" y="1757"/>
                  </a:lnTo>
                  <a:cubicBezTo>
                    <a:pt x="1108" y="1765"/>
                    <a:pt x="1110" y="1778"/>
                    <a:pt x="1114" y="1787"/>
                  </a:cubicBezTo>
                  <a:cubicBezTo>
                    <a:pt x="1145" y="1790"/>
                    <a:pt x="1152" y="1793"/>
                    <a:pt x="1183" y="1776"/>
                  </a:cubicBezTo>
                  <a:cubicBezTo>
                    <a:pt x="1225" y="1493"/>
                    <a:pt x="1202" y="1633"/>
                    <a:pt x="1398" y="1558"/>
                  </a:cubicBezTo>
                  <a:cubicBezTo>
                    <a:pt x="1474" y="924"/>
                    <a:pt x="1353" y="188"/>
                    <a:pt x="936" y="0"/>
                  </a:cubicBezTo>
                  <a:cubicBezTo>
                    <a:pt x="905" y="144"/>
                    <a:pt x="1191" y="473"/>
                    <a:pt x="976" y="1229"/>
                  </a:cubicBezTo>
                  <a:cubicBezTo>
                    <a:pt x="227" y="1345"/>
                    <a:pt x="319" y="1076"/>
                    <a:pt x="0" y="1058"/>
                  </a:cubicBezTo>
                  <a:close/>
                </a:path>
              </a:pathLst>
            </a:custGeom>
            <a:solidFill>
              <a:srgbClr val="592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8" name="Freeform 89">
              <a:extLst>
                <a:ext uri="{FF2B5EF4-FFF2-40B4-BE49-F238E27FC236}">
                  <a16:creationId xmlns:a16="http://schemas.microsoft.com/office/drawing/2014/main" id="{42D2AF80-B889-47F8-A932-97F0117492E4}"/>
                </a:ext>
              </a:extLst>
            </p:cNvPr>
            <p:cNvSpPr>
              <a:spLocks/>
            </p:cNvSpPr>
            <p:nvPr/>
          </p:nvSpPr>
          <p:spPr bwMode="auto">
            <a:xfrm>
              <a:off x="3057862" y="1914941"/>
              <a:ext cx="214249" cy="697104"/>
            </a:xfrm>
            <a:custGeom>
              <a:avLst/>
              <a:gdLst>
                <a:gd name="T0" fmla="*/ 0 w 400"/>
                <a:gd name="T1" fmla="*/ 807 h 1299"/>
                <a:gd name="T2" fmla="*/ 213 w 400"/>
                <a:gd name="T3" fmla="*/ 1299 h 1299"/>
                <a:gd name="T4" fmla="*/ 363 w 400"/>
                <a:gd name="T5" fmla="*/ 793 h 1299"/>
                <a:gd name="T6" fmla="*/ 335 w 400"/>
                <a:gd name="T7" fmla="*/ 360 h 1299"/>
                <a:gd name="T8" fmla="*/ 348 w 400"/>
                <a:gd name="T9" fmla="*/ 330 h 1299"/>
                <a:gd name="T10" fmla="*/ 354 w 400"/>
                <a:gd name="T11" fmla="*/ 102 h 1299"/>
                <a:gd name="T12" fmla="*/ 37 w 400"/>
                <a:gd name="T13" fmla="*/ 127 h 1299"/>
                <a:gd name="T14" fmla="*/ 68 w 400"/>
                <a:gd name="T15" fmla="*/ 639 h 1299"/>
                <a:gd name="T16" fmla="*/ 19 w 400"/>
                <a:gd name="T17" fmla="*/ 772 h 1299"/>
                <a:gd name="T18" fmla="*/ 0 w 400"/>
                <a:gd name="T19" fmla="*/ 807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1299">
                  <a:moveTo>
                    <a:pt x="0" y="807"/>
                  </a:moveTo>
                  <a:cubicBezTo>
                    <a:pt x="83" y="924"/>
                    <a:pt x="68" y="1226"/>
                    <a:pt x="213" y="1299"/>
                  </a:cubicBezTo>
                  <a:cubicBezTo>
                    <a:pt x="299" y="1208"/>
                    <a:pt x="369" y="942"/>
                    <a:pt x="363" y="793"/>
                  </a:cubicBezTo>
                  <a:cubicBezTo>
                    <a:pt x="320" y="627"/>
                    <a:pt x="288" y="497"/>
                    <a:pt x="335" y="360"/>
                  </a:cubicBezTo>
                  <a:cubicBezTo>
                    <a:pt x="339" y="348"/>
                    <a:pt x="344" y="342"/>
                    <a:pt x="348" y="330"/>
                  </a:cubicBezTo>
                  <a:cubicBezTo>
                    <a:pt x="376" y="249"/>
                    <a:pt x="400" y="219"/>
                    <a:pt x="354" y="102"/>
                  </a:cubicBezTo>
                  <a:cubicBezTo>
                    <a:pt x="91" y="0"/>
                    <a:pt x="38" y="126"/>
                    <a:pt x="37" y="127"/>
                  </a:cubicBezTo>
                  <a:cubicBezTo>
                    <a:pt x="20" y="243"/>
                    <a:pt x="118" y="378"/>
                    <a:pt x="68" y="639"/>
                  </a:cubicBezTo>
                  <a:lnTo>
                    <a:pt x="19" y="772"/>
                  </a:lnTo>
                  <a:cubicBezTo>
                    <a:pt x="16" y="767"/>
                    <a:pt x="7" y="796"/>
                    <a:pt x="0" y="807"/>
                  </a:cubicBezTo>
                  <a:close/>
                </a:path>
              </a:pathLst>
            </a:custGeom>
            <a:solidFill>
              <a:srgbClr val="DE64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39" name="Freeform 90">
              <a:extLst>
                <a:ext uri="{FF2B5EF4-FFF2-40B4-BE49-F238E27FC236}">
                  <a16:creationId xmlns:a16="http://schemas.microsoft.com/office/drawing/2014/main" id="{94BC392E-C047-44FF-9ABF-B88A298A5B0F}"/>
                </a:ext>
              </a:extLst>
            </p:cNvPr>
            <p:cNvSpPr>
              <a:spLocks/>
            </p:cNvSpPr>
            <p:nvPr/>
          </p:nvSpPr>
          <p:spPr bwMode="auto">
            <a:xfrm>
              <a:off x="3056222" y="3217762"/>
              <a:ext cx="406194" cy="313878"/>
            </a:xfrm>
            <a:prstGeom prst="ellipse">
              <a:avLst/>
            </a:prstGeom>
            <a:solidFill>
              <a:srgbClr val="FEFEF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0" name="Oval 239">
              <a:extLst>
                <a:ext uri="{FF2B5EF4-FFF2-40B4-BE49-F238E27FC236}">
                  <a16:creationId xmlns:a16="http://schemas.microsoft.com/office/drawing/2014/main" id="{2578E5BA-4CF7-41A8-9172-CDEA2192E786}"/>
                </a:ext>
              </a:extLst>
            </p:cNvPr>
            <p:cNvSpPr/>
            <p:nvPr/>
          </p:nvSpPr>
          <p:spPr>
            <a:xfrm>
              <a:off x="2976001" y="1361577"/>
              <a:ext cx="92094" cy="9209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1" name="Freeform 56">
              <a:extLst>
                <a:ext uri="{FF2B5EF4-FFF2-40B4-BE49-F238E27FC236}">
                  <a16:creationId xmlns:a16="http://schemas.microsoft.com/office/drawing/2014/main" id="{A148765F-623B-4DAC-B1F8-517C90D7303F}"/>
                </a:ext>
              </a:extLst>
            </p:cNvPr>
            <p:cNvSpPr>
              <a:spLocks/>
            </p:cNvSpPr>
            <p:nvPr/>
          </p:nvSpPr>
          <p:spPr bwMode="auto">
            <a:xfrm flipH="1">
              <a:off x="2926075" y="1287442"/>
              <a:ext cx="188667" cy="63954"/>
            </a:xfrm>
            <a:custGeom>
              <a:avLst/>
              <a:gdLst>
                <a:gd name="T0" fmla="*/ 0 w 352"/>
                <a:gd name="T1" fmla="*/ 63 h 119"/>
                <a:gd name="T2" fmla="*/ 352 w 352"/>
                <a:gd name="T3" fmla="*/ 67 h 119"/>
                <a:gd name="T4" fmla="*/ 0 w 352"/>
                <a:gd name="T5" fmla="*/ 63 h 119"/>
              </a:gdLst>
              <a:ahLst/>
              <a:cxnLst>
                <a:cxn ang="0">
                  <a:pos x="T0" y="T1"/>
                </a:cxn>
                <a:cxn ang="0">
                  <a:pos x="T2" y="T3"/>
                </a:cxn>
                <a:cxn ang="0">
                  <a:pos x="T4" y="T5"/>
                </a:cxn>
              </a:cxnLst>
              <a:rect l="0" t="0" r="r" b="b"/>
              <a:pathLst>
                <a:path w="352" h="119">
                  <a:moveTo>
                    <a:pt x="0" y="63"/>
                  </a:moveTo>
                  <a:cubicBezTo>
                    <a:pt x="43" y="93"/>
                    <a:pt x="275" y="119"/>
                    <a:pt x="352" y="67"/>
                  </a:cubicBezTo>
                  <a:cubicBezTo>
                    <a:pt x="246" y="41"/>
                    <a:pt x="86" y="0"/>
                    <a:pt x="0" y="63"/>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242" name="Oval 241">
              <a:extLst>
                <a:ext uri="{FF2B5EF4-FFF2-40B4-BE49-F238E27FC236}">
                  <a16:creationId xmlns:a16="http://schemas.microsoft.com/office/drawing/2014/main" id="{74B5D618-2A6B-4540-B62D-6EF1C3BDD9A1}"/>
                </a:ext>
              </a:extLst>
            </p:cNvPr>
            <p:cNvSpPr/>
            <p:nvPr/>
          </p:nvSpPr>
          <p:spPr>
            <a:xfrm>
              <a:off x="3433276" y="1361577"/>
              <a:ext cx="92094" cy="9209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3" name="Freeform 56">
              <a:extLst>
                <a:ext uri="{FF2B5EF4-FFF2-40B4-BE49-F238E27FC236}">
                  <a16:creationId xmlns:a16="http://schemas.microsoft.com/office/drawing/2014/main" id="{F67671B2-E7AA-45CB-8855-3B05AF3C8CD5}"/>
                </a:ext>
              </a:extLst>
            </p:cNvPr>
            <p:cNvSpPr>
              <a:spLocks/>
            </p:cNvSpPr>
            <p:nvPr/>
          </p:nvSpPr>
          <p:spPr bwMode="auto">
            <a:xfrm>
              <a:off x="3394917" y="1287442"/>
              <a:ext cx="188667" cy="63954"/>
            </a:xfrm>
            <a:custGeom>
              <a:avLst/>
              <a:gdLst>
                <a:gd name="T0" fmla="*/ 0 w 352"/>
                <a:gd name="T1" fmla="*/ 63 h 119"/>
                <a:gd name="T2" fmla="*/ 352 w 352"/>
                <a:gd name="T3" fmla="*/ 67 h 119"/>
                <a:gd name="T4" fmla="*/ 0 w 352"/>
                <a:gd name="T5" fmla="*/ 63 h 119"/>
              </a:gdLst>
              <a:ahLst/>
              <a:cxnLst>
                <a:cxn ang="0">
                  <a:pos x="T0" y="T1"/>
                </a:cxn>
                <a:cxn ang="0">
                  <a:pos x="T2" y="T3"/>
                </a:cxn>
                <a:cxn ang="0">
                  <a:pos x="T4" y="T5"/>
                </a:cxn>
              </a:cxnLst>
              <a:rect l="0" t="0" r="r" b="b"/>
              <a:pathLst>
                <a:path w="352" h="119">
                  <a:moveTo>
                    <a:pt x="0" y="63"/>
                  </a:moveTo>
                  <a:cubicBezTo>
                    <a:pt x="43" y="93"/>
                    <a:pt x="275" y="119"/>
                    <a:pt x="352" y="67"/>
                  </a:cubicBezTo>
                  <a:cubicBezTo>
                    <a:pt x="246" y="41"/>
                    <a:pt x="86" y="0"/>
                    <a:pt x="0" y="63"/>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en-IN"/>
            </a:p>
          </p:txBody>
        </p:sp>
        <p:sp>
          <p:nvSpPr>
            <p:cNvPr id="244" name="Freeform 41">
              <a:extLst>
                <a:ext uri="{FF2B5EF4-FFF2-40B4-BE49-F238E27FC236}">
                  <a16:creationId xmlns:a16="http://schemas.microsoft.com/office/drawing/2014/main" id="{F9B26192-861C-4F49-B226-8BA2A2D4CDC8}"/>
                </a:ext>
              </a:extLst>
            </p:cNvPr>
            <p:cNvSpPr>
              <a:spLocks/>
            </p:cNvSpPr>
            <p:nvPr/>
          </p:nvSpPr>
          <p:spPr bwMode="auto">
            <a:xfrm>
              <a:off x="3111819" y="1707748"/>
              <a:ext cx="253682" cy="111036"/>
            </a:xfrm>
            <a:custGeom>
              <a:avLst/>
              <a:gdLst>
                <a:gd name="T0" fmla="*/ 541 w 541"/>
                <a:gd name="T1" fmla="*/ 0 h 252"/>
                <a:gd name="T2" fmla="*/ 0 w 541"/>
                <a:gd name="T3" fmla="*/ 15 h 252"/>
                <a:gd name="T4" fmla="*/ 130 w 541"/>
                <a:gd name="T5" fmla="*/ 220 h 252"/>
                <a:gd name="T6" fmla="*/ 541 w 541"/>
                <a:gd name="T7" fmla="*/ 0 h 252"/>
                <a:gd name="connsiteX0" fmla="*/ 10000 w 10000"/>
                <a:gd name="connsiteY0" fmla="*/ 0 h 9263"/>
                <a:gd name="connsiteX1" fmla="*/ 0 w 10000"/>
                <a:gd name="connsiteY1" fmla="*/ 595 h 9263"/>
                <a:gd name="connsiteX2" fmla="*/ 2403 w 10000"/>
                <a:gd name="connsiteY2" fmla="*/ 8730 h 9263"/>
                <a:gd name="connsiteX3" fmla="*/ 10000 w 10000"/>
                <a:gd name="connsiteY3" fmla="*/ 0 h 9263"/>
              </a:gdLst>
              <a:ahLst/>
              <a:cxnLst>
                <a:cxn ang="0">
                  <a:pos x="connsiteX0" y="connsiteY0"/>
                </a:cxn>
                <a:cxn ang="0">
                  <a:pos x="connsiteX1" y="connsiteY1"/>
                </a:cxn>
                <a:cxn ang="0">
                  <a:pos x="connsiteX2" y="connsiteY2"/>
                </a:cxn>
                <a:cxn ang="0">
                  <a:pos x="connsiteX3" y="connsiteY3"/>
                </a:cxn>
              </a:cxnLst>
              <a:rect l="l" t="t" r="r" b="b"/>
              <a:pathLst>
                <a:path w="10000" h="9263">
                  <a:moveTo>
                    <a:pt x="10000" y="0"/>
                  </a:moveTo>
                  <a:lnTo>
                    <a:pt x="0" y="595"/>
                  </a:lnTo>
                  <a:cubicBezTo>
                    <a:pt x="388" y="5238"/>
                    <a:pt x="1209" y="7952"/>
                    <a:pt x="2403" y="8730"/>
                  </a:cubicBezTo>
                  <a:cubicBezTo>
                    <a:pt x="6636" y="10000"/>
                    <a:pt x="9242" y="9683"/>
                    <a:pt x="10000" y="0"/>
                  </a:cubicBezTo>
                  <a:close/>
                </a:path>
              </a:pathLst>
            </a:custGeom>
            <a:solidFill>
              <a:srgbClr val="FDFBF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5" name="Freeform 34">
              <a:extLst>
                <a:ext uri="{FF2B5EF4-FFF2-40B4-BE49-F238E27FC236}">
                  <a16:creationId xmlns:a16="http://schemas.microsoft.com/office/drawing/2014/main" id="{BF6C1C8D-E46B-479C-844B-61C134E91B5D}"/>
                </a:ext>
              </a:extLst>
            </p:cNvPr>
            <p:cNvSpPr>
              <a:spLocks/>
            </p:cNvSpPr>
            <p:nvPr/>
          </p:nvSpPr>
          <p:spPr bwMode="auto">
            <a:xfrm>
              <a:off x="2545080" y="4079797"/>
              <a:ext cx="1304565" cy="83144"/>
            </a:xfrm>
            <a:custGeom>
              <a:avLst/>
              <a:gdLst>
                <a:gd name="T0" fmla="*/ 166 w 2515"/>
                <a:gd name="T1" fmla="*/ 149 h 149"/>
                <a:gd name="T2" fmla="*/ 2324 w 2515"/>
                <a:gd name="T3" fmla="*/ 148 h 149"/>
                <a:gd name="T4" fmla="*/ 2515 w 2515"/>
                <a:gd name="T5" fmla="*/ 0 h 149"/>
                <a:gd name="T6" fmla="*/ 0 w 2515"/>
                <a:gd name="T7" fmla="*/ 17 h 149"/>
                <a:gd name="T8" fmla="*/ 166 w 2515"/>
                <a:gd name="T9" fmla="*/ 149 h 149"/>
              </a:gdLst>
              <a:ahLst/>
              <a:cxnLst>
                <a:cxn ang="0">
                  <a:pos x="T0" y="T1"/>
                </a:cxn>
                <a:cxn ang="0">
                  <a:pos x="T2" y="T3"/>
                </a:cxn>
                <a:cxn ang="0">
                  <a:pos x="T4" y="T5"/>
                </a:cxn>
                <a:cxn ang="0">
                  <a:pos x="T6" y="T7"/>
                </a:cxn>
                <a:cxn ang="0">
                  <a:pos x="T8" y="T9"/>
                </a:cxn>
              </a:cxnLst>
              <a:rect l="0" t="0" r="r" b="b"/>
              <a:pathLst>
                <a:path w="2515" h="149">
                  <a:moveTo>
                    <a:pt x="166" y="149"/>
                  </a:moveTo>
                  <a:lnTo>
                    <a:pt x="2324" y="148"/>
                  </a:lnTo>
                  <a:lnTo>
                    <a:pt x="2515" y="0"/>
                  </a:lnTo>
                  <a:lnTo>
                    <a:pt x="0" y="17"/>
                  </a:lnTo>
                  <a:lnTo>
                    <a:pt x="166" y="149"/>
                  </a:lnTo>
                  <a:close/>
                </a:path>
              </a:pathLst>
            </a:custGeom>
            <a:solidFill>
              <a:srgbClr val="A3B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6" name="Freeform 72">
              <a:extLst>
                <a:ext uri="{FF2B5EF4-FFF2-40B4-BE49-F238E27FC236}">
                  <a16:creationId xmlns:a16="http://schemas.microsoft.com/office/drawing/2014/main" id="{373910DA-69B2-499C-91C5-35C6C66378C2}"/>
                </a:ext>
              </a:extLst>
            </p:cNvPr>
            <p:cNvSpPr>
              <a:spLocks/>
            </p:cNvSpPr>
            <p:nvPr/>
          </p:nvSpPr>
          <p:spPr bwMode="auto">
            <a:xfrm>
              <a:off x="3515136" y="3967879"/>
              <a:ext cx="847398" cy="2654110"/>
            </a:xfrm>
            <a:custGeom>
              <a:avLst/>
              <a:gdLst>
                <a:gd name="T0" fmla="*/ 474 w 1577"/>
                <a:gd name="T1" fmla="*/ 254 h 4932"/>
                <a:gd name="T2" fmla="*/ 305 w 1577"/>
                <a:gd name="T3" fmla="*/ 572 h 4932"/>
                <a:gd name="T4" fmla="*/ 259 w 1577"/>
                <a:gd name="T5" fmla="*/ 956 h 4932"/>
                <a:gd name="T6" fmla="*/ 259 w 1577"/>
                <a:gd name="T7" fmla="*/ 1025 h 4932"/>
                <a:gd name="T8" fmla="*/ 0 w 1577"/>
                <a:gd name="T9" fmla="*/ 4814 h 4932"/>
                <a:gd name="T10" fmla="*/ 359 w 1577"/>
                <a:gd name="T11" fmla="*/ 4858 h 4932"/>
                <a:gd name="T12" fmla="*/ 733 w 1577"/>
                <a:gd name="T13" fmla="*/ 4932 h 4932"/>
                <a:gd name="T14" fmla="*/ 860 w 1577"/>
                <a:gd name="T15" fmla="*/ 4731 h 4932"/>
                <a:gd name="T16" fmla="*/ 907 w 1577"/>
                <a:gd name="T17" fmla="*/ 4422 h 4932"/>
                <a:gd name="T18" fmla="*/ 1371 w 1577"/>
                <a:gd name="T19" fmla="*/ 1502 h 4932"/>
                <a:gd name="T20" fmla="*/ 1363 w 1577"/>
                <a:gd name="T21" fmla="*/ 360 h 4932"/>
                <a:gd name="T22" fmla="*/ 474 w 1577"/>
                <a:gd name="T23" fmla="*/ 254 h 4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77" h="4932">
                  <a:moveTo>
                    <a:pt x="474" y="254"/>
                  </a:moveTo>
                  <a:cubicBezTo>
                    <a:pt x="421" y="390"/>
                    <a:pt x="346" y="435"/>
                    <a:pt x="305" y="572"/>
                  </a:cubicBezTo>
                  <a:cubicBezTo>
                    <a:pt x="268" y="697"/>
                    <a:pt x="293" y="855"/>
                    <a:pt x="259" y="956"/>
                  </a:cubicBezTo>
                  <a:lnTo>
                    <a:pt x="259" y="1025"/>
                  </a:lnTo>
                  <a:lnTo>
                    <a:pt x="0" y="4814"/>
                  </a:lnTo>
                  <a:cubicBezTo>
                    <a:pt x="94" y="4827"/>
                    <a:pt x="234" y="4843"/>
                    <a:pt x="359" y="4858"/>
                  </a:cubicBezTo>
                  <a:cubicBezTo>
                    <a:pt x="505" y="4875"/>
                    <a:pt x="697" y="4835"/>
                    <a:pt x="733" y="4932"/>
                  </a:cubicBezTo>
                  <a:cubicBezTo>
                    <a:pt x="825" y="4864"/>
                    <a:pt x="831" y="4888"/>
                    <a:pt x="860" y="4731"/>
                  </a:cubicBezTo>
                  <a:cubicBezTo>
                    <a:pt x="878" y="4633"/>
                    <a:pt x="891" y="4522"/>
                    <a:pt x="907" y="4422"/>
                  </a:cubicBezTo>
                  <a:lnTo>
                    <a:pt x="1371" y="1502"/>
                  </a:lnTo>
                  <a:cubicBezTo>
                    <a:pt x="1433" y="1108"/>
                    <a:pt x="1577" y="684"/>
                    <a:pt x="1363" y="360"/>
                  </a:cubicBezTo>
                  <a:cubicBezTo>
                    <a:pt x="1159" y="0"/>
                    <a:pt x="767" y="26"/>
                    <a:pt x="474" y="254"/>
                  </a:cubicBezTo>
                  <a:close/>
                </a:path>
              </a:pathLst>
            </a:custGeom>
            <a:solidFill>
              <a:schemeClr val="tx2">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47" name="Freeform 73">
              <a:extLst>
                <a:ext uri="{FF2B5EF4-FFF2-40B4-BE49-F238E27FC236}">
                  <a16:creationId xmlns:a16="http://schemas.microsoft.com/office/drawing/2014/main" id="{8F0F6AD5-261D-4D04-9EB8-25116BD4F024}"/>
                </a:ext>
              </a:extLst>
            </p:cNvPr>
            <p:cNvSpPr>
              <a:spLocks/>
            </p:cNvSpPr>
            <p:nvPr/>
          </p:nvSpPr>
          <p:spPr bwMode="auto">
            <a:xfrm>
              <a:off x="2021799" y="3990262"/>
              <a:ext cx="1205544" cy="2347129"/>
            </a:xfrm>
            <a:custGeom>
              <a:avLst/>
              <a:gdLst>
                <a:gd name="T0" fmla="*/ 105 w 2243"/>
                <a:gd name="T1" fmla="*/ 883 h 4364"/>
                <a:gd name="T2" fmla="*/ 419 w 2243"/>
                <a:gd name="T3" fmla="*/ 1735 h 4364"/>
                <a:gd name="T4" fmla="*/ 748 w 2243"/>
                <a:gd name="T5" fmla="*/ 2605 h 4364"/>
                <a:gd name="T6" fmla="*/ 1392 w 2243"/>
                <a:gd name="T7" fmla="*/ 4364 h 4364"/>
                <a:gd name="T8" fmla="*/ 1462 w 2243"/>
                <a:gd name="T9" fmla="*/ 4316 h 4364"/>
                <a:gd name="T10" fmla="*/ 2243 w 2243"/>
                <a:gd name="T11" fmla="*/ 4064 h 4364"/>
                <a:gd name="T12" fmla="*/ 1899 w 2243"/>
                <a:gd name="T13" fmla="*/ 2801 h 4364"/>
                <a:gd name="T14" fmla="*/ 1363 w 2243"/>
                <a:gd name="T15" fmla="*/ 934 h 4364"/>
                <a:gd name="T16" fmla="*/ 1247 w 2243"/>
                <a:gd name="T17" fmla="*/ 554 h 4364"/>
                <a:gd name="T18" fmla="*/ 1093 w 2243"/>
                <a:gd name="T19" fmla="*/ 210 h 4364"/>
                <a:gd name="T20" fmla="*/ 675 w 2243"/>
                <a:gd name="T21" fmla="*/ 0 h 4364"/>
                <a:gd name="T22" fmla="*/ 147 w 2243"/>
                <a:gd name="T23" fmla="*/ 243 h 4364"/>
                <a:gd name="T24" fmla="*/ 105 w 2243"/>
                <a:gd name="T25" fmla="*/ 883 h 4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3" h="4364">
                  <a:moveTo>
                    <a:pt x="105" y="883"/>
                  </a:moveTo>
                  <a:cubicBezTo>
                    <a:pt x="174" y="1143"/>
                    <a:pt x="318" y="1470"/>
                    <a:pt x="419" y="1735"/>
                  </a:cubicBezTo>
                  <a:cubicBezTo>
                    <a:pt x="527" y="2019"/>
                    <a:pt x="636" y="2311"/>
                    <a:pt x="748" y="2605"/>
                  </a:cubicBezTo>
                  <a:cubicBezTo>
                    <a:pt x="871" y="2929"/>
                    <a:pt x="1368" y="4119"/>
                    <a:pt x="1392" y="4364"/>
                  </a:cubicBezTo>
                  <a:lnTo>
                    <a:pt x="1462" y="4316"/>
                  </a:lnTo>
                  <a:cubicBezTo>
                    <a:pt x="1552" y="4266"/>
                    <a:pt x="2125" y="4056"/>
                    <a:pt x="2243" y="4064"/>
                  </a:cubicBezTo>
                  <a:cubicBezTo>
                    <a:pt x="2163" y="3799"/>
                    <a:pt x="1911" y="3052"/>
                    <a:pt x="1899" y="2801"/>
                  </a:cubicBezTo>
                  <a:cubicBezTo>
                    <a:pt x="1821" y="2692"/>
                    <a:pt x="1394" y="1154"/>
                    <a:pt x="1363" y="934"/>
                  </a:cubicBezTo>
                  <a:cubicBezTo>
                    <a:pt x="1323" y="833"/>
                    <a:pt x="1287" y="696"/>
                    <a:pt x="1247" y="554"/>
                  </a:cubicBezTo>
                  <a:cubicBezTo>
                    <a:pt x="1190" y="347"/>
                    <a:pt x="1173" y="353"/>
                    <a:pt x="1093" y="210"/>
                  </a:cubicBezTo>
                  <a:cubicBezTo>
                    <a:pt x="980" y="110"/>
                    <a:pt x="880" y="45"/>
                    <a:pt x="675" y="0"/>
                  </a:cubicBezTo>
                  <a:cubicBezTo>
                    <a:pt x="385" y="1"/>
                    <a:pt x="257" y="61"/>
                    <a:pt x="147" y="243"/>
                  </a:cubicBezTo>
                  <a:cubicBezTo>
                    <a:pt x="42" y="417"/>
                    <a:pt x="0" y="688"/>
                    <a:pt x="105" y="883"/>
                  </a:cubicBezTo>
                  <a:close/>
                </a:path>
              </a:pathLst>
            </a:custGeom>
            <a:solidFill>
              <a:schemeClr val="tx2">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spTree>
    <p:extLst>
      <p:ext uri="{BB962C8B-B14F-4D97-AF65-F5344CB8AC3E}">
        <p14:creationId xmlns:p14="http://schemas.microsoft.com/office/powerpoint/2010/main" val="1905813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16101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slideLayout" Target="../slideLayouts/slideLayout25.xml"/><Relationship Id="rId3" Type="http://schemas.openxmlformats.org/officeDocument/2006/relationships/slideLayout" Target="../slideLayouts/slideLayout10.xml"/><Relationship Id="rId21" Type="http://schemas.openxmlformats.org/officeDocument/2006/relationships/theme" Target="../theme/theme3.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slideLayout" Target="../slideLayouts/slideLayout27.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slideLayout" Target="../slideLayouts/slideLayout26.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DDBA99-B8C6-DAC1-78D4-90F75E4F7A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E397D4-F2E5-C963-D971-5FD6CFA3FD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BE1D0F-A9EA-5887-40B9-AEC23FB217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88F89657-B4D9-E253-20EC-AF6CEF4D0F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17D3B93-E773-E00C-B996-0982EEF95A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94EF40-5A8D-EB43-8CF9-33945DB63878}" type="slidenum">
              <a:rPr lang="en-US" smtClean="0"/>
              <a:t>‹#›</a:t>
            </a:fld>
            <a:endParaRPr lang="en-US"/>
          </a:p>
        </p:txBody>
      </p:sp>
    </p:spTree>
    <p:extLst>
      <p:ext uri="{BB962C8B-B14F-4D97-AF65-F5344CB8AC3E}">
        <p14:creationId xmlns:p14="http://schemas.microsoft.com/office/powerpoint/2010/main" val="2057863075"/>
      </p:ext>
    </p:extLst>
  </p:cSld>
  <p:clrMap bg1="lt1" tx1="dk1" bg2="lt2" tx2="dk2" accent1="accent1" accent2="accent2" accent3="accent3" accent4="accent4" accent5="accent5" accent6="accent6" hlink="hlink" folHlink="folHlink"/>
  <p:sldLayoutIdLst>
    <p:sldLayoutId id="2147483649" r:id="rId1"/>
    <p:sldLayoutId id="2147483655"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831379"/>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3F3F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28624" y="0"/>
            <a:ext cx="11115357" cy="72866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28624" y="1047750"/>
            <a:ext cx="11115357" cy="512921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92175551"/>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Lst>
  <p:hf hdr="0" ftr="0" dt="0"/>
  <p:txStyles>
    <p:titleStyle>
      <a:lvl1pPr marL="72000" indent="-72000" algn="l" defTabSz="914400" rtl="0" eaLnBrk="1" latinLnBrk="0" hangingPunct="1">
        <a:lnSpc>
          <a:spcPct val="100000"/>
        </a:lnSpc>
        <a:spcBef>
          <a:spcPct val="0"/>
        </a:spcBef>
        <a:buNone/>
        <a:defRPr sz="2800" b="1" kern="1200">
          <a:solidFill>
            <a:srgbClr val="0182C3"/>
          </a:solidFill>
          <a:latin typeface="Century Gothic" panose="020B0502020202020204" pitchFamily="34" charset="0"/>
          <a:ea typeface="+mj-ea"/>
          <a:cs typeface="+mj-cs"/>
        </a:defRPr>
      </a:lvl1pPr>
    </p:titleStyle>
    <p:bodyStyle>
      <a:lvl1pPr marL="72000" indent="-720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72000" indent="-720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72000" indent="-72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72000" indent="-720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72000" indent="-720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lus.youexec.com/video/salespro" TargetMode="External"/><Relationship Id="rId7" Type="http://schemas.openxmlformats.org/officeDocument/2006/relationships/hyperlink" Target="https://plus.youexec.com/feedback/salespro"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gif"/><Relationship Id="rId5" Type="http://schemas.openxmlformats.org/officeDocument/2006/relationships/image" Target="../media/image1.png"/><Relationship Id="rId4" Type="http://schemas.openxmlformats.org/officeDocument/2006/relationships/hyperlink" Target="https://youexec.com/plus?m=ppt&amp;sr=salespr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 Id="rId5" Type="http://schemas.openxmlformats.org/officeDocument/2006/relationships/chart" Target="../charts/chart10.xml"/><Relationship Id="rId4" Type="http://schemas.openxmlformats.org/officeDocument/2006/relationships/chart" Target="../charts/char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2.xml"/><Relationship Id="rId4" Type="http://schemas.openxmlformats.org/officeDocument/2006/relationships/chart" Target="../charts/char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hyperlink" Target="https://plus.youexec.com/article/saletool" TargetMode="External"/><Relationship Id="rId7" Type="http://schemas.openxmlformats.org/officeDocument/2006/relationships/hyperlink" Target="https://plus.youexec.com/article/abtest" TargetMode="External"/><Relationship Id="rId2" Type="http://schemas.openxmlformats.org/officeDocument/2006/relationships/notesSlide" Target="../notesSlides/notesSlide9.xml"/><Relationship Id="rId1" Type="http://schemas.openxmlformats.org/officeDocument/2006/relationships/slideLayout" Target="../slideLayouts/slideLayout27.xml"/><Relationship Id="rId6" Type="http://schemas.openxmlformats.org/officeDocument/2006/relationships/image" Target="../media/image8.gif"/><Relationship Id="rId5" Type="http://schemas.openxmlformats.org/officeDocument/2006/relationships/hyperlink" Target="https://plus.youexec.com/article/customer" TargetMode="External"/><Relationship Id="rId10" Type="http://schemas.openxmlformats.org/officeDocument/2006/relationships/image" Target="../media/image10.gif"/><Relationship Id="rId4" Type="http://schemas.openxmlformats.org/officeDocument/2006/relationships/image" Target="../media/image7.gif"/><Relationship Id="rId9" Type="http://schemas.openxmlformats.org/officeDocument/2006/relationships/hyperlink" Target="https://plus.youexec.com/article/sal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8EFBBC22-36DF-084B-8829-047B0472472A}"/>
              </a:ext>
            </a:extLst>
          </p:cNvPr>
          <p:cNvSpPr txBox="1"/>
          <p:nvPr/>
        </p:nvSpPr>
        <p:spPr>
          <a:xfrm>
            <a:off x="7075564" y="5129052"/>
            <a:ext cx="3455705" cy="888256"/>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This video will walk you through the benefits of this framework. Paid members, please log in for a better viewing experience.</a:t>
            </a:r>
          </a:p>
        </p:txBody>
      </p:sp>
      <p:sp>
        <p:nvSpPr>
          <p:cNvPr id="15" name="Rounded Rectangle 14">
            <a:hlinkClick r:id="rId3"/>
            <a:extLst>
              <a:ext uri="{FF2B5EF4-FFF2-40B4-BE49-F238E27FC236}">
                <a16:creationId xmlns:a16="http://schemas.microsoft.com/office/drawing/2014/main" id="{46713F1D-4D14-9C48-AAB5-37AB772F3CA3}"/>
              </a:ext>
            </a:extLst>
          </p:cNvPr>
          <p:cNvSpPr/>
          <p:nvPr/>
        </p:nvSpPr>
        <p:spPr bwMode="auto">
          <a:xfrm>
            <a:off x="7083138" y="4206754"/>
            <a:ext cx="3455706" cy="690671"/>
          </a:xfrm>
          <a:prstGeom prst="roundRect">
            <a:avLst>
              <a:gd name="adj" fmla="val 9962"/>
            </a:avLst>
          </a:prstGeom>
          <a:solidFill>
            <a:srgbClr val="0044FF"/>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998"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Watch explainer</a:t>
            </a:r>
          </a:p>
        </p:txBody>
      </p:sp>
      <p:pic>
        <p:nvPicPr>
          <p:cNvPr id="25" name="Picture 24">
            <a:hlinkClick r:id="rId4"/>
            <a:extLst>
              <a:ext uri="{FF2B5EF4-FFF2-40B4-BE49-F238E27FC236}">
                <a16:creationId xmlns:a16="http://schemas.microsoft.com/office/drawing/2014/main" id="{1AB3293C-F512-DF4E-8165-1A9C8B96680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72131" y="840692"/>
            <a:ext cx="2388399" cy="686665"/>
          </a:xfrm>
          <a:prstGeom prst="rect">
            <a:avLst/>
          </a:prstGeom>
        </p:spPr>
      </p:pic>
      <p:sp>
        <p:nvSpPr>
          <p:cNvPr id="13" name="TextBox 12">
            <a:extLst>
              <a:ext uri="{FF2B5EF4-FFF2-40B4-BE49-F238E27FC236}">
                <a16:creationId xmlns:a16="http://schemas.microsoft.com/office/drawing/2014/main" id="{E6774262-A710-D04D-A5FB-5BDB58062892}"/>
              </a:ext>
            </a:extLst>
          </p:cNvPr>
          <p:cNvSpPr txBox="1"/>
          <p:nvPr/>
        </p:nvSpPr>
        <p:spPr>
          <a:xfrm>
            <a:off x="750698" y="2020243"/>
            <a:ext cx="4217177" cy="1165191"/>
          </a:xfrm>
          <a:prstGeom prst="rect">
            <a:avLst/>
          </a:prstGeom>
          <a:solidFill>
            <a:schemeClr val="bg1"/>
          </a:solid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You Exec provides business resources that move your career forward. Access our full library of presentations, spreadsheet models, and business book summaries. We do the work, you take the credit.</a:t>
            </a:r>
          </a:p>
        </p:txBody>
      </p:sp>
      <p:sp>
        <p:nvSpPr>
          <p:cNvPr id="14" name="TextBox 13">
            <a:extLst>
              <a:ext uri="{FF2B5EF4-FFF2-40B4-BE49-F238E27FC236}">
                <a16:creationId xmlns:a16="http://schemas.microsoft.com/office/drawing/2014/main" id="{BAC14C91-8D62-C340-9046-24DCF787110B}"/>
              </a:ext>
            </a:extLst>
          </p:cNvPr>
          <p:cNvSpPr txBox="1"/>
          <p:nvPr/>
        </p:nvSpPr>
        <p:spPr>
          <a:xfrm>
            <a:off x="750700" y="3503715"/>
            <a:ext cx="4217176" cy="1719189"/>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Errors &amp; Omissions Liability (E&amp;O): </a:t>
            </a: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mn-ea"/>
                <a:cs typeface="+mn-cs"/>
              </a:rPr>
              <a:t>You Exec makes no guarantee that the statements, analysis, projections, estimates, graphs, reports, numbers, and any derivatives sourced from this presentation are free of errors and omissions. You Exec assumes no liability for erroneous outcomes derived from this presentation. </a:t>
            </a:r>
            <a:endPar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endParaRPr>
          </a:p>
        </p:txBody>
      </p:sp>
      <p:pic>
        <p:nvPicPr>
          <p:cNvPr id="6" name="Picture 5">
            <a:hlinkClick r:id="rId3"/>
            <a:extLst>
              <a:ext uri="{FF2B5EF4-FFF2-40B4-BE49-F238E27FC236}">
                <a16:creationId xmlns:a16="http://schemas.microsoft.com/office/drawing/2014/main" id="{2005BA3B-18D8-2F48-95D5-B3C8B62AE9C6}"/>
              </a:ext>
            </a:extLst>
          </p:cNvPr>
          <p:cNvPicPr>
            <a:picLocks noChangeAspect="1"/>
          </p:cNvPicPr>
          <p:nvPr/>
        </p:nvPicPr>
        <p:blipFill>
          <a:blip r:embed="rId6"/>
          <a:srcRect l="74" r="74"/>
          <a:stretch/>
        </p:blipFill>
        <p:spPr>
          <a:xfrm>
            <a:off x="6248415" y="932980"/>
            <a:ext cx="5125153" cy="2887170"/>
          </a:xfrm>
          <a:prstGeom prst="roundRect">
            <a:avLst>
              <a:gd name="adj" fmla="val 5398"/>
            </a:avLst>
          </a:prstGeom>
          <a:solidFill>
            <a:srgbClr val="FFFFFF">
              <a:shade val="85000"/>
            </a:srgbClr>
          </a:solidFill>
          <a:ln>
            <a:noFill/>
          </a:ln>
          <a:effectLst/>
        </p:spPr>
      </p:pic>
      <p:sp>
        <p:nvSpPr>
          <p:cNvPr id="8" name="Rounded Rectangle 7">
            <a:hlinkClick r:id="rId7"/>
            <a:extLst>
              <a:ext uri="{FF2B5EF4-FFF2-40B4-BE49-F238E27FC236}">
                <a16:creationId xmlns:a16="http://schemas.microsoft.com/office/drawing/2014/main" id="{0653B420-FC03-DFCC-57E3-30F3F87284E0}"/>
              </a:ext>
            </a:extLst>
          </p:cNvPr>
          <p:cNvSpPr/>
          <p:nvPr/>
        </p:nvSpPr>
        <p:spPr bwMode="auto">
          <a:xfrm>
            <a:off x="3569478" y="5541186"/>
            <a:ext cx="1174618" cy="402414"/>
          </a:xfrm>
          <a:prstGeom prst="roundRect">
            <a:avLst>
              <a:gd name="adj" fmla="val 24054"/>
            </a:avLst>
          </a:prstGeom>
          <a:solidFill>
            <a:srgbClr val="424242"/>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Feedback</a:t>
            </a:r>
          </a:p>
        </p:txBody>
      </p:sp>
      <p:sp>
        <p:nvSpPr>
          <p:cNvPr id="9" name="TextBox 8">
            <a:extLst>
              <a:ext uri="{FF2B5EF4-FFF2-40B4-BE49-F238E27FC236}">
                <a16:creationId xmlns:a16="http://schemas.microsoft.com/office/drawing/2014/main" id="{5CEA113A-0781-CC8E-23A1-ADC09B093B93}"/>
              </a:ext>
            </a:extLst>
          </p:cNvPr>
          <p:cNvSpPr txBox="1"/>
          <p:nvPr/>
        </p:nvSpPr>
        <p:spPr>
          <a:xfrm>
            <a:off x="750699" y="5541186"/>
            <a:ext cx="2818780" cy="334194"/>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Found an error, have suggestions?</a:t>
            </a:r>
          </a:p>
        </p:txBody>
      </p:sp>
    </p:spTree>
    <p:extLst>
      <p:ext uri="{BB962C8B-B14F-4D97-AF65-F5344CB8AC3E}">
        <p14:creationId xmlns:p14="http://schemas.microsoft.com/office/powerpoint/2010/main" val="187216679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933D8217-9156-4D3B-91B9-18DB92EFF9D1}"/>
              </a:ext>
            </a:extLst>
          </p:cNvPr>
          <p:cNvSpPr/>
          <p:nvPr/>
        </p:nvSpPr>
        <p:spPr>
          <a:xfrm>
            <a:off x="1333500" y="2987616"/>
            <a:ext cx="10172702" cy="3270019"/>
          </a:xfrm>
          <a:prstGeom prst="roundRect">
            <a:avLst/>
          </a:prstGeom>
          <a:gradFill flip="none" rotWithShape="1">
            <a:gsLst>
              <a:gs pos="0">
                <a:schemeClr val="accent4">
                  <a:alpha val="8527"/>
                </a:schemeClr>
              </a:gs>
              <a:gs pos="100000">
                <a:schemeClr val="accent1">
                  <a:alpha val="22983"/>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graphicFrame>
        <p:nvGraphicFramePr>
          <p:cNvPr id="4" name="Table 6">
            <a:extLst>
              <a:ext uri="{FF2B5EF4-FFF2-40B4-BE49-F238E27FC236}">
                <a16:creationId xmlns:a16="http://schemas.microsoft.com/office/drawing/2014/main" id="{1D74BDF6-7387-42A3-9D43-3F4331F8C620}"/>
              </a:ext>
            </a:extLst>
          </p:cNvPr>
          <p:cNvGraphicFramePr>
            <a:graphicFrameLocks noGrp="1"/>
          </p:cNvGraphicFramePr>
          <p:nvPr>
            <p:extLst>
              <p:ext uri="{D42A27DB-BD31-4B8C-83A1-F6EECF244321}">
                <p14:modId xmlns:p14="http://schemas.microsoft.com/office/powerpoint/2010/main" val="2939812003"/>
              </p:ext>
            </p:extLst>
          </p:nvPr>
        </p:nvGraphicFramePr>
        <p:xfrm>
          <a:off x="1737593" y="4057649"/>
          <a:ext cx="9364514" cy="1930400"/>
        </p:xfrm>
        <a:graphic>
          <a:graphicData uri="http://schemas.openxmlformats.org/drawingml/2006/table">
            <a:tbl>
              <a:tblPr bandRow="1">
                <a:tableStyleId>{5C22544A-7EE6-4342-B048-85BDC9FD1C3A}</a:tableStyleId>
              </a:tblPr>
              <a:tblGrid>
                <a:gridCol w="1790430">
                  <a:extLst>
                    <a:ext uri="{9D8B030D-6E8A-4147-A177-3AD203B41FA5}">
                      <a16:colId xmlns:a16="http://schemas.microsoft.com/office/drawing/2014/main" val="3696783738"/>
                    </a:ext>
                  </a:extLst>
                </a:gridCol>
                <a:gridCol w="1232329">
                  <a:extLst>
                    <a:ext uri="{9D8B030D-6E8A-4147-A177-3AD203B41FA5}">
                      <a16:colId xmlns:a16="http://schemas.microsoft.com/office/drawing/2014/main" val="2903301097"/>
                    </a:ext>
                  </a:extLst>
                </a:gridCol>
                <a:gridCol w="990603">
                  <a:extLst>
                    <a:ext uri="{9D8B030D-6E8A-4147-A177-3AD203B41FA5}">
                      <a16:colId xmlns:a16="http://schemas.microsoft.com/office/drawing/2014/main" val="4036975704"/>
                    </a:ext>
                  </a:extLst>
                </a:gridCol>
                <a:gridCol w="1337788">
                  <a:extLst>
                    <a:ext uri="{9D8B030D-6E8A-4147-A177-3AD203B41FA5}">
                      <a16:colId xmlns:a16="http://schemas.microsoft.com/office/drawing/2014/main" val="1625259517"/>
                    </a:ext>
                  </a:extLst>
                </a:gridCol>
                <a:gridCol w="1719337">
                  <a:extLst>
                    <a:ext uri="{9D8B030D-6E8A-4147-A177-3AD203B41FA5}">
                      <a16:colId xmlns:a16="http://schemas.microsoft.com/office/drawing/2014/main" val="1388839036"/>
                    </a:ext>
                  </a:extLst>
                </a:gridCol>
                <a:gridCol w="1298680">
                  <a:extLst>
                    <a:ext uri="{9D8B030D-6E8A-4147-A177-3AD203B41FA5}">
                      <a16:colId xmlns:a16="http://schemas.microsoft.com/office/drawing/2014/main" val="3578790942"/>
                    </a:ext>
                  </a:extLst>
                </a:gridCol>
                <a:gridCol w="995347">
                  <a:extLst>
                    <a:ext uri="{9D8B030D-6E8A-4147-A177-3AD203B41FA5}">
                      <a16:colId xmlns:a16="http://schemas.microsoft.com/office/drawing/2014/main" val="3669158330"/>
                    </a:ext>
                  </a:extLst>
                </a:gridCol>
              </a:tblGrid>
              <a:tr h="386080">
                <a:tc>
                  <a:txBody>
                    <a:bodyPr/>
                    <a:lstStyle/>
                    <a:p>
                      <a:r>
                        <a:rPr lang="en-US" sz="1000" b="1" dirty="0">
                          <a:solidFill>
                            <a:schemeClr val="tx1"/>
                          </a:solidFill>
                          <a:latin typeface="Montserrat" panose="00000500000000000000" pitchFamily="50" charset="0"/>
                        </a:rPr>
                        <a:t>Stage</a:t>
                      </a:r>
                    </a:p>
                  </a:txBody>
                  <a:tcPr anchor="ctr">
                    <a:lnL w="12700" cmpd="sng">
                      <a:noFill/>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Count</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Value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Weighted Value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Avg. Time to Advance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Conversion Rate</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b="1" dirty="0">
                          <a:solidFill>
                            <a:schemeClr val="tx1"/>
                          </a:solidFill>
                          <a:latin typeface="Montserrat" panose="00000500000000000000" pitchFamily="50" charset="0"/>
                        </a:rPr>
                        <a:t>Lost</a:t>
                      </a:r>
                    </a:p>
                  </a:txBody>
                  <a:tcPr anchor="ctr">
                    <a:lnL w="9525" cap="flat" cmpd="sng" algn="ctr">
                      <a:solidFill>
                        <a:schemeClr val="bg1"/>
                      </a:solidFill>
                      <a:prstDash val="solid"/>
                      <a:round/>
                      <a:headEnd type="none" w="med" len="med"/>
                      <a:tailEnd type="none" w="med" len="med"/>
                    </a:lnL>
                    <a:lnR w="12700" cmpd="sng">
                      <a:noFill/>
                    </a:lnR>
                    <a:lnT w="12700" cmpd="sng">
                      <a:noFill/>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0582366"/>
                  </a:ext>
                </a:extLst>
              </a:tr>
              <a:tr h="386080">
                <a:tc>
                  <a:txBody>
                    <a:bodyPr/>
                    <a:lstStyle/>
                    <a:p>
                      <a:r>
                        <a:rPr lang="en-US" sz="1000" dirty="0">
                          <a:solidFill>
                            <a:schemeClr val="tx1"/>
                          </a:solidFill>
                          <a:latin typeface="Montserrat" panose="00000500000000000000" pitchFamily="50" charset="0"/>
                        </a:rPr>
                        <a:t>Pre-Approval</a:t>
                      </a:r>
                    </a:p>
                  </a:txBody>
                  <a:tcPr anchor="ctr">
                    <a:lnL w="12700" cmpd="sng">
                      <a:noFill/>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23</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$1.1M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$638.0K</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90 Days</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65%</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0 (0%)</a:t>
                      </a:r>
                    </a:p>
                  </a:txBody>
                  <a:tcPr anchor="ctr">
                    <a:lnL w="9525" cap="flat" cmpd="sng" algn="ctr">
                      <a:solidFill>
                        <a:schemeClr val="bg1"/>
                      </a:solidFill>
                      <a:prstDash val="solid"/>
                      <a:round/>
                      <a:headEnd type="none" w="med" len="med"/>
                      <a:tailEnd type="none" w="med" len="med"/>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2086041"/>
                  </a:ext>
                </a:extLst>
              </a:tr>
              <a:tr h="386080">
                <a:tc>
                  <a:txBody>
                    <a:bodyPr/>
                    <a:lstStyle/>
                    <a:p>
                      <a:r>
                        <a:rPr lang="en-US" sz="1000" dirty="0">
                          <a:solidFill>
                            <a:schemeClr val="tx1"/>
                          </a:solidFill>
                          <a:latin typeface="Montserrat" panose="00000500000000000000" pitchFamily="50" charset="0"/>
                        </a:rPr>
                        <a:t>Demo Completed</a:t>
                      </a:r>
                    </a:p>
                  </a:txBody>
                  <a:tcPr anchor="ctr">
                    <a:lnL w="12700" cmpd="sng">
                      <a:noFill/>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28</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$1.2M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$608.8K</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61 Days</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21%</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1 (4%)</a:t>
                      </a:r>
                    </a:p>
                  </a:txBody>
                  <a:tcPr anchor="ctr">
                    <a:lnL w="9525" cap="flat" cmpd="sng" algn="ctr">
                      <a:solidFill>
                        <a:schemeClr val="bg1"/>
                      </a:solidFill>
                      <a:prstDash val="solid"/>
                      <a:round/>
                      <a:headEnd type="none" w="med" len="med"/>
                      <a:tailEnd type="none" w="med" len="med"/>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1110127"/>
                  </a:ext>
                </a:extLst>
              </a:tr>
              <a:tr h="386080">
                <a:tc>
                  <a:txBody>
                    <a:bodyPr/>
                    <a:lstStyle/>
                    <a:p>
                      <a:r>
                        <a:rPr lang="en-US" sz="1000" dirty="0">
                          <a:solidFill>
                            <a:schemeClr val="tx1"/>
                          </a:solidFill>
                          <a:latin typeface="Montserrat" panose="00000500000000000000" pitchFamily="50" charset="0"/>
                        </a:rPr>
                        <a:t>Quote</a:t>
                      </a:r>
                    </a:p>
                  </a:txBody>
                  <a:tcPr anchor="ctr">
                    <a:lnL w="12700" cmpd="sng">
                      <a:noFill/>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17</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$6.1M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$3.2M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36 Days</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29%</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0 (0%)</a:t>
                      </a:r>
                    </a:p>
                  </a:txBody>
                  <a:tcPr anchor="ctr">
                    <a:lnL w="9525" cap="flat" cmpd="sng" algn="ctr">
                      <a:solidFill>
                        <a:schemeClr val="bg1"/>
                      </a:solidFill>
                      <a:prstDash val="solid"/>
                      <a:round/>
                      <a:headEnd type="none" w="med" len="med"/>
                      <a:tailEnd type="none" w="med" len="med"/>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5365118"/>
                  </a:ext>
                </a:extLst>
              </a:tr>
              <a:tr h="386080">
                <a:tc>
                  <a:txBody>
                    <a:bodyPr/>
                    <a:lstStyle/>
                    <a:p>
                      <a:r>
                        <a:rPr lang="en-US" sz="1000" dirty="0">
                          <a:solidFill>
                            <a:schemeClr val="tx1"/>
                          </a:solidFill>
                          <a:latin typeface="Montserrat" panose="00000500000000000000" pitchFamily="50" charset="0"/>
                        </a:rPr>
                        <a:t>Proposal Sent</a:t>
                      </a:r>
                    </a:p>
                  </a:txBody>
                  <a:tcPr anchor="ctr">
                    <a:lnL w="12700" cmpd="sng">
                      <a:noFill/>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26</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$6.2M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$3.7M</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23 Days</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4%</a:t>
                      </a:r>
                    </a:p>
                  </a:txBody>
                  <a:tcPr anchor="ctr">
                    <a:lnL w="9525" cap="flat" cmpd="sng" algn="ctr">
                      <a:solidFill>
                        <a:schemeClr val="bg1"/>
                      </a:solidFill>
                      <a:prstDash val="solid"/>
                      <a:round/>
                      <a:headEnd type="none" w="med" len="med"/>
                      <a:tailEnd type="none" w="med" len="med"/>
                    </a:lnL>
                    <a:lnR w="9525" cap="flat" cmpd="sng" algn="ctr">
                      <a:solidFill>
                        <a:schemeClr val="bg1"/>
                      </a:solidFill>
                      <a:prstDash val="solid"/>
                      <a:round/>
                      <a:headEnd type="none" w="med" len="med"/>
                      <a:tailEnd type="none" w="med" len="med"/>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1000" dirty="0">
                          <a:solidFill>
                            <a:schemeClr val="tx1"/>
                          </a:solidFill>
                          <a:latin typeface="Montserrat" panose="00000500000000000000" pitchFamily="50" charset="0"/>
                        </a:rPr>
                        <a:t>0 (0%)</a:t>
                      </a:r>
                    </a:p>
                  </a:txBody>
                  <a:tcPr anchor="ctr">
                    <a:lnL w="9525" cap="flat" cmpd="sng" algn="ctr">
                      <a:solidFill>
                        <a:schemeClr val="bg1"/>
                      </a:solidFill>
                      <a:prstDash val="solid"/>
                      <a:round/>
                      <a:headEnd type="none" w="med" len="med"/>
                      <a:tailEnd type="none" w="med" len="med"/>
                    </a:lnL>
                    <a:lnR w="12700" cmpd="sng">
                      <a:noFill/>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276330849"/>
                  </a:ext>
                </a:extLst>
              </a:tr>
            </a:tbl>
          </a:graphicData>
        </a:graphic>
      </p:graphicFrame>
      <p:sp>
        <p:nvSpPr>
          <p:cNvPr id="2" name="Rectangle: Rounded Corners 1">
            <a:extLst>
              <a:ext uri="{FF2B5EF4-FFF2-40B4-BE49-F238E27FC236}">
                <a16:creationId xmlns:a16="http://schemas.microsoft.com/office/drawing/2014/main" id="{6005823B-0532-4980-9F19-2C15251F616B}"/>
              </a:ext>
            </a:extLst>
          </p:cNvPr>
          <p:cNvSpPr/>
          <p:nvPr/>
        </p:nvSpPr>
        <p:spPr>
          <a:xfrm>
            <a:off x="1737593" y="596900"/>
            <a:ext cx="9364516" cy="3191163"/>
          </a:xfrm>
          <a:prstGeom prst="roundRect">
            <a:avLst>
              <a:gd name="adj" fmla="val 1219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B960375-0133-43D7-A179-2CC5BCB52388}"/>
              </a:ext>
            </a:extLst>
          </p:cNvPr>
          <p:cNvCxnSpPr>
            <a:cxnSpLocks/>
          </p:cNvCxnSpPr>
          <p:nvPr/>
        </p:nvCxnSpPr>
        <p:spPr>
          <a:xfrm>
            <a:off x="3298346" y="782196"/>
            <a:ext cx="0" cy="2820572"/>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2CA7B62-499D-4681-896E-3C4B1221B109}"/>
              </a:ext>
            </a:extLst>
          </p:cNvPr>
          <p:cNvCxnSpPr>
            <a:cxnSpLocks/>
          </p:cNvCxnSpPr>
          <p:nvPr/>
        </p:nvCxnSpPr>
        <p:spPr>
          <a:xfrm>
            <a:off x="4859099" y="782196"/>
            <a:ext cx="0" cy="2820572"/>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0D3CEA4-DCA3-4266-A0E8-77C0AD46B27E}"/>
              </a:ext>
            </a:extLst>
          </p:cNvPr>
          <p:cNvCxnSpPr>
            <a:cxnSpLocks/>
          </p:cNvCxnSpPr>
          <p:nvPr/>
        </p:nvCxnSpPr>
        <p:spPr>
          <a:xfrm>
            <a:off x="6419852" y="782196"/>
            <a:ext cx="0" cy="2820572"/>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4430CCA-0EF3-48E8-8BB4-D6E9D019D983}"/>
              </a:ext>
            </a:extLst>
          </p:cNvPr>
          <p:cNvCxnSpPr>
            <a:cxnSpLocks/>
          </p:cNvCxnSpPr>
          <p:nvPr/>
        </p:nvCxnSpPr>
        <p:spPr>
          <a:xfrm>
            <a:off x="7980605" y="782196"/>
            <a:ext cx="0" cy="2820572"/>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909A217-191B-4819-A4B7-7CDCC75BF4EF}"/>
              </a:ext>
            </a:extLst>
          </p:cNvPr>
          <p:cNvCxnSpPr>
            <a:cxnSpLocks/>
          </p:cNvCxnSpPr>
          <p:nvPr/>
        </p:nvCxnSpPr>
        <p:spPr>
          <a:xfrm>
            <a:off x="9541358" y="782196"/>
            <a:ext cx="0" cy="2820572"/>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2C1C84E-824D-43D4-BC77-A57A7192FC1E}"/>
              </a:ext>
            </a:extLst>
          </p:cNvPr>
          <p:cNvSpPr txBox="1"/>
          <p:nvPr/>
        </p:nvSpPr>
        <p:spPr>
          <a:xfrm>
            <a:off x="3394081" y="831147"/>
            <a:ext cx="1369285"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Demo Completed</a:t>
            </a:r>
          </a:p>
        </p:txBody>
      </p:sp>
      <p:sp>
        <p:nvSpPr>
          <p:cNvPr id="21" name="TextBox 20">
            <a:extLst>
              <a:ext uri="{FF2B5EF4-FFF2-40B4-BE49-F238E27FC236}">
                <a16:creationId xmlns:a16="http://schemas.microsoft.com/office/drawing/2014/main" id="{213946D9-E50A-427B-B08A-C7F3C23E89D5}"/>
              </a:ext>
            </a:extLst>
          </p:cNvPr>
          <p:cNvSpPr txBox="1"/>
          <p:nvPr/>
        </p:nvSpPr>
        <p:spPr>
          <a:xfrm>
            <a:off x="5338753" y="831147"/>
            <a:ext cx="601447"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Quote</a:t>
            </a:r>
          </a:p>
        </p:txBody>
      </p:sp>
      <p:sp>
        <p:nvSpPr>
          <p:cNvPr id="22" name="TextBox 21">
            <a:extLst>
              <a:ext uri="{FF2B5EF4-FFF2-40B4-BE49-F238E27FC236}">
                <a16:creationId xmlns:a16="http://schemas.microsoft.com/office/drawing/2014/main" id="{0C58204C-4384-426B-BA3A-D4D573379448}"/>
              </a:ext>
            </a:extLst>
          </p:cNvPr>
          <p:cNvSpPr txBox="1"/>
          <p:nvPr/>
        </p:nvSpPr>
        <p:spPr>
          <a:xfrm>
            <a:off x="6642224" y="831147"/>
            <a:ext cx="1116011"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Proposal Sent</a:t>
            </a:r>
          </a:p>
        </p:txBody>
      </p:sp>
      <p:sp>
        <p:nvSpPr>
          <p:cNvPr id="23" name="TextBox 22">
            <a:extLst>
              <a:ext uri="{FF2B5EF4-FFF2-40B4-BE49-F238E27FC236}">
                <a16:creationId xmlns:a16="http://schemas.microsoft.com/office/drawing/2014/main" id="{06FD5577-93BC-4218-AEFC-BF81C3DC284F}"/>
              </a:ext>
            </a:extLst>
          </p:cNvPr>
          <p:cNvSpPr txBox="1"/>
          <p:nvPr/>
        </p:nvSpPr>
        <p:spPr>
          <a:xfrm>
            <a:off x="8119622" y="831147"/>
            <a:ext cx="1282723"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Proposal Accept</a:t>
            </a:r>
          </a:p>
        </p:txBody>
      </p:sp>
      <p:sp>
        <p:nvSpPr>
          <p:cNvPr id="24" name="TextBox 23">
            <a:extLst>
              <a:ext uri="{FF2B5EF4-FFF2-40B4-BE49-F238E27FC236}">
                <a16:creationId xmlns:a16="http://schemas.microsoft.com/office/drawing/2014/main" id="{740E7514-4E52-468D-8D2D-00DF4B2A3921}"/>
              </a:ext>
            </a:extLst>
          </p:cNvPr>
          <p:cNvSpPr txBox="1"/>
          <p:nvPr/>
        </p:nvSpPr>
        <p:spPr>
          <a:xfrm>
            <a:off x="10069100" y="831147"/>
            <a:ext cx="505267"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Won</a:t>
            </a:r>
          </a:p>
        </p:txBody>
      </p:sp>
      <p:sp>
        <p:nvSpPr>
          <p:cNvPr id="18" name="TextBox 17">
            <a:extLst>
              <a:ext uri="{FF2B5EF4-FFF2-40B4-BE49-F238E27FC236}">
                <a16:creationId xmlns:a16="http://schemas.microsoft.com/office/drawing/2014/main" id="{AECF2C47-623E-4B6B-97F5-723E11774999}"/>
              </a:ext>
            </a:extLst>
          </p:cNvPr>
          <p:cNvSpPr txBox="1"/>
          <p:nvPr/>
        </p:nvSpPr>
        <p:spPr>
          <a:xfrm>
            <a:off x="1983207" y="831147"/>
            <a:ext cx="1069524" cy="246221"/>
          </a:xfrm>
          <a:prstGeom prst="rect">
            <a:avLst/>
          </a:prstGeom>
          <a:noFill/>
        </p:spPr>
        <p:txBody>
          <a:bodyPr wrap="none" rtlCol="0">
            <a:spAutoFit/>
          </a:bodyPr>
          <a:lstStyle/>
          <a:p>
            <a:pPr algn="ctr"/>
            <a:r>
              <a:rPr lang="en-US" sz="1000" b="1" dirty="0">
                <a:solidFill>
                  <a:schemeClr val="tx2"/>
                </a:solidFill>
                <a:latin typeface="Montserrat" panose="00000500000000000000" pitchFamily="50" charset="0"/>
              </a:rPr>
              <a:t>Pre-Approval</a:t>
            </a:r>
          </a:p>
        </p:txBody>
      </p:sp>
      <p:sp>
        <p:nvSpPr>
          <p:cNvPr id="48" name="Rectangle: Top Corners Rounded 47">
            <a:extLst>
              <a:ext uri="{FF2B5EF4-FFF2-40B4-BE49-F238E27FC236}">
                <a16:creationId xmlns:a16="http://schemas.microsoft.com/office/drawing/2014/main" id="{93112EC8-F547-4143-92EA-7AAD059F2DDD}"/>
              </a:ext>
            </a:extLst>
          </p:cNvPr>
          <p:cNvSpPr/>
          <p:nvPr/>
        </p:nvSpPr>
        <p:spPr>
          <a:xfrm>
            <a:off x="3905879" y="1230762"/>
            <a:ext cx="345688" cy="1622111"/>
          </a:xfrm>
          <a:prstGeom prst="round2SameRect">
            <a:avLst>
              <a:gd name="adj1" fmla="val 50000"/>
              <a:gd name="adj2" fmla="val 0"/>
            </a:avLst>
          </a:prstGeom>
          <a:gradFill flip="none" rotWithShape="1">
            <a:gsLst>
              <a:gs pos="0">
                <a:schemeClr val="accent1"/>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000" b="1" dirty="0">
                <a:latin typeface="Montserrat" panose="00000500000000000000" pitchFamily="50" charset="0"/>
              </a:rPr>
              <a:t>28</a:t>
            </a:r>
          </a:p>
        </p:txBody>
      </p:sp>
      <p:cxnSp>
        <p:nvCxnSpPr>
          <p:cNvPr id="49" name="Straight Connector 48">
            <a:extLst>
              <a:ext uri="{FF2B5EF4-FFF2-40B4-BE49-F238E27FC236}">
                <a16:creationId xmlns:a16="http://schemas.microsoft.com/office/drawing/2014/main" id="{FF59F34B-04AF-43DE-8A9E-89A45D4C991D}"/>
              </a:ext>
            </a:extLst>
          </p:cNvPr>
          <p:cNvCxnSpPr>
            <a:cxnSpLocks/>
          </p:cNvCxnSpPr>
          <p:nvPr/>
        </p:nvCxnSpPr>
        <p:spPr>
          <a:xfrm>
            <a:off x="3754873"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45" name="Group 44">
            <a:extLst>
              <a:ext uri="{FF2B5EF4-FFF2-40B4-BE49-F238E27FC236}">
                <a16:creationId xmlns:a16="http://schemas.microsoft.com/office/drawing/2014/main" id="{99EF73DA-0E3B-4749-B3E3-24649672A9BF}"/>
              </a:ext>
            </a:extLst>
          </p:cNvPr>
          <p:cNvGrpSpPr/>
          <p:nvPr/>
        </p:nvGrpSpPr>
        <p:grpSpPr>
          <a:xfrm>
            <a:off x="3754864" y="3004315"/>
            <a:ext cx="647700" cy="478385"/>
            <a:chOff x="2194110" y="3212946"/>
            <a:chExt cx="647700" cy="478385"/>
          </a:xfrm>
        </p:grpSpPr>
        <p:sp>
          <p:nvSpPr>
            <p:cNvPr id="46" name="TextBox 45">
              <a:extLst>
                <a:ext uri="{FF2B5EF4-FFF2-40B4-BE49-F238E27FC236}">
                  <a16:creationId xmlns:a16="http://schemas.microsoft.com/office/drawing/2014/main" id="{2476ECAB-EEC8-4A62-80ED-770D31A5AD13}"/>
                </a:ext>
              </a:extLst>
            </p:cNvPr>
            <p:cNvSpPr txBox="1"/>
            <p:nvPr/>
          </p:nvSpPr>
          <p:spPr>
            <a:xfrm>
              <a:off x="2250908" y="3212946"/>
              <a:ext cx="534122"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1 Lost</a:t>
              </a:r>
            </a:p>
          </p:txBody>
        </p:sp>
        <p:sp>
          <p:nvSpPr>
            <p:cNvPr id="47" name="TextBox 46">
              <a:extLst>
                <a:ext uri="{FF2B5EF4-FFF2-40B4-BE49-F238E27FC236}">
                  <a16:creationId xmlns:a16="http://schemas.microsoft.com/office/drawing/2014/main" id="{8D0FC8A2-D77A-423C-A6C5-6E904A9D38CC}"/>
                </a:ext>
              </a:extLst>
            </p:cNvPr>
            <p:cNvSpPr txBox="1"/>
            <p:nvPr/>
          </p:nvSpPr>
          <p:spPr>
            <a:xfrm>
              <a:off x="2194110" y="3445112"/>
              <a:ext cx="647700"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4%</a:t>
              </a:r>
            </a:p>
          </p:txBody>
        </p:sp>
      </p:grpSp>
      <p:sp>
        <p:nvSpPr>
          <p:cNvPr id="17" name="Rectangle: Top Corners Rounded 16">
            <a:extLst>
              <a:ext uri="{FF2B5EF4-FFF2-40B4-BE49-F238E27FC236}">
                <a16:creationId xmlns:a16="http://schemas.microsoft.com/office/drawing/2014/main" id="{C2081109-86F9-4615-B166-FB81564B5A00}"/>
              </a:ext>
            </a:extLst>
          </p:cNvPr>
          <p:cNvSpPr/>
          <p:nvPr/>
        </p:nvSpPr>
        <p:spPr>
          <a:xfrm>
            <a:off x="2345125" y="1389555"/>
            <a:ext cx="345688" cy="1463318"/>
          </a:xfrm>
          <a:prstGeom prst="round2SameRect">
            <a:avLst>
              <a:gd name="adj1" fmla="val 50000"/>
              <a:gd name="adj2" fmla="val 0"/>
            </a:avLst>
          </a:prstGeom>
          <a:gradFill flip="none" rotWithShape="1">
            <a:gsLst>
              <a:gs pos="0">
                <a:schemeClr val="accent1"/>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000" b="1" dirty="0">
                <a:latin typeface="Montserrat" panose="00000500000000000000" pitchFamily="50" charset="0"/>
              </a:rPr>
              <a:t>23</a:t>
            </a:r>
          </a:p>
        </p:txBody>
      </p:sp>
      <p:cxnSp>
        <p:nvCxnSpPr>
          <p:cNvPr id="33" name="Straight Connector 32">
            <a:extLst>
              <a:ext uri="{FF2B5EF4-FFF2-40B4-BE49-F238E27FC236}">
                <a16:creationId xmlns:a16="http://schemas.microsoft.com/office/drawing/2014/main" id="{6B5EC73B-AC6F-4442-ADEF-300B4E782B67}"/>
              </a:ext>
            </a:extLst>
          </p:cNvPr>
          <p:cNvCxnSpPr>
            <a:cxnSpLocks/>
          </p:cNvCxnSpPr>
          <p:nvPr/>
        </p:nvCxnSpPr>
        <p:spPr>
          <a:xfrm>
            <a:off x="2194119"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36" name="Group 35">
            <a:extLst>
              <a:ext uri="{FF2B5EF4-FFF2-40B4-BE49-F238E27FC236}">
                <a16:creationId xmlns:a16="http://schemas.microsoft.com/office/drawing/2014/main" id="{BF545747-0885-4839-AEB0-991692C8A532}"/>
              </a:ext>
            </a:extLst>
          </p:cNvPr>
          <p:cNvGrpSpPr/>
          <p:nvPr/>
        </p:nvGrpSpPr>
        <p:grpSpPr>
          <a:xfrm>
            <a:off x="2194110" y="3004315"/>
            <a:ext cx="647700" cy="478385"/>
            <a:chOff x="2194110" y="3212946"/>
            <a:chExt cx="647700" cy="478385"/>
          </a:xfrm>
        </p:grpSpPr>
        <p:sp>
          <p:nvSpPr>
            <p:cNvPr id="37" name="TextBox 36">
              <a:extLst>
                <a:ext uri="{FF2B5EF4-FFF2-40B4-BE49-F238E27FC236}">
                  <a16:creationId xmlns:a16="http://schemas.microsoft.com/office/drawing/2014/main" id="{6C6C71D2-4D7E-4143-996B-7EF5E7E857C0}"/>
                </a:ext>
              </a:extLst>
            </p:cNvPr>
            <p:cNvSpPr txBox="1"/>
            <p:nvPr/>
          </p:nvSpPr>
          <p:spPr>
            <a:xfrm>
              <a:off x="2222055" y="3212946"/>
              <a:ext cx="591829"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0 Lost</a:t>
              </a:r>
            </a:p>
          </p:txBody>
        </p:sp>
        <p:sp>
          <p:nvSpPr>
            <p:cNvPr id="38" name="TextBox 37">
              <a:extLst>
                <a:ext uri="{FF2B5EF4-FFF2-40B4-BE49-F238E27FC236}">
                  <a16:creationId xmlns:a16="http://schemas.microsoft.com/office/drawing/2014/main" id="{4A61CECD-BCB4-474B-B469-CC8F206305BA}"/>
                </a:ext>
              </a:extLst>
            </p:cNvPr>
            <p:cNvSpPr txBox="1"/>
            <p:nvPr/>
          </p:nvSpPr>
          <p:spPr>
            <a:xfrm>
              <a:off x="2194110" y="3445112"/>
              <a:ext cx="647700"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0%</a:t>
              </a:r>
            </a:p>
          </p:txBody>
        </p:sp>
      </p:grpSp>
      <p:sp>
        <p:nvSpPr>
          <p:cNvPr id="56" name="Rectangle: Top Corners Rounded 55">
            <a:extLst>
              <a:ext uri="{FF2B5EF4-FFF2-40B4-BE49-F238E27FC236}">
                <a16:creationId xmlns:a16="http://schemas.microsoft.com/office/drawing/2014/main" id="{88118001-F401-49EA-9E80-9B9EB1D1C58C}"/>
              </a:ext>
            </a:extLst>
          </p:cNvPr>
          <p:cNvSpPr/>
          <p:nvPr/>
        </p:nvSpPr>
        <p:spPr>
          <a:xfrm>
            <a:off x="5466632" y="1649609"/>
            <a:ext cx="345688" cy="1203264"/>
          </a:xfrm>
          <a:prstGeom prst="round2SameRect">
            <a:avLst>
              <a:gd name="adj1" fmla="val 50000"/>
              <a:gd name="adj2" fmla="val 0"/>
            </a:avLst>
          </a:prstGeom>
          <a:gradFill flip="none" rotWithShape="1">
            <a:gsLst>
              <a:gs pos="0">
                <a:schemeClr val="accent1"/>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000" b="1" dirty="0">
                <a:latin typeface="Montserrat" panose="00000500000000000000" pitchFamily="50" charset="0"/>
              </a:rPr>
              <a:t>17</a:t>
            </a:r>
          </a:p>
        </p:txBody>
      </p:sp>
      <p:cxnSp>
        <p:nvCxnSpPr>
          <p:cNvPr id="57" name="Straight Connector 56">
            <a:extLst>
              <a:ext uri="{FF2B5EF4-FFF2-40B4-BE49-F238E27FC236}">
                <a16:creationId xmlns:a16="http://schemas.microsoft.com/office/drawing/2014/main" id="{A7A112FB-65C2-46CA-8974-1774A6D9069B}"/>
              </a:ext>
            </a:extLst>
          </p:cNvPr>
          <p:cNvCxnSpPr>
            <a:cxnSpLocks/>
          </p:cNvCxnSpPr>
          <p:nvPr/>
        </p:nvCxnSpPr>
        <p:spPr>
          <a:xfrm>
            <a:off x="5315626"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53" name="Group 52">
            <a:extLst>
              <a:ext uri="{FF2B5EF4-FFF2-40B4-BE49-F238E27FC236}">
                <a16:creationId xmlns:a16="http://schemas.microsoft.com/office/drawing/2014/main" id="{C061E358-E8A0-4DBA-8C5F-056E30A124B6}"/>
              </a:ext>
            </a:extLst>
          </p:cNvPr>
          <p:cNvGrpSpPr/>
          <p:nvPr/>
        </p:nvGrpSpPr>
        <p:grpSpPr>
          <a:xfrm>
            <a:off x="5315617" y="3004315"/>
            <a:ext cx="647700" cy="478385"/>
            <a:chOff x="2194110" y="3212946"/>
            <a:chExt cx="647700" cy="478385"/>
          </a:xfrm>
        </p:grpSpPr>
        <p:sp>
          <p:nvSpPr>
            <p:cNvPr id="54" name="TextBox 53">
              <a:extLst>
                <a:ext uri="{FF2B5EF4-FFF2-40B4-BE49-F238E27FC236}">
                  <a16:creationId xmlns:a16="http://schemas.microsoft.com/office/drawing/2014/main" id="{76B8D9C8-695F-42EF-B12E-536DF97E9C14}"/>
                </a:ext>
              </a:extLst>
            </p:cNvPr>
            <p:cNvSpPr txBox="1"/>
            <p:nvPr/>
          </p:nvSpPr>
          <p:spPr>
            <a:xfrm>
              <a:off x="2250908" y="3212946"/>
              <a:ext cx="534122"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1 Lost</a:t>
              </a:r>
            </a:p>
          </p:txBody>
        </p:sp>
        <p:sp>
          <p:nvSpPr>
            <p:cNvPr id="55" name="TextBox 54">
              <a:extLst>
                <a:ext uri="{FF2B5EF4-FFF2-40B4-BE49-F238E27FC236}">
                  <a16:creationId xmlns:a16="http://schemas.microsoft.com/office/drawing/2014/main" id="{D015B6E1-7893-4BFC-93FB-1F5B25934F05}"/>
                </a:ext>
              </a:extLst>
            </p:cNvPr>
            <p:cNvSpPr txBox="1"/>
            <p:nvPr/>
          </p:nvSpPr>
          <p:spPr>
            <a:xfrm>
              <a:off x="2194110" y="3445112"/>
              <a:ext cx="647700"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4%</a:t>
              </a:r>
            </a:p>
          </p:txBody>
        </p:sp>
      </p:grpSp>
      <p:sp>
        <p:nvSpPr>
          <p:cNvPr id="64" name="Rectangle: Top Corners Rounded 63">
            <a:extLst>
              <a:ext uri="{FF2B5EF4-FFF2-40B4-BE49-F238E27FC236}">
                <a16:creationId xmlns:a16="http://schemas.microsoft.com/office/drawing/2014/main" id="{1606EB5F-B759-4F7F-8008-502A3A3A866D}"/>
              </a:ext>
            </a:extLst>
          </p:cNvPr>
          <p:cNvSpPr/>
          <p:nvPr/>
        </p:nvSpPr>
        <p:spPr>
          <a:xfrm>
            <a:off x="7027385" y="1328090"/>
            <a:ext cx="345688" cy="1524783"/>
          </a:xfrm>
          <a:prstGeom prst="round2SameRect">
            <a:avLst>
              <a:gd name="adj1" fmla="val 50000"/>
              <a:gd name="adj2" fmla="val 0"/>
            </a:avLst>
          </a:prstGeom>
          <a:gradFill flip="none" rotWithShape="1">
            <a:gsLst>
              <a:gs pos="0">
                <a:schemeClr val="accent1"/>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000" b="1" dirty="0">
                <a:latin typeface="Montserrat" panose="00000500000000000000" pitchFamily="50" charset="0"/>
              </a:rPr>
              <a:t>26</a:t>
            </a:r>
          </a:p>
        </p:txBody>
      </p:sp>
      <p:cxnSp>
        <p:nvCxnSpPr>
          <p:cNvPr id="65" name="Straight Connector 64">
            <a:extLst>
              <a:ext uri="{FF2B5EF4-FFF2-40B4-BE49-F238E27FC236}">
                <a16:creationId xmlns:a16="http://schemas.microsoft.com/office/drawing/2014/main" id="{1128018D-1760-4BAB-BA10-5EE626A321EE}"/>
              </a:ext>
            </a:extLst>
          </p:cNvPr>
          <p:cNvCxnSpPr>
            <a:cxnSpLocks/>
          </p:cNvCxnSpPr>
          <p:nvPr/>
        </p:nvCxnSpPr>
        <p:spPr>
          <a:xfrm>
            <a:off x="6876379"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61" name="Group 60">
            <a:extLst>
              <a:ext uri="{FF2B5EF4-FFF2-40B4-BE49-F238E27FC236}">
                <a16:creationId xmlns:a16="http://schemas.microsoft.com/office/drawing/2014/main" id="{8DF19730-490D-4483-BB25-D854B651441E}"/>
              </a:ext>
            </a:extLst>
          </p:cNvPr>
          <p:cNvGrpSpPr/>
          <p:nvPr/>
        </p:nvGrpSpPr>
        <p:grpSpPr>
          <a:xfrm>
            <a:off x="6876370" y="3004315"/>
            <a:ext cx="647700" cy="478385"/>
            <a:chOff x="2194110" y="3212946"/>
            <a:chExt cx="647700" cy="478385"/>
          </a:xfrm>
        </p:grpSpPr>
        <p:sp>
          <p:nvSpPr>
            <p:cNvPr id="62" name="TextBox 61">
              <a:extLst>
                <a:ext uri="{FF2B5EF4-FFF2-40B4-BE49-F238E27FC236}">
                  <a16:creationId xmlns:a16="http://schemas.microsoft.com/office/drawing/2014/main" id="{D0818B87-3135-4D3E-A504-43471DA5B915}"/>
                </a:ext>
              </a:extLst>
            </p:cNvPr>
            <p:cNvSpPr txBox="1"/>
            <p:nvPr/>
          </p:nvSpPr>
          <p:spPr>
            <a:xfrm>
              <a:off x="2222055" y="3212946"/>
              <a:ext cx="591829"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0 Lost</a:t>
              </a:r>
            </a:p>
          </p:txBody>
        </p:sp>
        <p:sp>
          <p:nvSpPr>
            <p:cNvPr id="63" name="TextBox 62">
              <a:extLst>
                <a:ext uri="{FF2B5EF4-FFF2-40B4-BE49-F238E27FC236}">
                  <a16:creationId xmlns:a16="http://schemas.microsoft.com/office/drawing/2014/main" id="{97FC0828-E390-4C1E-8DC3-9F767FE77A7C}"/>
                </a:ext>
              </a:extLst>
            </p:cNvPr>
            <p:cNvSpPr txBox="1"/>
            <p:nvPr/>
          </p:nvSpPr>
          <p:spPr>
            <a:xfrm>
              <a:off x="2194110" y="3445112"/>
              <a:ext cx="647700"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0%</a:t>
              </a:r>
            </a:p>
          </p:txBody>
        </p:sp>
      </p:grpSp>
      <p:sp>
        <p:nvSpPr>
          <p:cNvPr id="72" name="Rectangle: Top Corners Rounded 71">
            <a:extLst>
              <a:ext uri="{FF2B5EF4-FFF2-40B4-BE49-F238E27FC236}">
                <a16:creationId xmlns:a16="http://schemas.microsoft.com/office/drawing/2014/main" id="{411FB9D1-4433-4FC5-AE56-E472C5FD6082}"/>
              </a:ext>
            </a:extLst>
          </p:cNvPr>
          <p:cNvSpPr/>
          <p:nvPr/>
        </p:nvSpPr>
        <p:spPr>
          <a:xfrm>
            <a:off x="8588139" y="2505694"/>
            <a:ext cx="345688" cy="347179"/>
          </a:xfrm>
          <a:prstGeom prst="round2SameRect">
            <a:avLst>
              <a:gd name="adj1" fmla="val 50000"/>
              <a:gd name="adj2" fmla="val 0"/>
            </a:avLst>
          </a:prstGeom>
          <a:gradFill flip="none" rotWithShape="1">
            <a:gsLst>
              <a:gs pos="0">
                <a:schemeClr val="accent1"/>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27432" rIns="0" rtlCol="0" anchor="t" anchorCtr="0"/>
          <a:lstStyle/>
          <a:p>
            <a:pPr algn="ctr"/>
            <a:r>
              <a:rPr lang="en-US" sz="1000" b="1" dirty="0">
                <a:latin typeface="Montserrat" panose="00000500000000000000" pitchFamily="50" charset="0"/>
              </a:rPr>
              <a:t>2</a:t>
            </a:r>
          </a:p>
        </p:txBody>
      </p:sp>
      <p:cxnSp>
        <p:nvCxnSpPr>
          <p:cNvPr id="73" name="Straight Connector 72">
            <a:extLst>
              <a:ext uri="{FF2B5EF4-FFF2-40B4-BE49-F238E27FC236}">
                <a16:creationId xmlns:a16="http://schemas.microsoft.com/office/drawing/2014/main" id="{35C023BD-1520-4D74-87B4-483DB1B4D2EF}"/>
              </a:ext>
            </a:extLst>
          </p:cNvPr>
          <p:cNvCxnSpPr>
            <a:cxnSpLocks/>
          </p:cNvCxnSpPr>
          <p:nvPr/>
        </p:nvCxnSpPr>
        <p:spPr>
          <a:xfrm>
            <a:off x="8437133"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69" name="Group 68">
            <a:extLst>
              <a:ext uri="{FF2B5EF4-FFF2-40B4-BE49-F238E27FC236}">
                <a16:creationId xmlns:a16="http://schemas.microsoft.com/office/drawing/2014/main" id="{60C36467-2257-4082-B2DB-2D5A591AEE1A}"/>
              </a:ext>
            </a:extLst>
          </p:cNvPr>
          <p:cNvGrpSpPr/>
          <p:nvPr/>
        </p:nvGrpSpPr>
        <p:grpSpPr>
          <a:xfrm>
            <a:off x="8437124" y="3004315"/>
            <a:ext cx="647700" cy="478385"/>
            <a:chOff x="2194110" y="3212946"/>
            <a:chExt cx="647700" cy="478385"/>
          </a:xfrm>
        </p:grpSpPr>
        <p:sp>
          <p:nvSpPr>
            <p:cNvPr id="70" name="TextBox 69">
              <a:extLst>
                <a:ext uri="{FF2B5EF4-FFF2-40B4-BE49-F238E27FC236}">
                  <a16:creationId xmlns:a16="http://schemas.microsoft.com/office/drawing/2014/main" id="{707823BB-B710-49FC-9F38-CFD567F4FDB2}"/>
                </a:ext>
              </a:extLst>
            </p:cNvPr>
            <p:cNvSpPr txBox="1"/>
            <p:nvPr/>
          </p:nvSpPr>
          <p:spPr>
            <a:xfrm>
              <a:off x="2222055" y="3212946"/>
              <a:ext cx="591829"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0 Lost</a:t>
              </a:r>
            </a:p>
          </p:txBody>
        </p:sp>
        <p:sp>
          <p:nvSpPr>
            <p:cNvPr id="71" name="TextBox 70">
              <a:extLst>
                <a:ext uri="{FF2B5EF4-FFF2-40B4-BE49-F238E27FC236}">
                  <a16:creationId xmlns:a16="http://schemas.microsoft.com/office/drawing/2014/main" id="{B329BD2B-9943-48B0-A418-A47C2B2AAF5C}"/>
                </a:ext>
              </a:extLst>
            </p:cNvPr>
            <p:cNvSpPr txBox="1"/>
            <p:nvPr/>
          </p:nvSpPr>
          <p:spPr>
            <a:xfrm>
              <a:off x="2194110" y="3445112"/>
              <a:ext cx="647700"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0%</a:t>
              </a:r>
            </a:p>
          </p:txBody>
        </p:sp>
      </p:grpSp>
      <p:sp>
        <p:nvSpPr>
          <p:cNvPr id="80" name="Rectangle: Top Corners Rounded 79">
            <a:extLst>
              <a:ext uri="{FF2B5EF4-FFF2-40B4-BE49-F238E27FC236}">
                <a16:creationId xmlns:a16="http://schemas.microsoft.com/office/drawing/2014/main" id="{19A6BD03-12FA-4417-AB46-178C9C3CD4A0}"/>
              </a:ext>
            </a:extLst>
          </p:cNvPr>
          <p:cNvSpPr/>
          <p:nvPr/>
        </p:nvSpPr>
        <p:spPr>
          <a:xfrm>
            <a:off x="10146487" y="1983620"/>
            <a:ext cx="345688" cy="869253"/>
          </a:xfrm>
          <a:prstGeom prst="round2SameRect">
            <a:avLst>
              <a:gd name="adj1" fmla="val 50000"/>
              <a:gd name="adj2" fmla="val 0"/>
            </a:avLst>
          </a:prstGeom>
          <a:gradFill flip="none" rotWithShape="1">
            <a:gsLst>
              <a:gs pos="62000">
                <a:srgbClr val="16D4E1"/>
              </a:gs>
              <a:gs pos="0">
                <a:schemeClr val="accent3"/>
              </a:gs>
              <a:gs pos="100000">
                <a:schemeClr val="accent4">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000" b="1" dirty="0">
                <a:latin typeface="Montserrat" panose="00000500000000000000" pitchFamily="50" charset="0"/>
              </a:rPr>
              <a:t>11</a:t>
            </a:r>
          </a:p>
        </p:txBody>
      </p:sp>
      <p:cxnSp>
        <p:nvCxnSpPr>
          <p:cNvPr id="81" name="Straight Connector 80">
            <a:extLst>
              <a:ext uri="{FF2B5EF4-FFF2-40B4-BE49-F238E27FC236}">
                <a16:creationId xmlns:a16="http://schemas.microsoft.com/office/drawing/2014/main" id="{248F4E72-F613-4586-A897-4806B1417654}"/>
              </a:ext>
            </a:extLst>
          </p:cNvPr>
          <p:cNvCxnSpPr>
            <a:cxnSpLocks/>
          </p:cNvCxnSpPr>
          <p:nvPr/>
        </p:nvCxnSpPr>
        <p:spPr>
          <a:xfrm>
            <a:off x="9995481" y="2852873"/>
            <a:ext cx="64770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grpSp>
        <p:nvGrpSpPr>
          <p:cNvPr id="5" name="Group 4">
            <a:extLst>
              <a:ext uri="{FF2B5EF4-FFF2-40B4-BE49-F238E27FC236}">
                <a16:creationId xmlns:a16="http://schemas.microsoft.com/office/drawing/2014/main" id="{F295BCFD-F1F8-4A3D-9262-4FF4EBCD0EFA}"/>
              </a:ext>
            </a:extLst>
          </p:cNvPr>
          <p:cNvGrpSpPr/>
          <p:nvPr/>
        </p:nvGrpSpPr>
        <p:grpSpPr>
          <a:xfrm>
            <a:off x="9760386" y="3004315"/>
            <a:ext cx="1117859" cy="478385"/>
            <a:chOff x="9760386" y="3004315"/>
            <a:chExt cx="1117859" cy="478385"/>
          </a:xfrm>
        </p:grpSpPr>
        <p:sp>
          <p:nvSpPr>
            <p:cNvPr id="78" name="TextBox 77">
              <a:extLst>
                <a:ext uri="{FF2B5EF4-FFF2-40B4-BE49-F238E27FC236}">
                  <a16:creationId xmlns:a16="http://schemas.microsoft.com/office/drawing/2014/main" id="{1632467E-42BB-46BA-9072-2AA1E1B1C034}"/>
                </a:ext>
              </a:extLst>
            </p:cNvPr>
            <p:cNvSpPr txBox="1"/>
            <p:nvPr/>
          </p:nvSpPr>
          <p:spPr>
            <a:xfrm>
              <a:off x="10081926" y="3004315"/>
              <a:ext cx="474810" cy="246221"/>
            </a:xfrm>
            <a:prstGeom prst="rect">
              <a:avLst/>
            </a:prstGeom>
            <a:noFill/>
          </p:spPr>
          <p:txBody>
            <a:bodyPr wrap="none" rtlCol="0">
              <a:spAutoFit/>
            </a:bodyPr>
            <a:lstStyle/>
            <a:p>
              <a:pPr algn="ctr"/>
              <a:r>
                <a:rPr lang="en-US" sz="1000" dirty="0">
                  <a:solidFill>
                    <a:schemeClr val="tx2"/>
                  </a:solidFill>
                  <a:latin typeface="Montserrat" panose="00000500000000000000" pitchFamily="50" charset="0"/>
                </a:rPr>
                <a:t>92 %</a:t>
              </a:r>
            </a:p>
          </p:txBody>
        </p:sp>
        <p:sp>
          <p:nvSpPr>
            <p:cNvPr id="79" name="TextBox 78">
              <a:extLst>
                <a:ext uri="{FF2B5EF4-FFF2-40B4-BE49-F238E27FC236}">
                  <a16:creationId xmlns:a16="http://schemas.microsoft.com/office/drawing/2014/main" id="{7BD6B052-528A-4482-A503-F29B14DAC77B}"/>
                </a:ext>
              </a:extLst>
            </p:cNvPr>
            <p:cNvSpPr txBox="1"/>
            <p:nvPr/>
          </p:nvSpPr>
          <p:spPr>
            <a:xfrm>
              <a:off x="9760386" y="3236481"/>
              <a:ext cx="1117859" cy="246219"/>
            </a:xfrm>
            <a:prstGeom prst="roundRect">
              <a:avLst>
                <a:gd name="adj" fmla="val 50000"/>
              </a:avLst>
            </a:prstGeom>
            <a:solidFill>
              <a:schemeClr val="tx2">
                <a:lumMod val="20000"/>
                <a:lumOff val="80000"/>
              </a:schemeClr>
            </a:solidFill>
          </p:spPr>
          <p:txBody>
            <a:bodyPr wrap="square" lIns="0" rIns="0" rtlCol="0" anchor="ctr" anchorCtr="0">
              <a:noAutofit/>
            </a:bodyPr>
            <a:lstStyle/>
            <a:p>
              <a:pPr algn="ctr"/>
              <a:r>
                <a:rPr lang="en-US" sz="1000" dirty="0">
                  <a:latin typeface="Montserrat" panose="00000500000000000000" pitchFamily="50" charset="0"/>
                </a:rPr>
                <a:t>Win rate</a:t>
              </a:r>
            </a:p>
          </p:txBody>
        </p:sp>
      </p:grpSp>
      <p:sp>
        <p:nvSpPr>
          <p:cNvPr id="88" name="Arrow: Notched Right 87">
            <a:extLst>
              <a:ext uri="{FF2B5EF4-FFF2-40B4-BE49-F238E27FC236}">
                <a16:creationId xmlns:a16="http://schemas.microsoft.com/office/drawing/2014/main" id="{A401A50F-1F93-48F6-85D5-AB03BCF653E5}"/>
              </a:ext>
            </a:extLst>
          </p:cNvPr>
          <p:cNvSpPr/>
          <p:nvPr/>
        </p:nvSpPr>
        <p:spPr>
          <a:xfrm>
            <a:off x="2875893" y="2514814"/>
            <a:ext cx="863863" cy="328940"/>
          </a:xfrm>
          <a:prstGeom prst="homePlate">
            <a:avLst/>
          </a:prstGeom>
          <a:solidFill>
            <a:schemeClr val="bg1"/>
          </a:solidFill>
          <a:ln>
            <a:noFill/>
          </a:ln>
          <a:effectLst>
            <a:outerShdw blurRad="136474" dist="38100" dir="2700000" algn="tl" rotWithShape="0">
              <a:schemeClr val="accent1">
                <a:alpha val="18000"/>
              </a:schemeClr>
            </a:outerShdw>
          </a:effectLst>
        </p:spPr>
        <p:style>
          <a:lnRef idx="1">
            <a:schemeClr val="accent1"/>
          </a:lnRef>
          <a:fillRef idx="0">
            <a:schemeClr val="accent1"/>
          </a:fillRef>
          <a:effectRef idx="0">
            <a:schemeClr val="accent1"/>
          </a:effectRef>
          <a:fontRef idx="minor">
            <a:schemeClr val="tx1"/>
          </a:fontRef>
        </p:style>
        <p:txBody>
          <a:bodyPr lIns="0" tIns="0" rIns="0" bIns="18288" rtlCol="0" anchor="ctr"/>
          <a:lstStyle/>
          <a:p>
            <a:pPr algn="ctr"/>
            <a:r>
              <a:rPr lang="en-US" sz="1200" b="1" dirty="0">
                <a:solidFill>
                  <a:schemeClr val="accent1"/>
                </a:solidFill>
                <a:latin typeface="Montserrat" panose="00000500000000000000" pitchFamily="50" charset="0"/>
              </a:rPr>
              <a:t>65%</a:t>
            </a:r>
          </a:p>
        </p:txBody>
      </p:sp>
      <p:sp>
        <p:nvSpPr>
          <p:cNvPr id="90" name="Arrow: Notched Right 89">
            <a:extLst>
              <a:ext uri="{FF2B5EF4-FFF2-40B4-BE49-F238E27FC236}">
                <a16:creationId xmlns:a16="http://schemas.microsoft.com/office/drawing/2014/main" id="{4DFD42E4-B877-45DB-937C-BFFFA0B0DCB5}"/>
              </a:ext>
            </a:extLst>
          </p:cNvPr>
          <p:cNvSpPr/>
          <p:nvPr/>
        </p:nvSpPr>
        <p:spPr>
          <a:xfrm>
            <a:off x="4443945" y="2514814"/>
            <a:ext cx="863863" cy="328940"/>
          </a:xfrm>
          <a:prstGeom prst="homePlate">
            <a:avLst/>
          </a:prstGeom>
          <a:solidFill>
            <a:schemeClr val="bg1"/>
          </a:solidFill>
          <a:ln>
            <a:noFill/>
          </a:ln>
          <a:effectLst>
            <a:outerShdw blurRad="136474" dist="38100" dir="2700000" algn="tl" rotWithShape="0">
              <a:schemeClr val="accent1">
                <a:alpha val="18000"/>
              </a:schemeClr>
            </a:outerShdw>
          </a:effectLst>
        </p:spPr>
        <p:style>
          <a:lnRef idx="1">
            <a:schemeClr val="accent1"/>
          </a:lnRef>
          <a:fillRef idx="0">
            <a:schemeClr val="accent1"/>
          </a:fillRef>
          <a:effectRef idx="0">
            <a:schemeClr val="accent1"/>
          </a:effectRef>
          <a:fontRef idx="minor">
            <a:schemeClr val="tx1"/>
          </a:fontRef>
        </p:style>
        <p:txBody>
          <a:bodyPr lIns="0" tIns="0" rIns="0" bIns="18288" rtlCol="0" anchor="ctr"/>
          <a:lstStyle/>
          <a:p>
            <a:pPr algn="ctr"/>
            <a:r>
              <a:rPr lang="en-US" sz="1200" b="1" dirty="0">
                <a:solidFill>
                  <a:schemeClr val="accent1"/>
                </a:solidFill>
                <a:latin typeface="Montserrat" panose="00000500000000000000" pitchFamily="50" charset="0"/>
              </a:rPr>
              <a:t>21%</a:t>
            </a:r>
          </a:p>
        </p:txBody>
      </p:sp>
      <p:sp>
        <p:nvSpPr>
          <p:cNvPr id="91" name="Arrow: Notched Right 90">
            <a:extLst>
              <a:ext uri="{FF2B5EF4-FFF2-40B4-BE49-F238E27FC236}">
                <a16:creationId xmlns:a16="http://schemas.microsoft.com/office/drawing/2014/main" id="{871B22DD-C6FB-4D88-8470-901B9D9E5A94}"/>
              </a:ext>
            </a:extLst>
          </p:cNvPr>
          <p:cNvSpPr/>
          <p:nvPr/>
        </p:nvSpPr>
        <p:spPr>
          <a:xfrm>
            <a:off x="6004697" y="2514814"/>
            <a:ext cx="863863" cy="328940"/>
          </a:xfrm>
          <a:prstGeom prst="homePlate">
            <a:avLst/>
          </a:prstGeom>
          <a:solidFill>
            <a:schemeClr val="bg1"/>
          </a:solidFill>
          <a:ln>
            <a:noFill/>
          </a:ln>
          <a:effectLst>
            <a:outerShdw blurRad="136474" dist="38100" dir="2700000" algn="tl" rotWithShape="0">
              <a:schemeClr val="accent1">
                <a:alpha val="18000"/>
              </a:schemeClr>
            </a:outerShdw>
          </a:effectLst>
        </p:spPr>
        <p:style>
          <a:lnRef idx="1">
            <a:schemeClr val="accent1"/>
          </a:lnRef>
          <a:fillRef idx="0">
            <a:schemeClr val="accent1"/>
          </a:fillRef>
          <a:effectRef idx="0">
            <a:schemeClr val="accent1"/>
          </a:effectRef>
          <a:fontRef idx="minor">
            <a:schemeClr val="tx1"/>
          </a:fontRef>
        </p:style>
        <p:txBody>
          <a:bodyPr lIns="0" tIns="0" rIns="0" bIns="18288" rtlCol="0" anchor="ctr"/>
          <a:lstStyle/>
          <a:p>
            <a:pPr algn="ctr"/>
            <a:r>
              <a:rPr lang="en-US" sz="1200" b="1" dirty="0">
                <a:solidFill>
                  <a:schemeClr val="accent1"/>
                </a:solidFill>
                <a:latin typeface="Montserrat" panose="00000500000000000000" pitchFamily="50" charset="0"/>
              </a:rPr>
              <a:t>29%</a:t>
            </a:r>
          </a:p>
        </p:txBody>
      </p:sp>
      <p:sp>
        <p:nvSpPr>
          <p:cNvPr id="92" name="Arrow: Notched Right 91">
            <a:extLst>
              <a:ext uri="{FF2B5EF4-FFF2-40B4-BE49-F238E27FC236}">
                <a16:creationId xmlns:a16="http://schemas.microsoft.com/office/drawing/2014/main" id="{87E1547D-E9CB-4A01-8177-A1BCEA12F648}"/>
              </a:ext>
            </a:extLst>
          </p:cNvPr>
          <p:cNvSpPr/>
          <p:nvPr/>
        </p:nvSpPr>
        <p:spPr>
          <a:xfrm>
            <a:off x="7572749" y="2514814"/>
            <a:ext cx="863863" cy="328940"/>
          </a:xfrm>
          <a:prstGeom prst="homePlate">
            <a:avLst/>
          </a:prstGeom>
          <a:solidFill>
            <a:schemeClr val="bg1"/>
          </a:solidFill>
          <a:ln>
            <a:noFill/>
          </a:ln>
          <a:effectLst>
            <a:outerShdw blurRad="136474" dist="38100" dir="2700000" algn="tl" rotWithShape="0">
              <a:schemeClr val="accent1">
                <a:alpha val="18000"/>
              </a:schemeClr>
            </a:outerShdw>
          </a:effectLst>
        </p:spPr>
        <p:style>
          <a:lnRef idx="1">
            <a:schemeClr val="accent1"/>
          </a:lnRef>
          <a:fillRef idx="0">
            <a:schemeClr val="accent1"/>
          </a:fillRef>
          <a:effectRef idx="0">
            <a:schemeClr val="accent1"/>
          </a:effectRef>
          <a:fontRef idx="minor">
            <a:schemeClr val="tx1"/>
          </a:fontRef>
        </p:style>
        <p:txBody>
          <a:bodyPr lIns="0" tIns="0" rIns="0" bIns="18288" rtlCol="0" anchor="ctr"/>
          <a:lstStyle/>
          <a:p>
            <a:pPr algn="ctr"/>
            <a:r>
              <a:rPr lang="en-US" sz="1200" b="1" dirty="0">
                <a:solidFill>
                  <a:schemeClr val="accent1"/>
                </a:solidFill>
                <a:latin typeface="Montserrat" panose="00000500000000000000" pitchFamily="50" charset="0"/>
              </a:rPr>
              <a:t>4%</a:t>
            </a:r>
          </a:p>
        </p:txBody>
      </p:sp>
      <p:sp>
        <p:nvSpPr>
          <p:cNvPr id="93" name="Arrow: Notched Right 92">
            <a:extLst>
              <a:ext uri="{FF2B5EF4-FFF2-40B4-BE49-F238E27FC236}">
                <a16:creationId xmlns:a16="http://schemas.microsoft.com/office/drawing/2014/main" id="{DA1FB511-908C-4020-A447-3B6D5BBE2692}"/>
              </a:ext>
            </a:extLst>
          </p:cNvPr>
          <p:cNvSpPr/>
          <p:nvPr/>
        </p:nvSpPr>
        <p:spPr>
          <a:xfrm>
            <a:off x="9122554" y="2514814"/>
            <a:ext cx="863863" cy="328940"/>
          </a:xfrm>
          <a:prstGeom prst="homePlate">
            <a:avLst/>
          </a:prstGeom>
          <a:solidFill>
            <a:schemeClr val="bg1"/>
          </a:solidFill>
          <a:ln>
            <a:noFill/>
          </a:ln>
          <a:effectLst>
            <a:outerShdw blurRad="136474" dist="38100" dir="2700000" algn="tl" rotWithShape="0">
              <a:schemeClr val="accent3">
                <a:alpha val="18000"/>
              </a:schemeClr>
            </a:outerShdw>
          </a:effectLst>
        </p:spPr>
        <p:style>
          <a:lnRef idx="1">
            <a:schemeClr val="accent1"/>
          </a:lnRef>
          <a:fillRef idx="0">
            <a:schemeClr val="accent1"/>
          </a:fillRef>
          <a:effectRef idx="0">
            <a:schemeClr val="accent1"/>
          </a:effectRef>
          <a:fontRef idx="minor">
            <a:schemeClr val="tx1"/>
          </a:fontRef>
        </p:style>
        <p:txBody>
          <a:bodyPr lIns="0" tIns="0" rIns="0" bIns="18288" rtlCol="0" anchor="ctr"/>
          <a:lstStyle/>
          <a:p>
            <a:pPr algn="ctr"/>
            <a:r>
              <a:rPr lang="en-US" sz="1200" b="1" dirty="0">
                <a:solidFill>
                  <a:schemeClr val="accent3"/>
                </a:solidFill>
                <a:latin typeface="Montserrat" panose="00000500000000000000" pitchFamily="50" charset="0"/>
              </a:rPr>
              <a:t>50%</a:t>
            </a:r>
          </a:p>
        </p:txBody>
      </p:sp>
      <p:sp>
        <p:nvSpPr>
          <p:cNvPr id="95" name="Slide Number Placeholder 94">
            <a:extLst>
              <a:ext uri="{FF2B5EF4-FFF2-40B4-BE49-F238E27FC236}">
                <a16:creationId xmlns:a16="http://schemas.microsoft.com/office/drawing/2014/main" id="{8EDF882D-6BD2-44EF-A10C-5BB22701F32C}"/>
              </a:ext>
            </a:extLst>
          </p:cNvPr>
          <p:cNvSpPr>
            <a:spLocks noGrp="1"/>
          </p:cNvSpPr>
          <p:nvPr>
            <p:ph type="sldNum" sz="quarter" idx="12"/>
          </p:nvPr>
        </p:nvSpPr>
        <p:spPr/>
        <p:txBody>
          <a:bodyPr/>
          <a:lstStyle/>
          <a:p>
            <a:fld id="{0994EF40-5A8D-EB43-8CF9-33945DB63878}" type="slidenum">
              <a:rPr lang="en-US" smtClean="0"/>
              <a:pPr/>
              <a:t>10</a:t>
            </a:fld>
            <a:endParaRPr lang="en-US" dirty="0"/>
          </a:p>
        </p:txBody>
      </p:sp>
      <p:sp>
        <p:nvSpPr>
          <p:cNvPr id="3" name="TextBox 2">
            <a:extLst>
              <a:ext uri="{FF2B5EF4-FFF2-40B4-BE49-F238E27FC236}">
                <a16:creationId xmlns:a16="http://schemas.microsoft.com/office/drawing/2014/main" id="{608D80B1-0594-A275-822B-098D57693432}"/>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Tree>
    <p:extLst>
      <p:ext uri="{BB962C8B-B14F-4D97-AF65-F5344CB8AC3E}">
        <p14:creationId xmlns:p14="http://schemas.microsoft.com/office/powerpoint/2010/main" val="4156485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strVal val="#ppt_w*0.70"/>
                                          </p:val>
                                        </p:tav>
                                        <p:tav tm="100000">
                                          <p:val>
                                            <p:strVal val="#ppt_w"/>
                                          </p:val>
                                        </p:tav>
                                      </p:tavLst>
                                    </p:anim>
                                    <p:anim calcmode="lin" valueType="num">
                                      <p:cBhvr>
                                        <p:cTn id="8" dur="1250" fill="hold"/>
                                        <p:tgtEl>
                                          <p:spTgt spid="2"/>
                                        </p:tgtEl>
                                        <p:attrNameLst>
                                          <p:attrName>ppt_h</p:attrName>
                                        </p:attrNameLst>
                                      </p:cBhvr>
                                      <p:tavLst>
                                        <p:tav tm="0">
                                          <p:val>
                                            <p:strVal val="#ppt_h"/>
                                          </p:val>
                                        </p:tav>
                                        <p:tav tm="100000">
                                          <p:val>
                                            <p:strVal val="#ppt_h"/>
                                          </p:val>
                                        </p:tav>
                                      </p:tavLst>
                                    </p:anim>
                                    <p:animEffect transition="in" filter="fade">
                                      <p:cBhvr>
                                        <p:cTn id="9" dur="1250"/>
                                        <p:tgtEl>
                                          <p:spTgt spid="2"/>
                                        </p:tgtEl>
                                      </p:cBhvr>
                                    </p:animEffect>
                                  </p:childTnLst>
                                </p:cTn>
                              </p:par>
                              <p:par>
                                <p:cTn id="10" presetID="16" presetClass="entr" presetSubtype="42"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arn(outHorizontal)">
                                      <p:cBhvr>
                                        <p:cTn id="12" dur="1250"/>
                                        <p:tgtEl>
                                          <p:spTgt spid="11"/>
                                        </p:tgtEl>
                                      </p:cBhvr>
                                    </p:animEffect>
                                  </p:childTnLst>
                                </p:cTn>
                              </p:par>
                              <p:par>
                                <p:cTn id="13" presetID="16" presetClass="entr" presetSubtype="42"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arn(outHorizontal)">
                                      <p:cBhvr>
                                        <p:cTn id="15" dur="1250"/>
                                        <p:tgtEl>
                                          <p:spTgt spid="12"/>
                                        </p:tgtEl>
                                      </p:cBhvr>
                                    </p:animEffect>
                                  </p:childTnLst>
                                </p:cTn>
                              </p:par>
                              <p:par>
                                <p:cTn id="16" presetID="16" presetClass="entr" presetSubtype="42"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barn(outHorizontal)">
                                      <p:cBhvr>
                                        <p:cTn id="18" dur="1250"/>
                                        <p:tgtEl>
                                          <p:spTgt spid="13"/>
                                        </p:tgtEl>
                                      </p:cBhvr>
                                    </p:animEffect>
                                  </p:childTnLst>
                                </p:cTn>
                              </p:par>
                              <p:par>
                                <p:cTn id="19" presetID="16" presetClass="entr" presetSubtype="42"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barn(outHorizontal)">
                                      <p:cBhvr>
                                        <p:cTn id="21" dur="1250"/>
                                        <p:tgtEl>
                                          <p:spTgt spid="14"/>
                                        </p:tgtEl>
                                      </p:cBhvr>
                                    </p:animEffect>
                                  </p:childTnLst>
                                </p:cTn>
                              </p:par>
                              <p:par>
                                <p:cTn id="22" presetID="16" presetClass="entr" presetSubtype="42"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outHorizontal)">
                                      <p:cBhvr>
                                        <p:cTn id="24" dur="1250"/>
                                        <p:tgtEl>
                                          <p:spTgt spid="15"/>
                                        </p:tgtEl>
                                      </p:cBhvr>
                                    </p:animEffect>
                                  </p:childTnLst>
                                </p:cTn>
                              </p:par>
                              <p:par>
                                <p:cTn id="25" presetID="12" presetClass="entr" presetSubtype="1" fill="hold" grpId="0" nodeType="withEffect">
                                  <p:stCondLst>
                                    <p:cond delay="75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p:tgtEl>
                                          <p:spTgt spid="18"/>
                                        </p:tgtEl>
                                        <p:attrNameLst>
                                          <p:attrName>ppt_y</p:attrName>
                                        </p:attrNameLst>
                                      </p:cBhvr>
                                      <p:tavLst>
                                        <p:tav tm="0">
                                          <p:val>
                                            <p:strVal val="#ppt_y-#ppt_h*1.125000"/>
                                          </p:val>
                                        </p:tav>
                                        <p:tav tm="100000">
                                          <p:val>
                                            <p:strVal val="#ppt_y"/>
                                          </p:val>
                                        </p:tav>
                                      </p:tavLst>
                                    </p:anim>
                                    <p:animEffect transition="in" filter="wipe(down)">
                                      <p:cBhvr>
                                        <p:cTn id="28" dur="1000"/>
                                        <p:tgtEl>
                                          <p:spTgt spid="18"/>
                                        </p:tgtEl>
                                      </p:cBhvr>
                                    </p:animEffect>
                                  </p:childTnLst>
                                </p:cTn>
                              </p:par>
                              <p:par>
                                <p:cTn id="29" presetID="12" presetClass="entr" presetSubtype="1" fill="hold" grpId="0" nodeType="withEffect">
                                  <p:stCondLst>
                                    <p:cond delay="75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1000"/>
                                        <p:tgtEl>
                                          <p:spTgt spid="20"/>
                                        </p:tgtEl>
                                        <p:attrNameLst>
                                          <p:attrName>ppt_y</p:attrName>
                                        </p:attrNameLst>
                                      </p:cBhvr>
                                      <p:tavLst>
                                        <p:tav tm="0">
                                          <p:val>
                                            <p:strVal val="#ppt_y-#ppt_h*1.125000"/>
                                          </p:val>
                                        </p:tav>
                                        <p:tav tm="100000">
                                          <p:val>
                                            <p:strVal val="#ppt_y"/>
                                          </p:val>
                                        </p:tav>
                                      </p:tavLst>
                                    </p:anim>
                                    <p:animEffect transition="in" filter="wipe(down)">
                                      <p:cBhvr>
                                        <p:cTn id="32" dur="1000"/>
                                        <p:tgtEl>
                                          <p:spTgt spid="20"/>
                                        </p:tgtEl>
                                      </p:cBhvr>
                                    </p:animEffect>
                                  </p:childTnLst>
                                </p:cTn>
                              </p:par>
                              <p:par>
                                <p:cTn id="33" presetID="12" presetClass="entr" presetSubtype="1" fill="hold" grpId="0" nodeType="withEffect">
                                  <p:stCondLst>
                                    <p:cond delay="7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1000"/>
                                        <p:tgtEl>
                                          <p:spTgt spid="21"/>
                                        </p:tgtEl>
                                        <p:attrNameLst>
                                          <p:attrName>ppt_y</p:attrName>
                                        </p:attrNameLst>
                                      </p:cBhvr>
                                      <p:tavLst>
                                        <p:tav tm="0">
                                          <p:val>
                                            <p:strVal val="#ppt_y-#ppt_h*1.125000"/>
                                          </p:val>
                                        </p:tav>
                                        <p:tav tm="100000">
                                          <p:val>
                                            <p:strVal val="#ppt_y"/>
                                          </p:val>
                                        </p:tav>
                                      </p:tavLst>
                                    </p:anim>
                                    <p:animEffect transition="in" filter="wipe(down)">
                                      <p:cBhvr>
                                        <p:cTn id="36" dur="1000"/>
                                        <p:tgtEl>
                                          <p:spTgt spid="21"/>
                                        </p:tgtEl>
                                      </p:cBhvr>
                                    </p:animEffect>
                                  </p:childTnLst>
                                </p:cTn>
                              </p:par>
                              <p:par>
                                <p:cTn id="37" presetID="12" presetClass="entr" presetSubtype="1" fill="hold" grpId="0" nodeType="withEffect">
                                  <p:stCondLst>
                                    <p:cond delay="75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1000"/>
                                        <p:tgtEl>
                                          <p:spTgt spid="22"/>
                                        </p:tgtEl>
                                        <p:attrNameLst>
                                          <p:attrName>ppt_y</p:attrName>
                                        </p:attrNameLst>
                                      </p:cBhvr>
                                      <p:tavLst>
                                        <p:tav tm="0">
                                          <p:val>
                                            <p:strVal val="#ppt_y-#ppt_h*1.125000"/>
                                          </p:val>
                                        </p:tav>
                                        <p:tav tm="100000">
                                          <p:val>
                                            <p:strVal val="#ppt_y"/>
                                          </p:val>
                                        </p:tav>
                                      </p:tavLst>
                                    </p:anim>
                                    <p:animEffect transition="in" filter="wipe(down)">
                                      <p:cBhvr>
                                        <p:cTn id="40" dur="1000"/>
                                        <p:tgtEl>
                                          <p:spTgt spid="22"/>
                                        </p:tgtEl>
                                      </p:cBhvr>
                                    </p:animEffect>
                                  </p:childTnLst>
                                </p:cTn>
                              </p:par>
                              <p:par>
                                <p:cTn id="41" presetID="12" presetClass="entr" presetSubtype="1" fill="hold" grpId="0" nodeType="withEffect">
                                  <p:stCondLst>
                                    <p:cond delay="75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1000"/>
                                        <p:tgtEl>
                                          <p:spTgt spid="23"/>
                                        </p:tgtEl>
                                        <p:attrNameLst>
                                          <p:attrName>ppt_y</p:attrName>
                                        </p:attrNameLst>
                                      </p:cBhvr>
                                      <p:tavLst>
                                        <p:tav tm="0">
                                          <p:val>
                                            <p:strVal val="#ppt_y-#ppt_h*1.125000"/>
                                          </p:val>
                                        </p:tav>
                                        <p:tav tm="100000">
                                          <p:val>
                                            <p:strVal val="#ppt_y"/>
                                          </p:val>
                                        </p:tav>
                                      </p:tavLst>
                                    </p:anim>
                                    <p:animEffect transition="in" filter="wipe(down)">
                                      <p:cBhvr>
                                        <p:cTn id="44" dur="1000"/>
                                        <p:tgtEl>
                                          <p:spTgt spid="23"/>
                                        </p:tgtEl>
                                      </p:cBhvr>
                                    </p:animEffect>
                                  </p:childTnLst>
                                </p:cTn>
                              </p:par>
                              <p:par>
                                <p:cTn id="45" presetID="12" presetClass="entr" presetSubtype="1" fill="hold" grpId="0" nodeType="withEffect">
                                  <p:stCondLst>
                                    <p:cond delay="750"/>
                                  </p:stCondLst>
                                  <p:childTnLst>
                                    <p:set>
                                      <p:cBhvr>
                                        <p:cTn id="46" dur="1" fill="hold">
                                          <p:stCondLst>
                                            <p:cond delay="0"/>
                                          </p:stCondLst>
                                        </p:cTn>
                                        <p:tgtEl>
                                          <p:spTgt spid="24"/>
                                        </p:tgtEl>
                                        <p:attrNameLst>
                                          <p:attrName>style.visibility</p:attrName>
                                        </p:attrNameLst>
                                      </p:cBhvr>
                                      <p:to>
                                        <p:strVal val="visible"/>
                                      </p:to>
                                    </p:set>
                                    <p:anim calcmode="lin" valueType="num">
                                      <p:cBhvr additive="base">
                                        <p:cTn id="47" dur="1000"/>
                                        <p:tgtEl>
                                          <p:spTgt spid="24"/>
                                        </p:tgtEl>
                                        <p:attrNameLst>
                                          <p:attrName>ppt_y</p:attrName>
                                        </p:attrNameLst>
                                      </p:cBhvr>
                                      <p:tavLst>
                                        <p:tav tm="0">
                                          <p:val>
                                            <p:strVal val="#ppt_y-#ppt_h*1.125000"/>
                                          </p:val>
                                        </p:tav>
                                        <p:tav tm="100000">
                                          <p:val>
                                            <p:strVal val="#ppt_y"/>
                                          </p:val>
                                        </p:tav>
                                      </p:tavLst>
                                    </p:anim>
                                    <p:animEffect transition="in" filter="wipe(down)">
                                      <p:cBhvr>
                                        <p:cTn id="48" dur="1000"/>
                                        <p:tgtEl>
                                          <p:spTgt spid="24"/>
                                        </p:tgtEl>
                                      </p:cBhvr>
                                    </p:animEffect>
                                  </p:childTnLst>
                                </p:cTn>
                              </p:par>
                              <p:par>
                                <p:cTn id="49" presetID="16" presetClass="entr" presetSubtype="37" fill="hold" nodeType="withEffect">
                                  <p:stCondLst>
                                    <p:cond delay="1500"/>
                                  </p:stCondLst>
                                  <p:childTnLst>
                                    <p:set>
                                      <p:cBhvr>
                                        <p:cTn id="50" dur="1" fill="hold">
                                          <p:stCondLst>
                                            <p:cond delay="0"/>
                                          </p:stCondLst>
                                        </p:cTn>
                                        <p:tgtEl>
                                          <p:spTgt spid="49"/>
                                        </p:tgtEl>
                                        <p:attrNameLst>
                                          <p:attrName>style.visibility</p:attrName>
                                        </p:attrNameLst>
                                      </p:cBhvr>
                                      <p:to>
                                        <p:strVal val="visible"/>
                                      </p:to>
                                    </p:set>
                                    <p:animEffect transition="in" filter="barn(outVertical)">
                                      <p:cBhvr>
                                        <p:cTn id="51" dur="1250"/>
                                        <p:tgtEl>
                                          <p:spTgt spid="49"/>
                                        </p:tgtEl>
                                      </p:cBhvr>
                                    </p:animEffect>
                                  </p:childTnLst>
                                </p:cTn>
                              </p:par>
                              <p:par>
                                <p:cTn id="52" presetID="16" presetClass="entr" presetSubtype="37" fill="hold" nodeType="withEffect">
                                  <p:stCondLst>
                                    <p:cond delay="1500"/>
                                  </p:stCondLst>
                                  <p:childTnLst>
                                    <p:set>
                                      <p:cBhvr>
                                        <p:cTn id="53" dur="1" fill="hold">
                                          <p:stCondLst>
                                            <p:cond delay="0"/>
                                          </p:stCondLst>
                                        </p:cTn>
                                        <p:tgtEl>
                                          <p:spTgt spid="33"/>
                                        </p:tgtEl>
                                        <p:attrNameLst>
                                          <p:attrName>style.visibility</p:attrName>
                                        </p:attrNameLst>
                                      </p:cBhvr>
                                      <p:to>
                                        <p:strVal val="visible"/>
                                      </p:to>
                                    </p:set>
                                    <p:animEffect transition="in" filter="barn(outVertical)">
                                      <p:cBhvr>
                                        <p:cTn id="54" dur="1250"/>
                                        <p:tgtEl>
                                          <p:spTgt spid="33"/>
                                        </p:tgtEl>
                                      </p:cBhvr>
                                    </p:animEffect>
                                  </p:childTnLst>
                                </p:cTn>
                              </p:par>
                              <p:par>
                                <p:cTn id="55" presetID="16" presetClass="entr" presetSubtype="37" fill="hold" nodeType="withEffect">
                                  <p:stCondLst>
                                    <p:cond delay="1500"/>
                                  </p:stCondLst>
                                  <p:childTnLst>
                                    <p:set>
                                      <p:cBhvr>
                                        <p:cTn id="56" dur="1" fill="hold">
                                          <p:stCondLst>
                                            <p:cond delay="0"/>
                                          </p:stCondLst>
                                        </p:cTn>
                                        <p:tgtEl>
                                          <p:spTgt spid="57"/>
                                        </p:tgtEl>
                                        <p:attrNameLst>
                                          <p:attrName>style.visibility</p:attrName>
                                        </p:attrNameLst>
                                      </p:cBhvr>
                                      <p:to>
                                        <p:strVal val="visible"/>
                                      </p:to>
                                    </p:set>
                                    <p:animEffect transition="in" filter="barn(outVertical)">
                                      <p:cBhvr>
                                        <p:cTn id="57" dur="1250"/>
                                        <p:tgtEl>
                                          <p:spTgt spid="57"/>
                                        </p:tgtEl>
                                      </p:cBhvr>
                                    </p:animEffect>
                                  </p:childTnLst>
                                </p:cTn>
                              </p:par>
                              <p:par>
                                <p:cTn id="58" presetID="16" presetClass="entr" presetSubtype="37" fill="hold" nodeType="withEffect">
                                  <p:stCondLst>
                                    <p:cond delay="1500"/>
                                  </p:stCondLst>
                                  <p:childTnLst>
                                    <p:set>
                                      <p:cBhvr>
                                        <p:cTn id="59" dur="1" fill="hold">
                                          <p:stCondLst>
                                            <p:cond delay="0"/>
                                          </p:stCondLst>
                                        </p:cTn>
                                        <p:tgtEl>
                                          <p:spTgt spid="65"/>
                                        </p:tgtEl>
                                        <p:attrNameLst>
                                          <p:attrName>style.visibility</p:attrName>
                                        </p:attrNameLst>
                                      </p:cBhvr>
                                      <p:to>
                                        <p:strVal val="visible"/>
                                      </p:to>
                                    </p:set>
                                    <p:animEffect transition="in" filter="barn(outVertical)">
                                      <p:cBhvr>
                                        <p:cTn id="60" dur="1250"/>
                                        <p:tgtEl>
                                          <p:spTgt spid="65"/>
                                        </p:tgtEl>
                                      </p:cBhvr>
                                    </p:animEffect>
                                  </p:childTnLst>
                                </p:cTn>
                              </p:par>
                              <p:par>
                                <p:cTn id="61" presetID="16" presetClass="entr" presetSubtype="37" fill="hold" nodeType="withEffect">
                                  <p:stCondLst>
                                    <p:cond delay="1500"/>
                                  </p:stCondLst>
                                  <p:childTnLst>
                                    <p:set>
                                      <p:cBhvr>
                                        <p:cTn id="62" dur="1" fill="hold">
                                          <p:stCondLst>
                                            <p:cond delay="0"/>
                                          </p:stCondLst>
                                        </p:cTn>
                                        <p:tgtEl>
                                          <p:spTgt spid="73"/>
                                        </p:tgtEl>
                                        <p:attrNameLst>
                                          <p:attrName>style.visibility</p:attrName>
                                        </p:attrNameLst>
                                      </p:cBhvr>
                                      <p:to>
                                        <p:strVal val="visible"/>
                                      </p:to>
                                    </p:set>
                                    <p:animEffect transition="in" filter="barn(outVertical)">
                                      <p:cBhvr>
                                        <p:cTn id="63" dur="1250"/>
                                        <p:tgtEl>
                                          <p:spTgt spid="73"/>
                                        </p:tgtEl>
                                      </p:cBhvr>
                                    </p:animEffect>
                                  </p:childTnLst>
                                </p:cTn>
                              </p:par>
                              <p:par>
                                <p:cTn id="64" presetID="16" presetClass="entr" presetSubtype="37" fill="hold" nodeType="withEffect">
                                  <p:stCondLst>
                                    <p:cond delay="1500"/>
                                  </p:stCondLst>
                                  <p:childTnLst>
                                    <p:set>
                                      <p:cBhvr>
                                        <p:cTn id="65" dur="1" fill="hold">
                                          <p:stCondLst>
                                            <p:cond delay="0"/>
                                          </p:stCondLst>
                                        </p:cTn>
                                        <p:tgtEl>
                                          <p:spTgt spid="81"/>
                                        </p:tgtEl>
                                        <p:attrNameLst>
                                          <p:attrName>style.visibility</p:attrName>
                                        </p:attrNameLst>
                                      </p:cBhvr>
                                      <p:to>
                                        <p:strVal val="visible"/>
                                      </p:to>
                                    </p:set>
                                    <p:animEffect transition="in" filter="barn(outVertical)">
                                      <p:cBhvr>
                                        <p:cTn id="66" dur="1250"/>
                                        <p:tgtEl>
                                          <p:spTgt spid="81"/>
                                        </p:tgtEl>
                                      </p:cBhvr>
                                    </p:animEffect>
                                  </p:childTnLst>
                                </p:cTn>
                              </p:par>
                              <p:par>
                                <p:cTn id="67" presetID="22" presetClass="entr" presetSubtype="4" fill="hold" grpId="0" nodeType="withEffect">
                                  <p:stCondLst>
                                    <p:cond delay="1500"/>
                                  </p:stCondLst>
                                  <p:childTnLst>
                                    <p:set>
                                      <p:cBhvr>
                                        <p:cTn id="68" dur="1" fill="hold">
                                          <p:stCondLst>
                                            <p:cond delay="0"/>
                                          </p:stCondLst>
                                        </p:cTn>
                                        <p:tgtEl>
                                          <p:spTgt spid="17"/>
                                        </p:tgtEl>
                                        <p:attrNameLst>
                                          <p:attrName>style.visibility</p:attrName>
                                        </p:attrNameLst>
                                      </p:cBhvr>
                                      <p:to>
                                        <p:strVal val="visible"/>
                                      </p:to>
                                    </p:set>
                                    <p:animEffect transition="in" filter="wipe(down)">
                                      <p:cBhvr>
                                        <p:cTn id="69" dur="1250"/>
                                        <p:tgtEl>
                                          <p:spTgt spid="17"/>
                                        </p:tgtEl>
                                      </p:cBhvr>
                                    </p:animEffect>
                                  </p:childTnLst>
                                </p:cTn>
                              </p:par>
                              <p:par>
                                <p:cTn id="70" presetID="22" presetClass="entr" presetSubtype="4" fill="hold" grpId="0" nodeType="withEffect">
                                  <p:stCondLst>
                                    <p:cond delay="1500"/>
                                  </p:stCondLst>
                                  <p:childTnLst>
                                    <p:set>
                                      <p:cBhvr>
                                        <p:cTn id="71" dur="1" fill="hold">
                                          <p:stCondLst>
                                            <p:cond delay="0"/>
                                          </p:stCondLst>
                                        </p:cTn>
                                        <p:tgtEl>
                                          <p:spTgt spid="48"/>
                                        </p:tgtEl>
                                        <p:attrNameLst>
                                          <p:attrName>style.visibility</p:attrName>
                                        </p:attrNameLst>
                                      </p:cBhvr>
                                      <p:to>
                                        <p:strVal val="visible"/>
                                      </p:to>
                                    </p:set>
                                    <p:animEffect transition="in" filter="wipe(down)">
                                      <p:cBhvr>
                                        <p:cTn id="72" dur="1250"/>
                                        <p:tgtEl>
                                          <p:spTgt spid="48"/>
                                        </p:tgtEl>
                                      </p:cBhvr>
                                    </p:animEffect>
                                  </p:childTnLst>
                                </p:cTn>
                              </p:par>
                              <p:par>
                                <p:cTn id="73" presetID="22" presetClass="entr" presetSubtype="4" fill="hold" grpId="0" nodeType="withEffect">
                                  <p:stCondLst>
                                    <p:cond delay="1500"/>
                                  </p:stCondLst>
                                  <p:childTnLst>
                                    <p:set>
                                      <p:cBhvr>
                                        <p:cTn id="74" dur="1" fill="hold">
                                          <p:stCondLst>
                                            <p:cond delay="0"/>
                                          </p:stCondLst>
                                        </p:cTn>
                                        <p:tgtEl>
                                          <p:spTgt spid="56"/>
                                        </p:tgtEl>
                                        <p:attrNameLst>
                                          <p:attrName>style.visibility</p:attrName>
                                        </p:attrNameLst>
                                      </p:cBhvr>
                                      <p:to>
                                        <p:strVal val="visible"/>
                                      </p:to>
                                    </p:set>
                                    <p:animEffect transition="in" filter="wipe(down)">
                                      <p:cBhvr>
                                        <p:cTn id="75" dur="1250"/>
                                        <p:tgtEl>
                                          <p:spTgt spid="56"/>
                                        </p:tgtEl>
                                      </p:cBhvr>
                                    </p:animEffect>
                                  </p:childTnLst>
                                </p:cTn>
                              </p:par>
                              <p:par>
                                <p:cTn id="76" presetID="22" presetClass="entr" presetSubtype="4" fill="hold" grpId="0" nodeType="withEffect">
                                  <p:stCondLst>
                                    <p:cond delay="1500"/>
                                  </p:stCondLst>
                                  <p:childTnLst>
                                    <p:set>
                                      <p:cBhvr>
                                        <p:cTn id="77" dur="1" fill="hold">
                                          <p:stCondLst>
                                            <p:cond delay="0"/>
                                          </p:stCondLst>
                                        </p:cTn>
                                        <p:tgtEl>
                                          <p:spTgt spid="64"/>
                                        </p:tgtEl>
                                        <p:attrNameLst>
                                          <p:attrName>style.visibility</p:attrName>
                                        </p:attrNameLst>
                                      </p:cBhvr>
                                      <p:to>
                                        <p:strVal val="visible"/>
                                      </p:to>
                                    </p:set>
                                    <p:animEffect transition="in" filter="wipe(down)">
                                      <p:cBhvr>
                                        <p:cTn id="78" dur="1250"/>
                                        <p:tgtEl>
                                          <p:spTgt spid="64"/>
                                        </p:tgtEl>
                                      </p:cBhvr>
                                    </p:animEffect>
                                  </p:childTnLst>
                                </p:cTn>
                              </p:par>
                              <p:par>
                                <p:cTn id="79" presetID="22" presetClass="entr" presetSubtype="4" fill="hold" grpId="0" nodeType="withEffect">
                                  <p:stCondLst>
                                    <p:cond delay="1500"/>
                                  </p:stCondLst>
                                  <p:childTnLst>
                                    <p:set>
                                      <p:cBhvr>
                                        <p:cTn id="80" dur="1" fill="hold">
                                          <p:stCondLst>
                                            <p:cond delay="0"/>
                                          </p:stCondLst>
                                        </p:cTn>
                                        <p:tgtEl>
                                          <p:spTgt spid="72"/>
                                        </p:tgtEl>
                                        <p:attrNameLst>
                                          <p:attrName>style.visibility</p:attrName>
                                        </p:attrNameLst>
                                      </p:cBhvr>
                                      <p:to>
                                        <p:strVal val="visible"/>
                                      </p:to>
                                    </p:set>
                                    <p:animEffect transition="in" filter="wipe(down)">
                                      <p:cBhvr>
                                        <p:cTn id="81" dur="1250"/>
                                        <p:tgtEl>
                                          <p:spTgt spid="72"/>
                                        </p:tgtEl>
                                      </p:cBhvr>
                                    </p:animEffect>
                                  </p:childTnLst>
                                </p:cTn>
                              </p:par>
                              <p:par>
                                <p:cTn id="82" presetID="22" presetClass="entr" presetSubtype="4" fill="hold" grpId="0" nodeType="withEffect">
                                  <p:stCondLst>
                                    <p:cond delay="1500"/>
                                  </p:stCondLst>
                                  <p:childTnLst>
                                    <p:set>
                                      <p:cBhvr>
                                        <p:cTn id="83" dur="1" fill="hold">
                                          <p:stCondLst>
                                            <p:cond delay="0"/>
                                          </p:stCondLst>
                                        </p:cTn>
                                        <p:tgtEl>
                                          <p:spTgt spid="80"/>
                                        </p:tgtEl>
                                        <p:attrNameLst>
                                          <p:attrName>style.visibility</p:attrName>
                                        </p:attrNameLst>
                                      </p:cBhvr>
                                      <p:to>
                                        <p:strVal val="visible"/>
                                      </p:to>
                                    </p:set>
                                    <p:animEffect transition="in" filter="wipe(down)">
                                      <p:cBhvr>
                                        <p:cTn id="84" dur="1250"/>
                                        <p:tgtEl>
                                          <p:spTgt spid="80"/>
                                        </p:tgtEl>
                                      </p:cBhvr>
                                    </p:animEffect>
                                  </p:childTnLst>
                                </p:cTn>
                              </p:par>
                              <p:par>
                                <p:cTn id="85" presetID="12" presetClass="entr" presetSubtype="1" fill="hold" nodeType="withEffect">
                                  <p:stCondLst>
                                    <p:cond delay="1750"/>
                                  </p:stCondLst>
                                  <p:childTnLst>
                                    <p:set>
                                      <p:cBhvr>
                                        <p:cTn id="86" dur="1" fill="hold">
                                          <p:stCondLst>
                                            <p:cond delay="0"/>
                                          </p:stCondLst>
                                        </p:cTn>
                                        <p:tgtEl>
                                          <p:spTgt spid="45"/>
                                        </p:tgtEl>
                                        <p:attrNameLst>
                                          <p:attrName>style.visibility</p:attrName>
                                        </p:attrNameLst>
                                      </p:cBhvr>
                                      <p:to>
                                        <p:strVal val="visible"/>
                                      </p:to>
                                    </p:set>
                                    <p:anim calcmode="lin" valueType="num">
                                      <p:cBhvr additive="base">
                                        <p:cTn id="87" dur="1250"/>
                                        <p:tgtEl>
                                          <p:spTgt spid="45"/>
                                        </p:tgtEl>
                                        <p:attrNameLst>
                                          <p:attrName>ppt_y</p:attrName>
                                        </p:attrNameLst>
                                      </p:cBhvr>
                                      <p:tavLst>
                                        <p:tav tm="0">
                                          <p:val>
                                            <p:strVal val="#ppt_y-#ppt_h*1.125000"/>
                                          </p:val>
                                        </p:tav>
                                        <p:tav tm="100000">
                                          <p:val>
                                            <p:strVal val="#ppt_y"/>
                                          </p:val>
                                        </p:tav>
                                      </p:tavLst>
                                    </p:anim>
                                    <p:animEffect transition="in" filter="wipe(down)">
                                      <p:cBhvr>
                                        <p:cTn id="88" dur="1250"/>
                                        <p:tgtEl>
                                          <p:spTgt spid="45"/>
                                        </p:tgtEl>
                                      </p:cBhvr>
                                    </p:animEffect>
                                  </p:childTnLst>
                                </p:cTn>
                              </p:par>
                              <p:par>
                                <p:cTn id="89" presetID="12" presetClass="entr" presetSubtype="1" fill="hold" nodeType="withEffect">
                                  <p:stCondLst>
                                    <p:cond delay="1750"/>
                                  </p:stCondLst>
                                  <p:childTnLst>
                                    <p:set>
                                      <p:cBhvr>
                                        <p:cTn id="90" dur="1" fill="hold">
                                          <p:stCondLst>
                                            <p:cond delay="0"/>
                                          </p:stCondLst>
                                        </p:cTn>
                                        <p:tgtEl>
                                          <p:spTgt spid="36"/>
                                        </p:tgtEl>
                                        <p:attrNameLst>
                                          <p:attrName>style.visibility</p:attrName>
                                        </p:attrNameLst>
                                      </p:cBhvr>
                                      <p:to>
                                        <p:strVal val="visible"/>
                                      </p:to>
                                    </p:set>
                                    <p:anim calcmode="lin" valueType="num">
                                      <p:cBhvr additive="base">
                                        <p:cTn id="91" dur="1250"/>
                                        <p:tgtEl>
                                          <p:spTgt spid="36"/>
                                        </p:tgtEl>
                                        <p:attrNameLst>
                                          <p:attrName>ppt_y</p:attrName>
                                        </p:attrNameLst>
                                      </p:cBhvr>
                                      <p:tavLst>
                                        <p:tav tm="0">
                                          <p:val>
                                            <p:strVal val="#ppt_y-#ppt_h*1.125000"/>
                                          </p:val>
                                        </p:tav>
                                        <p:tav tm="100000">
                                          <p:val>
                                            <p:strVal val="#ppt_y"/>
                                          </p:val>
                                        </p:tav>
                                      </p:tavLst>
                                    </p:anim>
                                    <p:animEffect transition="in" filter="wipe(down)">
                                      <p:cBhvr>
                                        <p:cTn id="92" dur="1250"/>
                                        <p:tgtEl>
                                          <p:spTgt spid="36"/>
                                        </p:tgtEl>
                                      </p:cBhvr>
                                    </p:animEffect>
                                  </p:childTnLst>
                                </p:cTn>
                              </p:par>
                              <p:par>
                                <p:cTn id="93" presetID="12" presetClass="entr" presetSubtype="1" fill="hold" nodeType="withEffect">
                                  <p:stCondLst>
                                    <p:cond delay="1750"/>
                                  </p:stCondLst>
                                  <p:childTnLst>
                                    <p:set>
                                      <p:cBhvr>
                                        <p:cTn id="94" dur="1" fill="hold">
                                          <p:stCondLst>
                                            <p:cond delay="0"/>
                                          </p:stCondLst>
                                        </p:cTn>
                                        <p:tgtEl>
                                          <p:spTgt spid="53"/>
                                        </p:tgtEl>
                                        <p:attrNameLst>
                                          <p:attrName>style.visibility</p:attrName>
                                        </p:attrNameLst>
                                      </p:cBhvr>
                                      <p:to>
                                        <p:strVal val="visible"/>
                                      </p:to>
                                    </p:set>
                                    <p:anim calcmode="lin" valueType="num">
                                      <p:cBhvr additive="base">
                                        <p:cTn id="95" dur="1250"/>
                                        <p:tgtEl>
                                          <p:spTgt spid="53"/>
                                        </p:tgtEl>
                                        <p:attrNameLst>
                                          <p:attrName>ppt_y</p:attrName>
                                        </p:attrNameLst>
                                      </p:cBhvr>
                                      <p:tavLst>
                                        <p:tav tm="0">
                                          <p:val>
                                            <p:strVal val="#ppt_y-#ppt_h*1.125000"/>
                                          </p:val>
                                        </p:tav>
                                        <p:tav tm="100000">
                                          <p:val>
                                            <p:strVal val="#ppt_y"/>
                                          </p:val>
                                        </p:tav>
                                      </p:tavLst>
                                    </p:anim>
                                    <p:animEffect transition="in" filter="wipe(down)">
                                      <p:cBhvr>
                                        <p:cTn id="96" dur="1250"/>
                                        <p:tgtEl>
                                          <p:spTgt spid="53"/>
                                        </p:tgtEl>
                                      </p:cBhvr>
                                    </p:animEffect>
                                  </p:childTnLst>
                                </p:cTn>
                              </p:par>
                              <p:par>
                                <p:cTn id="97" presetID="12" presetClass="entr" presetSubtype="1" fill="hold" nodeType="withEffect">
                                  <p:stCondLst>
                                    <p:cond delay="1750"/>
                                  </p:stCondLst>
                                  <p:childTnLst>
                                    <p:set>
                                      <p:cBhvr>
                                        <p:cTn id="98" dur="1" fill="hold">
                                          <p:stCondLst>
                                            <p:cond delay="0"/>
                                          </p:stCondLst>
                                        </p:cTn>
                                        <p:tgtEl>
                                          <p:spTgt spid="61"/>
                                        </p:tgtEl>
                                        <p:attrNameLst>
                                          <p:attrName>style.visibility</p:attrName>
                                        </p:attrNameLst>
                                      </p:cBhvr>
                                      <p:to>
                                        <p:strVal val="visible"/>
                                      </p:to>
                                    </p:set>
                                    <p:anim calcmode="lin" valueType="num">
                                      <p:cBhvr additive="base">
                                        <p:cTn id="99" dur="1250"/>
                                        <p:tgtEl>
                                          <p:spTgt spid="61"/>
                                        </p:tgtEl>
                                        <p:attrNameLst>
                                          <p:attrName>ppt_y</p:attrName>
                                        </p:attrNameLst>
                                      </p:cBhvr>
                                      <p:tavLst>
                                        <p:tav tm="0">
                                          <p:val>
                                            <p:strVal val="#ppt_y-#ppt_h*1.125000"/>
                                          </p:val>
                                        </p:tav>
                                        <p:tav tm="100000">
                                          <p:val>
                                            <p:strVal val="#ppt_y"/>
                                          </p:val>
                                        </p:tav>
                                      </p:tavLst>
                                    </p:anim>
                                    <p:animEffect transition="in" filter="wipe(down)">
                                      <p:cBhvr>
                                        <p:cTn id="100" dur="1250"/>
                                        <p:tgtEl>
                                          <p:spTgt spid="61"/>
                                        </p:tgtEl>
                                      </p:cBhvr>
                                    </p:animEffect>
                                  </p:childTnLst>
                                </p:cTn>
                              </p:par>
                              <p:par>
                                <p:cTn id="101" presetID="12" presetClass="entr" presetSubtype="1" fill="hold" nodeType="withEffect">
                                  <p:stCondLst>
                                    <p:cond delay="1750"/>
                                  </p:stCondLst>
                                  <p:childTnLst>
                                    <p:set>
                                      <p:cBhvr>
                                        <p:cTn id="102" dur="1" fill="hold">
                                          <p:stCondLst>
                                            <p:cond delay="0"/>
                                          </p:stCondLst>
                                        </p:cTn>
                                        <p:tgtEl>
                                          <p:spTgt spid="69"/>
                                        </p:tgtEl>
                                        <p:attrNameLst>
                                          <p:attrName>style.visibility</p:attrName>
                                        </p:attrNameLst>
                                      </p:cBhvr>
                                      <p:to>
                                        <p:strVal val="visible"/>
                                      </p:to>
                                    </p:set>
                                    <p:anim calcmode="lin" valueType="num">
                                      <p:cBhvr additive="base">
                                        <p:cTn id="103" dur="1250"/>
                                        <p:tgtEl>
                                          <p:spTgt spid="69"/>
                                        </p:tgtEl>
                                        <p:attrNameLst>
                                          <p:attrName>ppt_y</p:attrName>
                                        </p:attrNameLst>
                                      </p:cBhvr>
                                      <p:tavLst>
                                        <p:tav tm="0">
                                          <p:val>
                                            <p:strVal val="#ppt_y-#ppt_h*1.125000"/>
                                          </p:val>
                                        </p:tav>
                                        <p:tav tm="100000">
                                          <p:val>
                                            <p:strVal val="#ppt_y"/>
                                          </p:val>
                                        </p:tav>
                                      </p:tavLst>
                                    </p:anim>
                                    <p:animEffect transition="in" filter="wipe(down)">
                                      <p:cBhvr>
                                        <p:cTn id="104" dur="1250"/>
                                        <p:tgtEl>
                                          <p:spTgt spid="69"/>
                                        </p:tgtEl>
                                      </p:cBhvr>
                                    </p:animEffect>
                                  </p:childTnLst>
                                </p:cTn>
                              </p:par>
                              <p:par>
                                <p:cTn id="105" presetID="12" presetClass="entr" presetSubtype="1" fill="hold" nodeType="withEffect">
                                  <p:stCondLst>
                                    <p:cond delay="1750"/>
                                  </p:stCondLst>
                                  <p:childTnLst>
                                    <p:set>
                                      <p:cBhvr>
                                        <p:cTn id="106" dur="1" fill="hold">
                                          <p:stCondLst>
                                            <p:cond delay="0"/>
                                          </p:stCondLst>
                                        </p:cTn>
                                        <p:tgtEl>
                                          <p:spTgt spid="5"/>
                                        </p:tgtEl>
                                        <p:attrNameLst>
                                          <p:attrName>style.visibility</p:attrName>
                                        </p:attrNameLst>
                                      </p:cBhvr>
                                      <p:to>
                                        <p:strVal val="visible"/>
                                      </p:to>
                                    </p:set>
                                    <p:anim calcmode="lin" valueType="num">
                                      <p:cBhvr additive="base">
                                        <p:cTn id="107" dur="1250"/>
                                        <p:tgtEl>
                                          <p:spTgt spid="5"/>
                                        </p:tgtEl>
                                        <p:attrNameLst>
                                          <p:attrName>ppt_y</p:attrName>
                                        </p:attrNameLst>
                                      </p:cBhvr>
                                      <p:tavLst>
                                        <p:tav tm="0">
                                          <p:val>
                                            <p:strVal val="#ppt_y-#ppt_h*1.125000"/>
                                          </p:val>
                                        </p:tav>
                                        <p:tav tm="100000">
                                          <p:val>
                                            <p:strVal val="#ppt_y"/>
                                          </p:val>
                                        </p:tav>
                                      </p:tavLst>
                                    </p:anim>
                                    <p:animEffect transition="in" filter="wipe(down)">
                                      <p:cBhvr>
                                        <p:cTn id="108" dur="1250"/>
                                        <p:tgtEl>
                                          <p:spTgt spid="5"/>
                                        </p:tgtEl>
                                      </p:cBhvr>
                                    </p:animEffect>
                                  </p:childTnLst>
                                </p:cTn>
                              </p:par>
                              <p:par>
                                <p:cTn id="109" presetID="12" presetClass="entr" presetSubtype="8" fill="hold" grpId="0" nodeType="withEffect">
                                  <p:stCondLst>
                                    <p:cond delay="2500"/>
                                  </p:stCondLst>
                                  <p:childTnLst>
                                    <p:set>
                                      <p:cBhvr>
                                        <p:cTn id="110" dur="1" fill="hold">
                                          <p:stCondLst>
                                            <p:cond delay="0"/>
                                          </p:stCondLst>
                                        </p:cTn>
                                        <p:tgtEl>
                                          <p:spTgt spid="88"/>
                                        </p:tgtEl>
                                        <p:attrNameLst>
                                          <p:attrName>style.visibility</p:attrName>
                                        </p:attrNameLst>
                                      </p:cBhvr>
                                      <p:to>
                                        <p:strVal val="visible"/>
                                      </p:to>
                                    </p:set>
                                    <p:anim calcmode="lin" valueType="num">
                                      <p:cBhvr additive="base">
                                        <p:cTn id="111" dur="1500"/>
                                        <p:tgtEl>
                                          <p:spTgt spid="88"/>
                                        </p:tgtEl>
                                        <p:attrNameLst>
                                          <p:attrName>ppt_x</p:attrName>
                                        </p:attrNameLst>
                                      </p:cBhvr>
                                      <p:tavLst>
                                        <p:tav tm="0">
                                          <p:val>
                                            <p:strVal val="#ppt_x-#ppt_w*1.125000"/>
                                          </p:val>
                                        </p:tav>
                                        <p:tav tm="100000">
                                          <p:val>
                                            <p:strVal val="#ppt_x"/>
                                          </p:val>
                                        </p:tav>
                                      </p:tavLst>
                                    </p:anim>
                                    <p:animEffect transition="in" filter="wipe(right)">
                                      <p:cBhvr>
                                        <p:cTn id="112" dur="1500"/>
                                        <p:tgtEl>
                                          <p:spTgt spid="88"/>
                                        </p:tgtEl>
                                      </p:cBhvr>
                                    </p:animEffect>
                                  </p:childTnLst>
                                </p:cTn>
                              </p:par>
                              <p:par>
                                <p:cTn id="113" presetID="12" presetClass="entr" presetSubtype="8" fill="hold" grpId="0" nodeType="withEffect">
                                  <p:stCondLst>
                                    <p:cond delay="2500"/>
                                  </p:stCondLst>
                                  <p:childTnLst>
                                    <p:set>
                                      <p:cBhvr>
                                        <p:cTn id="114" dur="1" fill="hold">
                                          <p:stCondLst>
                                            <p:cond delay="0"/>
                                          </p:stCondLst>
                                        </p:cTn>
                                        <p:tgtEl>
                                          <p:spTgt spid="90"/>
                                        </p:tgtEl>
                                        <p:attrNameLst>
                                          <p:attrName>style.visibility</p:attrName>
                                        </p:attrNameLst>
                                      </p:cBhvr>
                                      <p:to>
                                        <p:strVal val="visible"/>
                                      </p:to>
                                    </p:set>
                                    <p:anim calcmode="lin" valueType="num">
                                      <p:cBhvr additive="base">
                                        <p:cTn id="115" dur="1500"/>
                                        <p:tgtEl>
                                          <p:spTgt spid="90"/>
                                        </p:tgtEl>
                                        <p:attrNameLst>
                                          <p:attrName>ppt_x</p:attrName>
                                        </p:attrNameLst>
                                      </p:cBhvr>
                                      <p:tavLst>
                                        <p:tav tm="0">
                                          <p:val>
                                            <p:strVal val="#ppt_x-#ppt_w*1.125000"/>
                                          </p:val>
                                        </p:tav>
                                        <p:tav tm="100000">
                                          <p:val>
                                            <p:strVal val="#ppt_x"/>
                                          </p:val>
                                        </p:tav>
                                      </p:tavLst>
                                    </p:anim>
                                    <p:animEffect transition="in" filter="wipe(right)">
                                      <p:cBhvr>
                                        <p:cTn id="116" dur="1500"/>
                                        <p:tgtEl>
                                          <p:spTgt spid="90"/>
                                        </p:tgtEl>
                                      </p:cBhvr>
                                    </p:animEffect>
                                  </p:childTnLst>
                                </p:cTn>
                              </p:par>
                              <p:par>
                                <p:cTn id="117" presetID="12" presetClass="entr" presetSubtype="8" fill="hold" grpId="0" nodeType="withEffect">
                                  <p:stCondLst>
                                    <p:cond delay="2500"/>
                                  </p:stCondLst>
                                  <p:childTnLst>
                                    <p:set>
                                      <p:cBhvr>
                                        <p:cTn id="118" dur="1" fill="hold">
                                          <p:stCondLst>
                                            <p:cond delay="0"/>
                                          </p:stCondLst>
                                        </p:cTn>
                                        <p:tgtEl>
                                          <p:spTgt spid="91"/>
                                        </p:tgtEl>
                                        <p:attrNameLst>
                                          <p:attrName>style.visibility</p:attrName>
                                        </p:attrNameLst>
                                      </p:cBhvr>
                                      <p:to>
                                        <p:strVal val="visible"/>
                                      </p:to>
                                    </p:set>
                                    <p:anim calcmode="lin" valueType="num">
                                      <p:cBhvr additive="base">
                                        <p:cTn id="119" dur="1500"/>
                                        <p:tgtEl>
                                          <p:spTgt spid="91"/>
                                        </p:tgtEl>
                                        <p:attrNameLst>
                                          <p:attrName>ppt_x</p:attrName>
                                        </p:attrNameLst>
                                      </p:cBhvr>
                                      <p:tavLst>
                                        <p:tav tm="0">
                                          <p:val>
                                            <p:strVal val="#ppt_x-#ppt_w*1.125000"/>
                                          </p:val>
                                        </p:tav>
                                        <p:tav tm="100000">
                                          <p:val>
                                            <p:strVal val="#ppt_x"/>
                                          </p:val>
                                        </p:tav>
                                      </p:tavLst>
                                    </p:anim>
                                    <p:animEffect transition="in" filter="wipe(right)">
                                      <p:cBhvr>
                                        <p:cTn id="120" dur="1500"/>
                                        <p:tgtEl>
                                          <p:spTgt spid="91"/>
                                        </p:tgtEl>
                                      </p:cBhvr>
                                    </p:animEffect>
                                  </p:childTnLst>
                                </p:cTn>
                              </p:par>
                              <p:par>
                                <p:cTn id="121" presetID="12" presetClass="entr" presetSubtype="8" fill="hold" grpId="0" nodeType="withEffect">
                                  <p:stCondLst>
                                    <p:cond delay="2500"/>
                                  </p:stCondLst>
                                  <p:childTnLst>
                                    <p:set>
                                      <p:cBhvr>
                                        <p:cTn id="122" dur="1" fill="hold">
                                          <p:stCondLst>
                                            <p:cond delay="0"/>
                                          </p:stCondLst>
                                        </p:cTn>
                                        <p:tgtEl>
                                          <p:spTgt spid="92"/>
                                        </p:tgtEl>
                                        <p:attrNameLst>
                                          <p:attrName>style.visibility</p:attrName>
                                        </p:attrNameLst>
                                      </p:cBhvr>
                                      <p:to>
                                        <p:strVal val="visible"/>
                                      </p:to>
                                    </p:set>
                                    <p:anim calcmode="lin" valueType="num">
                                      <p:cBhvr additive="base">
                                        <p:cTn id="123" dur="1500"/>
                                        <p:tgtEl>
                                          <p:spTgt spid="92"/>
                                        </p:tgtEl>
                                        <p:attrNameLst>
                                          <p:attrName>ppt_x</p:attrName>
                                        </p:attrNameLst>
                                      </p:cBhvr>
                                      <p:tavLst>
                                        <p:tav tm="0">
                                          <p:val>
                                            <p:strVal val="#ppt_x-#ppt_w*1.125000"/>
                                          </p:val>
                                        </p:tav>
                                        <p:tav tm="100000">
                                          <p:val>
                                            <p:strVal val="#ppt_x"/>
                                          </p:val>
                                        </p:tav>
                                      </p:tavLst>
                                    </p:anim>
                                    <p:animEffect transition="in" filter="wipe(right)">
                                      <p:cBhvr>
                                        <p:cTn id="124" dur="1500"/>
                                        <p:tgtEl>
                                          <p:spTgt spid="92"/>
                                        </p:tgtEl>
                                      </p:cBhvr>
                                    </p:animEffect>
                                  </p:childTnLst>
                                </p:cTn>
                              </p:par>
                              <p:par>
                                <p:cTn id="125" presetID="12" presetClass="entr" presetSubtype="8" fill="hold" grpId="0" nodeType="withEffect">
                                  <p:stCondLst>
                                    <p:cond delay="2500"/>
                                  </p:stCondLst>
                                  <p:childTnLst>
                                    <p:set>
                                      <p:cBhvr>
                                        <p:cTn id="126" dur="1" fill="hold">
                                          <p:stCondLst>
                                            <p:cond delay="0"/>
                                          </p:stCondLst>
                                        </p:cTn>
                                        <p:tgtEl>
                                          <p:spTgt spid="93"/>
                                        </p:tgtEl>
                                        <p:attrNameLst>
                                          <p:attrName>style.visibility</p:attrName>
                                        </p:attrNameLst>
                                      </p:cBhvr>
                                      <p:to>
                                        <p:strVal val="visible"/>
                                      </p:to>
                                    </p:set>
                                    <p:anim calcmode="lin" valueType="num">
                                      <p:cBhvr additive="base">
                                        <p:cTn id="127" dur="1500"/>
                                        <p:tgtEl>
                                          <p:spTgt spid="93"/>
                                        </p:tgtEl>
                                        <p:attrNameLst>
                                          <p:attrName>ppt_x</p:attrName>
                                        </p:attrNameLst>
                                      </p:cBhvr>
                                      <p:tavLst>
                                        <p:tav tm="0">
                                          <p:val>
                                            <p:strVal val="#ppt_x-#ppt_w*1.125000"/>
                                          </p:val>
                                        </p:tav>
                                        <p:tav tm="100000">
                                          <p:val>
                                            <p:strVal val="#ppt_x"/>
                                          </p:val>
                                        </p:tav>
                                      </p:tavLst>
                                    </p:anim>
                                    <p:animEffect transition="in" filter="wipe(right)">
                                      <p:cBhvr>
                                        <p:cTn id="128" dur="1500"/>
                                        <p:tgtEl>
                                          <p:spTgt spid="93"/>
                                        </p:tgtEl>
                                      </p:cBhvr>
                                    </p:animEffect>
                                  </p:childTnLst>
                                </p:cTn>
                              </p:par>
                              <p:par>
                                <p:cTn id="129" presetID="55" presetClass="entr" presetSubtype="0" fill="hold" grpId="0" nodeType="withEffect">
                                  <p:stCondLst>
                                    <p:cond delay="3000"/>
                                  </p:stCondLst>
                                  <p:childTnLst>
                                    <p:set>
                                      <p:cBhvr>
                                        <p:cTn id="130" dur="1" fill="hold">
                                          <p:stCondLst>
                                            <p:cond delay="0"/>
                                          </p:stCondLst>
                                        </p:cTn>
                                        <p:tgtEl>
                                          <p:spTgt spid="6"/>
                                        </p:tgtEl>
                                        <p:attrNameLst>
                                          <p:attrName>style.visibility</p:attrName>
                                        </p:attrNameLst>
                                      </p:cBhvr>
                                      <p:to>
                                        <p:strVal val="visible"/>
                                      </p:to>
                                    </p:set>
                                    <p:anim calcmode="lin" valueType="num">
                                      <p:cBhvr>
                                        <p:cTn id="131" dur="2000" fill="hold"/>
                                        <p:tgtEl>
                                          <p:spTgt spid="6"/>
                                        </p:tgtEl>
                                        <p:attrNameLst>
                                          <p:attrName>ppt_w</p:attrName>
                                        </p:attrNameLst>
                                      </p:cBhvr>
                                      <p:tavLst>
                                        <p:tav tm="0">
                                          <p:val>
                                            <p:strVal val="#ppt_w*0.70"/>
                                          </p:val>
                                        </p:tav>
                                        <p:tav tm="100000">
                                          <p:val>
                                            <p:strVal val="#ppt_w"/>
                                          </p:val>
                                        </p:tav>
                                      </p:tavLst>
                                    </p:anim>
                                    <p:anim calcmode="lin" valueType="num">
                                      <p:cBhvr>
                                        <p:cTn id="132" dur="2000" fill="hold"/>
                                        <p:tgtEl>
                                          <p:spTgt spid="6"/>
                                        </p:tgtEl>
                                        <p:attrNameLst>
                                          <p:attrName>ppt_h</p:attrName>
                                        </p:attrNameLst>
                                      </p:cBhvr>
                                      <p:tavLst>
                                        <p:tav tm="0">
                                          <p:val>
                                            <p:strVal val="#ppt_h"/>
                                          </p:val>
                                        </p:tav>
                                        <p:tav tm="100000">
                                          <p:val>
                                            <p:strVal val="#ppt_h"/>
                                          </p:val>
                                        </p:tav>
                                      </p:tavLst>
                                    </p:anim>
                                    <p:animEffect transition="in" filter="fade">
                                      <p:cBhvr>
                                        <p:cTn id="133" dur="2000"/>
                                        <p:tgtEl>
                                          <p:spTgt spid="6"/>
                                        </p:tgtEl>
                                      </p:cBhvr>
                                    </p:animEffect>
                                  </p:childTnLst>
                                </p:cTn>
                              </p:par>
                              <p:par>
                                <p:cTn id="134" presetID="42" presetClass="path" presetSubtype="0" accel="50000" decel="50000" fill="hold" grpId="1" nodeType="withEffect">
                                  <p:stCondLst>
                                    <p:cond delay="3000"/>
                                  </p:stCondLst>
                                  <p:childTnLst>
                                    <p:animMotion origin="layout" path="M -2.5E-6 -0.35324 L -2.5E-6 4.44444E-6 " pathEditMode="relative" rAng="0" ptsTypes="AA">
                                      <p:cBhvr>
                                        <p:cTn id="135" dur="2000" fill="hold"/>
                                        <p:tgtEl>
                                          <p:spTgt spid="6"/>
                                        </p:tgtEl>
                                        <p:attrNameLst>
                                          <p:attrName>ppt_x</p:attrName>
                                          <p:attrName>ppt_y</p:attrName>
                                        </p:attrNameLst>
                                      </p:cBhvr>
                                      <p:rCtr x="0" y="17361"/>
                                    </p:animMotion>
                                  </p:childTnLst>
                                </p:cTn>
                              </p:par>
                              <p:par>
                                <p:cTn id="136" presetID="22" presetClass="entr" presetSubtype="1" fill="hold" nodeType="withEffect">
                                  <p:stCondLst>
                                    <p:cond delay="4500"/>
                                  </p:stCondLst>
                                  <p:childTnLst>
                                    <p:set>
                                      <p:cBhvr>
                                        <p:cTn id="137" dur="1" fill="hold">
                                          <p:stCondLst>
                                            <p:cond delay="0"/>
                                          </p:stCondLst>
                                        </p:cTn>
                                        <p:tgtEl>
                                          <p:spTgt spid="4"/>
                                        </p:tgtEl>
                                        <p:attrNameLst>
                                          <p:attrName>style.visibility</p:attrName>
                                        </p:attrNameLst>
                                      </p:cBhvr>
                                      <p:to>
                                        <p:strVal val="visible"/>
                                      </p:to>
                                    </p:set>
                                    <p:animEffect transition="in" filter="wipe(up)">
                                      <p:cBhvr>
                                        <p:cTn id="138"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2" grpId="0" animBg="1"/>
      <p:bldP spid="20" grpId="0"/>
      <p:bldP spid="21" grpId="0"/>
      <p:bldP spid="22" grpId="0"/>
      <p:bldP spid="23" grpId="0"/>
      <p:bldP spid="24" grpId="0"/>
      <p:bldP spid="18" grpId="0"/>
      <p:bldP spid="48" grpId="0" animBg="1"/>
      <p:bldP spid="17" grpId="0" animBg="1"/>
      <p:bldP spid="56" grpId="0" animBg="1"/>
      <p:bldP spid="64" grpId="0" animBg="1"/>
      <p:bldP spid="72" grpId="0" animBg="1"/>
      <p:bldP spid="80" grpId="0" animBg="1"/>
      <p:bldP spid="88" grpId="0" animBg="1"/>
      <p:bldP spid="90" grpId="0" animBg="1"/>
      <p:bldP spid="91" grpId="0" animBg="1"/>
      <p:bldP spid="92" grpId="0" animBg="1"/>
      <p:bldP spid="9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CA3D489-697B-4D58-8028-37D172D132CA}"/>
              </a:ext>
            </a:extLst>
          </p:cNvPr>
          <p:cNvSpPr/>
          <p:nvPr/>
        </p:nvSpPr>
        <p:spPr>
          <a:xfrm>
            <a:off x="1541633" y="642133"/>
            <a:ext cx="4463082"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solidFill>
                <a:prstClr val="white"/>
              </a:solidFill>
              <a:latin typeface="Calibri" panose="020F0502020204030204"/>
            </a:endParaRPr>
          </a:p>
        </p:txBody>
      </p:sp>
      <p:sp>
        <p:nvSpPr>
          <p:cNvPr id="7" name="TextBox 6">
            <a:extLst>
              <a:ext uri="{FF2B5EF4-FFF2-40B4-BE49-F238E27FC236}">
                <a16:creationId xmlns:a16="http://schemas.microsoft.com/office/drawing/2014/main" id="{3D7FB1F0-1836-4B2A-91BA-7D3200D85D2C}"/>
              </a:ext>
            </a:extLst>
          </p:cNvPr>
          <p:cNvSpPr txBox="1"/>
          <p:nvPr/>
        </p:nvSpPr>
        <p:spPr>
          <a:xfrm>
            <a:off x="1541633" y="336301"/>
            <a:ext cx="4463081" cy="477054"/>
          </a:xfrm>
          <a:prstGeom prst="rect">
            <a:avLst/>
          </a:prstGeom>
          <a:noFill/>
        </p:spPr>
        <p:txBody>
          <a:bodyPr wrap="none" rtlCol="0">
            <a:spAutoFit/>
          </a:bodyPr>
          <a:lstStyle/>
          <a:p>
            <a:r>
              <a:rPr lang="en-US" sz="2500" b="1" dirty="0">
                <a:latin typeface="Montserrat" panose="00000500000000000000" pitchFamily="50" charset="0"/>
              </a:rPr>
              <a:t>LEAD STATUS &amp; ACTIVITY</a:t>
            </a:r>
          </a:p>
        </p:txBody>
      </p:sp>
      <p:sp>
        <p:nvSpPr>
          <p:cNvPr id="8" name="Rectangle: Rounded Corners 7">
            <a:extLst>
              <a:ext uri="{FF2B5EF4-FFF2-40B4-BE49-F238E27FC236}">
                <a16:creationId xmlns:a16="http://schemas.microsoft.com/office/drawing/2014/main" id="{BD0A649B-804C-4478-868F-94AAF0FFDF9D}"/>
              </a:ext>
            </a:extLst>
          </p:cNvPr>
          <p:cNvSpPr/>
          <p:nvPr/>
        </p:nvSpPr>
        <p:spPr>
          <a:xfrm>
            <a:off x="1478133" y="1064553"/>
            <a:ext cx="9875668" cy="2098578"/>
          </a:xfrm>
          <a:prstGeom prst="roundRect">
            <a:avLst>
              <a:gd name="adj" fmla="val 11157"/>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oup 19">
            <a:extLst>
              <a:ext uri="{FF2B5EF4-FFF2-40B4-BE49-F238E27FC236}">
                <a16:creationId xmlns:a16="http://schemas.microsoft.com/office/drawing/2014/main" id="{483C2096-1D98-4F86-BFD4-A6B5E25E150B}"/>
              </a:ext>
            </a:extLst>
          </p:cNvPr>
          <p:cNvGrpSpPr/>
          <p:nvPr/>
        </p:nvGrpSpPr>
        <p:grpSpPr>
          <a:xfrm>
            <a:off x="1588741" y="1557431"/>
            <a:ext cx="9654453" cy="303022"/>
            <a:chOff x="1588741" y="1557431"/>
            <a:chExt cx="9654453" cy="303022"/>
          </a:xfrm>
        </p:grpSpPr>
        <p:sp>
          <p:nvSpPr>
            <p:cNvPr id="9" name="Rectangle: Rounded Corners 8">
              <a:extLst>
                <a:ext uri="{FF2B5EF4-FFF2-40B4-BE49-F238E27FC236}">
                  <a16:creationId xmlns:a16="http://schemas.microsoft.com/office/drawing/2014/main" id="{6AE1F3DA-7C34-41DD-823D-9BB2C2D0F368}"/>
                </a:ext>
              </a:extLst>
            </p:cNvPr>
            <p:cNvSpPr/>
            <p:nvPr/>
          </p:nvSpPr>
          <p:spPr>
            <a:xfrm>
              <a:off x="1588741" y="1557431"/>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ZYX System annual renewal</a:t>
              </a:r>
            </a:p>
          </p:txBody>
        </p:sp>
        <p:sp>
          <p:nvSpPr>
            <p:cNvPr id="14" name="Rectangle: Rounded Corners 13">
              <a:extLst>
                <a:ext uri="{FF2B5EF4-FFF2-40B4-BE49-F238E27FC236}">
                  <a16:creationId xmlns:a16="http://schemas.microsoft.com/office/drawing/2014/main" id="{483A1001-7690-4CB1-AA55-827028A3DD8A}"/>
                </a:ext>
              </a:extLst>
            </p:cNvPr>
            <p:cNvSpPr/>
            <p:nvPr/>
          </p:nvSpPr>
          <p:spPr>
            <a:xfrm>
              <a:off x="4813300" y="1557431"/>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Nicole Kapoor</a:t>
              </a:r>
            </a:p>
          </p:txBody>
        </p:sp>
        <p:sp>
          <p:nvSpPr>
            <p:cNvPr id="17" name="Rectangle: Rounded Corners 16">
              <a:extLst>
                <a:ext uri="{FF2B5EF4-FFF2-40B4-BE49-F238E27FC236}">
                  <a16:creationId xmlns:a16="http://schemas.microsoft.com/office/drawing/2014/main" id="{72F6AE46-E345-4504-B449-0A902796CE40}"/>
                </a:ext>
              </a:extLst>
            </p:cNvPr>
            <p:cNvSpPr/>
            <p:nvPr/>
          </p:nvSpPr>
          <p:spPr>
            <a:xfrm>
              <a:off x="6814261" y="15574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$15K</a:t>
              </a:r>
            </a:p>
          </p:txBody>
        </p:sp>
        <p:sp>
          <p:nvSpPr>
            <p:cNvPr id="26" name="Rectangle: Rounded Corners 25">
              <a:extLst>
                <a:ext uri="{FF2B5EF4-FFF2-40B4-BE49-F238E27FC236}">
                  <a16:creationId xmlns:a16="http://schemas.microsoft.com/office/drawing/2014/main" id="{A16B89AA-A290-486C-8165-7647687C8F5F}"/>
                </a:ext>
              </a:extLst>
            </p:cNvPr>
            <p:cNvSpPr/>
            <p:nvPr/>
          </p:nvSpPr>
          <p:spPr>
            <a:xfrm>
              <a:off x="8225942" y="1557431"/>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Proposal</a:t>
              </a:r>
            </a:p>
          </p:txBody>
        </p:sp>
        <p:sp>
          <p:nvSpPr>
            <p:cNvPr id="30" name="Rectangle: Rounded Corners 29">
              <a:extLst>
                <a:ext uri="{FF2B5EF4-FFF2-40B4-BE49-F238E27FC236}">
                  <a16:creationId xmlns:a16="http://schemas.microsoft.com/office/drawing/2014/main" id="{7F0B3892-FB58-42DF-90B1-E40058AD884C}"/>
                </a:ext>
              </a:extLst>
            </p:cNvPr>
            <p:cNvSpPr/>
            <p:nvPr/>
          </p:nvSpPr>
          <p:spPr>
            <a:xfrm>
              <a:off x="9788899" y="1557431"/>
              <a:ext cx="1454295" cy="303022"/>
            </a:xfrm>
            <a:prstGeom prst="roundRect">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High</a:t>
              </a:r>
            </a:p>
          </p:txBody>
        </p:sp>
      </p:grpSp>
      <p:grpSp>
        <p:nvGrpSpPr>
          <p:cNvPr id="21" name="Group 20">
            <a:extLst>
              <a:ext uri="{FF2B5EF4-FFF2-40B4-BE49-F238E27FC236}">
                <a16:creationId xmlns:a16="http://schemas.microsoft.com/office/drawing/2014/main" id="{5DFF7EA2-CC02-4FA1-A7F9-8C82479A1E3C}"/>
              </a:ext>
            </a:extLst>
          </p:cNvPr>
          <p:cNvGrpSpPr/>
          <p:nvPr/>
        </p:nvGrpSpPr>
        <p:grpSpPr>
          <a:xfrm>
            <a:off x="1588741" y="1962331"/>
            <a:ext cx="9654453" cy="303022"/>
            <a:chOff x="1588741" y="1962331"/>
            <a:chExt cx="9654453" cy="303022"/>
          </a:xfrm>
        </p:grpSpPr>
        <p:sp>
          <p:nvSpPr>
            <p:cNvPr id="11" name="Rectangle: Rounded Corners 10">
              <a:extLst>
                <a:ext uri="{FF2B5EF4-FFF2-40B4-BE49-F238E27FC236}">
                  <a16:creationId xmlns:a16="http://schemas.microsoft.com/office/drawing/2014/main" id="{74E3B296-9E00-408E-BC90-ADE113F11165}"/>
                </a:ext>
              </a:extLst>
            </p:cNvPr>
            <p:cNvSpPr/>
            <p:nvPr/>
          </p:nvSpPr>
          <p:spPr>
            <a:xfrm>
              <a:off x="1588741" y="1962331"/>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Team ABC expansion opportunity</a:t>
              </a:r>
            </a:p>
          </p:txBody>
        </p:sp>
        <p:sp>
          <p:nvSpPr>
            <p:cNvPr id="15" name="Rectangle: Rounded Corners 14">
              <a:extLst>
                <a:ext uri="{FF2B5EF4-FFF2-40B4-BE49-F238E27FC236}">
                  <a16:creationId xmlns:a16="http://schemas.microsoft.com/office/drawing/2014/main" id="{6B5FD348-C72C-4577-A7E7-3B4EEF5C7EBB}"/>
                </a:ext>
              </a:extLst>
            </p:cNvPr>
            <p:cNvSpPr/>
            <p:nvPr/>
          </p:nvSpPr>
          <p:spPr>
            <a:xfrm>
              <a:off x="4813300" y="1962331"/>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Kiki Smith</a:t>
              </a:r>
            </a:p>
          </p:txBody>
        </p:sp>
        <p:sp>
          <p:nvSpPr>
            <p:cNvPr id="18" name="Rectangle: Rounded Corners 17">
              <a:extLst>
                <a:ext uri="{FF2B5EF4-FFF2-40B4-BE49-F238E27FC236}">
                  <a16:creationId xmlns:a16="http://schemas.microsoft.com/office/drawing/2014/main" id="{689F4B59-9A6E-4C35-B414-39059EC6A156}"/>
                </a:ext>
              </a:extLst>
            </p:cNvPr>
            <p:cNvSpPr/>
            <p:nvPr/>
          </p:nvSpPr>
          <p:spPr>
            <a:xfrm>
              <a:off x="6814261" y="19623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$5K</a:t>
              </a:r>
            </a:p>
          </p:txBody>
        </p:sp>
        <p:sp>
          <p:nvSpPr>
            <p:cNvPr id="27" name="Rectangle: Rounded Corners 26">
              <a:extLst>
                <a:ext uri="{FF2B5EF4-FFF2-40B4-BE49-F238E27FC236}">
                  <a16:creationId xmlns:a16="http://schemas.microsoft.com/office/drawing/2014/main" id="{BD4AD669-6B3D-4740-A07E-580ADD04AE39}"/>
                </a:ext>
              </a:extLst>
            </p:cNvPr>
            <p:cNvSpPr/>
            <p:nvPr/>
          </p:nvSpPr>
          <p:spPr>
            <a:xfrm>
              <a:off x="8225942" y="1962331"/>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Meeting</a:t>
              </a:r>
            </a:p>
          </p:txBody>
        </p:sp>
        <p:sp>
          <p:nvSpPr>
            <p:cNvPr id="31" name="Rectangle: Rounded Corners 30">
              <a:extLst>
                <a:ext uri="{FF2B5EF4-FFF2-40B4-BE49-F238E27FC236}">
                  <a16:creationId xmlns:a16="http://schemas.microsoft.com/office/drawing/2014/main" id="{0107A638-5393-46F8-A77F-5256B477DD0D}"/>
                </a:ext>
              </a:extLst>
            </p:cNvPr>
            <p:cNvSpPr/>
            <p:nvPr/>
          </p:nvSpPr>
          <p:spPr>
            <a:xfrm>
              <a:off x="9788899" y="1962331"/>
              <a:ext cx="1454295" cy="303022"/>
            </a:xfrm>
            <a:prstGeom prst="roundRect">
              <a:avLst>
                <a:gd name="adj" fmla="val 50000"/>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Medium</a:t>
              </a:r>
            </a:p>
          </p:txBody>
        </p:sp>
      </p:grpSp>
      <p:grpSp>
        <p:nvGrpSpPr>
          <p:cNvPr id="22" name="Group 21">
            <a:extLst>
              <a:ext uri="{FF2B5EF4-FFF2-40B4-BE49-F238E27FC236}">
                <a16:creationId xmlns:a16="http://schemas.microsoft.com/office/drawing/2014/main" id="{E4215DCF-E81C-4505-A234-E210CA7A58C2}"/>
              </a:ext>
            </a:extLst>
          </p:cNvPr>
          <p:cNvGrpSpPr/>
          <p:nvPr/>
        </p:nvGrpSpPr>
        <p:grpSpPr>
          <a:xfrm>
            <a:off x="1588741" y="2367231"/>
            <a:ext cx="9654453" cy="303022"/>
            <a:chOff x="1588741" y="2367231"/>
            <a:chExt cx="9654453" cy="303022"/>
          </a:xfrm>
        </p:grpSpPr>
        <p:sp>
          <p:nvSpPr>
            <p:cNvPr id="12" name="Rectangle: Rounded Corners 11">
              <a:extLst>
                <a:ext uri="{FF2B5EF4-FFF2-40B4-BE49-F238E27FC236}">
                  <a16:creationId xmlns:a16="http://schemas.microsoft.com/office/drawing/2014/main" id="{B555E5A0-E70B-4207-AFA0-A8BEAA963D44}"/>
                </a:ext>
              </a:extLst>
            </p:cNvPr>
            <p:cNvSpPr/>
            <p:nvPr/>
          </p:nvSpPr>
          <p:spPr>
            <a:xfrm>
              <a:off x="1588741" y="2367231"/>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Team EFG expansion opportunity</a:t>
              </a:r>
            </a:p>
          </p:txBody>
        </p:sp>
        <p:sp>
          <p:nvSpPr>
            <p:cNvPr id="16" name="Rectangle: Rounded Corners 15">
              <a:extLst>
                <a:ext uri="{FF2B5EF4-FFF2-40B4-BE49-F238E27FC236}">
                  <a16:creationId xmlns:a16="http://schemas.microsoft.com/office/drawing/2014/main" id="{9A6A6AED-945F-4A69-9A8F-403475ABCB9B}"/>
                </a:ext>
              </a:extLst>
            </p:cNvPr>
            <p:cNvSpPr/>
            <p:nvPr/>
          </p:nvSpPr>
          <p:spPr>
            <a:xfrm>
              <a:off x="4813300" y="2367231"/>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Nicole Kapoor</a:t>
              </a:r>
            </a:p>
          </p:txBody>
        </p:sp>
        <p:sp>
          <p:nvSpPr>
            <p:cNvPr id="19" name="Rectangle: Rounded Corners 18">
              <a:extLst>
                <a:ext uri="{FF2B5EF4-FFF2-40B4-BE49-F238E27FC236}">
                  <a16:creationId xmlns:a16="http://schemas.microsoft.com/office/drawing/2014/main" id="{8758A90F-16A8-41AE-881E-1E2027C414F0}"/>
                </a:ext>
              </a:extLst>
            </p:cNvPr>
            <p:cNvSpPr/>
            <p:nvPr/>
          </p:nvSpPr>
          <p:spPr>
            <a:xfrm>
              <a:off x="6814261" y="23672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$20K</a:t>
              </a:r>
            </a:p>
          </p:txBody>
        </p:sp>
        <p:sp>
          <p:nvSpPr>
            <p:cNvPr id="28" name="Rectangle: Rounded Corners 27">
              <a:extLst>
                <a:ext uri="{FF2B5EF4-FFF2-40B4-BE49-F238E27FC236}">
                  <a16:creationId xmlns:a16="http://schemas.microsoft.com/office/drawing/2014/main" id="{D10522D7-5F7C-4A81-9F77-750EF0D52A98}"/>
                </a:ext>
              </a:extLst>
            </p:cNvPr>
            <p:cNvSpPr/>
            <p:nvPr/>
          </p:nvSpPr>
          <p:spPr>
            <a:xfrm>
              <a:off x="8225942" y="2367231"/>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Meeting</a:t>
              </a:r>
            </a:p>
          </p:txBody>
        </p:sp>
        <p:sp>
          <p:nvSpPr>
            <p:cNvPr id="32" name="Rectangle: Rounded Corners 31">
              <a:extLst>
                <a:ext uri="{FF2B5EF4-FFF2-40B4-BE49-F238E27FC236}">
                  <a16:creationId xmlns:a16="http://schemas.microsoft.com/office/drawing/2014/main" id="{A2003569-EBC4-48F6-AFBE-FED47A9881CD}"/>
                </a:ext>
              </a:extLst>
            </p:cNvPr>
            <p:cNvSpPr/>
            <p:nvPr/>
          </p:nvSpPr>
          <p:spPr>
            <a:xfrm>
              <a:off x="9788899" y="2367231"/>
              <a:ext cx="1454295" cy="303022"/>
            </a:xfrm>
            <a:prstGeom prst="roundRect">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High</a:t>
              </a:r>
            </a:p>
          </p:txBody>
        </p:sp>
      </p:grpSp>
      <p:sp>
        <p:nvSpPr>
          <p:cNvPr id="36" name="Rectangle: Rounded Corners 35">
            <a:extLst>
              <a:ext uri="{FF2B5EF4-FFF2-40B4-BE49-F238E27FC236}">
                <a16:creationId xmlns:a16="http://schemas.microsoft.com/office/drawing/2014/main" id="{CA23F75B-508C-46BE-8702-1389316E93A9}"/>
              </a:ext>
            </a:extLst>
          </p:cNvPr>
          <p:cNvSpPr/>
          <p:nvPr/>
        </p:nvSpPr>
        <p:spPr>
          <a:xfrm>
            <a:off x="6814261" y="11664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Est. Value</a:t>
            </a:r>
          </a:p>
        </p:txBody>
      </p:sp>
      <p:sp>
        <p:nvSpPr>
          <p:cNvPr id="37" name="Rectangle: Rounded Corners 36">
            <a:extLst>
              <a:ext uri="{FF2B5EF4-FFF2-40B4-BE49-F238E27FC236}">
                <a16:creationId xmlns:a16="http://schemas.microsoft.com/office/drawing/2014/main" id="{FFE77071-0768-4B66-9718-08F77DD2C7C8}"/>
              </a:ext>
            </a:extLst>
          </p:cNvPr>
          <p:cNvSpPr/>
          <p:nvPr/>
        </p:nvSpPr>
        <p:spPr>
          <a:xfrm>
            <a:off x="8296202" y="11664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Lead Status</a:t>
            </a:r>
          </a:p>
        </p:txBody>
      </p:sp>
      <p:sp>
        <p:nvSpPr>
          <p:cNvPr id="38" name="Rectangle: Rounded Corners 37">
            <a:extLst>
              <a:ext uri="{FF2B5EF4-FFF2-40B4-BE49-F238E27FC236}">
                <a16:creationId xmlns:a16="http://schemas.microsoft.com/office/drawing/2014/main" id="{D7041550-8F17-4B63-87E5-46C7D6392494}"/>
              </a:ext>
            </a:extLst>
          </p:cNvPr>
          <p:cNvSpPr/>
          <p:nvPr/>
        </p:nvSpPr>
        <p:spPr>
          <a:xfrm>
            <a:off x="9864536" y="11664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Priority</a:t>
            </a:r>
          </a:p>
        </p:txBody>
      </p:sp>
      <p:sp>
        <p:nvSpPr>
          <p:cNvPr id="39" name="Rectangle: Rounded Corners 38">
            <a:extLst>
              <a:ext uri="{FF2B5EF4-FFF2-40B4-BE49-F238E27FC236}">
                <a16:creationId xmlns:a16="http://schemas.microsoft.com/office/drawing/2014/main" id="{981C4EAD-0F54-4F66-A87F-42615949C35A}"/>
              </a:ext>
            </a:extLst>
          </p:cNvPr>
          <p:cNvSpPr/>
          <p:nvPr/>
        </p:nvSpPr>
        <p:spPr>
          <a:xfrm>
            <a:off x="5107940" y="1166431"/>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Assignee</a:t>
            </a:r>
          </a:p>
        </p:txBody>
      </p:sp>
      <p:sp>
        <p:nvSpPr>
          <p:cNvPr id="40" name="Rectangle 39">
            <a:extLst>
              <a:ext uri="{FF2B5EF4-FFF2-40B4-BE49-F238E27FC236}">
                <a16:creationId xmlns:a16="http://schemas.microsoft.com/office/drawing/2014/main" id="{B1325006-F26D-43AC-B76C-A1D552D95C70}"/>
              </a:ext>
            </a:extLst>
          </p:cNvPr>
          <p:cNvSpPr/>
          <p:nvPr/>
        </p:nvSpPr>
        <p:spPr>
          <a:xfrm>
            <a:off x="1588740" y="1166431"/>
            <a:ext cx="1935509" cy="30302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200" b="1" dirty="0">
                <a:solidFill>
                  <a:schemeClr val="tx2"/>
                </a:solidFill>
                <a:latin typeface="Montserrat" panose="00000500000000000000" pitchFamily="50" charset="0"/>
              </a:rPr>
              <a:t>Active Opportunity</a:t>
            </a:r>
          </a:p>
        </p:txBody>
      </p:sp>
      <p:sp>
        <p:nvSpPr>
          <p:cNvPr id="41" name="Rectangle: Rounded Corners 40">
            <a:extLst>
              <a:ext uri="{FF2B5EF4-FFF2-40B4-BE49-F238E27FC236}">
                <a16:creationId xmlns:a16="http://schemas.microsoft.com/office/drawing/2014/main" id="{D1EF60F1-ABCD-4769-B4CE-5945D3B47523}"/>
              </a:ext>
            </a:extLst>
          </p:cNvPr>
          <p:cNvSpPr/>
          <p:nvPr/>
        </p:nvSpPr>
        <p:spPr>
          <a:xfrm>
            <a:off x="6814261" y="2752587"/>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100" b="1" dirty="0">
                <a:solidFill>
                  <a:schemeClr val="accent3"/>
                </a:solidFill>
                <a:latin typeface="Montserrat" panose="00000500000000000000" pitchFamily="50" charset="0"/>
              </a:rPr>
              <a:t>Sum: $40K</a:t>
            </a:r>
          </a:p>
        </p:txBody>
      </p:sp>
      <p:sp>
        <p:nvSpPr>
          <p:cNvPr id="44" name="Rectangle: Rounded Corners 43">
            <a:extLst>
              <a:ext uri="{FF2B5EF4-FFF2-40B4-BE49-F238E27FC236}">
                <a16:creationId xmlns:a16="http://schemas.microsoft.com/office/drawing/2014/main" id="{2040127E-F080-42AB-984C-CCC469F22704}"/>
              </a:ext>
            </a:extLst>
          </p:cNvPr>
          <p:cNvSpPr/>
          <p:nvPr/>
        </p:nvSpPr>
        <p:spPr>
          <a:xfrm>
            <a:off x="1478133" y="3298971"/>
            <a:ext cx="9875668" cy="1753299"/>
          </a:xfrm>
          <a:prstGeom prst="roundRect">
            <a:avLst>
              <a:gd name="adj" fmla="val 12461"/>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Rectangle: Rounded Corners 57">
            <a:extLst>
              <a:ext uri="{FF2B5EF4-FFF2-40B4-BE49-F238E27FC236}">
                <a16:creationId xmlns:a16="http://schemas.microsoft.com/office/drawing/2014/main" id="{416B9D58-3BA5-4087-86EF-7FE58E333F6D}"/>
              </a:ext>
            </a:extLst>
          </p:cNvPr>
          <p:cNvSpPr/>
          <p:nvPr/>
        </p:nvSpPr>
        <p:spPr>
          <a:xfrm>
            <a:off x="6814261" y="34008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Est. Value</a:t>
            </a:r>
          </a:p>
        </p:txBody>
      </p:sp>
      <p:sp>
        <p:nvSpPr>
          <p:cNvPr id="59" name="Rectangle: Rounded Corners 58">
            <a:extLst>
              <a:ext uri="{FF2B5EF4-FFF2-40B4-BE49-F238E27FC236}">
                <a16:creationId xmlns:a16="http://schemas.microsoft.com/office/drawing/2014/main" id="{87AC4017-25ED-4AD4-A8CA-351226FA588C}"/>
              </a:ext>
            </a:extLst>
          </p:cNvPr>
          <p:cNvSpPr/>
          <p:nvPr/>
        </p:nvSpPr>
        <p:spPr>
          <a:xfrm>
            <a:off x="8296202" y="34008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Lead Status</a:t>
            </a:r>
          </a:p>
        </p:txBody>
      </p:sp>
      <p:sp>
        <p:nvSpPr>
          <p:cNvPr id="60" name="Rectangle: Rounded Corners 59">
            <a:extLst>
              <a:ext uri="{FF2B5EF4-FFF2-40B4-BE49-F238E27FC236}">
                <a16:creationId xmlns:a16="http://schemas.microsoft.com/office/drawing/2014/main" id="{87A49B1B-1B2C-4A12-A751-E8713534FACD}"/>
              </a:ext>
            </a:extLst>
          </p:cNvPr>
          <p:cNvSpPr/>
          <p:nvPr/>
        </p:nvSpPr>
        <p:spPr>
          <a:xfrm>
            <a:off x="9864536" y="34008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Priority</a:t>
            </a:r>
          </a:p>
        </p:txBody>
      </p:sp>
      <p:sp>
        <p:nvSpPr>
          <p:cNvPr id="61" name="Rectangle: Rounded Corners 60">
            <a:extLst>
              <a:ext uri="{FF2B5EF4-FFF2-40B4-BE49-F238E27FC236}">
                <a16:creationId xmlns:a16="http://schemas.microsoft.com/office/drawing/2014/main" id="{735F0D84-B452-4AA2-AAE7-27449B648234}"/>
              </a:ext>
            </a:extLst>
          </p:cNvPr>
          <p:cNvSpPr/>
          <p:nvPr/>
        </p:nvSpPr>
        <p:spPr>
          <a:xfrm>
            <a:off x="5107940" y="34008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Assignee</a:t>
            </a:r>
          </a:p>
        </p:txBody>
      </p:sp>
      <p:sp>
        <p:nvSpPr>
          <p:cNvPr id="62" name="Rectangle 61">
            <a:extLst>
              <a:ext uri="{FF2B5EF4-FFF2-40B4-BE49-F238E27FC236}">
                <a16:creationId xmlns:a16="http://schemas.microsoft.com/office/drawing/2014/main" id="{038045AE-88B5-4A48-AF1B-825EE78B064F}"/>
              </a:ext>
            </a:extLst>
          </p:cNvPr>
          <p:cNvSpPr/>
          <p:nvPr/>
        </p:nvSpPr>
        <p:spPr>
          <a:xfrm>
            <a:off x="1588740" y="3400849"/>
            <a:ext cx="2350799" cy="30302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200" b="1" dirty="0">
                <a:solidFill>
                  <a:schemeClr val="tx2"/>
                </a:solidFill>
                <a:latin typeface="Montserrat" panose="00000500000000000000" pitchFamily="50" charset="0"/>
              </a:rPr>
              <a:t>Late-stage Opportunity</a:t>
            </a:r>
          </a:p>
        </p:txBody>
      </p:sp>
      <p:sp>
        <p:nvSpPr>
          <p:cNvPr id="63" name="Rectangle: Rounded Corners 62">
            <a:extLst>
              <a:ext uri="{FF2B5EF4-FFF2-40B4-BE49-F238E27FC236}">
                <a16:creationId xmlns:a16="http://schemas.microsoft.com/office/drawing/2014/main" id="{37763E03-F29F-4367-B408-CC0A9017A672}"/>
              </a:ext>
            </a:extLst>
          </p:cNvPr>
          <p:cNvSpPr/>
          <p:nvPr/>
        </p:nvSpPr>
        <p:spPr>
          <a:xfrm>
            <a:off x="6814261" y="46016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100" b="1" dirty="0">
                <a:solidFill>
                  <a:schemeClr val="accent3"/>
                </a:solidFill>
                <a:latin typeface="Montserrat" panose="00000500000000000000" pitchFamily="50" charset="0"/>
              </a:rPr>
              <a:t>Sum: $40K</a:t>
            </a:r>
          </a:p>
        </p:txBody>
      </p:sp>
      <p:sp>
        <p:nvSpPr>
          <p:cNvPr id="68" name="Rectangle: Rounded Corners 67">
            <a:extLst>
              <a:ext uri="{FF2B5EF4-FFF2-40B4-BE49-F238E27FC236}">
                <a16:creationId xmlns:a16="http://schemas.microsoft.com/office/drawing/2014/main" id="{022D619C-50D8-4E5D-9223-D59962E52825}"/>
              </a:ext>
            </a:extLst>
          </p:cNvPr>
          <p:cNvSpPr/>
          <p:nvPr/>
        </p:nvSpPr>
        <p:spPr>
          <a:xfrm>
            <a:off x="1478133" y="5188109"/>
            <a:ext cx="9875668" cy="1333590"/>
          </a:xfrm>
          <a:prstGeom prst="roundRect">
            <a:avLst>
              <a:gd name="adj" fmla="val 18175"/>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oup 12">
            <a:extLst>
              <a:ext uri="{FF2B5EF4-FFF2-40B4-BE49-F238E27FC236}">
                <a16:creationId xmlns:a16="http://schemas.microsoft.com/office/drawing/2014/main" id="{B0E2AC9C-BE80-4CC4-8962-8A8F7C79AB21}"/>
              </a:ext>
            </a:extLst>
          </p:cNvPr>
          <p:cNvGrpSpPr/>
          <p:nvPr/>
        </p:nvGrpSpPr>
        <p:grpSpPr>
          <a:xfrm>
            <a:off x="1588741" y="5680986"/>
            <a:ext cx="9654453" cy="303022"/>
            <a:chOff x="1588741" y="5680986"/>
            <a:chExt cx="9654453" cy="303022"/>
          </a:xfrm>
        </p:grpSpPr>
        <p:sp>
          <p:nvSpPr>
            <p:cNvPr id="69" name="Rectangle: Rounded Corners 68">
              <a:extLst>
                <a:ext uri="{FF2B5EF4-FFF2-40B4-BE49-F238E27FC236}">
                  <a16:creationId xmlns:a16="http://schemas.microsoft.com/office/drawing/2014/main" id="{C42B3BFF-0D38-4C24-9D47-51A151A0E4A8}"/>
                </a:ext>
              </a:extLst>
            </p:cNvPr>
            <p:cNvSpPr/>
            <p:nvPr/>
          </p:nvSpPr>
          <p:spPr>
            <a:xfrm>
              <a:off x="1588741" y="5680986"/>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ZYX System annual renewal</a:t>
              </a:r>
            </a:p>
          </p:txBody>
        </p:sp>
        <p:sp>
          <p:nvSpPr>
            <p:cNvPr id="85" name="Rectangle: Rounded Corners 84">
              <a:extLst>
                <a:ext uri="{FF2B5EF4-FFF2-40B4-BE49-F238E27FC236}">
                  <a16:creationId xmlns:a16="http://schemas.microsoft.com/office/drawing/2014/main" id="{8EAFD532-2216-44D4-A1C7-8377860EF661}"/>
                </a:ext>
              </a:extLst>
            </p:cNvPr>
            <p:cNvSpPr/>
            <p:nvPr/>
          </p:nvSpPr>
          <p:spPr>
            <a:xfrm>
              <a:off x="4813300" y="5680986"/>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Nicole Kapoor</a:t>
              </a:r>
            </a:p>
          </p:txBody>
        </p:sp>
        <p:sp>
          <p:nvSpPr>
            <p:cNvPr id="72" name="Rectangle: Rounded Corners 71">
              <a:extLst>
                <a:ext uri="{FF2B5EF4-FFF2-40B4-BE49-F238E27FC236}">
                  <a16:creationId xmlns:a16="http://schemas.microsoft.com/office/drawing/2014/main" id="{18E32822-4BC5-4395-B1A9-F15DC512C9B0}"/>
                </a:ext>
              </a:extLst>
            </p:cNvPr>
            <p:cNvSpPr/>
            <p:nvPr/>
          </p:nvSpPr>
          <p:spPr>
            <a:xfrm>
              <a:off x="6814261" y="56809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$15K</a:t>
              </a:r>
            </a:p>
          </p:txBody>
        </p:sp>
        <p:sp>
          <p:nvSpPr>
            <p:cNvPr id="74" name="Rectangle: Rounded Corners 73">
              <a:extLst>
                <a:ext uri="{FF2B5EF4-FFF2-40B4-BE49-F238E27FC236}">
                  <a16:creationId xmlns:a16="http://schemas.microsoft.com/office/drawing/2014/main" id="{62DBCB8E-0A8D-4E46-BCC7-8F8E3BF982C5}"/>
                </a:ext>
              </a:extLst>
            </p:cNvPr>
            <p:cNvSpPr/>
            <p:nvPr/>
          </p:nvSpPr>
          <p:spPr>
            <a:xfrm>
              <a:off x="8225942" y="5680986"/>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Proposal</a:t>
              </a:r>
            </a:p>
          </p:txBody>
        </p:sp>
        <p:sp>
          <p:nvSpPr>
            <p:cNvPr id="76" name="Rectangle: Rounded Corners 75">
              <a:extLst>
                <a:ext uri="{FF2B5EF4-FFF2-40B4-BE49-F238E27FC236}">
                  <a16:creationId xmlns:a16="http://schemas.microsoft.com/office/drawing/2014/main" id="{5B6B954A-9D03-47C8-9BCB-6CC68117EE7C}"/>
                </a:ext>
              </a:extLst>
            </p:cNvPr>
            <p:cNvSpPr/>
            <p:nvPr/>
          </p:nvSpPr>
          <p:spPr>
            <a:xfrm>
              <a:off x="9788899" y="5680986"/>
              <a:ext cx="1454295" cy="303022"/>
            </a:xfrm>
            <a:prstGeom prst="roundRect">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High</a:t>
              </a:r>
            </a:p>
          </p:txBody>
        </p:sp>
      </p:grpSp>
      <p:sp>
        <p:nvSpPr>
          <p:cNvPr id="79" name="Rectangle: Rounded Corners 78">
            <a:extLst>
              <a:ext uri="{FF2B5EF4-FFF2-40B4-BE49-F238E27FC236}">
                <a16:creationId xmlns:a16="http://schemas.microsoft.com/office/drawing/2014/main" id="{27E96850-CDB3-406E-AC57-8C1CC6EA6C9A}"/>
              </a:ext>
            </a:extLst>
          </p:cNvPr>
          <p:cNvSpPr/>
          <p:nvPr/>
        </p:nvSpPr>
        <p:spPr>
          <a:xfrm>
            <a:off x="6814261" y="52899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Est. Value</a:t>
            </a:r>
          </a:p>
        </p:txBody>
      </p:sp>
      <p:sp>
        <p:nvSpPr>
          <p:cNvPr id="80" name="Rectangle: Rounded Corners 79">
            <a:extLst>
              <a:ext uri="{FF2B5EF4-FFF2-40B4-BE49-F238E27FC236}">
                <a16:creationId xmlns:a16="http://schemas.microsoft.com/office/drawing/2014/main" id="{D5C847FA-E2A8-423A-99BA-F31CC038ABAE}"/>
              </a:ext>
            </a:extLst>
          </p:cNvPr>
          <p:cNvSpPr/>
          <p:nvPr/>
        </p:nvSpPr>
        <p:spPr>
          <a:xfrm>
            <a:off x="8296202" y="52899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Lead Status</a:t>
            </a:r>
          </a:p>
        </p:txBody>
      </p:sp>
      <p:sp>
        <p:nvSpPr>
          <p:cNvPr id="81" name="Rectangle: Rounded Corners 80">
            <a:extLst>
              <a:ext uri="{FF2B5EF4-FFF2-40B4-BE49-F238E27FC236}">
                <a16:creationId xmlns:a16="http://schemas.microsoft.com/office/drawing/2014/main" id="{8E0E8B6A-BD96-4140-92F9-2DF40A34016D}"/>
              </a:ext>
            </a:extLst>
          </p:cNvPr>
          <p:cNvSpPr/>
          <p:nvPr/>
        </p:nvSpPr>
        <p:spPr>
          <a:xfrm>
            <a:off x="9864536" y="52899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Priority</a:t>
            </a:r>
          </a:p>
        </p:txBody>
      </p:sp>
      <p:sp>
        <p:nvSpPr>
          <p:cNvPr id="82" name="Rectangle: Rounded Corners 81">
            <a:extLst>
              <a:ext uri="{FF2B5EF4-FFF2-40B4-BE49-F238E27FC236}">
                <a16:creationId xmlns:a16="http://schemas.microsoft.com/office/drawing/2014/main" id="{79CDCA5D-499B-4FB9-B4CA-F49E068101AC}"/>
              </a:ext>
            </a:extLst>
          </p:cNvPr>
          <p:cNvSpPr/>
          <p:nvPr/>
        </p:nvSpPr>
        <p:spPr>
          <a:xfrm>
            <a:off x="5107940" y="52899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b="1" dirty="0">
                <a:solidFill>
                  <a:schemeClr val="tx2"/>
                </a:solidFill>
                <a:latin typeface="Montserrat" panose="00000500000000000000" pitchFamily="50" charset="0"/>
              </a:rPr>
              <a:t>Assignee</a:t>
            </a:r>
          </a:p>
        </p:txBody>
      </p:sp>
      <p:sp>
        <p:nvSpPr>
          <p:cNvPr id="83" name="Rectangle 82">
            <a:extLst>
              <a:ext uri="{FF2B5EF4-FFF2-40B4-BE49-F238E27FC236}">
                <a16:creationId xmlns:a16="http://schemas.microsoft.com/office/drawing/2014/main" id="{C107777C-5AC1-45A3-A578-6E44A0D5BED9}"/>
              </a:ext>
            </a:extLst>
          </p:cNvPr>
          <p:cNvSpPr/>
          <p:nvPr/>
        </p:nvSpPr>
        <p:spPr>
          <a:xfrm>
            <a:off x="1588740" y="5289986"/>
            <a:ext cx="2526059" cy="303022"/>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200" b="1" dirty="0">
                <a:solidFill>
                  <a:schemeClr val="tx2"/>
                </a:solidFill>
                <a:latin typeface="Montserrat" panose="00000500000000000000" pitchFamily="50" charset="0"/>
              </a:rPr>
              <a:t>Closed / Won</a:t>
            </a:r>
          </a:p>
        </p:txBody>
      </p:sp>
      <p:sp>
        <p:nvSpPr>
          <p:cNvPr id="84" name="Rectangle: Rounded Corners 83">
            <a:extLst>
              <a:ext uri="{FF2B5EF4-FFF2-40B4-BE49-F238E27FC236}">
                <a16:creationId xmlns:a16="http://schemas.microsoft.com/office/drawing/2014/main" id="{11A0157B-00F1-43A1-968E-D8DACC551B36}"/>
              </a:ext>
            </a:extLst>
          </p:cNvPr>
          <p:cNvSpPr/>
          <p:nvPr/>
        </p:nvSpPr>
        <p:spPr>
          <a:xfrm>
            <a:off x="6814261" y="6085886"/>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100" b="1" dirty="0">
                <a:solidFill>
                  <a:schemeClr val="accent3"/>
                </a:solidFill>
                <a:latin typeface="Montserrat" panose="00000500000000000000" pitchFamily="50" charset="0"/>
              </a:rPr>
              <a:t>Sum: $40K</a:t>
            </a:r>
          </a:p>
        </p:txBody>
      </p:sp>
      <p:sp>
        <p:nvSpPr>
          <p:cNvPr id="5" name="Slide Number Placeholder 4">
            <a:extLst>
              <a:ext uri="{FF2B5EF4-FFF2-40B4-BE49-F238E27FC236}">
                <a16:creationId xmlns:a16="http://schemas.microsoft.com/office/drawing/2014/main" id="{5FB2525A-895B-424E-888C-1E4DB294EB6B}"/>
              </a:ext>
            </a:extLst>
          </p:cNvPr>
          <p:cNvSpPr>
            <a:spLocks noGrp="1"/>
          </p:cNvSpPr>
          <p:nvPr>
            <p:ph type="sldNum" sz="quarter" idx="12"/>
          </p:nvPr>
        </p:nvSpPr>
        <p:spPr/>
        <p:txBody>
          <a:bodyPr/>
          <a:lstStyle/>
          <a:p>
            <a:fld id="{0994EF40-5A8D-EB43-8CF9-33945DB63878}" type="slidenum">
              <a:rPr lang="en-US" smtClean="0"/>
              <a:pPr/>
              <a:t>11</a:t>
            </a:fld>
            <a:endParaRPr lang="en-US" dirty="0"/>
          </a:p>
        </p:txBody>
      </p:sp>
      <p:sp>
        <p:nvSpPr>
          <p:cNvPr id="3" name="TextBox 2">
            <a:extLst>
              <a:ext uri="{FF2B5EF4-FFF2-40B4-BE49-F238E27FC236}">
                <a16:creationId xmlns:a16="http://schemas.microsoft.com/office/drawing/2014/main" id="{13AD62E7-008A-95A8-06F4-834A6FE12E8D}"/>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grpSp>
        <p:nvGrpSpPr>
          <p:cNvPr id="23" name="Group 22">
            <a:extLst>
              <a:ext uri="{FF2B5EF4-FFF2-40B4-BE49-F238E27FC236}">
                <a16:creationId xmlns:a16="http://schemas.microsoft.com/office/drawing/2014/main" id="{687ED919-69D9-44D8-A807-7FD1EC54C8F4}"/>
              </a:ext>
            </a:extLst>
          </p:cNvPr>
          <p:cNvGrpSpPr/>
          <p:nvPr/>
        </p:nvGrpSpPr>
        <p:grpSpPr>
          <a:xfrm>
            <a:off x="1588741" y="3791849"/>
            <a:ext cx="9654453" cy="303022"/>
            <a:chOff x="1588741" y="3791849"/>
            <a:chExt cx="9654453" cy="303022"/>
          </a:xfrm>
        </p:grpSpPr>
        <p:grpSp>
          <p:nvGrpSpPr>
            <p:cNvPr id="4" name="Group 3">
              <a:extLst>
                <a:ext uri="{FF2B5EF4-FFF2-40B4-BE49-F238E27FC236}">
                  <a16:creationId xmlns:a16="http://schemas.microsoft.com/office/drawing/2014/main" id="{626104B1-B938-4797-8843-D41594994177}"/>
                </a:ext>
              </a:extLst>
            </p:cNvPr>
            <p:cNvGrpSpPr/>
            <p:nvPr/>
          </p:nvGrpSpPr>
          <p:grpSpPr>
            <a:xfrm>
              <a:off x="1588741" y="3791849"/>
              <a:ext cx="9654453" cy="303022"/>
              <a:chOff x="1588741" y="3791849"/>
              <a:chExt cx="9654453" cy="303022"/>
            </a:xfrm>
          </p:grpSpPr>
          <p:sp>
            <p:nvSpPr>
              <p:cNvPr id="45" name="Rectangle: Rounded Corners 44">
                <a:extLst>
                  <a:ext uri="{FF2B5EF4-FFF2-40B4-BE49-F238E27FC236}">
                    <a16:creationId xmlns:a16="http://schemas.microsoft.com/office/drawing/2014/main" id="{F2676573-EE2B-4342-9308-C6C6D8CD3F55}"/>
                  </a:ext>
                </a:extLst>
              </p:cNvPr>
              <p:cNvSpPr/>
              <p:nvPr/>
            </p:nvSpPr>
            <p:spPr>
              <a:xfrm>
                <a:off x="1588741" y="3791849"/>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ZYX System annual renewal</a:t>
                </a:r>
              </a:p>
            </p:txBody>
          </p:sp>
          <p:sp>
            <p:nvSpPr>
              <p:cNvPr id="49" name="Rectangle: Rounded Corners 48">
                <a:extLst>
                  <a:ext uri="{FF2B5EF4-FFF2-40B4-BE49-F238E27FC236}">
                    <a16:creationId xmlns:a16="http://schemas.microsoft.com/office/drawing/2014/main" id="{BD5BEB2C-9156-4C41-B6ED-F0706CB360EE}"/>
                  </a:ext>
                </a:extLst>
              </p:cNvPr>
              <p:cNvSpPr/>
              <p:nvPr/>
            </p:nvSpPr>
            <p:spPr>
              <a:xfrm>
                <a:off x="6814261" y="37918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$15K</a:t>
                </a:r>
              </a:p>
            </p:txBody>
          </p:sp>
          <p:sp>
            <p:nvSpPr>
              <p:cNvPr id="52" name="Rectangle: Rounded Corners 51">
                <a:extLst>
                  <a:ext uri="{FF2B5EF4-FFF2-40B4-BE49-F238E27FC236}">
                    <a16:creationId xmlns:a16="http://schemas.microsoft.com/office/drawing/2014/main" id="{EBBC1D3A-5ABC-41F0-93AB-8920668F83B6}"/>
                  </a:ext>
                </a:extLst>
              </p:cNvPr>
              <p:cNvSpPr/>
              <p:nvPr/>
            </p:nvSpPr>
            <p:spPr>
              <a:xfrm>
                <a:off x="8225942" y="3791849"/>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Proposal</a:t>
                </a:r>
              </a:p>
            </p:txBody>
          </p:sp>
          <p:sp>
            <p:nvSpPr>
              <p:cNvPr id="55" name="Rectangle: Rounded Corners 54">
                <a:extLst>
                  <a:ext uri="{FF2B5EF4-FFF2-40B4-BE49-F238E27FC236}">
                    <a16:creationId xmlns:a16="http://schemas.microsoft.com/office/drawing/2014/main" id="{B8E4F778-C08D-49A6-8240-C32C425B9D0A}"/>
                  </a:ext>
                </a:extLst>
              </p:cNvPr>
              <p:cNvSpPr/>
              <p:nvPr/>
            </p:nvSpPr>
            <p:spPr>
              <a:xfrm>
                <a:off x="9788899" y="3791849"/>
                <a:ext cx="1454295" cy="303022"/>
              </a:xfrm>
              <a:prstGeom prst="roundRect">
                <a:avLst>
                  <a:gd name="adj" fmla="val 50000"/>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High</a:t>
                </a:r>
              </a:p>
            </p:txBody>
          </p:sp>
        </p:grpSp>
        <p:sp>
          <p:nvSpPr>
            <p:cNvPr id="64" name="Rectangle: Rounded Corners 63">
              <a:extLst>
                <a:ext uri="{FF2B5EF4-FFF2-40B4-BE49-F238E27FC236}">
                  <a16:creationId xmlns:a16="http://schemas.microsoft.com/office/drawing/2014/main" id="{9DB9AEAB-3E6B-49A0-B056-2BA6A5851958}"/>
                </a:ext>
              </a:extLst>
            </p:cNvPr>
            <p:cNvSpPr/>
            <p:nvPr/>
          </p:nvSpPr>
          <p:spPr>
            <a:xfrm>
              <a:off x="4813300" y="3791849"/>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Nicole Kapoor</a:t>
              </a:r>
            </a:p>
          </p:txBody>
        </p:sp>
      </p:grpSp>
      <p:grpSp>
        <p:nvGrpSpPr>
          <p:cNvPr id="25" name="Group 24">
            <a:extLst>
              <a:ext uri="{FF2B5EF4-FFF2-40B4-BE49-F238E27FC236}">
                <a16:creationId xmlns:a16="http://schemas.microsoft.com/office/drawing/2014/main" id="{8B7D4A03-C5B7-4761-981F-2BD2C50342E6}"/>
              </a:ext>
            </a:extLst>
          </p:cNvPr>
          <p:cNvGrpSpPr/>
          <p:nvPr/>
        </p:nvGrpSpPr>
        <p:grpSpPr>
          <a:xfrm>
            <a:off x="1588741" y="4196749"/>
            <a:ext cx="9654453" cy="303022"/>
            <a:chOff x="1588741" y="4196749"/>
            <a:chExt cx="9654453" cy="303022"/>
          </a:xfrm>
        </p:grpSpPr>
        <p:grpSp>
          <p:nvGrpSpPr>
            <p:cNvPr id="10" name="Group 9">
              <a:extLst>
                <a:ext uri="{FF2B5EF4-FFF2-40B4-BE49-F238E27FC236}">
                  <a16:creationId xmlns:a16="http://schemas.microsoft.com/office/drawing/2014/main" id="{4114D993-8A31-4BDB-A683-A384256C678A}"/>
                </a:ext>
              </a:extLst>
            </p:cNvPr>
            <p:cNvGrpSpPr/>
            <p:nvPr/>
          </p:nvGrpSpPr>
          <p:grpSpPr>
            <a:xfrm>
              <a:off x="1588741" y="4196749"/>
              <a:ext cx="9654453" cy="303022"/>
              <a:chOff x="1588741" y="4196749"/>
              <a:chExt cx="9654453" cy="303022"/>
            </a:xfrm>
          </p:grpSpPr>
          <p:sp>
            <p:nvSpPr>
              <p:cNvPr id="46" name="Rectangle: Rounded Corners 45">
                <a:extLst>
                  <a:ext uri="{FF2B5EF4-FFF2-40B4-BE49-F238E27FC236}">
                    <a16:creationId xmlns:a16="http://schemas.microsoft.com/office/drawing/2014/main" id="{B89D3E52-1E7F-4F2F-AEE2-CD4AD9F689B3}"/>
                  </a:ext>
                </a:extLst>
              </p:cNvPr>
              <p:cNvSpPr/>
              <p:nvPr/>
            </p:nvSpPr>
            <p:spPr>
              <a:xfrm>
                <a:off x="1588741" y="4196749"/>
                <a:ext cx="9654453" cy="303022"/>
              </a:xfrm>
              <a:prstGeom prst="roundRect">
                <a:avLst>
                  <a:gd name="adj" fmla="val 50000"/>
                </a:avLst>
              </a:prstGeom>
              <a:gradFill flip="none" rotWithShape="1">
                <a:gsLst>
                  <a:gs pos="0">
                    <a:srgbClr val="1DE5E2">
                      <a:alpha val="25000"/>
                    </a:srgbClr>
                  </a:gs>
                  <a:gs pos="100000">
                    <a:schemeClr val="accent1">
                      <a:alpha val="25000"/>
                    </a:schemeClr>
                  </a:gs>
                </a:gsLst>
                <a:lin ang="0" scaled="0"/>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r>
                  <a:rPr lang="en-US" sz="1000" dirty="0">
                    <a:solidFill>
                      <a:schemeClr val="tx1"/>
                    </a:solidFill>
                    <a:latin typeface="Montserrat" panose="00000500000000000000" pitchFamily="50" charset="0"/>
                  </a:rPr>
                  <a:t>Team ABC expansion opportunity</a:t>
                </a:r>
              </a:p>
            </p:txBody>
          </p:sp>
          <p:sp>
            <p:nvSpPr>
              <p:cNvPr id="50" name="Rectangle: Rounded Corners 49">
                <a:extLst>
                  <a:ext uri="{FF2B5EF4-FFF2-40B4-BE49-F238E27FC236}">
                    <a16:creationId xmlns:a16="http://schemas.microsoft.com/office/drawing/2014/main" id="{FD6C3DC8-1000-460D-9895-FC82FFCE9B86}"/>
                  </a:ext>
                </a:extLst>
              </p:cNvPr>
              <p:cNvSpPr/>
              <p:nvPr/>
            </p:nvSpPr>
            <p:spPr>
              <a:xfrm>
                <a:off x="6814261" y="4196749"/>
                <a:ext cx="1303020"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$5K</a:t>
                </a:r>
              </a:p>
            </p:txBody>
          </p:sp>
          <p:sp>
            <p:nvSpPr>
              <p:cNvPr id="53" name="Rectangle: Rounded Corners 52">
                <a:extLst>
                  <a:ext uri="{FF2B5EF4-FFF2-40B4-BE49-F238E27FC236}">
                    <a16:creationId xmlns:a16="http://schemas.microsoft.com/office/drawing/2014/main" id="{175CA1E3-ACF0-41DD-ABCF-97B380566B83}"/>
                  </a:ext>
                </a:extLst>
              </p:cNvPr>
              <p:cNvSpPr/>
              <p:nvPr/>
            </p:nvSpPr>
            <p:spPr>
              <a:xfrm>
                <a:off x="8225942" y="4196749"/>
                <a:ext cx="1454295" cy="303022"/>
              </a:xfrm>
              <a:prstGeom prst="roundRect">
                <a:avLst>
                  <a:gd name="adj" fmla="val 50000"/>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Meeting</a:t>
                </a:r>
              </a:p>
            </p:txBody>
          </p:sp>
          <p:sp>
            <p:nvSpPr>
              <p:cNvPr id="56" name="Rectangle: Rounded Corners 55">
                <a:extLst>
                  <a:ext uri="{FF2B5EF4-FFF2-40B4-BE49-F238E27FC236}">
                    <a16:creationId xmlns:a16="http://schemas.microsoft.com/office/drawing/2014/main" id="{73E57955-4D5A-400D-9D76-23355AB01306}"/>
                  </a:ext>
                </a:extLst>
              </p:cNvPr>
              <p:cNvSpPr/>
              <p:nvPr/>
            </p:nvSpPr>
            <p:spPr>
              <a:xfrm>
                <a:off x="9788899" y="4196749"/>
                <a:ext cx="1454295" cy="303022"/>
              </a:xfrm>
              <a:prstGeom prst="roundRect">
                <a:avLst>
                  <a:gd name="adj" fmla="val 50000"/>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b="1" dirty="0">
                    <a:solidFill>
                      <a:schemeClr val="bg1"/>
                    </a:solidFill>
                    <a:latin typeface="Montserrat" panose="00000500000000000000" pitchFamily="50" charset="0"/>
                  </a:rPr>
                  <a:t>Medium</a:t>
                </a:r>
              </a:p>
            </p:txBody>
          </p:sp>
        </p:grpSp>
        <p:sp>
          <p:nvSpPr>
            <p:cNvPr id="65" name="Rectangle: Rounded Corners 64">
              <a:extLst>
                <a:ext uri="{FF2B5EF4-FFF2-40B4-BE49-F238E27FC236}">
                  <a16:creationId xmlns:a16="http://schemas.microsoft.com/office/drawing/2014/main" id="{A5EDAD99-9E86-4A15-A384-96914288D8EE}"/>
                </a:ext>
              </a:extLst>
            </p:cNvPr>
            <p:cNvSpPr/>
            <p:nvPr/>
          </p:nvSpPr>
          <p:spPr>
            <a:xfrm>
              <a:off x="4813300" y="4196749"/>
              <a:ext cx="1892300" cy="303022"/>
            </a:xfrm>
            <a:prstGeom prst="roundRect">
              <a:avLst>
                <a:gd name="adj" fmla="val 50000"/>
              </a:avLst>
            </a:prstGeom>
            <a:solidFill>
              <a:schemeClr val="bg1">
                <a:alpha val="5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000" dirty="0">
                  <a:solidFill>
                    <a:schemeClr val="tx1"/>
                  </a:solidFill>
                  <a:latin typeface="Montserrat" panose="00000500000000000000" pitchFamily="50" charset="0"/>
                </a:rPr>
                <a:t>Kiki Smith</a:t>
              </a:r>
            </a:p>
          </p:txBody>
        </p:sp>
      </p:grpSp>
    </p:spTree>
    <p:extLst>
      <p:ext uri="{BB962C8B-B14F-4D97-AF65-F5344CB8AC3E}">
        <p14:creationId xmlns:p14="http://schemas.microsoft.com/office/powerpoint/2010/main" val="4066858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500" fill="hold"/>
                                        <p:tgtEl>
                                          <p:spTgt spid="8"/>
                                        </p:tgtEl>
                                        <p:attrNameLst>
                                          <p:attrName>ppt_x</p:attrName>
                                        </p:attrNameLst>
                                      </p:cBhvr>
                                      <p:tavLst>
                                        <p:tav tm="0">
                                          <p:val>
                                            <p:strVal val="#ppt_x-#ppt_w/2"/>
                                          </p:val>
                                        </p:tav>
                                        <p:tav tm="100000">
                                          <p:val>
                                            <p:strVal val="#ppt_x"/>
                                          </p:val>
                                        </p:tav>
                                      </p:tavLst>
                                    </p:anim>
                                    <p:anim calcmode="lin" valueType="num">
                                      <p:cBhvr>
                                        <p:cTn id="8" dur="1500" fill="hold"/>
                                        <p:tgtEl>
                                          <p:spTgt spid="8"/>
                                        </p:tgtEl>
                                        <p:attrNameLst>
                                          <p:attrName>ppt_y</p:attrName>
                                        </p:attrNameLst>
                                      </p:cBhvr>
                                      <p:tavLst>
                                        <p:tav tm="0">
                                          <p:val>
                                            <p:strVal val="#ppt_y"/>
                                          </p:val>
                                        </p:tav>
                                        <p:tav tm="100000">
                                          <p:val>
                                            <p:strVal val="#ppt_y"/>
                                          </p:val>
                                        </p:tav>
                                      </p:tavLst>
                                    </p:anim>
                                    <p:anim calcmode="lin" valueType="num">
                                      <p:cBhvr>
                                        <p:cTn id="9" dur="1500" fill="hold"/>
                                        <p:tgtEl>
                                          <p:spTgt spid="8"/>
                                        </p:tgtEl>
                                        <p:attrNameLst>
                                          <p:attrName>ppt_w</p:attrName>
                                        </p:attrNameLst>
                                      </p:cBhvr>
                                      <p:tavLst>
                                        <p:tav tm="0">
                                          <p:val>
                                            <p:fltVal val="0"/>
                                          </p:val>
                                        </p:tav>
                                        <p:tav tm="100000">
                                          <p:val>
                                            <p:strVal val="#ppt_w"/>
                                          </p:val>
                                        </p:tav>
                                      </p:tavLst>
                                    </p:anim>
                                    <p:anim calcmode="lin" valueType="num">
                                      <p:cBhvr>
                                        <p:cTn id="10" dur="1500" fill="hold"/>
                                        <p:tgtEl>
                                          <p:spTgt spid="8"/>
                                        </p:tgtEl>
                                        <p:attrNameLst>
                                          <p:attrName>ppt_h</p:attrName>
                                        </p:attrNameLst>
                                      </p:cBhvr>
                                      <p:tavLst>
                                        <p:tav tm="0">
                                          <p:val>
                                            <p:strVal val="#ppt_h"/>
                                          </p:val>
                                        </p:tav>
                                        <p:tav tm="100000">
                                          <p:val>
                                            <p:strVal val="#ppt_h"/>
                                          </p:val>
                                        </p:tav>
                                      </p:tavLst>
                                    </p:anim>
                                  </p:childTnLst>
                                </p:cTn>
                              </p:par>
                              <p:par>
                                <p:cTn id="11" presetID="17" presetClass="entr" presetSubtype="8" fill="hold" grpId="0" nodeType="with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p:cTn id="13" dur="1500" fill="hold"/>
                                        <p:tgtEl>
                                          <p:spTgt spid="44"/>
                                        </p:tgtEl>
                                        <p:attrNameLst>
                                          <p:attrName>ppt_x</p:attrName>
                                        </p:attrNameLst>
                                      </p:cBhvr>
                                      <p:tavLst>
                                        <p:tav tm="0">
                                          <p:val>
                                            <p:strVal val="#ppt_x-#ppt_w/2"/>
                                          </p:val>
                                        </p:tav>
                                        <p:tav tm="100000">
                                          <p:val>
                                            <p:strVal val="#ppt_x"/>
                                          </p:val>
                                        </p:tav>
                                      </p:tavLst>
                                    </p:anim>
                                    <p:anim calcmode="lin" valueType="num">
                                      <p:cBhvr>
                                        <p:cTn id="14" dur="1500" fill="hold"/>
                                        <p:tgtEl>
                                          <p:spTgt spid="44"/>
                                        </p:tgtEl>
                                        <p:attrNameLst>
                                          <p:attrName>ppt_y</p:attrName>
                                        </p:attrNameLst>
                                      </p:cBhvr>
                                      <p:tavLst>
                                        <p:tav tm="0">
                                          <p:val>
                                            <p:strVal val="#ppt_y"/>
                                          </p:val>
                                        </p:tav>
                                        <p:tav tm="100000">
                                          <p:val>
                                            <p:strVal val="#ppt_y"/>
                                          </p:val>
                                        </p:tav>
                                      </p:tavLst>
                                    </p:anim>
                                    <p:anim calcmode="lin" valueType="num">
                                      <p:cBhvr>
                                        <p:cTn id="15" dur="1500" fill="hold"/>
                                        <p:tgtEl>
                                          <p:spTgt spid="44"/>
                                        </p:tgtEl>
                                        <p:attrNameLst>
                                          <p:attrName>ppt_w</p:attrName>
                                        </p:attrNameLst>
                                      </p:cBhvr>
                                      <p:tavLst>
                                        <p:tav tm="0">
                                          <p:val>
                                            <p:fltVal val="0"/>
                                          </p:val>
                                        </p:tav>
                                        <p:tav tm="100000">
                                          <p:val>
                                            <p:strVal val="#ppt_w"/>
                                          </p:val>
                                        </p:tav>
                                      </p:tavLst>
                                    </p:anim>
                                    <p:anim calcmode="lin" valueType="num">
                                      <p:cBhvr>
                                        <p:cTn id="16" dur="1500" fill="hold"/>
                                        <p:tgtEl>
                                          <p:spTgt spid="44"/>
                                        </p:tgtEl>
                                        <p:attrNameLst>
                                          <p:attrName>ppt_h</p:attrName>
                                        </p:attrNameLst>
                                      </p:cBhvr>
                                      <p:tavLst>
                                        <p:tav tm="0">
                                          <p:val>
                                            <p:strVal val="#ppt_h"/>
                                          </p:val>
                                        </p:tav>
                                        <p:tav tm="100000">
                                          <p:val>
                                            <p:strVal val="#ppt_h"/>
                                          </p:val>
                                        </p:tav>
                                      </p:tavLst>
                                    </p:anim>
                                  </p:childTnLst>
                                </p:cTn>
                              </p:par>
                              <p:par>
                                <p:cTn id="17" presetID="17" presetClass="entr" presetSubtype="8" fill="hold" grpId="0" nodeType="withEffect">
                                  <p:stCondLst>
                                    <p:cond delay="0"/>
                                  </p:stCondLst>
                                  <p:childTnLst>
                                    <p:set>
                                      <p:cBhvr>
                                        <p:cTn id="18" dur="1" fill="hold">
                                          <p:stCondLst>
                                            <p:cond delay="0"/>
                                          </p:stCondLst>
                                        </p:cTn>
                                        <p:tgtEl>
                                          <p:spTgt spid="68"/>
                                        </p:tgtEl>
                                        <p:attrNameLst>
                                          <p:attrName>style.visibility</p:attrName>
                                        </p:attrNameLst>
                                      </p:cBhvr>
                                      <p:to>
                                        <p:strVal val="visible"/>
                                      </p:to>
                                    </p:set>
                                    <p:anim calcmode="lin" valueType="num">
                                      <p:cBhvr>
                                        <p:cTn id="19" dur="1500" fill="hold"/>
                                        <p:tgtEl>
                                          <p:spTgt spid="68"/>
                                        </p:tgtEl>
                                        <p:attrNameLst>
                                          <p:attrName>ppt_x</p:attrName>
                                        </p:attrNameLst>
                                      </p:cBhvr>
                                      <p:tavLst>
                                        <p:tav tm="0">
                                          <p:val>
                                            <p:strVal val="#ppt_x-#ppt_w/2"/>
                                          </p:val>
                                        </p:tav>
                                        <p:tav tm="100000">
                                          <p:val>
                                            <p:strVal val="#ppt_x"/>
                                          </p:val>
                                        </p:tav>
                                      </p:tavLst>
                                    </p:anim>
                                    <p:anim calcmode="lin" valueType="num">
                                      <p:cBhvr>
                                        <p:cTn id="20" dur="1500" fill="hold"/>
                                        <p:tgtEl>
                                          <p:spTgt spid="68"/>
                                        </p:tgtEl>
                                        <p:attrNameLst>
                                          <p:attrName>ppt_y</p:attrName>
                                        </p:attrNameLst>
                                      </p:cBhvr>
                                      <p:tavLst>
                                        <p:tav tm="0">
                                          <p:val>
                                            <p:strVal val="#ppt_y"/>
                                          </p:val>
                                        </p:tav>
                                        <p:tav tm="100000">
                                          <p:val>
                                            <p:strVal val="#ppt_y"/>
                                          </p:val>
                                        </p:tav>
                                      </p:tavLst>
                                    </p:anim>
                                    <p:anim calcmode="lin" valueType="num">
                                      <p:cBhvr>
                                        <p:cTn id="21" dur="1500" fill="hold"/>
                                        <p:tgtEl>
                                          <p:spTgt spid="68"/>
                                        </p:tgtEl>
                                        <p:attrNameLst>
                                          <p:attrName>ppt_w</p:attrName>
                                        </p:attrNameLst>
                                      </p:cBhvr>
                                      <p:tavLst>
                                        <p:tav tm="0">
                                          <p:val>
                                            <p:fltVal val="0"/>
                                          </p:val>
                                        </p:tav>
                                        <p:tav tm="100000">
                                          <p:val>
                                            <p:strVal val="#ppt_w"/>
                                          </p:val>
                                        </p:tav>
                                      </p:tavLst>
                                    </p:anim>
                                    <p:anim calcmode="lin" valueType="num">
                                      <p:cBhvr>
                                        <p:cTn id="22" dur="1500" fill="hold"/>
                                        <p:tgtEl>
                                          <p:spTgt spid="68"/>
                                        </p:tgtEl>
                                        <p:attrNameLst>
                                          <p:attrName>ppt_h</p:attrName>
                                        </p:attrNameLst>
                                      </p:cBhvr>
                                      <p:tavLst>
                                        <p:tav tm="0">
                                          <p:val>
                                            <p:strVal val="#ppt_h"/>
                                          </p:val>
                                        </p:tav>
                                        <p:tav tm="100000">
                                          <p:val>
                                            <p:strVal val="#ppt_h"/>
                                          </p:val>
                                        </p:tav>
                                      </p:tavLst>
                                    </p:anim>
                                  </p:childTnLst>
                                </p:cTn>
                              </p:par>
                              <p:par>
                                <p:cTn id="23" presetID="12" presetClass="entr" presetSubtype="1" fill="hold" grpId="0" nodeType="withEffect">
                                  <p:stCondLst>
                                    <p:cond delay="1000"/>
                                  </p:stCondLst>
                                  <p:childTnLst>
                                    <p:set>
                                      <p:cBhvr>
                                        <p:cTn id="24" dur="1" fill="hold">
                                          <p:stCondLst>
                                            <p:cond delay="0"/>
                                          </p:stCondLst>
                                        </p:cTn>
                                        <p:tgtEl>
                                          <p:spTgt spid="40"/>
                                        </p:tgtEl>
                                        <p:attrNameLst>
                                          <p:attrName>style.visibility</p:attrName>
                                        </p:attrNameLst>
                                      </p:cBhvr>
                                      <p:to>
                                        <p:strVal val="visible"/>
                                      </p:to>
                                    </p:set>
                                    <p:anim calcmode="lin" valueType="num">
                                      <p:cBhvr additive="base">
                                        <p:cTn id="25" dur="1000"/>
                                        <p:tgtEl>
                                          <p:spTgt spid="40"/>
                                        </p:tgtEl>
                                        <p:attrNameLst>
                                          <p:attrName>ppt_y</p:attrName>
                                        </p:attrNameLst>
                                      </p:cBhvr>
                                      <p:tavLst>
                                        <p:tav tm="0">
                                          <p:val>
                                            <p:strVal val="#ppt_y-#ppt_h*1.125000"/>
                                          </p:val>
                                        </p:tav>
                                        <p:tav tm="100000">
                                          <p:val>
                                            <p:strVal val="#ppt_y"/>
                                          </p:val>
                                        </p:tav>
                                      </p:tavLst>
                                    </p:anim>
                                    <p:animEffect transition="in" filter="wipe(down)">
                                      <p:cBhvr>
                                        <p:cTn id="26" dur="1000"/>
                                        <p:tgtEl>
                                          <p:spTgt spid="40"/>
                                        </p:tgtEl>
                                      </p:cBhvr>
                                    </p:animEffect>
                                  </p:childTnLst>
                                </p:cTn>
                              </p:par>
                              <p:par>
                                <p:cTn id="27" presetID="12" presetClass="entr" presetSubtype="1" fill="hold" grpId="0" nodeType="withEffect">
                                  <p:stCondLst>
                                    <p:cond delay="1000"/>
                                  </p:stCondLst>
                                  <p:childTnLst>
                                    <p:set>
                                      <p:cBhvr>
                                        <p:cTn id="28" dur="1" fill="hold">
                                          <p:stCondLst>
                                            <p:cond delay="0"/>
                                          </p:stCondLst>
                                        </p:cTn>
                                        <p:tgtEl>
                                          <p:spTgt spid="39"/>
                                        </p:tgtEl>
                                        <p:attrNameLst>
                                          <p:attrName>style.visibility</p:attrName>
                                        </p:attrNameLst>
                                      </p:cBhvr>
                                      <p:to>
                                        <p:strVal val="visible"/>
                                      </p:to>
                                    </p:set>
                                    <p:anim calcmode="lin" valueType="num">
                                      <p:cBhvr additive="base">
                                        <p:cTn id="29" dur="1000"/>
                                        <p:tgtEl>
                                          <p:spTgt spid="39"/>
                                        </p:tgtEl>
                                        <p:attrNameLst>
                                          <p:attrName>ppt_y</p:attrName>
                                        </p:attrNameLst>
                                      </p:cBhvr>
                                      <p:tavLst>
                                        <p:tav tm="0">
                                          <p:val>
                                            <p:strVal val="#ppt_y-#ppt_h*1.125000"/>
                                          </p:val>
                                        </p:tav>
                                        <p:tav tm="100000">
                                          <p:val>
                                            <p:strVal val="#ppt_y"/>
                                          </p:val>
                                        </p:tav>
                                      </p:tavLst>
                                    </p:anim>
                                    <p:animEffect transition="in" filter="wipe(down)">
                                      <p:cBhvr>
                                        <p:cTn id="30" dur="1000"/>
                                        <p:tgtEl>
                                          <p:spTgt spid="39"/>
                                        </p:tgtEl>
                                      </p:cBhvr>
                                    </p:animEffect>
                                  </p:childTnLst>
                                </p:cTn>
                              </p:par>
                              <p:par>
                                <p:cTn id="31" presetID="12" presetClass="entr" presetSubtype="1" fill="hold" grpId="0" nodeType="withEffect">
                                  <p:stCondLst>
                                    <p:cond delay="1000"/>
                                  </p:stCondLst>
                                  <p:childTnLst>
                                    <p:set>
                                      <p:cBhvr>
                                        <p:cTn id="32" dur="1" fill="hold">
                                          <p:stCondLst>
                                            <p:cond delay="0"/>
                                          </p:stCondLst>
                                        </p:cTn>
                                        <p:tgtEl>
                                          <p:spTgt spid="36"/>
                                        </p:tgtEl>
                                        <p:attrNameLst>
                                          <p:attrName>style.visibility</p:attrName>
                                        </p:attrNameLst>
                                      </p:cBhvr>
                                      <p:to>
                                        <p:strVal val="visible"/>
                                      </p:to>
                                    </p:set>
                                    <p:anim calcmode="lin" valueType="num">
                                      <p:cBhvr additive="base">
                                        <p:cTn id="33" dur="1000"/>
                                        <p:tgtEl>
                                          <p:spTgt spid="36"/>
                                        </p:tgtEl>
                                        <p:attrNameLst>
                                          <p:attrName>ppt_y</p:attrName>
                                        </p:attrNameLst>
                                      </p:cBhvr>
                                      <p:tavLst>
                                        <p:tav tm="0">
                                          <p:val>
                                            <p:strVal val="#ppt_y-#ppt_h*1.125000"/>
                                          </p:val>
                                        </p:tav>
                                        <p:tav tm="100000">
                                          <p:val>
                                            <p:strVal val="#ppt_y"/>
                                          </p:val>
                                        </p:tav>
                                      </p:tavLst>
                                    </p:anim>
                                    <p:animEffect transition="in" filter="wipe(down)">
                                      <p:cBhvr>
                                        <p:cTn id="34" dur="1000"/>
                                        <p:tgtEl>
                                          <p:spTgt spid="36"/>
                                        </p:tgtEl>
                                      </p:cBhvr>
                                    </p:animEffect>
                                  </p:childTnLst>
                                </p:cTn>
                              </p:par>
                              <p:par>
                                <p:cTn id="35" presetID="12" presetClass="entr" presetSubtype="1" fill="hold" grpId="0" nodeType="withEffect">
                                  <p:stCondLst>
                                    <p:cond delay="1000"/>
                                  </p:stCondLst>
                                  <p:childTnLst>
                                    <p:set>
                                      <p:cBhvr>
                                        <p:cTn id="36" dur="1" fill="hold">
                                          <p:stCondLst>
                                            <p:cond delay="0"/>
                                          </p:stCondLst>
                                        </p:cTn>
                                        <p:tgtEl>
                                          <p:spTgt spid="37"/>
                                        </p:tgtEl>
                                        <p:attrNameLst>
                                          <p:attrName>style.visibility</p:attrName>
                                        </p:attrNameLst>
                                      </p:cBhvr>
                                      <p:to>
                                        <p:strVal val="visible"/>
                                      </p:to>
                                    </p:set>
                                    <p:anim calcmode="lin" valueType="num">
                                      <p:cBhvr additive="base">
                                        <p:cTn id="37" dur="1000"/>
                                        <p:tgtEl>
                                          <p:spTgt spid="37"/>
                                        </p:tgtEl>
                                        <p:attrNameLst>
                                          <p:attrName>ppt_y</p:attrName>
                                        </p:attrNameLst>
                                      </p:cBhvr>
                                      <p:tavLst>
                                        <p:tav tm="0">
                                          <p:val>
                                            <p:strVal val="#ppt_y-#ppt_h*1.125000"/>
                                          </p:val>
                                        </p:tav>
                                        <p:tav tm="100000">
                                          <p:val>
                                            <p:strVal val="#ppt_y"/>
                                          </p:val>
                                        </p:tav>
                                      </p:tavLst>
                                    </p:anim>
                                    <p:animEffect transition="in" filter="wipe(down)">
                                      <p:cBhvr>
                                        <p:cTn id="38" dur="1000"/>
                                        <p:tgtEl>
                                          <p:spTgt spid="37"/>
                                        </p:tgtEl>
                                      </p:cBhvr>
                                    </p:animEffect>
                                  </p:childTnLst>
                                </p:cTn>
                              </p:par>
                              <p:par>
                                <p:cTn id="39" presetID="12" presetClass="entr" presetSubtype="1" fill="hold" grpId="0" nodeType="withEffect">
                                  <p:stCondLst>
                                    <p:cond delay="1000"/>
                                  </p:stCondLst>
                                  <p:childTnLst>
                                    <p:set>
                                      <p:cBhvr>
                                        <p:cTn id="40" dur="1" fill="hold">
                                          <p:stCondLst>
                                            <p:cond delay="0"/>
                                          </p:stCondLst>
                                        </p:cTn>
                                        <p:tgtEl>
                                          <p:spTgt spid="38"/>
                                        </p:tgtEl>
                                        <p:attrNameLst>
                                          <p:attrName>style.visibility</p:attrName>
                                        </p:attrNameLst>
                                      </p:cBhvr>
                                      <p:to>
                                        <p:strVal val="visible"/>
                                      </p:to>
                                    </p:set>
                                    <p:anim calcmode="lin" valueType="num">
                                      <p:cBhvr additive="base">
                                        <p:cTn id="41" dur="1000"/>
                                        <p:tgtEl>
                                          <p:spTgt spid="38"/>
                                        </p:tgtEl>
                                        <p:attrNameLst>
                                          <p:attrName>ppt_y</p:attrName>
                                        </p:attrNameLst>
                                      </p:cBhvr>
                                      <p:tavLst>
                                        <p:tav tm="0">
                                          <p:val>
                                            <p:strVal val="#ppt_y-#ppt_h*1.125000"/>
                                          </p:val>
                                        </p:tav>
                                        <p:tav tm="100000">
                                          <p:val>
                                            <p:strVal val="#ppt_y"/>
                                          </p:val>
                                        </p:tav>
                                      </p:tavLst>
                                    </p:anim>
                                    <p:animEffect transition="in" filter="wipe(down)">
                                      <p:cBhvr>
                                        <p:cTn id="42" dur="1000"/>
                                        <p:tgtEl>
                                          <p:spTgt spid="38"/>
                                        </p:tgtEl>
                                      </p:cBhvr>
                                    </p:animEffect>
                                  </p:childTnLst>
                                </p:cTn>
                              </p:par>
                              <p:par>
                                <p:cTn id="43" presetID="12" presetClass="entr" presetSubtype="1" fill="hold" grpId="0" nodeType="withEffect">
                                  <p:stCondLst>
                                    <p:cond delay="1000"/>
                                  </p:stCondLst>
                                  <p:childTnLst>
                                    <p:set>
                                      <p:cBhvr>
                                        <p:cTn id="44" dur="1" fill="hold">
                                          <p:stCondLst>
                                            <p:cond delay="0"/>
                                          </p:stCondLst>
                                        </p:cTn>
                                        <p:tgtEl>
                                          <p:spTgt spid="58"/>
                                        </p:tgtEl>
                                        <p:attrNameLst>
                                          <p:attrName>style.visibility</p:attrName>
                                        </p:attrNameLst>
                                      </p:cBhvr>
                                      <p:to>
                                        <p:strVal val="visible"/>
                                      </p:to>
                                    </p:set>
                                    <p:anim calcmode="lin" valueType="num">
                                      <p:cBhvr additive="base">
                                        <p:cTn id="45" dur="1000"/>
                                        <p:tgtEl>
                                          <p:spTgt spid="58"/>
                                        </p:tgtEl>
                                        <p:attrNameLst>
                                          <p:attrName>ppt_y</p:attrName>
                                        </p:attrNameLst>
                                      </p:cBhvr>
                                      <p:tavLst>
                                        <p:tav tm="0">
                                          <p:val>
                                            <p:strVal val="#ppt_y-#ppt_h*1.125000"/>
                                          </p:val>
                                        </p:tav>
                                        <p:tav tm="100000">
                                          <p:val>
                                            <p:strVal val="#ppt_y"/>
                                          </p:val>
                                        </p:tav>
                                      </p:tavLst>
                                    </p:anim>
                                    <p:animEffect transition="in" filter="wipe(down)">
                                      <p:cBhvr>
                                        <p:cTn id="46" dur="1000"/>
                                        <p:tgtEl>
                                          <p:spTgt spid="58"/>
                                        </p:tgtEl>
                                      </p:cBhvr>
                                    </p:animEffect>
                                  </p:childTnLst>
                                </p:cTn>
                              </p:par>
                              <p:par>
                                <p:cTn id="47" presetID="12" presetClass="entr" presetSubtype="1" fill="hold" grpId="0" nodeType="withEffect">
                                  <p:stCondLst>
                                    <p:cond delay="1000"/>
                                  </p:stCondLst>
                                  <p:childTnLst>
                                    <p:set>
                                      <p:cBhvr>
                                        <p:cTn id="48" dur="1" fill="hold">
                                          <p:stCondLst>
                                            <p:cond delay="0"/>
                                          </p:stCondLst>
                                        </p:cTn>
                                        <p:tgtEl>
                                          <p:spTgt spid="59"/>
                                        </p:tgtEl>
                                        <p:attrNameLst>
                                          <p:attrName>style.visibility</p:attrName>
                                        </p:attrNameLst>
                                      </p:cBhvr>
                                      <p:to>
                                        <p:strVal val="visible"/>
                                      </p:to>
                                    </p:set>
                                    <p:anim calcmode="lin" valueType="num">
                                      <p:cBhvr additive="base">
                                        <p:cTn id="49" dur="1000"/>
                                        <p:tgtEl>
                                          <p:spTgt spid="59"/>
                                        </p:tgtEl>
                                        <p:attrNameLst>
                                          <p:attrName>ppt_y</p:attrName>
                                        </p:attrNameLst>
                                      </p:cBhvr>
                                      <p:tavLst>
                                        <p:tav tm="0">
                                          <p:val>
                                            <p:strVal val="#ppt_y-#ppt_h*1.125000"/>
                                          </p:val>
                                        </p:tav>
                                        <p:tav tm="100000">
                                          <p:val>
                                            <p:strVal val="#ppt_y"/>
                                          </p:val>
                                        </p:tav>
                                      </p:tavLst>
                                    </p:anim>
                                    <p:animEffect transition="in" filter="wipe(down)">
                                      <p:cBhvr>
                                        <p:cTn id="50" dur="1000"/>
                                        <p:tgtEl>
                                          <p:spTgt spid="59"/>
                                        </p:tgtEl>
                                      </p:cBhvr>
                                    </p:animEffect>
                                  </p:childTnLst>
                                </p:cTn>
                              </p:par>
                              <p:par>
                                <p:cTn id="51" presetID="12" presetClass="entr" presetSubtype="1" fill="hold" grpId="0" nodeType="withEffect">
                                  <p:stCondLst>
                                    <p:cond delay="1000"/>
                                  </p:stCondLst>
                                  <p:childTnLst>
                                    <p:set>
                                      <p:cBhvr>
                                        <p:cTn id="52" dur="1" fill="hold">
                                          <p:stCondLst>
                                            <p:cond delay="0"/>
                                          </p:stCondLst>
                                        </p:cTn>
                                        <p:tgtEl>
                                          <p:spTgt spid="60"/>
                                        </p:tgtEl>
                                        <p:attrNameLst>
                                          <p:attrName>style.visibility</p:attrName>
                                        </p:attrNameLst>
                                      </p:cBhvr>
                                      <p:to>
                                        <p:strVal val="visible"/>
                                      </p:to>
                                    </p:set>
                                    <p:anim calcmode="lin" valueType="num">
                                      <p:cBhvr additive="base">
                                        <p:cTn id="53" dur="1000"/>
                                        <p:tgtEl>
                                          <p:spTgt spid="60"/>
                                        </p:tgtEl>
                                        <p:attrNameLst>
                                          <p:attrName>ppt_y</p:attrName>
                                        </p:attrNameLst>
                                      </p:cBhvr>
                                      <p:tavLst>
                                        <p:tav tm="0">
                                          <p:val>
                                            <p:strVal val="#ppt_y-#ppt_h*1.125000"/>
                                          </p:val>
                                        </p:tav>
                                        <p:tav tm="100000">
                                          <p:val>
                                            <p:strVal val="#ppt_y"/>
                                          </p:val>
                                        </p:tav>
                                      </p:tavLst>
                                    </p:anim>
                                    <p:animEffect transition="in" filter="wipe(down)">
                                      <p:cBhvr>
                                        <p:cTn id="54" dur="1000"/>
                                        <p:tgtEl>
                                          <p:spTgt spid="60"/>
                                        </p:tgtEl>
                                      </p:cBhvr>
                                    </p:animEffect>
                                  </p:childTnLst>
                                </p:cTn>
                              </p:par>
                              <p:par>
                                <p:cTn id="55" presetID="12" presetClass="entr" presetSubtype="1" fill="hold" grpId="0" nodeType="withEffect">
                                  <p:stCondLst>
                                    <p:cond delay="1000"/>
                                  </p:stCondLst>
                                  <p:childTnLst>
                                    <p:set>
                                      <p:cBhvr>
                                        <p:cTn id="56" dur="1" fill="hold">
                                          <p:stCondLst>
                                            <p:cond delay="0"/>
                                          </p:stCondLst>
                                        </p:cTn>
                                        <p:tgtEl>
                                          <p:spTgt spid="61"/>
                                        </p:tgtEl>
                                        <p:attrNameLst>
                                          <p:attrName>style.visibility</p:attrName>
                                        </p:attrNameLst>
                                      </p:cBhvr>
                                      <p:to>
                                        <p:strVal val="visible"/>
                                      </p:to>
                                    </p:set>
                                    <p:anim calcmode="lin" valueType="num">
                                      <p:cBhvr additive="base">
                                        <p:cTn id="57" dur="1000"/>
                                        <p:tgtEl>
                                          <p:spTgt spid="61"/>
                                        </p:tgtEl>
                                        <p:attrNameLst>
                                          <p:attrName>ppt_y</p:attrName>
                                        </p:attrNameLst>
                                      </p:cBhvr>
                                      <p:tavLst>
                                        <p:tav tm="0">
                                          <p:val>
                                            <p:strVal val="#ppt_y-#ppt_h*1.125000"/>
                                          </p:val>
                                        </p:tav>
                                        <p:tav tm="100000">
                                          <p:val>
                                            <p:strVal val="#ppt_y"/>
                                          </p:val>
                                        </p:tav>
                                      </p:tavLst>
                                    </p:anim>
                                    <p:animEffect transition="in" filter="wipe(down)">
                                      <p:cBhvr>
                                        <p:cTn id="58" dur="1000"/>
                                        <p:tgtEl>
                                          <p:spTgt spid="61"/>
                                        </p:tgtEl>
                                      </p:cBhvr>
                                    </p:animEffect>
                                  </p:childTnLst>
                                </p:cTn>
                              </p:par>
                              <p:par>
                                <p:cTn id="59" presetID="12" presetClass="entr" presetSubtype="1" fill="hold" grpId="0" nodeType="withEffect">
                                  <p:stCondLst>
                                    <p:cond delay="1000"/>
                                  </p:stCondLst>
                                  <p:childTnLst>
                                    <p:set>
                                      <p:cBhvr>
                                        <p:cTn id="60" dur="1" fill="hold">
                                          <p:stCondLst>
                                            <p:cond delay="0"/>
                                          </p:stCondLst>
                                        </p:cTn>
                                        <p:tgtEl>
                                          <p:spTgt spid="62"/>
                                        </p:tgtEl>
                                        <p:attrNameLst>
                                          <p:attrName>style.visibility</p:attrName>
                                        </p:attrNameLst>
                                      </p:cBhvr>
                                      <p:to>
                                        <p:strVal val="visible"/>
                                      </p:to>
                                    </p:set>
                                    <p:anim calcmode="lin" valueType="num">
                                      <p:cBhvr additive="base">
                                        <p:cTn id="61" dur="1000"/>
                                        <p:tgtEl>
                                          <p:spTgt spid="62"/>
                                        </p:tgtEl>
                                        <p:attrNameLst>
                                          <p:attrName>ppt_y</p:attrName>
                                        </p:attrNameLst>
                                      </p:cBhvr>
                                      <p:tavLst>
                                        <p:tav tm="0">
                                          <p:val>
                                            <p:strVal val="#ppt_y-#ppt_h*1.125000"/>
                                          </p:val>
                                        </p:tav>
                                        <p:tav tm="100000">
                                          <p:val>
                                            <p:strVal val="#ppt_y"/>
                                          </p:val>
                                        </p:tav>
                                      </p:tavLst>
                                    </p:anim>
                                    <p:animEffect transition="in" filter="wipe(down)">
                                      <p:cBhvr>
                                        <p:cTn id="62" dur="1000"/>
                                        <p:tgtEl>
                                          <p:spTgt spid="62"/>
                                        </p:tgtEl>
                                      </p:cBhvr>
                                    </p:animEffect>
                                  </p:childTnLst>
                                </p:cTn>
                              </p:par>
                              <p:par>
                                <p:cTn id="63" presetID="12" presetClass="entr" presetSubtype="1" fill="hold" grpId="0" nodeType="withEffect">
                                  <p:stCondLst>
                                    <p:cond delay="1000"/>
                                  </p:stCondLst>
                                  <p:childTnLst>
                                    <p:set>
                                      <p:cBhvr>
                                        <p:cTn id="64" dur="1" fill="hold">
                                          <p:stCondLst>
                                            <p:cond delay="0"/>
                                          </p:stCondLst>
                                        </p:cTn>
                                        <p:tgtEl>
                                          <p:spTgt spid="79"/>
                                        </p:tgtEl>
                                        <p:attrNameLst>
                                          <p:attrName>style.visibility</p:attrName>
                                        </p:attrNameLst>
                                      </p:cBhvr>
                                      <p:to>
                                        <p:strVal val="visible"/>
                                      </p:to>
                                    </p:set>
                                    <p:anim calcmode="lin" valueType="num">
                                      <p:cBhvr additive="base">
                                        <p:cTn id="65" dur="1000"/>
                                        <p:tgtEl>
                                          <p:spTgt spid="79"/>
                                        </p:tgtEl>
                                        <p:attrNameLst>
                                          <p:attrName>ppt_y</p:attrName>
                                        </p:attrNameLst>
                                      </p:cBhvr>
                                      <p:tavLst>
                                        <p:tav tm="0">
                                          <p:val>
                                            <p:strVal val="#ppt_y-#ppt_h*1.125000"/>
                                          </p:val>
                                        </p:tav>
                                        <p:tav tm="100000">
                                          <p:val>
                                            <p:strVal val="#ppt_y"/>
                                          </p:val>
                                        </p:tav>
                                      </p:tavLst>
                                    </p:anim>
                                    <p:animEffect transition="in" filter="wipe(down)">
                                      <p:cBhvr>
                                        <p:cTn id="66" dur="1000"/>
                                        <p:tgtEl>
                                          <p:spTgt spid="79"/>
                                        </p:tgtEl>
                                      </p:cBhvr>
                                    </p:animEffect>
                                  </p:childTnLst>
                                </p:cTn>
                              </p:par>
                              <p:par>
                                <p:cTn id="67" presetID="12" presetClass="entr" presetSubtype="1" fill="hold" grpId="0" nodeType="withEffect">
                                  <p:stCondLst>
                                    <p:cond delay="1000"/>
                                  </p:stCondLst>
                                  <p:childTnLst>
                                    <p:set>
                                      <p:cBhvr>
                                        <p:cTn id="68" dur="1" fill="hold">
                                          <p:stCondLst>
                                            <p:cond delay="0"/>
                                          </p:stCondLst>
                                        </p:cTn>
                                        <p:tgtEl>
                                          <p:spTgt spid="80"/>
                                        </p:tgtEl>
                                        <p:attrNameLst>
                                          <p:attrName>style.visibility</p:attrName>
                                        </p:attrNameLst>
                                      </p:cBhvr>
                                      <p:to>
                                        <p:strVal val="visible"/>
                                      </p:to>
                                    </p:set>
                                    <p:anim calcmode="lin" valueType="num">
                                      <p:cBhvr additive="base">
                                        <p:cTn id="69" dur="1000"/>
                                        <p:tgtEl>
                                          <p:spTgt spid="80"/>
                                        </p:tgtEl>
                                        <p:attrNameLst>
                                          <p:attrName>ppt_y</p:attrName>
                                        </p:attrNameLst>
                                      </p:cBhvr>
                                      <p:tavLst>
                                        <p:tav tm="0">
                                          <p:val>
                                            <p:strVal val="#ppt_y-#ppt_h*1.125000"/>
                                          </p:val>
                                        </p:tav>
                                        <p:tav tm="100000">
                                          <p:val>
                                            <p:strVal val="#ppt_y"/>
                                          </p:val>
                                        </p:tav>
                                      </p:tavLst>
                                    </p:anim>
                                    <p:animEffect transition="in" filter="wipe(down)">
                                      <p:cBhvr>
                                        <p:cTn id="70" dur="1000"/>
                                        <p:tgtEl>
                                          <p:spTgt spid="80"/>
                                        </p:tgtEl>
                                      </p:cBhvr>
                                    </p:animEffect>
                                  </p:childTnLst>
                                </p:cTn>
                              </p:par>
                              <p:par>
                                <p:cTn id="71" presetID="12" presetClass="entr" presetSubtype="1" fill="hold" grpId="0" nodeType="withEffect">
                                  <p:stCondLst>
                                    <p:cond delay="1000"/>
                                  </p:stCondLst>
                                  <p:childTnLst>
                                    <p:set>
                                      <p:cBhvr>
                                        <p:cTn id="72" dur="1" fill="hold">
                                          <p:stCondLst>
                                            <p:cond delay="0"/>
                                          </p:stCondLst>
                                        </p:cTn>
                                        <p:tgtEl>
                                          <p:spTgt spid="81"/>
                                        </p:tgtEl>
                                        <p:attrNameLst>
                                          <p:attrName>style.visibility</p:attrName>
                                        </p:attrNameLst>
                                      </p:cBhvr>
                                      <p:to>
                                        <p:strVal val="visible"/>
                                      </p:to>
                                    </p:set>
                                    <p:anim calcmode="lin" valueType="num">
                                      <p:cBhvr additive="base">
                                        <p:cTn id="73" dur="1000"/>
                                        <p:tgtEl>
                                          <p:spTgt spid="81"/>
                                        </p:tgtEl>
                                        <p:attrNameLst>
                                          <p:attrName>ppt_y</p:attrName>
                                        </p:attrNameLst>
                                      </p:cBhvr>
                                      <p:tavLst>
                                        <p:tav tm="0">
                                          <p:val>
                                            <p:strVal val="#ppt_y-#ppt_h*1.125000"/>
                                          </p:val>
                                        </p:tav>
                                        <p:tav tm="100000">
                                          <p:val>
                                            <p:strVal val="#ppt_y"/>
                                          </p:val>
                                        </p:tav>
                                      </p:tavLst>
                                    </p:anim>
                                    <p:animEffect transition="in" filter="wipe(down)">
                                      <p:cBhvr>
                                        <p:cTn id="74" dur="1000"/>
                                        <p:tgtEl>
                                          <p:spTgt spid="81"/>
                                        </p:tgtEl>
                                      </p:cBhvr>
                                    </p:animEffect>
                                  </p:childTnLst>
                                </p:cTn>
                              </p:par>
                              <p:par>
                                <p:cTn id="75" presetID="12" presetClass="entr" presetSubtype="1" fill="hold" grpId="0" nodeType="withEffect">
                                  <p:stCondLst>
                                    <p:cond delay="1000"/>
                                  </p:stCondLst>
                                  <p:childTnLst>
                                    <p:set>
                                      <p:cBhvr>
                                        <p:cTn id="76" dur="1" fill="hold">
                                          <p:stCondLst>
                                            <p:cond delay="0"/>
                                          </p:stCondLst>
                                        </p:cTn>
                                        <p:tgtEl>
                                          <p:spTgt spid="82"/>
                                        </p:tgtEl>
                                        <p:attrNameLst>
                                          <p:attrName>style.visibility</p:attrName>
                                        </p:attrNameLst>
                                      </p:cBhvr>
                                      <p:to>
                                        <p:strVal val="visible"/>
                                      </p:to>
                                    </p:set>
                                    <p:anim calcmode="lin" valueType="num">
                                      <p:cBhvr additive="base">
                                        <p:cTn id="77" dur="1000"/>
                                        <p:tgtEl>
                                          <p:spTgt spid="82"/>
                                        </p:tgtEl>
                                        <p:attrNameLst>
                                          <p:attrName>ppt_y</p:attrName>
                                        </p:attrNameLst>
                                      </p:cBhvr>
                                      <p:tavLst>
                                        <p:tav tm="0">
                                          <p:val>
                                            <p:strVal val="#ppt_y-#ppt_h*1.125000"/>
                                          </p:val>
                                        </p:tav>
                                        <p:tav tm="100000">
                                          <p:val>
                                            <p:strVal val="#ppt_y"/>
                                          </p:val>
                                        </p:tav>
                                      </p:tavLst>
                                    </p:anim>
                                    <p:animEffect transition="in" filter="wipe(down)">
                                      <p:cBhvr>
                                        <p:cTn id="78" dur="1000"/>
                                        <p:tgtEl>
                                          <p:spTgt spid="82"/>
                                        </p:tgtEl>
                                      </p:cBhvr>
                                    </p:animEffect>
                                  </p:childTnLst>
                                </p:cTn>
                              </p:par>
                              <p:par>
                                <p:cTn id="79" presetID="12" presetClass="entr" presetSubtype="1" fill="hold" grpId="0" nodeType="withEffect">
                                  <p:stCondLst>
                                    <p:cond delay="1000"/>
                                  </p:stCondLst>
                                  <p:childTnLst>
                                    <p:set>
                                      <p:cBhvr>
                                        <p:cTn id="80" dur="1" fill="hold">
                                          <p:stCondLst>
                                            <p:cond delay="0"/>
                                          </p:stCondLst>
                                        </p:cTn>
                                        <p:tgtEl>
                                          <p:spTgt spid="83"/>
                                        </p:tgtEl>
                                        <p:attrNameLst>
                                          <p:attrName>style.visibility</p:attrName>
                                        </p:attrNameLst>
                                      </p:cBhvr>
                                      <p:to>
                                        <p:strVal val="visible"/>
                                      </p:to>
                                    </p:set>
                                    <p:anim calcmode="lin" valueType="num">
                                      <p:cBhvr additive="base">
                                        <p:cTn id="81" dur="1000"/>
                                        <p:tgtEl>
                                          <p:spTgt spid="83"/>
                                        </p:tgtEl>
                                        <p:attrNameLst>
                                          <p:attrName>ppt_y</p:attrName>
                                        </p:attrNameLst>
                                      </p:cBhvr>
                                      <p:tavLst>
                                        <p:tav tm="0">
                                          <p:val>
                                            <p:strVal val="#ppt_y-#ppt_h*1.125000"/>
                                          </p:val>
                                        </p:tav>
                                        <p:tav tm="100000">
                                          <p:val>
                                            <p:strVal val="#ppt_y"/>
                                          </p:val>
                                        </p:tav>
                                      </p:tavLst>
                                    </p:anim>
                                    <p:animEffect transition="in" filter="wipe(down)">
                                      <p:cBhvr>
                                        <p:cTn id="82" dur="1000"/>
                                        <p:tgtEl>
                                          <p:spTgt spid="83"/>
                                        </p:tgtEl>
                                      </p:cBhvr>
                                    </p:animEffect>
                                  </p:childTnLst>
                                </p:cTn>
                              </p:par>
                              <p:par>
                                <p:cTn id="83" presetID="22" presetClass="entr" presetSubtype="8" fill="hold" nodeType="withEffect">
                                  <p:stCondLst>
                                    <p:cond delay="1500"/>
                                  </p:stCondLst>
                                  <p:childTnLst>
                                    <p:set>
                                      <p:cBhvr>
                                        <p:cTn id="84" dur="1" fill="hold">
                                          <p:stCondLst>
                                            <p:cond delay="0"/>
                                          </p:stCondLst>
                                        </p:cTn>
                                        <p:tgtEl>
                                          <p:spTgt spid="20"/>
                                        </p:tgtEl>
                                        <p:attrNameLst>
                                          <p:attrName>style.visibility</p:attrName>
                                        </p:attrNameLst>
                                      </p:cBhvr>
                                      <p:to>
                                        <p:strVal val="visible"/>
                                      </p:to>
                                    </p:set>
                                    <p:animEffect transition="in" filter="wipe(left)">
                                      <p:cBhvr>
                                        <p:cTn id="85" dur="1500"/>
                                        <p:tgtEl>
                                          <p:spTgt spid="20"/>
                                        </p:tgtEl>
                                      </p:cBhvr>
                                    </p:animEffect>
                                  </p:childTnLst>
                                </p:cTn>
                              </p:par>
                              <p:par>
                                <p:cTn id="86" presetID="22" presetClass="entr" presetSubtype="8" fill="hold" nodeType="withEffect">
                                  <p:stCondLst>
                                    <p:cond delay="2000"/>
                                  </p:stCondLst>
                                  <p:childTnLst>
                                    <p:set>
                                      <p:cBhvr>
                                        <p:cTn id="87" dur="1" fill="hold">
                                          <p:stCondLst>
                                            <p:cond delay="0"/>
                                          </p:stCondLst>
                                        </p:cTn>
                                        <p:tgtEl>
                                          <p:spTgt spid="21"/>
                                        </p:tgtEl>
                                        <p:attrNameLst>
                                          <p:attrName>style.visibility</p:attrName>
                                        </p:attrNameLst>
                                      </p:cBhvr>
                                      <p:to>
                                        <p:strVal val="visible"/>
                                      </p:to>
                                    </p:set>
                                    <p:animEffect transition="in" filter="wipe(left)">
                                      <p:cBhvr>
                                        <p:cTn id="88" dur="1500"/>
                                        <p:tgtEl>
                                          <p:spTgt spid="21"/>
                                        </p:tgtEl>
                                      </p:cBhvr>
                                    </p:animEffect>
                                  </p:childTnLst>
                                </p:cTn>
                              </p:par>
                              <p:par>
                                <p:cTn id="89" presetID="22" presetClass="entr" presetSubtype="8" fill="hold" nodeType="withEffect">
                                  <p:stCondLst>
                                    <p:cond delay="2500"/>
                                  </p:stCondLst>
                                  <p:childTnLst>
                                    <p:set>
                                      <p:cBhvr>
                                        <p:cTn id="90" dur="1" fill="hold">
                                          <p:stCondLst>
                                            <p:cond delay="0"/>
                                          </p:stCondLst>
                                        </p:cTn>
                                        <p:tgtEl>
                                          <p:spTgt spid="22"/>
                                        </p:tgtEl>
                                        <p:attrNameLst>
                                          <p:attrName>style.visibility</p:attrName>
                                        </p:attrNameLst>
                                      </p:cBhvr>
                                      <p:to>
                                        <p:strVal val="visible"/>
                                      </p:to>
                                    </p:set>
                                    <p:animEffect transition="in" filter="wipe(left)">
                                      <p:cBhvr>
                                        <p:cTn id="91" dur="1500"/>
                                        <p:tgtEl>
                                          <p:spTgt spid="22"/>
                                        </p:tgtEl>
                                      </p:cBhvr>
                                    </p:animEffect>
                                  </p:childTnLst>
                                </p:cTn>
                              </p:par>
                              <p:par>
                                <p:cTn id="92" presetID="12" presetClass="entr" presetSubtype="1" fill="hold" grpId="0" nodeType="withEffect">
                                  <p:stCondLst>
                                    <p:cond delay="3500"/>
                                  </p:stCondLst>
                                  <p:childTnLst>
                                    <p:set>
                                      <p:cBhvr>
                                        <p:cTn id="93" dur="1" fill="hold">
                                          <p:stCondLst>
                                            <p:cond delay="0"/>
                                          </p:stCondLst>
                                        </p:cTn>
                                        <p:tgtEl>
                                          <p:spTgt spid="41"/>
                                        </p:tgtEl>
                                        <p:attrNameLst>
                                          <p:attrName>style.visibility</p:attrName>
                                        </p:attrNameLst>
                                      </p:cBhvr>
                                      <p:to>
                                        <p:strVal val="visible"/>
                                      </p:to>
                                    </p:set>
                                    <p:anim calcmode="lin" valueType="num">
                                      <p:cBhvr additive="base">
                                        <p:cTn id="94" dur="1000"/>
                                        <p:tgtEl>
                                          <p:spTgt spid="41"/>
                                        </p:tgtEl>
                                        <p:attrNameLst>
                                          <p:attrName>ppt_y</p:attrName>
                                        </p:attrNameLst>
                                      </p:cBhvr>
                                      <p:tavLst>
                                        <p:tav tm="0">
                                          <p:val>
                                            <p:strVal val="#ppt_y-#ppt_h*1.125000"/>
                                          </p:val>
                                        </p:tav>
                                        <p:tav tm="100000">
                                          <p:val>
                                            <p:strVal val="#ppt_y"/>
                                          </p:val>
                                        </p:tav>
                                      </p:tavLst>
                                    </p:anim>
                                    <p:animEffect transition="in" filter="wipe(down)">
                                      <p:cBhvr>
                                        <p:cTn id="95" dur="1000"/>
                                        <p:tgtEl>
                                          <p:spTgt spid="41"/>
                                        </p:tgtEl>
                                      </p:cBhvr>
                                    </p:animEffect>
                                  </p:childTnLst>
                                </p:cTn>
                              </p:par>
                              <p:par>
                                <p:cTn id="96" presetID="10" presetClass="entr" presetSubtype="0" fill="hold" nodeType="withEffect">
                                  <p:stCondLst>
                                    <p:cond delay="4000"/>
                                  </p:stCondLst>
                                  <p:childTnLst>
                                    <p:set>
                                      <p:cBhvr>
                                        <p:cTn id="97" dur="1" fill="hold">
                                          <p:stCondLst>
                                            <p:cond delay="0"/>
                                          </p:stCondLst>
                                        </p:cTn>
                                        <p:tgtEl>
                                          <p:spTgt spid="23"/>
                                        </p:tgtEl>
                                        <p:attrNameLst>
                                          <p:attrName>style.visibility</p:attrName>
                                        </p:attrNameLst>
                                      </p:cBhvr>
                                      <p:to>
                                        <p:strVal val="visible"/>
                                      </p:to>
                                    </p:set>
                                    <p:animEffect transition="in" filter="fade">
                                      <p:cBhvr>
                                        <p:cTn id="98" dur="1000"/>
                                        <p:tgtEl>
                                          <p:spTgt spid="23"/>
                                        </p:tgtEl>
                                      </p:cBhvr>
                                    </p:animEffect>
                                  </p:childTnLst>
                                </p:cTn>
                              </p:par>
                              <p:par>
                                <p:cTn id="99" presetID="42" presetClass="path" presetSubtype="0" accel="50000" decel="50000" fill="hold" nodeType="withEffect">
                                  <p:stCondLst>
                                    <p:cond delay="4000"/>
                                  </p:stCondLst>
                                  <p:childTnLst>
                                    <p:animMotion origin="layout" path="M -1.875E-6 -0.325 L -1.875E-6 4.81481E-6 " pathEditMode="relative" rAng="0" ptsTypes="AA">
                                      <p:cBhvr>
                                        <p:cTn id="100" dur="1500" fill="hold"/>
                                        <p:tgtEl>
                                          <p:spTgt spid="23"/>
                                        </p:tgtEl>
                                        <p:attrNameLst>
                                          <p:attrName>ppt_x</p:attrName>
                                          <p:attrName>ppt_y</p:attrName>
                                        </p:attrNameLst>
                                      </p:cBhvr>
                                      <p:rCtr x="0" y="16134"/>
                                    </p:animMotion>
                                  </p:childTnLst>
                                </p:cTn>
                              </p:par>
                              <p:par>
                                <p:cTn id="101" presetID="10" presetClass="entr" presetSubtype="0" fill="hold" nodeType="withEffect">
                                  <p:stCondLst>
                                    <p:cond delay="4000"/>
                                  </p:stCondLst>
                                  <p:childTnLst>
                                    <p:set>
                                      <p:cBhvr>
                                        <p:cTn id="102" dur="1" fill="hold">
                                          <p:stCondLst>
                                            <p:cond delay="0"/>
                                          </p:stCondLst>
                                        </p:cTn>
                                        <p:tgtEl>
                                          <p:spTgt spid="25"/>
                                        </p:tgtEl>
                                        <p:attrNameLst>
                                          <p:attrName>style.visibility</p:attrName>
                                        </p:attrNameLst>
                                      </p:cBhvr>
                                      <p:to>
                                        <p:strVal val="visible"/>
                                      </p:to>
                                    </p:set>
                                    <p:animEffect transition="in" filter="fade">
                                      <p:cBhvr>
                                        <p:cTn id="103" dur="1000"/>
                                        <p:tgtEl>
                                          <p:spTgt spid="25"/>
                                        </p:tgtEl>
                                      </p:cBhvr>
                                    </p:animEffect>
                                  </p:childTnLst>
                                </p:cTn>
                              </p:par>
                              <p:par>
                                <p:cTn id="104" presetID="42" presetClass="path" presetSubtype="0" accel="50000" decel="50000" fill="hold" nodeType="withEffect">
                                  <p:stCondLst>
                                    <p:cond delay="4000"/>
                                  </p:stCondLst>
                                  <p:childTnLst>
                                    <p:animMotion origin="layout" path="M -1.875E-6 -0.325 L -1.875E-6 4.81481E-6 " pathEditMode="relative" rAng="0" ptsTypes="AA">
                                      <p:cBhvr>
                                        <p:cTn id="105" dur="1500" fill="hold"/>
                                        <p:tgtEl>
                                          <p:spTgt spid="25"/>
                                        </p:tgtEl>
                                        <p:attrNameLst>
                                          <p:attrName>ppt_x</p:attrName>
                                          <p:attrName>ppt_y</p:attrName>
                                        </p:attrNameLst>
                                      </p:cBhvr>
                                      <p:rCtr x="0" y="16134"/>
                                    </p:animMotion>
                                  </p:childTnLst>
                                </p:cTn>
                              </p:par>
                              <p:par>
                                <p:cTn id="106" presetID="12" presetClass="entr" presetSubtype="1" fill="hold" grpId="0" nodeType="withEffect">
                                  <p:stCondLst>
                                    <p:cond delay="5000"/>
                                  </p:stCondLst>
                                  <p:childTnLst>
                                    <p:set>
                                      <p:cBhvr>
                                        <p:cTn id="107" dur="1" fill="hold">
                                          <p:stCondLst>
                                            <p:cond delay="0"/>
                                          </p:stCondLst>
                                        </p:cTn>
                                        <p:tgtEl>
                                          <p:spTgt spid="63"/>
                                        </p:tgtEl>
                                        <p:attrNameLst>
                                          <p:attrName>style.visibility</p:attrName>
                                        </p:attrNameLst>
                                      </p:cBhvr>
                                      <p:to>
                                        <p:strVal val="visible"/>
                                      </p:to>
                                    </p:set>
                                    <p:anim calcmode="lin" valueType="num">
                                      <p:cBhvr additive="base">
                                        <p:cTn id="108" dur="1000"/>
                                        <p:tgtEl>
                                          <p:spTgt spid="63"/>
                                        </p:tgtEl>
                                        <p:attrNameLst>
                                          <p:attrName>ppt_y</p:attrName>
                                        </p:attrNameLst>
                                      </p:cBhvr>
                                      <p:tavLst>
                                        <p:tav tm="0">
                                          <p:val>
                                            <p:strVal val="#ppt_y-#ppt_h*1.125000"/>
                                          </p:val>
                                        </p:tav>
                                        <p:tav tm="100000">
                                          <p:val>
                                            <p:strVal val="#ppt_y"/>
                                          </p:val>
                                        </p:tav>
                                      </p:tavLst>
                                    </p:anim>
                                    <p:animEffect transition="in" filter="wipe(down)">
                                      <p:cBhvr>
                                        <p:cTn id="109" dur="1000"/>
                                        <p:tgtEl>
                                          <p:spTgt spid="63"/>
                                        </p:tgtEl>
                                      </p:cBhvr>
                                    </p:animEffect>
                                  </p:childTnLst>
                                </p:cTn>
                              </p:par>
                              <p:par>
                                <p:cTn id="110" presetID="10" presetClass="entr" presetSubtype="0" fill="hold" nodeType="withEffect">
                                  <p:stCondLst>
                                    <p:cond delay="5500"/>
                                  </p:stCondLst>
                                  <p:childTnLst>
                                    <p:set>
                                      <p:cBhvr>
                                        <p:cTn id="111" dur="1" fill="hold">
                                          <p:stCondLst>
                                            <p:cond delay="0"/>
                                          </p:stCondLst>
                                        </p:cTn>
                                        <p:tgtEl>
                                          <p:spTgt spid="13"/>
                                        </p:tgtEl>
                                        <p:attrNameLst>
                                          <p:attrName>style.visibility</p:attrName>
                                        </p:attrNameLst>
                                      </p:cBhvr>
                                      <p:to>
                                        <p:strVal val="visible"/>
                                      </p:to>
                                    </p:set>
                                    <p:animEffect transition="in" filter="fade">
                                      <p:cBhvr>
                                        <p:cTn id="112" dur="1000"/>
                                        <p:tgtEl>
                                          <p:spTgt spid="13"/>
                                        </p:tgtEl>
                                      </p:cBhvr>
                                    </p:animEffect>
                                  </p:childTnLst>
                                </p:cTn>
                              </p:par>
                              <p:par>
                                <p:cTn id="113" presetID="42" presetClass="path" presetSubtype="0" accel="50000" decel="50000" fill="hold" nodeType="withEffect">
                                  <p:stCondLst>
                                    <p:cond delay="5500"/>
                                  </p:stCondLst>
                                  <p:childTnLst>
                                    <p:animMotion origin="layout" path="M -1.875E-6 -0.27547 L -1.875E-6 -2.96296E-6 " pathEditMode="relative" rAng="0" ptsTypes="AA">
                                      <p:cBhvr>
                                        <p:cTn id="114" dur="1500" fill="hold"/>
                                        <p:tgtEl>
                                          <p:spTgt spid="13"/>
                                        </p:tgtEl>
                                        <p:attrNameLst>
                                          <p:attrName>ppt_x</p:attrName>
                                          <p:attrName>ppt_y</p:attrName>
                                        </p:attrNameLst>
                                      </p:cBhvr>
                                      <p:rCtr x="0" y="13750"/>
                                    </p:animMotion>
                                  </p:childTnLst>
                                </p:cTn>
                              </p:par>
                              <p:par>
                                <p:cTn id="115" presetID="12" presetClass="entr" presetSubtype="1" fill="hold" grpId="0" nodeType="withEffect">
                                  <p:stCondLst>
                                    <p:cond delay="6500"/>
                                  </p:stCondLst>
                                  <p:childTnLst>
                                    <p:set>
                                      <p:cBhvr>
                                        <p:cTn id="116" dur="1" fill="hold">
                                          <p:stCondLst>
                                            <p:cond delay="0"/>
                                          </p:stCondLst>
                                        </p:cTn>
                                        <p:tgtEl>
                                          <p:spTgt spid="84"/>
                                        </p:tgtEl>
                                        <p:attrNameLst>
                                          <p:attrName>style.visibility</p:attrName>
                                        </p:attrNameLst>
                                      </p:cBhvr>
                                      <p:to>
                                        <p:strVal val="visible"/>
                                      </p:to>
                                    </p:set>
                                    <p:anim calcmode="lin" valueType="num">
                                      <p:cBhvr additive="base">
                                        <p:cTn id="117" dur="1000"/>
                                        <p:tgtEl>
                                          <p:spTgt spid="84"/>
                                        </p:tgtEl>
                                        <p:attrNameLst>
                                          <p:attrName>ppt_y</p:attrName>
                                        </p:attrNameLst>
                                      </p:cBhvr>
                                      <p:tavLst>
                                        <p:tav tm="0">
                                          <p:val>
                                            <p:strVal val="#ppt_y-#ppt_h*1.125000"/>
                                          </p:val>
                                        </p:tav>
                                        <p:tav tm="100000">
                                          <p:val>
                                            <p:strVal val="#ppt_y"/>
                                          </p:val>
                                        </p:tav>
                                      </p:tavLst>
                                    </p:anim>
                                    <p:animEffect transition="in" filter="wipe(down)">
                                      <p:cBhvr>
                                        <p:cTn id="118" dur="1000"/>
                                        <p:tgtEl>
                                          <p:spTgt spid="84"/>
                                        </p:tgtEl>
                                      </p:cBhvr>
                                    </p:animEffect>
                                  </p:childTnLst>
                                </p:cTn>
                              </p:par>
                              <p:par>
                                <p:cTn id="119" presetID="12" presetClass="entr" presetSubtype="4" fill="hold" grpId="0" nodeType="withEffect">
                                  <p:stCondLst>
                                    <p:cond delay="0"/>
                                  </p:stCondLst>
                                  <p:childTnLst>
                                    <p:set>
                                      <p:cBhvr>
                                        <p:cTn id="120" dur="1" fill="hold">
                                          <p:stCondLst>
                                            <p:cond delay="0"/>
                                          </p:stCondLst>
                                        </p:cTn>
                                        <p:tgtEl>
                                          <p:spTgt spid="6"/>
                                        </p:tgtEl>
                                        <p:attrNameLst>
                                          <p:attrName>style.visibility</p:attrName>
                                        </p:attrNameLst>
                                      </p:cBhvr>
                                      <p:to>
                                        <p:strVal val="visible"/>
                                      </p:to>
                                    </p:set>
                                    <p:anim calcmode="lin" valueType="num">
                                      <p:cBhvr additive="base">
                                        <p:cTn id="121" dur="1000"/>
                                        <p:tgtEl>
                                          <p:spTgt spid="6"/>
                                        </p:tgtEl>
                                        <p:attrNameLst>
                                          <p:attrName>ppt_y</p:attrName>
                                        </p:attrNameLst>
                                      </p:cBhvr>
                                      <p:tavLst>
                                        <p:tav tm="0">
                                          <p:val>
                                            <p:strVal val="#ppt_y+#ppt_h*1.125000"/>
                                          </p:val>
                                        </p:tav>
                                        <p:tav tm="100000">
                                          <p:val>
                                            <p:strVal val="#ppt_y"/>
                                          </p:val>
                                        </p:tav>
                                      </p:tavLst>
                                    </p:anim>
                                    <p:animEffect transition="in" filter="wipe(up)">
                                      <p:cBhvr>
                                        <p:cTn id="122"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36" grpId="0"/>
      <p:bldP spid="37" grpId="0"/>
      <p:bldP spid="38" grpId="0"/>
      <p:bldP spid="39" grpId="0"/>
      <p:bldP spid="40" grpId="0"/>
      <p:bldP spid="41" grpId="0"/>
      <p:bldP spid="44" grpId="0" animBg="1"/>
      <p:bldP spid="58" grpId="0"/>
      <p:bldP spid="59" grpId="0"/>
      <p:bldP spid="60" grpId="0"/>
      <p:bldP spid="61" grpId="0"/>
      <p:bldP spid="62" grpId="0"/>
      <p:bldP spid="63" grpId="0"/>
      <p:bldP spid="68" grpId="0" animBg="1"/>
      <p:bldP spid="79" grpId="0"/>
      <p:bldP spid="80" grpId="0"/>
      <p:bldP spid="81" grpId="0"/>
      <p:bldP spid="82" grpId="0"/>
      <p:bldP spid="83" grpId="0"/>
      <p:bldP spid="8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65B54F13-8D0B-6FBF-8DB3-5672978DD307}"/>
              </a:ext>
            </a:extLst>
          </p:cNvPr>
          <p:cNvPicPr>
            <a:picLocks noChangeAspect="1"/>
          </p:cNvPicPr>
          <p:nvPr/>
        </p:nvPicPr>
        <p:blipFill>
          <a:blip r:embed="rId3">
            <a:duotone>
              <a:schemeClr val="bg2">
                <a:shade val="45000"/>
                <a:satMod val="135000"/>
              </a:schemeClr>
              <a:prstClr val="white"/>
            </a:duotone>
            <a:alphaModFix amt="83000"/>
          </a:blip>
          <a:stretch>
            <a:fillRect/>
          </a:stretch>
        </p:blipFill>
        <p:spPr>
          <a:xfrm rot="16200000">
            <a:off x="2992464" y="-2341538"/>
            <a:ext cx="6858001" cy="11541073"/>
          </a:xfrm>
          <a:prstGeom prst="rect">
            <a:avLst/>
          </a:prstGeom>
        </p:spPr>
      </p:pic>
      <p:grpSp>
        <p:nvGrpSpPr>
          <p:cNvPr id="82" name="Group 81">
            <a:extLst>
              <a:ext uri="{FF2B5EF4-FFF2-40B4-BE49-F238E27FC236}">
                <a16:creationId xmlns:a16="http://schemas.microsoft.com/office/drawing/2014/main" id="{C1A3E348-6E98-4B40-9FD0-1C2CAD5B24DC}"/>
              </a:ext>
            </a:extLst>
          </p:cNvPr>
          <p:cNvGrpSpPr/>
          <p:nvPr/>
        </p:nvGrpSpPr>
        <p:grpSpPr>
          <a:xfrm>
            <a:off x="1441156" y="800472"/>
            <a:ext cx="9957390" cy="5257056"/>
            <a:chOff x="1469738" y="653226"/>
            <a:chExt cx="9900226" cy="5226875"/>
          </a:xfrm>
        </p:grpSpPr>
        <p:sp>
          <p:nvSpPr>
            <p:cNvPr id="81" name="Freeform: Shape 80">
              <a:extLst>
                <a:ext uri="{FF2B5EF4-FFF2-40B4-BE49-F238E27FC236}">
                  <a16:creationId xmlns:a16="http://schemas.microsoft.com/office/drawing/2014/main" id="{2C1264D4-528F-467D-926A-E770E22D99CA}"/>
                </a:ext>
              </a:extLst>
            </p:cNvPr>
            <p:cNvSpPr/>
            <p:nvPr/>
          </p:nvSpPr>
          <p:spPr>
            <a:xfrm>
              <a:off x="1469738" y="3592946"/>
              <a:ext cx="9900226" cy="2287155"/>
            </a:xfrm>
            <a:custGeom>
              <a:avLst/>
              <a:gdLst>
                <a:gd name="connsiteX0" fmla="*/ 116 w 9900226"/>
                <a:gd name="connsiteY0" fmla="*/ 0 h 2287155"/>
                <a:gd name="connsiteX1" fmla="*/ 9900110 w 9900226"/>
                <a:gd name="connsiteY1" fmla="*/ 0 h 2287155"/>
                <a:gd name="connsiteX2" fmla="*/ 9900226 w 9900226"/>
                <a:gd name="connsiteY2" fmla="*/ 2289 h 2287155"/>
                <a:gd name="connsiteX3" fmla="*/ 7615360 w 9900226"/>
                <a:gd name="connsiteY3" fmla="*/ 2287155 h 2287155"/>
                <a:gd name="connsiteX4" fmla="*/ 2284866 w 9900226"/>
                <a:gd name="connsiteY4" fmla="*/ 2287155 h 2287155"/>
                <a:gd name="connsiteX5" fmla="*/ 0 w 9900226"/>
                <a:gd name="connsiteY5" fmla="*/ 2289 h 2287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00226" h="2287155">
                  <a:moveTo>
                    <a:pt x="116" y="0"/>
                  </a:moveTo>
                  <a:lnTo>
                    <a:pt x="9900110" y="0"/>
                  </a:lnTo>
                  <a:lnTo>
                    <a:pt x="9900226" y="2289"/>
                  </a:lnTo>
                  <a:cubicBezTo>
                    <a:pt x="9900226" y="1264186"/>
                    <a:pt x="8877257" y="2287155"/>
                    <a:pt x="7615360" y="2287155"/>
                  </a:cubicBezTo>
                  <a:lnTo>
                    <a:pt x="2284866" y="2287155"/>
                  </a:lnTo>
                  <a:cubicBezTo>
                    <a:pt x="1022969" y="2287155"/>
                    <a:pt x="0" y="1264186"/>
                    <a:pt x="0" y="2289"/>
                  </a:cubicBezTo>
                  <a:close/>
                </a:path>
              </a:pathLst>
            </a:custGeom>
            <a:gradFill flip="none" rotWithShape="1">
              <a:gsLst>
                <a:gs pos="100000">
                  <a:schemeClr val="accent1">
                    <a:alpha val="50000"/>
                  </a:schemeClr>
                </a:gs>
                <a:gs pos="0">
                  <a:schemeClr val="accent2">
                    <a:alpha val="30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a:latin typeface="Montserrat" panose="00000500000000000000" pitchFamily="50" charset="0"/>
              </a:endParaRPr>
            </a:p>
          </p:txBody>
        </p:sp>
        <p:sp>
          <p:nvSpPr>
            <p:cNvPr id="7" name="Rectangle: Rounded Corners 6">
              <a:extLst>
                <a:ext uri="{FF2B5EF4-FFF2-40B4-BE49-F238E27FC236}">
                  <a16:creationId xmlns:a16="http://schemas.microsoft.com/office/drawing/2014/main" id="{FD719ECB-A9B7-4CD7-93F7-CEDE66A40115}"/>
                </a:ext>
              </a:extLst>
            </p:cNvPr>
            <p:cNvSpPr/>
            <p:nvPr/>
          </p:nvSpPr>
          <p:spPr>
            <a:xfrm>
              <a:off x="2039972" y="1784417"/>
              <a:ext cx="8759757" cy="3621632"/>
            </a:xfrm>
            <a:prstGeom prst="roundRect">
              <a:avLst>
                <a:gd name="adj" fmla="val 50000"/>
              </a:avLst>
            </a:prstGeom>
            <a:solidFill>
              <a:schemeClr val="bg1"/>
            </a:solidFill>
            <a:ln>
              <a:noFill/>
            </a:ln>
            <a:effectLst>
              <a:outerShdw blurRad="748090" dist="38100" dir="16200000" rotWithShape="0">
                <a:prstClr val="black">
                  <a:alpha val="2468"/>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Rounded Corners 117">
              <a:extLst>
                <a:ext uri="{FF2B5EF4-FFF2-40B4-BE49-F238E27FC236}">
                  <a16:creationId xmlns:a16="http://schemas.microsoft.com/office/drawing/2014/main" id="{EBB7C2DB-6723-433B-8512-E3296EB598B1}"/>
                </a:ext>
              </a:extLst>
            </p:cNvPr>
            <p:cNvSpPr/>
            <p:nvPr/>
          </p:nvSpPr>
          <p:spPr>
            <a:xfrm>
              <a:off x="4461843" y="653226"/>
              <a:ext cx="3916015" cy="1541134"/>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0" numCol="1" spcCol="0" rtlCol="0" fromWordArt="0" anchor="ctr" anchorCtr="0" forceAA="0" compatLnSpc="1">
              <a:prstTxWarp prst="textNoShape">
                <a:avLst/>
              </a:prstTxWarp>
              <a:noAutofit/>
            </a:bodyPr>
            <a:lstStyle/>
            <a:p>
              <a:pPr algn="ctr">
                <a:spcAft>
                  <a:spcPts val="600"/>
                </a:spcAft>
              </a:pPr>
              <a:r>
                <a:rPr lang="en-US" sz="1600" dirty="0">
                  <a:latin typeface="Montserrat" panose="00000500000000000000" pitchFamily="50" charset="0"/>
                </a:rPr>
                <a:t>Forecast Amount</a:t>
              </a:r>
            </a:p>
            <a:p>
              <a:pPr algn="ctr">
                <a:spcAft>
                  <a:spcPts val="600"/>
                </a:spcAft>
              </a:pPr>
              <a:r>
                <a:rPr lang="en-US" sz="3000" b="1" dirty="0">
                  <a:latin typeface="Montserrat" panose="00000500000000000000" pitchFamily="50" charset="0"/>
                </a:rPr>
                <a:t>$314,000</a:t>
              </a:r>
            </a:p>
          </p:txBody>
        </p:sp>
      </p:grpSp>
      <p:sp>
        <p:nvSpPr>
          <p:cNvPr id="104" name="TextBox 103">
            <a:extLst>
              <a:ext uri="{FF2B5EF4-FFF2-40B4-BE49-F238E27FC236}">
                <a16:creationId xmlns:a16="http://schemas.microsoft.com/office/drawing/2014/main" id="{50A013A5-BF41-493E-A0D8-9340F6693924}"/>
              </a:ext>
            </a:extLst>
          </p:cNvPr>
          <p:cNvSpPr txBox="1"/>
          <p:nvPr/>
        </p:nvSpPr>
        <p:spPr>
          <a:xfrm>
            <a:off x="2897121" y="4809811"/>
            <a:ext cx="817853" cy="307134"/>
          </a:xfrm>
          <a:prstGeom prst="rect">
            <a:avLst/>
          </a:prstGeom>
          <a:noFill/>
        </p:spPr>
        <p:txBody>
          <a:bodyPr wrap="none" rtlCol="0">
            <a:spAutoFit/>
          </a:bodyPr>
          <a:lstStyle/>
          <a:p>
            <a:pPr algn="ctr"/>
            <a:r>
              <a:rPr lang="en-US" sz="1100" dirty="0">
                <a:latin typeface="Montserrat" panose="00000500000000000000" pitchFamily="50" charset="0"/>
              </a:rPr>
              <a:t>Prospect</a:t>
            </a:r>
          </a:p>
        </p:txBody>
      </p:sp>
      <p:sp>
        <p:nvSpPr>
          <p:cNvPr id="105" name="TextBox 104">
            <a:extLst>
              <a:ext uri="{FF2B5EF4-FFF2-40B4-BE49-F238E27FC236}">
                <a16:creationId xmlns:a16="http://schemas.microsoft.com/office/drawing/2014/main" id="{DB40652A-660B-4938-A2B5-52E74FC1F29A}"/>
              </a:ext>
            </a:extLst>
          </p:cNvPr>
          <p:cNvSpPr txBox="1"/>
          <p:nvPr/>
        </p:nvSpPr>
        <p:spPr>
          <a:xfrm>
            <a:off x="4016490" y="4809811"/>
            <a:ext cx="1034257" cy="307134"/>
          </a:xfrm>
          <a:prstGeom prst="rect">
            <a:avLst/>
          </a:prstGeom>
          <a:noFill/>
        </p:spPr>
        <p:txBody>
          <a:bodyPr wrap="none" rtlCol="0">
            <a:spAutoFit/>
          </a:bodyPr>
          <a:lstStyle/>
          <a:p>
            <a:pPr algn="ctr"/>
            <a:r>
              <a:rPr lang="en-US" sz="1100" dirty="0">
                <a:latin typeface="Montserrat" panose="00000500000000000000" pitchFamily="50" charset="0"/>
              </a:rPr>
              <a:t>Assessment</a:t>
            </a:r>
          </a:p>
        </p:txBody>
      </p:sp>
      <p:sp>
        <p:nvSpPr>
          <p:cNvPr id="106" name="TextBox 105">
            <a:extLst>
              <a:ext uri="{FF2B5EF4-FFF2-40B4-BE49-F238E27FC236}">
                <a16:creationId xmlns:a16="http://schemas.microsoft.com/office/drawing/2014/main" id="{7FDDF7CD-DD3C-40A8-9B6C-8F96F9B9D872}"/>
              </a:ext>
            </a:extLst>
          </p:cNvPr>
          <p:cNvSpPr txBox="1"/>
          <p:nvPr/>
        </p:nvSpPr>
        <p:spPr>
          <a:xfrm>
            <a:off x="5358670" y="4809811"/>
            <a:ext cx="805029" cy="307134"/>
          </a:xfrm>
          <a:prstGeom prst="rect">
            <a:avLst/>
          </a:prstGeom>
          <a:noFill/>
        </p:spPr>
        <p:txBody>
          <a:bodyPr wrap="none" rtlCol="0">
            <a:spAutoFit/>
          </a:bodyPr>
          <a:lstStyle/>
          <a:p>
            <a:pPr algn="ctr"/>
            <a:r>
              <a:rPr lang="en-US" sz="1100" dirty="0">
                <a:latin typeface="Montserrat" panose="00000500000000000000" pitchFamily="50" charset="0"/>
              </a:rPr>
              <a:t>Proposal</a:t>
            </a:r>
          </a:p>
        </p:txBody>
      </p:sp>
      <p:sp>
        <p:nvSpPr>
          <p:cNvPr id="107" name="TextBox 106">
            <a:extLst>
              <a:ext uri="{FF2B5EF4-FFF2-40B4-BE49-F238E27FC236}">
                <a16:creationId xmlns:a16="http://schemas.microsoft.com/office/drawing/2014/main" id="{731D5C60-2850-41CF-94D1-8B764C965FBF}"/>
              </a:ext>
            </a:extLst>
          </p:cNvPr>
          <p:cNvSpPr txBox="1"/>
          <p:nvPr/>
        </p:nvSpPr>
        <p:spPr>
          <a:xfrm>
            <a:off x="6551773" y="4809811"/>
            <a:ext cx="873957" cy="307134"/>
          </a:xfrm>
          <a:prstGeom prst="rect">
            <a:avLst/>
          </a:prstGeom>
          <a:noFill/>
        </p:spPr>
        <p:txBody>
          <a:bodyPr wrap="none" rtlCol="0">
            <a:spAutoFit/>
          </a:bodyPr>
          <a:lstStyle/>
          <a:p>
            <a:pPr algn="ctr"/>
            <a:r>
              <a:rPr lang="en-US" sz="1100" dirty="0">
                <a:latin typeface="Montserrat" panose="00000500000000000000" pitchFamily="50" charset="0"/>
              </a:rPr>
              <a:t>Contracts</a:t>
            </a:r>
          </a:p>
        </p:txBody>
      </p:sp>
      <p:sp>
        <p:nvSpPr>
          <p:cNvPr id="108" name="TextBox 107">
            <a:extLst>
              <a:ext uri="{FF2B5EF4-FFF2-40B4-BE49-F238E27FC236}">
                <a16:creationId xmlns:a16="http://schemas.microsoft.com/office/drawing/2014/main" id="{605B03E5-D6AA-4BAE-BCFF-84343EF5789C}"/>
              </a:ext>
            </a:extLst>
          </p:cNvPr>
          <p:cNvSpPr txBox="1"/>
          <p:nvPr/>
        </p:nvSpPr>
        <p:spPr>
          <a:xfrm>
            <a:off x="7695985" y="4809811"/>
            <a:ext cx="1040670" cy="307134"/>
          </a:xfrm>
          <a:prstGeom prst="rect">
            <a:avLst/>
          </a:prstGeom>
          <a:noFill/>
        </p:spPr>
        <p:txBody>
          <a:bodyPr wrap="none" rtlCol="0">
            <a:spAutoFit/>
          </a:bodyPr>
          <a:lstStyle/>
          <a:p>
            <a:pPr algn="ctr"/>
            <a:r>
              <a:rPr lang="en-US" sz="1100" dirty="0">
                <a:latin typeface="Montserrat" panose="00000500000000000000" pitchFamily="50" charset="0"/>
              </a:rPr>
              <a:t>Closed Won</a:t>
            </a:r>
          </a:p>
        </p:txBody>
      </p:sp>
      <p:sp>
        <p:nvSpPr>
          <p:cNvPr id="85" name="Rectangle: Top Corners Rounded 84">
            <a:extLst>
              <a:ext uri="{FF2B5EF4-FFF2-40B4-BE49-F238E27FC236}">
                <a16:creationId xmlns:a16="http://schemas.microsoft.com/office/drawing/2014/main" id="{84940DE2-8171-426D-B897-A086A7A126EA}"/>
              </a:ext>
            </a:extLst>
          </p:cNvPr>
          <p:cNvSpPr/>
          <p:nvPr/>
        </p:nvSpPr>
        <p:spPr>
          <a:xfrm>
            <a:off x="3060390" y="3705711"/>
            <a:ext cx="496694" cy="1018987"/>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2</a:t>
            </a:r>
          </a:p>
        </p:txBody>
      </p:sp>
      <p:cxnSp>
        <p:nvCxnSpPr>
          <p:cNvPr id="86" name="Straight Connector 85">
            <a:extLst>
              <a:ext uri="{FF2B5EF4-FFF2-40B4-BE49-F238E27FC236}">
                <a16:creationId xmlns:a16="http://schemas.microsoft.com/office/drawing/2014/main" id="{C40068E7-2B93-4A8E-A11D-55D9E8491184}"/>
              </a:ext>
            </a:extLst>
          </p:cNvPr>
          <p:cNvCxnSpPr>
            <a:cxnSpLocks/>
          </p:cNvCxnSpPr>
          <p:nvPr/>
        </p:nvCxnSpPr>
        <p:spPr>
          <a:xfrm>
            <a:off x="2894515"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89" name="Rectangle: Top Corners Rounded 88">
            <a:extLst>
              <a:ext uri="{FF2B5EF4-FFF2-40B4-BE49-F238E27FC236}">
                <a16:creationId xmlns:a16="http://schemas.microsoft.com/office/drawing/2014/main" id="{1C5F59C8-BC95-4118-AE19-BD04D4600FCC}"/>
              </a:ext>
            </a:extLst>
          </p:cNvPr>
          <p:cNvSpPr/>
          <p:nvPr/>
        </p:nvSpPr>
        <p:spPr>
          <a:xfrm>
            <a:off x="4287958" y="2692903"/>
            <a:ext cx="496694" cy="2031795"/>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4</a:t>
            </a:r>
          </a:p>
        </p:txBody>
      </p:sp>
      <p:cxnSp>
        <p:nvCxnSpPr>
          <p:cNvPr id="90" name="Straight Connector 89">
            <a:extLst>
              <a:ext uri="{FF2B5EF4-FFF2-40B4-BE49-F238E27FC236}">
                <a16:creationId xmlns:a16="http://schemas.microsoft.com/office/drawing/2014/main" id="{6E761B76-9C99-455F-A2C3-AA1226F2B22D}"/>
              </a:ext>
            </a:extLst>
          </p:cNvPr>
          <p:cNvCxnSpPr>
            <a:cxnSpLocks/>
          </p:cNvCxnSpPr>
          <p:nvPr/>
        </p:nvCxnSpPr>
        <p:spPr>
          <a:xfrm>
            <a:off x="4122083"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92" name="Rectangle: Top Corners Rounded 91">
            <a:extLst>
              <a:ext uri="{FF2B5EF4-FFF2-40B4-BE49-F238E27FC236}">
                <a16:creationId xmlns:a16="http://schemas.microsoft.com/office/drawing/2014/main" id="{CA490D5A-4780-4333-BC19-6A7083973237}"/>
              </a:ext>
            </a:extLst>
          </p:cNvPr>
          <p:cNvSpPr/>
          <p:nvPr/>
        </p:nvSpPr>
        <p:spPr>
          <a:xfrm>
            <a:off x="5515526" y="4217273"/>
            <a:ext cx="496694" cy="507425"/>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1</a:t>
            </a:r>
          </a:p>
        </p:txBody>
      </p:sp>
      <p:cxnSp>
        <p:nvCxnSpPr>
          <p:cNvPr id="93" name="Straight Connector 92">
            <a:extLst>
              <a:ext uri="{FF2B5EF4-FFF2-40B4-BE49-F238E27FC236}">
                <a16:creationId xmlns:a16="http://schemas.microsoft.com/office/drawing/2014/main" id="{2CE62F4D-0C01-41F3-B832-64102BF7A406}"/>
              </a:ext>
            </a:extLst>
          </p:cNvPr>
          <p:cNvCxnSpPr>
            <a:cxnSpLocks/>
          </p:cNvCxnSpPr>
          <p:nvPr/>
        </p:nvCxnSpPr>
        <p:spPr>
          <a:xfrm>
            <a:off x="5349651"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95" name="Rectangle: Top Corners Rounded 94">
            <a:extLst>
              <a:ext uri="{FF2B5EF4-FFF2-40B4-BE49-F238E27FC236}">
                <a16:creationId xmlns:a16="http://schemas.microsoft.com/office/drawing/2014/main" id="{BAF29C45-D405-4749-BAB8-4C28C3F4E601}"/>
              </a:ext>
            </a:extLst>
          </p:cNvPr>
          <p:cNvSpPr/>
          <p:nvPr/>
        </p:nvSpPr>
        <p:spPr>
          <a:xfrm>
            <a:off x="6743094" y="3705711"/>
            <a:ext cx="496694" cy="1018987"/>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2</a:t>
            </a:r>
          </a:p>
        </p:txBody>
      </p:sp>
      <p:cxnSp>
        <p:nvCxnSpPr>
          <p:cNvPr id="96" name="Straight Connector 95">
            <a:extLst>
              <a:ext uri="{FF2B5EF4-FFF2-40B4-BE49-F238E27FC236}">
                <a16:creationId xmlns:a16="http://schemas.microsoft.com/office/drawing/2014/main" id="{E28DDBAD-2659-4F4D-8FF0-6ADE1D0BC6B1}"/>
              </a:ext>
            </a:extLst>
          </p:cNvPr>
          <p:cNvCxnSpPr>
            <a:cxnSpLocks/>
          </p:cNvCxnSpPr>
          <p:nvPr/>
        </p:nvCxnSpPr>
        <p:spPr>
          <a:xfrm>
            <a:off x="6577219"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98" name="Rectangle: Top Corners Rounded 97">
            <a:extLst>
              <a:ext uri="{FF2B5EF4-FFF2-40B4-BE49-F238E27FC236}">
                <a16:creationId xmlns:a16="http://schemas.microsoft.com/office/drawing/2014/main" id="{F421108F-537F-4DA3-AE97-48DF2E393B30}"/>
              </a:ext>
            </a:extLst>
          </p:cNvPr>
          <p:cNvSpPr/>
          <p:nvPr/>
        </p:nvSpPr>
        <p:spPr>
          <a:xfrm>
            <a:off x="7970662" y="3183961"/>
            <a:ext cx="496694" cy="1540737"/>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3</a:t>
            </a:r>
          </a:p>
        </p:txBody>
      </p:sp>
      <p:cxnSp>
        <p:nvCxnSpPr>
          <p:cNvPr id="99" name="Straight Connector 98">
            <a:extLst>
              <a:ext uri="{FF2B5EF4-FFF2-40B4-BE49-F238E27FC236}">
                <a16:creationId xmlns:a16="http://schemas.microsoft.com/office/drawing/2014/main" id="{B1E06AB5-96F5-4422-B549-053C59B1AFD0}"/>
              </a:ext>
            </a:extLst>
          </p:cNvPr>
          <p:cNvCxnSpPr>
            <a:cxnSpLocks/>
          </p:cNvCxnSpPr>
          <p:nvPr/>
        </p:nvCxnSpPr>
        <p:spPr>
          <a:xfrm>
            <a:off x="7804787"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101" name="Rectangle: Top Corners Rounded 100">
            <a:extLst>
              <a:ext uri="{FF2B5EF4-FFF2-40B4-BE49-F238E27FC236}">
                <a16:creationId xmlns:a16="http://schemas.microsoft.com/office/drawing/2014/main" id="{A0BDFEA1-F809-49B9-A9E3-0735200BEDC0}"/>
              </a:ext>
            </a:extLst>
          </p:cNvPr>
          <p:cNvSpPr/>
          <p:nvPr/>
        </p:nvSpPr>
        <p:spPr>
          <a:xfrm>
            <a:off x="9198229" y="3705711"/>
            <a:ext cx="496694" cy="1018987"/>
          </a:xfrm>
          <a:prstGeom prst="round2SameRect">
            <a:avLst>
              <a:gd name="adj1" fmla="val 50000"/>
              <a:gd name="adj2" fmla="val 0"/>
            </a:avLst>
          </a:prstGeom>
          <a:gradFill flip="none" rotWithShape="1">
            <a:gsLst>
              <a:gs pos="0">
                <a:schemeClr val="accent3"/>
              </a:gs>
              <a:gs pos="100000">
                <a:schemeClr val="accent2">
                  <a:alpha val="3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91440" rIns="0" rtlCol="0" anchor="t" anchorCtr="0"/>
          <a:lstStyle/>
          <a:p>
            <a:pPr algn="ctr"/>
            <a:r>
              <a:rPr lang="en-US" sz="1600" b="1" dirty="0">
                <a:latin typeface="Montserrat" panose="00000500000000000000" pitchFamily="50" charset="0"/>
              </a:rPr>
              <a:t>2</a:t>
            </a:r>
          </a:p>
        </p:txBody>
      </p:sp>
      <p:cxnSp>
        <p:nvCxnSpPr>
          <p:cNvPr id="102" name="Straight Connector 101">
            <a:extLst>
              <a:ext uri="{FF2B5EF4-FFF2-40B4-BE49-F238E27FC236}">
                <a16:creationId xmlns:a16="http://schemas.microsoft.com/office/drawing/2014/main" id="{FD03D63B-B21B-419E-8EBF-0109145C16C9}"/>
              </a:ext>
            </a:extLst>
          </p:cNvPr>
          <p:cNvCxnSpPr>
            <a:cxnSpLocks/>
          </p:cNvCxnSpPr>
          <p:nvPr/>
        </p:nvCxnSpPr>
        <p:spPr>
          <a:xfrm>
            <a:off x="9032354" y="4724698"/>
            <a:ext cx="822960" cy="0"/>
          </a:xfrm>
          <a:prstGeom prst="line">
            <a:avLst/>
          </a:prstGeom>
          <a:gradFill flip="none" rotWithShape="1">
            <a:gsLst>
              <a:gs pos="0">
                <a:srgbClr val="FF5D5D">
                  <a:lumMod val="70000"/>
                  <a:lumOff val="30000"/>
                </a:srgbClr>
              </a:gs>
              <a:gs pos="100000">
                <a:srgbClr val="FF5D5D"/>
              </a:gs>
            </a:gsLst>
            <a:path path="circle">
              <a:fillToRect r="100000" b="100000"/>
            </a:path>
            <a:tileRect l="-100000" t="-100000"/>
          </a:gra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cxnSp>
      <p:sp>
        <p:nvSpPr>
          <p:cNvPr id="109" name="TextBox 108">
            <a:extLst>
              <a:ext uri="{FF2B5EF4-FFF2-40B4-BE49-F238E27FC236}">
                <a16:creationId xmlns:a16="http://schemas.microsoft.com/office/drawing/2014/main" id="{8A0A860D-D029-4D0A-95DF-76211D6C3EDB}"/>
              </a:ext>
            </a:extLst>
          </p:cNvPr>
          <p:cNvSpPr txBox="1"/>
          <p:nvPr/>
        </p:nvSpPr>
        <p:spPr>
          <a:xfrm>
            <a:off x="8945193" y="4809811"/>
            <a:ext cx="997389" cy="307134"/>
          </a:xfrm>
          <a:prstGeom prst="rect">
            <a:avLst/>
          </a:prstGeom>
          <a:noFill/>
        </p:spPr>
        <p:txBody>
          <a:bodyPr wrap="none" rtlCol="0">
            <a:spAutoFit/>
          </a:bodyPr>
          <a:lstStyle/>
          <a:p>
            <a:pPr algn="ctr"/>
            <a:r>
              <a:rPr lang="en-US" sz="1100" dirty="0">
                <a:latin typeface="Montserrat" panose="00000500000000000000" pitchFamily="50" charset="0"/>
              </a:rPr>
              <a:t>Closed Lost</a:t>
            </a:r>
          </a:p>
        </p:txBody>
      </p:sp>
      <p:sp>
        <p:nvSpPr>
          <p:cNvPr id="117" name="TextBox 116">
            <a:extLst>
              <a:ext uri="{FF2B5EF4-FFF2-40B4-BE49-F238E27FC236}">
                <a16:creationId xmlns:a16="http://schemas.microsoft.com/office/drawing/2014/main" id="{2D627FDC-2AB5-4E7E-B207-11D578529AEA}"/>
              </a:ext>
            </a:extLst>
          </p:cNvPr>
          <p:cNvSpPr txBox="1"/>
          <p:nvPr/>
        </p:nvSpPr>
        <p:spPr>
          <a:xfrm>
            <a:off x="5291978" y="5632195"/>
            <a:ext cx="2255746" cy="338554"/>
          </a:xfrm>
          <a:prstGeom prst="rect">
            <a:avLst/>
          </a:prstGeom>
          <a:noFill/>
        </p:spPr>
        <p:txBody>
          <a:bodyPr wrap="none" rtlCol="0">
            <a:spAutoFit/>
          </a:bodyPr>
          <a:lstStyle/>
          <a:p>
            <a:pPr algn="ctr"/>
            <a:r>
              <a:rPr lang="en-US" sz="1600" b="1" dirty="0">
                <a:solidFill>
                  <a:schemeClr val="accent1">
                    <a:lumMod val="50000"/>
                  </a:schemeClr>
                </a:solidFill>
                <a:latin typeface="Montserrat" panose="00000500000000000000" pitchFamily="50" charset="0"/>
              </a:rPr>
              <a:t>Opportunity Status</a:t>
            </a:r>
          </a:p>
        </p:txBody>
      </p:sp>
      <p:sp>
        <p:nvSpPr>
          <p:cNvPr id="120" name="TextBox 119">
            <a:extLst>
              <a:ext uri="{FF2B5EF4-FFF2-40B4-BE49-F238E27FC236}">
                <a16:creationId xmlns:a16="http://schemas.microsoft.com/office/drawing/2014/main" id="{1A0C1954-2F75-400E-A742-4913377CA611}"/>
              </a:ext>
            </a:extLst>
          </p:cNvPr>
          <p:cNvSpPr txBox="1"/>
          <p:nvPr/>
        </p:nvSpPr>
        <p:spPr>
          <a:xfrm>
            <a:off x="5577783" y="1854568"/>
            <a:ext cx="1684136" cy="279724"/>
          </a:xfrm>
          <a:prstGeom prst="roundRect">
            <a:avLst>
              <a:gd name="adj" fmla="val 50000"/>
            </a:avLst>
          </a:prstGeom>
          <a:solidFill>
            <a:schemeClr val="bg1">
              <a:alpha val="35000"/>
            </a:schemeClr>
          </a:solidFill>
        </p:spPr>
        <p:txBody>
          <a:bodyPr wrap="square" rtlCol="0" anchor="ctr" anchorCtr="0">
            <a:noAutofit/>
          </a:bodyPr>
          <a:lstStyle/>
          <a:p>
            <a:pPr algn="ctr"/>
            <a:r>
              <a:rPr lang="en-US" sz="1200" dirty="0">
                <a:solidFill>
                  <a:schemeClr val="bg1"/>
                </a:solidFill>
                <a:latin typeface="Montserrat" panose="00000500000000000000" pitchFamily="50" charset="0"/>
              </a:rPr>
              <a:t>Total Closed Won</a:t>
            </a:r>
          </a:p>
        </p:txBody>
      </p:sp>
      <p:sp>
        <p:nvSpPr>
          <p:cNvPr id="125" name="Slide Number Placeholder 124">
            <a:extLst>
              <a:ext uri="{FF2B5EF4-FFF2-40B4-BE49-F238E27FC236}">
                <a16:creationId xmlns:a16="http://schemas.microsoft.com/office/drawing/2014/main" id="{5B4FB21D-278D-413E-B2AA-7DB757340168}"/>
              </a:ext>
            </a:extLst>
          </p:cNvPr>
          <p:cNvSpPr>
            <a:spLocks noGrp="1"/>
          </p:cNvSpPr>
          <p:nvPr>
            <p:ph type="sldNum" sz="quarter" idx="12"/>
          </p:nvPr>
        </p:nvSpPr>
        <p:spPr/>
        <p:txBody>
          <a:bodyPr/>
          <a:lstStyle/>
          <a:p>
            <a:fld id="{0994EF40-5A8D-EB43-8CF9-33945DB63878}" type="slidenum">
              <a:rPr lang="en-US" smtClean="0"/>
              <a:pPr/>
              <a:t>12</a:t>
            </a:fld>
            <a:endParaRPr lang="en-US" dirty="0"/>
          </a:p>
        </p:txBody>
      </p:sp>
      <p:sp>
        <p:nvSpPr>
          <p:cNvPr id="2" name="TextBox 1">
            <a:extLst>
              <a:ext uri="{FF2B5EF4-FFF2-40B4-BE49-F238E27FC236}">
                <a16:creationId xmlns:a16="http://schemas.microsoft.com/office/drawing/2014/main" id="{9DE3FB6F-9AF9-2894-B2BD-D856B5BDEEF8}"/>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spTree>
    <p:extLst>
      <p:ext uri="{BB962C8B-B14F-4D97-AF65-F5344CB8AC3E}">
        <p14:creationId xmlns:p14="http://schemas.microsoft.com/office/powerpoint/2010/main" val="449784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B09D182-AFE6-410D-A82C-280BB41EED32}"/>
              </a:ext>
            </a:extLst>
          </p:cNvPr>
          <p:cNvGrpSpPr/>
          <p:nvPr/>
        </p:nvGrpSpPr>
        <p:grpSpPr>
          <a:xfrm>
            <a:off x="1290180" y="1196202"/>
            <a:ext cx="10233766" cy="5157161"/>
            <a:chOff x="1418548" y="1102093"/>
            <a:chExt cx="10423632" cy="5252837"/>
          </a:xfrm>
        </p:grpSpPr>
        <p:sp>
          <p:nvSpPr>
            <p:cNvPr id="8" name="Freeform: Shape 7">
              <a:extLst>
                <a:ext uri="{FF2B5EF4-FFF2-40B4-BE49-F238E27FC236}">
                  <a16:creationId xmlns:a16="http://schemas.microsoft.com/office/drawing/2014/main" id="{62358EA6-CBE0-4384-952E-016A15BC3A5A}"/>
                </a:ext>
              </a:extLst>
            </p:cNvPr>
            <p:cNvSpPr/>
            <p:nvPr/>
          </p:nvSpPr>
          <p:spPr>
            <a:xfrm>
              <a:off x="1418548" y="1102093"/>
              <a:ext cx="10423632" cy="796112"/>
            </a:xfrm>
            <a:prstGeom prst="roundRect">
              <a:avLst>
                <a:gd name="adj" fmla="val 17948"/>
              </a:avLst>
            </a:prstGeom>
            <a:gradFill flip="none" rotWithShape="1">
              <a:gsLst>
                <a:gs pos="72000">
                  <a:schemeClr val="accent1">
                    <a:alpha val="65000"/>
                  </a:schemeClr>
                </a:gs>
                <a:gs pos="0">
                  <a:schemeClr val="accent4"/>
                </a:gs>
                <a:gs pos="32000">
                  <a:schemeClr val="accent2">
                    <a:alpha val="77713"/>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dirty="0">
                <a:latin typeface="Montserrat" panose="00000500000000000000" pitchFamily="50" charset="0"/>
              </a:endParaRPr>
            </a:p>
          </p:txBody>
        </p:sp>
        <p:sp>
          <p:nvSpPr>
            <p:cNvPr id="5" name="Rectangle: Rounded Corners 4">
              <a:extLst>
                <a:ext uri="{FF2B5EF4-FFF2-40B4-BE49-F238E27FC236}">
                  <a16:creationId xmlns:a16="http://schemas.microsoft.com/office/drawing/2014/main" id="{D85D2173-1AEE-43B4-B3DF-D439D6BAA681}"/>
                </a:ext>
              </a:extLst>
            </p:cNvPr>
            <p:cNvSpPr/>
            <p:nvPr/>
          </p:nvSpPr>
          <p:spPr>
            <a:xfrm>
              <a:off x="1567542" y="1579710"/>
              <a:ext cx="10138862" cy="4775220"/>
            </a:xfrm>
            <a:prstGeom prst="roundRect">
              <a:avLst>
                <a:gd name="adj" fmla="val 9187"/>
              </a:avLst>
            </a:prstGeom>
            <a:gradFill flip="none" rotWithShape="1">
              <a:gsLst>
                <a:gs pos="16000">
                  <a:schemeClr val="bg1"/>
                </a:gs>
                <a:gs pos="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3" name="Table 2">
            <a:extLst>
              <a:ext uri="{FF2B5EF4-FFF2-40B4-BE49-F238E27FC236}">
                <a16:creationId xmlns:a16="http://schemas.microsoft.com/office/drawing/2014/main" id="{B406CC61-441C-4308-AA2F-D0EFF08528EE}"/>
              </a:ext>
            </a:extLst>
          </p:cNvPr>
          <p:cNvGraphicFramePr>
            <a:graphicFrameLocks noGrp="1"/>
          </p:cNvGraphicFramePr>
          <p:nvPr>
            <p:extLst>
              <p:ext uri="{D42A27DB-BD31-4B8C-83A1-F6EECF244321}">
                <p14:modId xmlns:p14="http://schemas.microsoft.com/office/powerpoint/2010/main" val="425201819"/>
              </p:ext>
            </p:extLst>
          </p:nvPr>
        </p:nvGraphicFramePr>
        <p:xfrm>
          <a:off x="1508894" y="1233367"/>
          <a:ext cx="9764531" cy="4930138"/>
        </p:xfrm>
        <a:graphic>
          <a:graphicData uri="http://schemas.openxmlformats.org/drawingml/2006/table">
            <a:tbl>
              <a:tblPr/>
              <a:tblGrid>
                <a:gridCol w="666863">
                  <a:extLst>
                    <a:ext uri="{9D8B030D-6E8A-4147-A177-3AD203B41FA5}">
                      <a16:colId xmlns:a16="http://schemas.microsoft.com/office/drawing/2014/main" val="2287959429"/>
                    </a:ext>
                  </a:extLst>
                </a:gridCol>
                <a:gridCol w="1125605">
                  <a:extLst>
                    <a:ext uri="{9D8B030D-6E8A-4147-A177-3AD203B41FA5}">
                      <a16:colId xmlns:a16="http://schemas.microsoft.com/office/drawing/2014/main" val="340214559"/>
                    </a:ext>
                  </a:extLst>
                </a:gridCol>
                <a:gridCol w="1285067">
                  <a:extLst>
                    <a:ext uri="{9D8B030D-6E8A-4147-A177-3AD203B41FA5}">
                      <a16:colId xmlns:a16="http://schemas.microsoft.com/office/drawing/2014/main" val="3583015952"/>
                    </a:ext>
                  </a:extLst>
                </a:gridCol>
                <a:gridCol w="1303827">
                  <a:extLst>
                    <a:ext uri="{9D8B030D-6E8A-4147-A177-3AD203B41FA5}">
                      <a16:colId xmlns:a16="http://schemas.microsoft.com/office/drawing/2014/main" val="3762787316"/>
                    </a:ext>
                  </a:extLst>
                </a:gridCol>
                <a:gridCol w="1603988">
                  <a:extLst>
                    <a:ext uri="{9D8B030D-6E8A-4147-A177-3AD203B41FA5}">
                      <a16:colId xmlns:a16="http://schemas.microsoft.com/office/drawing/2014/main" val="2549079856"/>
                    </a:ext>
                  </a:extLst>
                </a:gridCol>
                <a:gridCol w="1051889">
                  <a:extLst>
                    <a:ext uri="{9D8B030D-6E8A-4147-A177-3AD203B41FA5}">
                      <a16:colId xmlns:a16="http://schemas.microsoft.com/office/drawing/2014/main" val="4264526958"/>
                    </a:ext>
                  </a:extLst>
                </a:gridCol>
                <a:gridCol w="1172873">
                  <a:extLst>
                    <a:ext uri="{9D8B030D-6E8A-4147-A177-3AD203B41FA5}">
                      <a16:colId xmlns:a16="http://schemas.microsoft.com/office/drawing/2014/main" val="3966357939"/>
                    </a:ext>
                  </a:extLst>
                </a:gridCol>
                <a:gridCol w="1554419">
                  <a:extLst>
                    <a:ext uri="{9D8B030D-6E8A-4147-A177-3AD203B41FA5}">
                      <a16:colId xmlns:a16="http://schemas.microsoft.com/office/drawing/2014/main" val="1677916839"/>
                    </a:ext>
                  </a:extLst>
                </a:gridCol>
              </a:tblGrid>
              <a:tr h="685800">
                <a:tc>
                  <a:txBody>
                    <a:bodyPr/>
                    <a:lstStyle/>
                    <a:p>
                      <a:pPr algn="ctr" fontAlgn="t"/>
                      <a:r>
                        <a:rPr lang="en-US" sz="1200" b="1" dirty="0">
                          <a:solidFill>
                            <a:schemeClr val="bg1"/>
                          </a:solidFill>
                          <a:effectLst/>
                          <a:latin typeface="Montserrat" panose="00000500000000000000" pitchFamily="50" charset="0"/>
                        </a:rPr>
                        <a:t>Status</a:t>
                      </a:r>
                    </a:p>
                  </a:txBody>
                  <a:tcPr marL="75023" marR="75023" marT="37512" marB="37512"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Account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Sales Stage</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Forecast Amount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Expected Close Date</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Probability</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Sales Rep</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200" b="1" dirty="0">
                          <a:solidFill>
                            <a:schemeClr val="bg1"/>
                          </a:solidFill>
                          <a:effectLst/>
                          <a:latin typeface="Montserrat" panose="00000500000000000000" pitchFamily="50" charset="0"/>
                        </a:rPr>
                        <a:t>Next Step</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22165632"/>
                  </a:ext>
                </a:extLst>
              </a:tr>
              <a:tr h="841908">
                <a:tc>
                  <a:txBody>
                    <a:bodyPr/>
                    <a:lstStyle/>
                    <a:p>
                      <a:pPr algn="ctr" fontAlgn="t"/>
                      <a:r>
                        <a:rPr lang="en-US" sz="2000" dirty="0">
                          <a:solidFill>
                            <a:schemeClr val="accent4">
                              <a:lumMod val="75000"/>
                            </a:schemeClr>
                          </a:solidFill>
                          <a:effectLst/>
                          <a:latin typeface="Montserrat" panose="00000500000000000000" pitchFamily="50" charset="0"/>
                          <a:sym typeface="Wingdings 2" panose="05020102010507070707" pitchFamily="18" charset="2"/>
                        </a:rPr>
                        <a:t></a:t>
                      </a:r>
                      <a:endParaRPr lang="en-US" sz="2000" dirty="0">
                        <a:solidFill>
                          <a:schemeClr val="accent4">
                            <a:lumMod val="75000"/>
                          </a:schemeClr>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ABC Co</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5: Contracts</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$110,000</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02/28/20XX</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80%</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J. Atkins</a:t>
                      </a:r>
                    </a:p>
                  </a:txBody>
                  <a:tcPr marL="75023" marR="75023" marT="137160"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Review financing</a:t>
                      </a:r>
                    </a:p>
                  </a:txBody>
                  <a:tcPr marL="75023" marR="75023" marT="137160"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06589496"/>
                  </a:ext>
                </a:extLst>
              </a:tr>
              <a:tr h="680486">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2000" dirty="0">
                          <a:solidFill>
                            <a:srgbClr val="FF5D5D"/>
                          </a:solidFill>
                          <a:effectLst/>
                          <a:latin typeface="Montserrat" panose="00000500000000000000" pitchFamily="50" charset="0"/>
                          <a:sym typeface="Wingdings 2" panose="05020102010507070707" pitchFamily="18" charset="2"/>
                        </a:rPr>
                        <a:t></a:t>
                      </a:r>
                      <a:endParaRPr lang="en-US" sz="2000" dirty="0">
                        <a:solidFill>
                          <a:srgbClr val="FF5D5D"/>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XYZ Corp</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4: Proposal</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$135,000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02/28/20XX</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85%</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K. Smart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Meet with CFO</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3808048"/>
                  </a:ext>
                </a:extLst>
              </a:tr>
              <a:tr h="680486">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2000" dirty="0">
                          <a:solidFill>
                            <a:schemeClr val="tx2">
                              <a:lumMod val="60000"/>
                              <a:lumOff val="40000"/>
                            </a:schemeClr>
                          </a:solidFill>
                          <a:effectLst/>
                          <a:latin typeface="Montserrat" panose="00000500000000000000" pitchFamily="50" charset="0"/>
                          <a:sym typeface="Wingdings 2" panose="05020102010507070707" pitchFamily="18" charset="2"/>
                        </a:rPr>
                        <a:t></a:t>
                      </a:r>
                      <a:endParaRPr lang="en-US" sz="2000" dirty="0">
                        <a:solidFill>
                          <a:schemeClr val="tx2">
                            <a:lumMod val="60000"/>
                            <a:lumOff val="40000"/>
                          </a:schemeClr>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Awesome Ltd</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3: Assessment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$55,000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02/28/20XX</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a:effectLst/>
                          <a:latin typeface="Montserrat" panose="00000500000000000000" pitchFamily="50" charset="0"/>
                        </a:rPr>
                        <a:t>60%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F. Marshall</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Onsite visit</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07636894"/>
                  </a:ext>
                </a:extLst>
              </a:tr>
              <a:tr h="680486">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2000" dirty="0">
                          <a:solidFill>
                            <a:schemeClr val="accent4">
                              <a:lumMod val="75000"/>
                            </a:schemeClr>
                          </a:solidFill>
                          <a:effectLst/>
                          <a:latin typeface="Montserrat" panose="00000500000000000000" pitchFamily="50" charset="0"/>
                          <a:sym typeface="Wingdings 2" panose="05020102010507070707" pitchFamily="18" charset="2"/>
                        </a:rPr>
                        <a:t></a:t>
                      </a:r>
                      <a:endParaRPr lang="en-US" sz="2000" dirty="0">
                        <a:solidFill>
                          <a:schemeClr val="accent4">
                            <a:lumMod val="75000"/>
                          </a:schemeClr>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The Great LLC</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3: Assessment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$68,000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02/28/20XX</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60%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J. Gupta</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Finalize terms</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681873"/>
                  </a:ext>
                </a:extLst>
              </a:tr>
              <a:tr h="680486">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2000" dirty="0">
                          <a:solidFill>
                            <a:srgbClr val="FF5D5D"/>
                          </a:solidFill>
                          <a:effectLst/>
                          <a:latin typeface="Montserrat" panose="00000500000000000000" pitchFamily="50" charset="0"/>
                          <a:sym typeface="Wingdings 2" panose="05020102010507070707" pitchFamily="18" charset="2"/>
                        </a:rPr>
                        <a:t></a:t>
                      </a:r>
                      <a:endParaRPr lang="en-US" sz="2000" dirty="0">
                        <a:solidFill>
                          <a:srgbClr val="FF5D5D"/>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XYZ Tech</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4: Proposal</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$80,000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02/28/20XX</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80%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t" latinLnBrk="0" hangingPunct="1">
                        <a:lnSpc>
                          <a:spcPts val="1500"/>
                        </a:lnSpc>
                        <a:spcBef>
                          <a:spcPts val="0"/>
                        </a:spcBef>
                        <a:spcAft>
                          <a:spcPts val="0"/>
                        </a:spcAft>
                        <a:buClrTx/>
                        <a:buSzTx/>
                        <a:buFontTx/>
                        <a:buNone/>
                        <a:tabLst/>
                        <a:defRPr/>
                      </a:pPr>
                      <a:r>
                        <a:rPr lang="en-US" sz="1200" dirty="0">
                          <a:effectLst/>
                          <a:latin typeface="Montserrat" panose="00000500000000000000" pitchFamily="50" charset="0"/>
                        </a:rPr>
                        <a:t>K. Smart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Negotiate maintenance contract</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99977669"/>
                  </a:ext>
                </a:extLst>
              </a:tr>
              <a:tr h="680486">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2000" dirty="0">
                          <a:solidFill>
                            <a:schemeClr val="tx2">
                              <a:lumMod val="60000"/>
                              <a:lumOff val="40000"/>
                            </a:schemeClr>
                          </a:solidFill>
                          <a:effectLst/>
                          <a:latin typeface="Montserrat" panose="00000500000000000000" pitchFamily="50" charset="0"/>
                          <a:sym typeface="Wingdings 2" panose="05020102010507070707" pitchFamily="18" charset="2"/>
                        </a:rPr>
                        <a:t></a:t>
                      </a:r>
                      <a:endParaRPr lang="en-US" sz="2000" dirty="0">
                        <a:solidFill>
                          <a:schemeClr val="tx2">
                            <a:lumMod val="60000"/>
                            <a:lumOff val="40000"/>
                          </a:schemeClr>
                        </a:solidFill>
                        <a:effectLst/>
                        <a:latin typeface="Montserrat" panose="00000500000000000000" pitchFamily="50" charset="0"/>
                      </a:endParaRPr>
                    </a:p>
                  </a:txBody>
                  <a:tcPr marL="75023" marR="75023" marT="137160" marB="0" anchor="ctr">
                    <a:lnL w="9525" cap="flat" cmpd="sng" algn="ctr">
                      <a:no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ABC Institute</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2: Prospect</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$35,000</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t" latinLnBrk="0" hangingPunct="1">
                        <a:lnSpc>
                          <a:spcPts val="1500"/>
                        </a:lnSpc>
                        <a:spcBef>
                          <a:spcPts val="0"/>
                        </a:spcBef>
                        <a:spcAft>
                          <a:spcPts val="0"/>
                        </a:spcAft>
                        <a:buClrTx/>
                        <a:buSzTx/>
                        <a:buFontTx/>
                        <a:buNone/>
                        <a:tabLst/>
                        <a:defRPr/>
                      </a:pPr>
                      <a:r>
                        <a:rPr lang="en-US" sz="1200" dirty="0">
                          <a:effectLst/>
                          <a:latin typeface="Montserrat" panose="00000500000000000000" pitchFamily="50" charset="0"/>
                        </a:rPr>
                        <a:t>02/28/20XX</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75%</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lnSpc>
                          <a:spcPts val="1500"/>
                        </a:lnSpc>
                      </a:pPr>
                      <a:r>
                        <a:rPr lang="en-US" sz="1200" dirty="0">
                          <a:effectLst/>
                          <a:latin typeface="Montserrat" panose="00000500000000000000" pitchFamily="50" charset="0"/>
                        </a:rPr>
                        <a:t>J. Atkins</a:t>
                      </a:r>
                    </a:p>
                  </a:txBody>
                  <a:tcPr marL="75023" marR="75023" marT="37512" marB="37512" anchor="ctr">
                    <a:lnL w="9525" cap="flat" cmpd="sng" algn="ctr">
                      <a:solidFill>
                        <a:srgbClr val="F1F3F9"/>
                      </a:solidFill>
                      <a:prstDash val="solid"/>
                      <a:round/>
                      <a:headEnd type="none" w="med" len="med"/>
                      <a:tailEnd type="none" w="med" len="med"/>
                    </a:lnL>
                    <a:lnR w="9525" cap="flat" cmpd="sng" algn="ctr">
                      <a:solidFill>
                        <a:srgbClr val="F1F3F9"/>
                      </a:solid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t" latinLnBrk="0" hangingPunct="1">
                        <a:lnSpc>
                          <a:spcPts val="1500"/>
                        </a:lnSpc>
                        <a:spcBef>
                          <a:spcPts val="0"/>
                        </a:spcBef>
                        <a:spcAft>
                          <a:spcPts val="0"/>
                        </a:spcAft>
                        <a:buClrTx/>
                        <a:buSzTx/>
                        <a:buFontTx/>
                        <a:buNone/>
                        <a:tabLst/>
                        <a:defRPr/>
                      </a:pPr>
                      <a:r>
                        <a:rPr lang="en-US" sz="1200" dirty="0">
                          <a:effectLst/>
                          <a:latin typeface="Montserrat" panose="00000500000000000000" pitchFamily="50" charset="0"/>
                        </a:rPr>
                        <a:t>Onsite visit</a:t>
                      </a:r>
                    </a:p>
                  </a:txBody>
                  <a:tcPr marL="75023" marR="75023" marT="37512" marB="37512" anchor="ctr">
                    <a:lnL w="9525" cap="flat" cmpd="sng" algn="ctr">
                      <a:solidFill>
                        <a:srgbClr val="F1F3F9"/>
                      </a:solid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73402508"/>
                  </a:ext>
                </a:extLst>
              </a:tr>
            </a:tbl>
          </a:graphicData>
        </a:graphic>
      </p:graphicFrame>
      <p:sp>
        <p:nvSpPr>
          <p:cNvPr id="12" name="Slide Number Placeholder 11">
            <a:extLst>
              <a:ext uri="{FF2B5EF4-FFF2-40B4-BE49-F238E27FC236}">
                <a16:creationId xmlns:a16="http://schemas.microsoft.com/office/drawing/2014/main" id="{76502D29-E580-423B-83A4-814A6A08D7E7}"/>
              </a:ext>
            </a:extLst>
          </p:cNvPr>
          <p:cNvSpPr>
            <a:spLocks noGrp="1"/>
          </p:cNvSpPr>
          <p:nvPr>
            <p:ph type="sldNum" sz="quarter" idx="12"/>
          </p:nvPr>
        </p:nvSpPr>
        <p:spPr/>
        <p:txBody>
          <a:bodyPr/>
          <a:lstStyle/>
          <a:p>
            <a:fld id="{0994EF40-5A8D-EB43-8CF9-33945DB63878}" type="slidenum">
              <a:rPr lang="en-US" smtClean="0"/>
              <a:pPr/>
              <a:t>13</a:t>
            </a:fld>
            <a:endParaRPr lang="en-US" dirty="0"/>
          </a:p>
        </p:txBody>
      </p:sp>
      <p:grpSp>
        <p:nvGrpSpPr>
          <p:cNvPr id="2" name="Group 1">
            <a:extLst>
              <a:ext uri="{FF2B5EF4-FFF2-40B4-BE49-F238E27FC236}">
                <a16:creationId xmlns:a16="http://schemas.microsoft.com/office/drawing/2014/main" id="{5DDD3C6C-559F-CB25-08CF-A4C83D304A69}"/>
              </a:ext>
            </a:extLst>
          </p:cNvPr>
          <p:cNvGrpSpPr/>
          <p:nvPr/>
        </p:nvGrpSpPr>
        <p:grpSpPr>
          <a:xfrm>
            <a:off x="4461970" y="413316"/>
            <a:ext cx="3877660" cy="477054"/>
            <a:chOff x="1118013" y="437116"/>
            <a:chExt cx="4935967" cy="477054"/>
          </a:xfrm>
        </p:grpSpPr>
        <p:sp>
          <p:nvSpPr>
            <p:cNvPr id="4" name="Rectangle 3">
              <a:extLst>
                <a:ext uri="{FF2B5EF4-FFF2-40B4-BE49-F238E27FC236}">
                  <a16:creationId xmlns:a16="http://schemas.microsoft.com/office/drawing/2014/main" id="{4F269E46-F276-0069-B85A-158042F35E5D}"/>
                </a:ext>
              </a:extLst>
            </p:cNvPr>
            <p:cNvSpPr/>
            <p:nvPr/>
          </p:nvSpPr>
          <p:spPr>
            <a:xfrm>
              <a:off x="1118013" y="742948"/>
              <a:ext cx="4935967"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B91E9C2-C034-5916-6432-D06ADAFE02A0}"/>
                </a:ext>
              </a:extLst>
            </p:cNvPr>
            <p:cNvSpPr txBox="1"/>
            <p:nvPr/>
          </p:nvSpPr>
          <p:spPr>
            <a:xfrm>
              <a:off x="1659032" y="437116"/>
              <a:ext cx="3853940" cy="477054"/>
            </a:xfrm>
            <a:prstGeom prst="rect">
              <a:avLst/>
            </a:prstGeom>
            <a:noFill/>
          </p:spPr>
          <p:txBody>
            <a:bodyPr wrap="none" rtlCol="0">
              <a:spAutoFit/>
            </a:bodyPr>
            <a:lstStyle/>
            <a:p>
              <a:pPr algn="ctr"/>
              <a:r>
                <a:rPr lang="en-US" sz="2500" b="1" dirty="0">
                  <a:latin typeface="Montserrat" panose="00000500000000000000" pitchFamily="50" charset="0"/>
                </a:rPr>
                <a:t>LEAD STATUS BOARD</a:t>
              </a:r>
            </a:p>
          </p:txBody>
        </p:sp>
      </p:grpSp>
      <p:sp>
        <p:nvSpPr>
          <p:cNvPr id="10" name="TextBox 9">
            <a:extLst>
              <a:ext uri="{FF2B5EF4-FFF2-40B4-BE49-F238E27FC236}">
                <a16:creationId xmlns:a16="http://schemas.microsoft.com/office/drawing/2014/main" id="{48243BF5-0911-2AE4-EEE9-078D2BD04B9B}"/>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spTree>
    <p:extLst>
      <p:ext uri="{BB962C8B-B14F-4D97-AF65-F5344CB8AC3E}">
        <p14:creationId xmlns:p14="http://schemas.microsoft.com/office/powerpoint/2010/main" val="9058965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Arc 32">
            <a:extLst>
              <a:ext uri="{FF2B5EF4-FFF2-40B4-BE49-F238E27FC236}">
                <a16:creationId xmlns:a16="http://schemas.microsoft.com/office/drawing/2014/main" id="{57166A70-8EE5-4B1F-9A13-E7C0C5DD70E7}"/>
              </a:ext>
            </a:extLst>
          </p:cNvPr>
          <p:cNvSpPr/>
          <p:nvPr/>
        </p:nvSpPr>
        <p:spPr>
          <a:xfrm rot="13500000">
            <a:off x="9055835" y="1245575"/>
            <a:ext cx="5356210" cy="5356210"/>
          </a:xfrm>
          <a:prstGeom prst="arc">
            <a:avLst/>
          </a:prstGeom>
          <a:gradFill flip="none" rotWithShape="1">
            <a:gsLst>
              <a:gs pos="7000">
                <a:schemeClr val="accent4">
                  <a:alpha val="50000"/>
                </a:schemeClr>
              </a:gs>
              <a:gs pos="100000">
                <a:schemeClr val="accent1">
                  <a:alpha val="50000"/>
                </a:schemeClr>
              </a:gs>
            </a:gsLst>
            <a:path path="circle">
              <a:fillToRect l="100000" t="100000"/>
            </a:path>
            <a:tileRect r="-100000" b="-100000"/>
          </a:gradFill>
          <a:ln w="1016000">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
        <p:nvSpPr>
          <p:cNvPr id="35" name="Circle: Hollow 34">
            <a:extLst>
              <a:ext uri="{FF2B5EF4-FFF2-40B4-BE49-F238E27FC236}">
                <a16:creationId xmlns:a16="http://schemas.microsoft.com/office/drawing/2014/main" id="{449564BF-498E-4969-8992-19AC82F1DFA3}"/>
              </a:ext>
            </a:extLst>
          </p:cNvPr>
          <p:cNvSpPr/>
          <p:nvPr/>
        </p:nvSpPr>
        <p:spPr>
          <a:xfrm rot="10800000">
            <a:off x="9367899" y="1557929"/>
            <a:ext cx="4718304" cy="4718304"/>
          </a:xfrm>
          <a:prstGeom prst="donut">
            <a:avLst>
              <a:gd name="adj" fmla="val 23941"/>
            </a:avLst>
          </a:prstGeom>
          <a:solidFill>
            <a:schemeClr val="bg1">
              <a:alpha val="80000"/>
            </a:schemeClr>
          </a:solidFill>
          <a:ln w="25400">
            <a:solidFill>
              <a:schemeClr val="bg1"/>
            </a:solidFill>
          </a:ln>
          <a:effectLst>
            <a:outerShdw blurRad="304800" dist="101600" dir="2700000" algn="tl" rotWithShape="0">
              <a:schemeClr val="accent1">
                <a:lumMod val="50000"/>
                <a:alpha val="15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grpSp>
        <p:nvGrpSpPr>
          <p:cNvPr id="79" name="Group 78">
            <a:extLst>
              <a:ext uri="{FF2B5EF4-FFF2-40B4-BE49-F238E27FC236}">
                <a16:creationId xmlns:a16="http://schemas.microsoft.com/office/drawing/2014/main" id="{E0B9D742-A305-47A8-9EF3-9C7CCEDA6435}"/>
              </a:ext>
            </a:extLst>
          </p:cNvPr>
          <p:cNvGrpSpPr/>
          <p:nvPr/>
        </p:nvGrpSpPr>
        <p:grpSpPr>
          <a:xfrm>
            <a:off x="9987022" y="2176625"/>
            <a:ext cx="3480058" cy="3480912"/>
            <a:chOff x="9987022" y="2176625"/>
            <a:chExt cx="3480058" cy="3480912"/>
          </a:xfrm>
        </p:grpSpPr>
        <p:sp>
          <p:nvSpPr>
            <p:cNvPr id="37" name="TextBox 36">
              <a:extLst>
                <a:ext uri="{FF2B5EF4-FFF2-40B4-BE49-F238E27FC236}">
                  <a16:creationId xmlns:a16="http://schemas.microsoft.com/office/drawing/2014/main" id="{CFC3FCBD-4D0E-486F-BFC6-DB69CBEAEC3E}"/>
                </a:ext>
              </a:extLst>
            </p:cNvPr>
            <p:cNvSpPr txBox="1"/>
            <p:nvPr/>
          </p:nvSpPr>
          <p:spPr>
            <a:xfrm rot="5400000">
              <a:off x="9987021" y="2177052"/>
              <a:ext cx="3480059" cy="3480058"/>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51-75</a:t>
              </a:r>
            </a:p>
          </p:txBody>
        </p:sp>
        <p:sp>
          <p:nvSpPr>
            <p:cNvPr id="36" name="TextBox 35">
              <a:extLst>
                <a:ext uri="{FF2B5EF4-FFF2-40B4-BE49-F238E27FC236}">
                  <a16:creationId xmlns:a16="http://schemas.microsoft.com/office/drawing/2014/main" id="{305022C7-4FCF-4CA0-8C62-88FFE42325D6}"/>
                </a:ext>
              </a:extLst>
            </p:cNvPr>
            <p:cNvSpPr txBox="1"/>
            <p:nvPr/>
          </p:nvSpPr>
          <p:spPr>
            <a:xfrm rot="16200000">
              <a:off x="9987021" y="2177053"/>
              <a:ext cx="3480059" cy="3480058"/>
            </a:xfrm>
            <a:prstGeom prst="rect">
              <a:avLst/>
            </a:prstGeom>
            <a:noFill/>
          </p:spPr>
          <p:txBody>
            <a:bodyPr wrap="none" rtlCol="0" anchor="ctr" anchorCtr="0">
              <a:prstTxWarp prst="textCircl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gradFill flip="none" rotWithShape="1">
                    <a:gsLst>
                      <a:gs pos="7000">
                        <a:schemeClr val="accent4"/>
                      </a:gs>
                      <a:gs pos="100000">
                        <a:schemeClr val="accent1"/>
                      </a:gs>
                    </a:gsLst>
                    <a:path path="circle">
                      <a:fillToRect t="100000" r="100000"/>
                    </a:path>
                    <a:tileRect l="-100000" b="-100000"/>
                  </a:gradFill>
                  <a:effectLst/>
                  <a:uLnTx/>
                  <a:uFillTx/>
                  <a:latin typeface="Montserrat" panose="00000500000000000000" pitchFamily="50" charset="0"/>
                </a:rPr>
                <a:t>0-25</a:t>
              </a:r>
            </a:p>
          </p:txBody>
        </p:sp>
        <p:sp>
          <p:nvSpPr>
            <p:cNvPr id="38" name="TextBox 37">
              <a:extLst>
                <a:ext uri="{FF2B5EF4-FFF2-40B4-BE49-F238E27FC236}">
                  <a16:creationId xmlns:a16="http://schemas.microsoft.com/office/drawing/2014/main" id="{AB551F32-CF51-4B08-89B5-A3EE698125B2}"/>
                </a:ext>
              </a:extLst>
            </p:cNvPr>
            <p:cNvSpPr txBox="1"/>
            <p:nvPr/>
          </p:nvSpPr>
          <p:spPr>
            <a:xfrm>
              <a:off x="9987022" y="2176625"/>
              <a:ext cx="3480058" cy="3480912"/>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26-50</a:t>
              </a:r>
            </a:p>
          </p:txBody>
        </p:sp>
        <p:sp>
          <p:nvSpPr>
            <p:cNvPr id="39" name="TextBox 38">
              <a:extLst>
                <a:ext uri="{FF2B5EF4-FFF2-40B4-BE49-F238E27FC236}">
                  <a16:creationId xmlns:a16="http://schemas.microsoft.com/office/drawing/2014/main" id="{442A768C-3C10-4EAE-B3C6-7038B13451BE}"/>
                </a:ext>
              </a:extLst>
            </p:cNvPr>
            <p:cNvSpPr txBox="1"/>
            <p:nvPr/>
          </p:nvSpPr>
          <p:spPr>
            <a:xfrm rot="10800000">
              <a:off x="9987022" y="2177051"/>
              <a:ext cx="3480058" cy="3480059"/>
            </a:xfrm>
            <a:prstGeom prst="rect">
              <a:avLst/>
            </a:prstGeom>
            <a:noFill/>
          </p:spPr>
          <p:txBody>
            <a:bodyPr spcFirstLastPara="1" wrap="none" lIns="0" rIns="0"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76-100</a:t>
              </a:r>
            </a:p>
          </p:txBody>
        </p:sp>
      </p:grpSp>
      <p:grpSp>
        <p:nvGrpSpPr>
          <p:cNvPr id="20" name="Group 19">
            <a:extLst>
              <a:ext uri="{FF2B5EF4-FFF2-40B4-BE49-F238E27FC236}">
                <a16:creationId xmlns:a16="http://schemas.microsoft.com/office/drawing/2014/main" id="{56F4D1DA-CF83-4726-8D64-4A4316A5864D}"/>
              </a:ext>
            </a:extLst>
          </p:cNvPr>
          <p:cNvGrpSpPr/>
          <p:nvPr/>
        </p:nvGrpSpPr>
        <p:grpSpPr>
          <a:xfrm>
            <a:off x="1312326" y="846473"/>
            <a:ext cx="5867312" cy="477054"/>
            <a:chOff x="1541633" y="336301"/>
            <a:chExt cx="5867312" cy="477054"/>
          </a:xfrm>
        </p:grpSpPr>
        <p:sp>
          <p:nvSpPr>
            <p:cNvPr id="21" name="Rectangle 20">
              <a:extLst>
                <a:ext uri="{FF2B5EF4-FFF2-40B4-BE49-F238E27FC236}">
                  <a16:creationId xmlns:a16="http://schemas.microsoft.com/office/drawing/2014/main" id="{B6922E7C-A4A2-49C3-B61A-272961BBD687}"/>
                </a:ext>
              </a:extLst>
            </p:cNvPr>
            <p:cNvSpPr/>
            <p:nvPr/>
          </p:nvSpPr>
          <p:spPr>
            <a:xfrm>
              <a:off x="1541633" y="642133"/>
              <a:ext cx="5867312"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2" name="TextBox 21">
              <a:extLst>
                <a:ext uri="{FF2B5EF4-FFF2-40B4-BE49-F238E27FC236}">
                  <a16:creationId xmlns:a16="http://schemas.microsoft.com/office/drawing/2014/main" id="{461A171F-8FAE-4081-A442-3F99A7B27716}"/>
                </a:ext>
              </a:extLst>
            </p:cNvPr>
            <p:cNvSpPr txBox="1"/>
            <p:nvPr/>
          </p:nvSpPr>
          <p:spPr>
            <a:xfrm>
              <a:off x="1541633" y="336301"/>
              <a:ext cx="5867312" cy="477054"/>
            </a:xfrm>
            <a:prstGeom prst="rect">
              <a:avLst/>
            </a:prstGeom>
            <a:noFill/>
          </p:spPr>
          <p:txBody>
            <a:bodyPr wrap="none" rtlCol="0">
              <a:spAutoFit/>
            </a:bodyPr>
            <a:lstStyle/>
            <a:p>
              <a:r>
                <a:rPr lang="en-US" sz="2500" b="1" dirty="0">
                  <a:latin typeface="Montserrat" panose="00000500000000000000" pitchFamily="50" charset="0"/>
                </a:rPr>
                <a:t>LEAD QUALIFICATION &amp; SCORING</a:t>
              </a:r>
            </a:p>
          </p:txBody>
        </p:sp>
      </p:grpSp>
      <p:grpSp>
        <p:nvGrpSpPr>
          <p:cNvPr id="67" name="Group 66">
            <a:extLst>
              <a:ext uri="{FF2B5EF4-FFF2-40B4-BE49-F238E27FC236}">
                <a16:creationId xmlns:a16="http://schemas.microsoft.com/office/drawing/2014/main" id="{C2D8D7C3-5E6A-4488-AE3F-BC04D75A4AFD}"/>
              </a:ext>
            </a:extLst>
          </p:cNvPr>
          <p:cNvGrpSpPr/>
          <p:nvPr/>
        </p:nvGrpSpPr>
        <p:grpSpPr>
          <a:xfrm>
            <a:off x="1312326" y="2037060"/>
            <a:ext cx="6830188" cy="3773241"/>
            <a:chOff x="1312326" y="1799104"/>
            <a:chExt cx="6830188" cy="3773241"/>
          </a:xfrm>
        </p:grpSpPr>
        <p:sp>
          <p:nvSpPr>
            <p:cNvPr id="32" name="Rectangle: Rounded Corners 31">
              <a:extLst>
                <a:ext uri="{FF2B5EF4-FFF2-40B4-BE49-F238E27FC236}">
                  <a16:creationId xmlns:a16="http://schemas.microsoft.com/office/drawing/2014/main" id="{00787A40-296E-4B08-A05C-0E5FC2812E41}"/>
                </a:ext>
              </a:extLst>
            </p:cNvPr>
            <p:cNvSpPr/>
            <p:nvPr/>
          </p:nvSpPr>
          <p:spPr>
            <a:xfrm>
              <a:off x="1312326" y="3603706"/>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lvl="0">
                <a:lnSpc>
                  <a:spcPts val="1800"/>
                </a:lnSpc>
              </a:pPr>
              <a:r>
                <a:rPr lang="en-US" sz="1100" dirty="0">
                  <a:solidFill>
                    <a:prstClr val="black"/>
                  </a:solidFill>
                  <a:latin typeface="Montserrat" panose="00000500000000000000" pitchFamily="50" charset="0"/>
                </a:rPr>
                <a:t>Age: 18-30</a:t>
              </a:r>
            </a:p>
            <a:p>
              <a:pPr lvl="0">
                <a:lnSpc>
                  <a:spcPts val="1800"/>
                </a:lnSpc>
              </a:pPr>
              <a:r>
                <a:rPr lang="en-US" sz="1100" dirty="0">
                  <a:solidFill>
                    <a:prstClr val="black"/>
                  </a:solidFill>
                  <a:latin typeface="Montserrat" panose="00000500000000000000" pitchFamily="50" charset="0"/>
                </a:rPr>
                <a:t>Gender: Male</a:t>
              </a:r>
            </a:p>
          </p:txBody>
        </p:sp>
        <p:sp>
          <p:nvSpPr>
            <p:cNvPr id="41" name="Rectangle: Rounded Corners 40">
              <a:extLst>
                <a:ext uri="{FF2B5EF4-FFF2-40B4-BE49-F238E27FC236}">
                  <a16:creationId xmlns:a16="http://schemas.microsoft.com/office/drawing/2014/main" id="{50A21830-58BD-4D8A-9F33-3AE290F32949}"/>
                </a:ext>
              </a:extLst>
            </p:cNvPr>
            <p:cNvSpPr/>
            <p:nvPr/>
          </p:nvSpPr>
          <p:spPr>
            <a:xfrm>
              <a:off x="1312326" y="2536774"/>
              <a:ext cx="6830188" cy="786311"/>
            </a:xfrm>
            <a:prstGeom prst="roundRect">
              <a:avLst>
                <a:gd name="adj" fmla="val 50000"/>
              </a:avLst>
            </a:prstGeom>
            <a:gradFill flip="none" rotWithShape="1">
              <a:gsLst>
                <a:gs pos="50000">
                  <a:srgbClr val="31ACD3"/>
                </a:gs>
                <a:gs pos="100000">
                  <a:schemeClr val="accent4"/>
                </a:gs>
                <a:gs pos="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b="1" dirty="0">
                  <a:solidFill>
                    <a:schemeClr val="bg1"/>
                  </a:solidFill>
                  <a:latin typeface="Montserrat" panose="00000500000000000000" pitchFamily="50" charset="0"/>
                </a:rPr>
                <a:t>Age: 30-40</a:t>
              </a:r>
            </a:p>
            <a:p>
              <a:pPr>
                <a:lnSpc>
                  <a:spcPts val="1800"/>
                </a:lnSpc>
              </a:pPr>
              <a:r>
                <a:rPr lang="en-US" sz="1100" b="1" dirty="0">
                  <a:solidFill>
                    <a:schemeClr val="bg1"/>
                  </a:solidFill>
                  <a:latin typeface="Montserrat" panose="00000500000000000000" pitchFamily="50" charset="0"/>
                </a:rPr>
                <a:t>Gender: Male</a:t>
              </a:r>
            </a:p>
          </p:txBody>
        </p:sp>
        <p:sp>
          <p:nvSpPr>
            <p:cNvPr id="42" name="Rectangle: Rounded Corners 41">
              <a:extLst>
                <a:ext uri="{FF2B5EF4-FFF2-40B4-BE49-F238E27FC236}">
                  <a16:creationId xmlns:a16="http://schemas.microsoft.com/office/drawing/2014/main" id="{E1332A05-7F3E-41C2-AB75-8B5A4888A244}"/>
                </a:ext>
              </a:extLst>
            </p:cNvPr>
            <p:cNvSpPr/>
            <p:nvPr/>
          </p:nvSpPr>
          <p:spPr>
            <a:xfrm>
              <a:off x="1312326" y="4670638"/>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lvl="0">
                <a:lnSpc>
                  <a:spcPts val="1800"/>
                </a:lnSpc>
              </a:pPr>
              <a:r>
                <a:rPr lang="en-US" sz="1100" dirty="0">
                  <a:solidFill>
                    <a:prstClr val="black"/>
                  </a:solidFill>
                  <a:latin typeface="Montserrat" panose="00000500000000000000" pitchFamily="50" charset="0"/>
                </a:rPr>
                <a:t>Age: 20-30</a:t>
              </a:r>
            </a:p>
            <a:p>
              <a:pPr lvl="0">
                <a:lnSpc>
                  <a:spcPts val="1800"/>
                </a:lnSpc>
              </a:pPr>
              <a:r>
                <a:rPr lang="en-US" sz="1100" dirty="0">
                  <a:solidFill>
                    <a:prstClr val="black"/>
                  </a:solidFill>
                  <a:latin typeface="Montserrat" panose="00000500000000000000" pitchFamily="50" charset="0"/>
                </a:rPr>
                <a:t>Gender: Female</a:t>
              </a:r>
            </a:p>
          </p:txBody>
        </p:sp>
        <p:sp>
          <p:nvSpPr>
            <p:cNvPr id="44" name="TextBox 43">
              <a:extLst>
                <a:ext uri="{FF2B5EF4-FFF2-40B4-BE49-F238E27FC236}">
                  <a16:creationId xmlns:a16="http://schemas.microsoft.com/office/drawing/2014/main" id="{C460F533-7D17-4A66-849C-B5E62E75BB9C}"/>
                </a:ext>
              </a:extLst>
            </p:cNvPr>
            <p:cNvSpPr txBox="1"/>
            <p:nvPr/>
          </p:nvSpPr>
          <p:spPr>
            <a:xfrm>
              <a:off x="1516256" y="1944440"/>
              <a:ext cx="1329899" cy="301621"/>
            </a:xfrm>
            <a:prstGeom prst="rect">
              <a:avLst/>
            </a:prstGeom>
            <a:noFill/>
          </p:spPr>
          <p:txBody>
            <a:bodyPr wrap="square" rtlCol="0">
              <a:spAutoFit/>
            </a:bodyPr>
            <a:lstStyle/>
            <a:p>
              <a:pPr>
                <a:lnSpc>
                  <a:spcPts val="1800"/>
                </a:lnSpc>
              </a:pPr>
              <a:r>
                <a:rPr lang="en-US" sz="1200" b="1" dirty="0">
                  <a:solidFill>
                    <a:schemeClr val="tx2"/>
                  </a:solidFill>
                  <a:latin typeface="Montserrat" panose="00000500000000000000" pitchFamily="50" charset="0"/>
                </a:rPr>
                <a:t>Prospect</a:t>
              </a:r>
            </a:p>
          </p:txBody>
        </p:sp>
        <p:sp>
          <p:nvSpPr>
            <p:cNvPr id="46" name="TextBox 45">
              <a:extLst>
                <a:ext uri="{FF2B5EF4-FFF2-40B4-BE49-F238E27FC236}">
                  <a16:creationId xmlns:a16="http://schemas.microsoft.com/office/drawing/2014/main" id="{6151607D-35E0-44FE-9D4E-428B863F8CE1}"/>
                </a:ext>
              </a:extLst>
            </p:cNvPr>
            <p:cNvSpPr txBox="1"/>
            <p:nvPr/>
          </p:nvSpPr>
          <p:spPr>
            <a:xfrm>
              <a:off x="3262355" y="1829024"/>
              <a:ext cx="992614" cy="53245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Returning visitor</a:t>
              </a:r>
            </a:p>
          </p:txBody>
        </p:sp>
        <p:sp>
          <p:nvSpPr>
            <p:cNvPr id="47" name="TextBox 46">
              <a:extLst>
                <a:ext uri="{FF2B5EF4-FFF2-40B4-BE49-F238E27FC236}">
                  <a16:creationId xmlns:a16="http://schemas.microsoft.com/office/drawing/2014/main" id="{C9D17F70-B74C-4F3B-B726-0DEB103D0F35}"/>
                </a:ext>
              </a:extLst>
            </p:cNvPr>
            <p:cNvSpPr txBox="1"/>
            <p:nvPr/>
          </p:nvSpPr>
          <p:spPr>
            <a:xfrm>
              <a:off x="4671169" y="1829024"/>
              <a:ext cx="1820146" cy="53431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Time on site is more than 5 minutes</a:t>
              </a:r>
            </a:p>
          </p:txBody>
        </p:sp>
        <p:sp>
          <p:nvSpPr>
            <p:cNvPr id="48" name="TextBox 47">
              <a:extLst>
                <a:ext uri="{FF2B5EF4-FFF2-40B4-BE49-F238E27FC236}">
                  <a16:creationId xmlns:a16="http://schemas.microsoft.com/office/drawing/2014/main" id="{A1E16E0E-8036-4FB0-8A42-8FAA05D3EC3D}"/>
                </a:ext>
              </a:extLst>
            </p:cNvPr>
            <p:cNvSpPr txBox="1"/>
            <p:nvPr/>
          </p:nvSpPr>
          <p:spPr>
            <a:xfrm>
              <a:off x="6907515" y="1828093"/>
              <a:ext cx="1026902" cy="53431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Located in the US</a:t>
              </a:r>
            </a:p>
          </p:txBody>
        </p:sp>
        <p:grpSp>
          <p:nvGrpSpPr>
            <p:cNvPr id="52" name="Group 51">
              <a:extLst>
                <a:ext uri="{FF2B5EF4-FFF2-40B4-BE49-F238E27FC236}">
                  <a16:creationId xmlns:a16="http://schemas.microsoft.com/office/drawing/2014/main" id="{86336CD1-0C04-4ED6-BBD9-45C7F0A34329}"/>
                </a:ext>
              </a:extLst>
            </p:cNvPr>
            <p:cNvGrpSpPr/>
            <p:nvPr/>
          </p:nvGrpSpPr>
          <p:grpSpPr>
            <a:xfrm>
              <a:off x="3054255" y="1799104"/>
              <a:ext cx="3645160" cy="3773241"/>
              <a:chOff x="3054255" y="1944440"/>
              <a:chExt cx="3645160" cy="3512509"/>
            </a:xfrm>
          </p:grpSpPr>
          <p:cxnSp>
            <p:nvCxnSpPr>
              <p:cNvPr id="51" name="Straight Connector 50">
                <a:extLst>
                  <a:ext uri="{FF2B5EF4-FFF2-40B4-BE49-F238E27FC236}">
                    <a16:creationId xmlns:a16="http://schemas.microsoft.com/office/drawing/2014/main" id="{57788DB1-5D91-4555-9D5F-401C8A61ED57}"/>
                  </a:ext>
                </a:extLst>
              </p:cNvPr>
              <p:cNvCxnSpPr/>
              <p:nvPr/>
            </p:nvCxnSpPr>
            <p:spPr>
              <a:xfrm>
                <a:off x="305425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F87D80C-21B5-4081-9159-E5D086A4CF4F}"/>
                  </a:ext>
                </a:extLst>
              </p:cNvPr>
              <p:cNvCxnSpPr/>
              <p:nvPr/>
            </p:nvCxnSpPr>
            <p:spPr>
              <a:xfrm>
                <a:off x="4463069"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6A1C562-6CE9-4E11-8279-9A9A3C5211C5}"/>
                  </a:ext>
                </a:extLst>
              </p:cNvPr>
              <p:cNvCxnSpPr/>
              <p:nvPr/>
            </p:nvCxnSpPr>
            <p:spPr>
              <a:xfrm>
                <a:off x="669941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66" name="Graphic 56">
              <a:extLst>
                <a:ext uri="{FF2B5EF4-FFF2-40B4-BE49-F238E27FC236}">
                  <a16:creationId xmlns:a16="http://schemas.microsoft.com/office/drawing/2014/main" id="{F635D173-8E6C-4397-A3AD-622AD3DD84A4}"/>
                </a:ext>
              </a:extLst>
            </p:cNvPr>
            <p:cNvSpPr/>
            <p:nvPr/>
          </p:nvSpPr>
          <p:spPr>
            <a:xfrm>
              <a:off x="363826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tlCol="0" anchor="ctr"/>
            <a:lstStyle/>
            <a:p>
              <a:endParaRPr lang="en-US"/>
            </a:p>
          </p:txBody>
        </p:sp>
        <p:sp>
          <p:nvSpPr>
            <p:cNvPr id="68" name="Graphic 56">
              <a:extLst>
                <a:ext uri="{FF2B5EF4-FFF2-40B4-BE49-F238E27FC236}">
                  <a16:creationId xmlns:a16="http://schemas.microsoft.com/office/drawing/2014/main" id="{8E39289D-8A14-47F8-B659-FB658156E223}"/>
                </a:ext>
              </a:extLst>
            </p:cNvPr>
            <p:cNvSpPr/>
            <p:nvPr/>
          </p:nvSpPr>
          <p:spPr>
            <a:xfrm>
              <a:off x="546084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tlCol="0" anchor="ctr"/>
            <a:lstStyle/>
            <a:p>
              <a:endParaRPr lang="en-US"/>
            </a:p>
          </p:txBody>
        </p:sp>
        <p:sp>
          <p:nvSpPr>
            <p:cNvPr id="69" name="Graphic 56">
              <a:extLst>
                <a:ext uri="{FF2B5EF4-FFF2-40B4-BE49-F238E27FC236}">
                  <a16:creationId xmlns:a16="http://schemas.microsoft.com/office/drawing/2014/main" id="{9CA26226-302F-4DDE-BAF7-55F80E063701}"/>
                </a:ext>
              </a:extLst>
            </p:cNvPr>
            <p:cNvSpPr/>
            <p:nvPr/>
          </p:nvSpPr>
          <p:spPr>
            <a:xfrm>
              <a:off x="7300572"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tlCol="0" anchor="ctr"/>
            <a:lstStyle/>
            <a:p>
              <a:endParaRPr lang="en-US"/>
            </a:p>
          </p:txBody>
        </p:sp>
        <p:sp>
          <p:nvSpPr>
            <p:cNvPr id="70" name="Graphic 56">
              <a:extLst>
                <a:ext uri="{FF2B5EF4-FFF2-40B4-BE49-F238E27FC236}">
                  <a16:creationId xmlns:a16="http://schemas.microsoft.com/office/drawing/2014/main" id="{CE419515-EE34-45C2-9368-BF2FDF925BE8}"/>
                </a:ext>
              </a:extLst>
            </p:cNvPr>
            <p:cNvSpPr/>
            <p:nvPr/>
          </p:nvSpPr>
          <p:spPr>
            <a:xfrm>
              <a:off x="363826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tlCol="0" anchor="ctr"/>
            <a:lstStyle/>
            <a:p>
              <a:endParaRPr lang="en-US"/>
            </a:p>
          </p:txBody>
        </p:sp>
        <p:sp>
          <p:nvSpPr>
            <p:cNvPr id="71" name="Graphic 56">
              <a:extLst>
                <a:ext uri="{FF2B5EF4-FFF2-40B4-BE49-F238E27FC236}">
                  <a16:creationId xmlns:a16="http://schemas.microsoft.com/office/drawing/2014/main" id="{1AF7CB76-3C00-45AC-AC67-F416C21D7DC6}"/>
                </a:ext>
              </a:extLst>
            </p:cNvPr>
            <p:cNvSpPr/>
            <p:nvPr/>
          </p:nvSpPr>
          <p:spPr>
            <a:xfrm>
              <a:off x="546084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tlCol="0" anchor="ctr"/>
            <a:lstStyle/>
            <a:p>
              <a:endParaRPr lang="en-US"/>
            </a:p>
          </p:txBody>
        </p:sp>
        <p:sp>
          <p:nvSpPr>
            <p:cNvPr id="72" name="Graphic 56">
              <a:extLst>
                <a:ext uri="{FF2B5EF4-FFF2-40B4-BE49-F238E27FC236}">
                  <a16:creationId xmlns:a16="http://schemas.microsoft.com/office/drawing/2014/main" id="{5A5996AD-B2B7-47B7-B118-E914B341EB14}"/>
                </a:ext>
              </a:extLst>
            </p:cNvPr>
            <p:cNvSpPr/>
            <p:nvPr/>
          </p:nvSpPr>
          <p:spPr>
            <a:xfrm>
              <a:off x="3638268" y="4943399"/>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tlCol="0" anchor="ctr"/>
            <a:lstStyle/>
            <a:p>
              <a:endParaRPr lang="en-US"/>
            </a:p>
          </p:txBody>
        </p:sp>
      </p:grpSp>
      <p:sp>
        <p:nvSpPr>
          <p:cNvPr id="81" name="Circle: Hollow 80">
            <a:extLst>
              <a:ext uri="{FF2B5EF4-FFF2-40B4-BE49-F238E27FC236}">
                <a16:creationId xmlns:a16="http://schemas.microsoft.com/office/drawing/2014/main" id="{CF0F9FA7-59B0-4558-87D5-C550932A3574}"/>
              </a:ext>
            </a:extLst>
          </p:cNvPr>
          <p:cNvSpPr/>
          <p:nvPr/>
        </p:nvSpPr>
        <p:spPr>
          <a:xfrm rot="10800000">
            <a:off x="9355341" y="1557928"/>
            <a:ext cx="4718304" cy="4718304"/>
          </a:xfrm>
          <a:prstGeom prst="donut">
            <a:avLst>
              <a:gd name="adj" fmla="val 23941"/>
            </a:avLst>
          </a:prstGeom>
          <a:gradFill flip="none" rotWithShape="1">
            <a:gsLst>
              <a:gs pos="86000">
                <a:schemeClr val="bg1">
                  <a:alpha val="0"/>
                </a:schemeClr>
              </a:gs>
              <a:gs pos="63000">
                <a:schemeClr val="bg1">
                  <a:alpha val="80000"/>
                </a:schemeClr>
              </a:gs>
            </a:gsLst>
            <a:lin ang="0" scaled="0"/>
            <a:tileRect/>
          </a:gradFill>
          <a:ln w="25400">
            <a:noFill/>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
        <p:nvSpPr>
          <p:cNvPr id="82" name="Slide Number Placeholder 81">
            <a:extLst>
              <a:ext uri="{FF2B5EF4-FFF2-40B4-BE49-F238E27FC236}">
                <a16:creationId xmlns:a16="http://schemas.microsoft.com/office/drawing/2014/main" id="{1B50E329-DA34-4B25-86A7-7B3880C2B044}"/>
              </a:ext>
            </a:extLst>
          </p:cNvPr>
          <p:cNvSpPr>
            <a:spLocks noGrp="1"/>
          </p:cNvSpPr>
          <p:nvPr>
            <p:ph type="sldNum" sz="quarter" idx="12"/>
          </p:nvPr>
        </p:nvSpPr>
        <p:spPr/>
        <p:txBody>
          <a:bodyPr/>
          <a:lstStyle/>
          <a:p>
            <a:fld id="{0994EF40-5A8D-EB43-8CF9-33945DB63878}" type="slidenum">
              <a:rPr lang="en-US" smtClean="0"/>
              <a:pPr/>
              <a:t>14</a:t>
            </a:fld>
            <a:endParaRPr lang="en-US" dirty="0"/>
          </a:p>
        </p:txBody>
      </p:sp>
      <p:sp>
        <p:nvSpPr>
          <p:cNvPr id="2" name="TextBox 1">
            <a:extLst>
              <a:ext uri="{FF2B5EF4-FFF2-40B4-BE49-F238E27FC236}">
                <a16:creationId xmlns:a16="http://schemas.microsoft.com/office/drawing/2014/main" id="{6FF1380A-CA6F-1487-7A86-ED65B14CE14F}"/>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spTree>
    <p:extLst>
      <p:ext uri="{BB962C8B-B14F-4D97-AF65-F5344CB8AC3E}">
        <p14:creationId xmlns:p14="http://schemas.microsoft.com/office/powerpoint/2010/main" val="2263434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Group 51">
            <a:extLst>
              <a:ext uri="{FF2B5EF4-FFF2-40B4-BE49-F238E27FC236}">
                <a16:creationId xmlns:a16="http://schemas.microsoft.com/office/drawing/2014/main" id="{54EFBD43-DB03-470A-B014-B7F1C377438B}"/>
              </a:ext>
            </a:extLst>
          </p:cNvPr>
          <p:cNvGrpSpPr/>
          <p:nvPr/>
        </p:nvGrpSpPr>
        <p:grpSpPr>
          <a:xfrm>
            <a:off x="1312326" y="846473"/>
            <a:ext cx="5867312" cy="477054"/>
            <a:chOff x="1541633" y="336301"/>
            <a:chExt cx="5867312" cy="477054"/>
          </a:xfrm>
        </p:grpSpPr>
        <p:sp>
          <p:nvSpPr>
            <p:cNvPr id="53" name="Rectangle 52">
              <a:extLst>
                <a:ext uri="{FF2B5EF4-FFF2-40B4-BE49-F238E27FC236}">
                  <a16:creationId xmlns:a16="http://schemas.microsoft.com/office/drawing/2014/main" id="{B135446D-C4F9-40ED-A09E-10D3C1C305DF}"/>
                </a:ext>
              </a:extLst>
            </p:cNvPr>
            <p:cNvSpPr/>
            <p:nvPr/>
          </p:nvSpPr>
          <p:spPr>
            <a:xfrm>
              <a:off x="1541633" y="642133"/>
              <a:ext cx="5867312"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4" name="TextBox 53">
              <a:extLst>
                <a:ext uri="{FF2B5EF4-FFF2-40B4-BE49-F238E27FC236}">
                  <a16:creationId xmlns:a16="http://schemas.microsoft.com/office/drawing/2014/main" id="{8135EFF5-AB41-4897-B33F-4D1B81CC3B51}"/>
                </a:ext>
              </a:extLst>
            </p:cNvPr>
            <p:cNvSpPr txBox="1"/>
            <p:nvPr/>
          </p:nvSpPr>
          <p:spPr>
            <a:xfrm>
              <a:off x="1541633" y="336301"/>
              <a:ext cx="5867312" cy="477054"/>
            </a:xfrm>
            <a:prstGeom prst="rect">
              <a:avLst/>
            </a:prstGeom>
            <a:noFill/>
          </p:spPr>
          <p:txBody>
            <a:bodyPr wrap="none" rtlCol="0">
              <a:spAutoFit/>
            </a:bodyPr>
            <a:lstStyle/>
            <a:p>
              <a:r>
                <a:rPr lang="en-US" sz="2500" b="1" dirty="0">
                  <a:latin typeface="Montserrat" panose="00000500000000000000" pitchFamily="50" charset="0"/>
                </a:rPr>
                <a:t>LEAD QUALIFICATION &amp; SCORING</a:t>
              </a:r>
            </a:p>
          </p:txBody>
        </p:sp>
      </p:grpSp>
      <p:grpSp>
        <p:nvGrpSpPr>
          <p:cNvPr id="62" name="Group 61">
            <a:extLst>
              <a:ext uri="{FF2B5EF4-FFF2-40B4-BE49-F238E27FC236}">
                <a16:creationId xmlns:a16="http://schemas.microsoft.com/office/drawing/2014/main" id="{BD065610-C9AF-449F-96BA-57EBAB6854AF}"/>
              </a:ext>
            </a:extLst>
          </p:cNvPr>
          <p:cNvGrpSpPr/>
          <p:nvPr/>
        </p:nvGrpSpPr>
        <p:grpSpPr>
          <a:xfrm>
            <a:off x="1312326" y="2037060"/>
            <a:ext cx="6830188" cy="3773241"/>
            <a:chOff x="1312326" y="1799104"/>
            <a:chExt cx="6830188" cy="3773241"/>
          </a:xfrm>
        </p:grpSpPr>
        <p:sp>
          <p:nvSpPr>
            <p:cNvPr id="63" name="Rectangle: Rounded Corners 62">
              <a:extLst>
                <a:ext uri="{FF2B5EF4-FFF2-40B4-BE49-F238E27FC236}">
                  <a16:creationId xmlns:a16="http://schemas.microsoft.com/office/drawing/2014/main" id="{D86891B8-6FE7-4116-A6F0-CDEC00A86826}"/>
                </a:ext>
              </a:extLst>
            </p:cNvPr>
            <p:cNvSpPr/>
            <p:nvPr/>
          </p:nvSpPr>
          <p:spPr>
            <a:xfrm>
              <a:off x="1312326" y="3603706"/>
              <a:ext cx="6830188" cy="786311"/>
            </a:xfrm>
            <a:prstGeom prst="roundRect">
              <a:avLst>
                <a:gd name="adj" fmla="val 50000"/>
              </a:avLst>
            </a:prstGeom>
            <a:gradFill flip="none" rotWithShape="1">
              <a:gsLst>
                <a:gs pos="100000">
                  <a:schemeClr val="accent4"/>
                </a:gs>
                <a:gs pos="50000">
                  <a:srgbClr val="31ACD3"/>
                </a:gs>
                <a:gs pos="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b="1" dirty="0">
                  <a:solidFill>
                    <a:schemeClr val="bg1"/>
                  </a:solidFill>
                  <a:latin typeface="Montserrat" panose="00000500000000000000" pitchFamily="50" charset="0"/>
                </a:rPr>
                <a:t>Age: 18-30</a:t>
              </a:r>
            </a:p>
            <a:p>
              <a:pPr>
                <a:lnSpc>
                  <a:spcPts val="1800"/>
                </a:lnSpc>
              </a:pPr>
              <a:r>
                <a:rPr lang="en-US" sz="1100" b="1" dirty="0">
                  <a:solidFill>
                    <a:schemeClr val="bg1"/>
                  </a:solidFill>
                  <a:latin typeface="Montserrat" panose="00000500000000000000" pitchFamily="50" charset="0"/>
                </a:rPr>
                <a:t>Gender: Male</a:t>
              </a:r>
            </a:p>
          </p:txBody>
        </p:sp>
        <p:sp>
          <p:nvSpPr>
            <p:cNvPr id="64" name="Rectangle: Rounded Corners 63">
              <a:extLst>
                <a:ext uri="{FF2B5EF4-FFF2-40B4-BE49-F238E27FC236}">
                  <a16:creationId xmlns:a16="http://schemas.microsoft.com/office/drawing/2014/main" id="{80473700-FB40-4036-98DB-C271544B948A}"/>
                </a:ext>
              </a:extLst>
            </p:cNvPr>
            <p:cNvSpPr/>
            <p:nvPr/>
          </p:nvSpPr>
          <p:spPr>
            <a:xfrm>
              <a:off x="1312326" y="2536774"/>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dirty="0">
                  <a:solidFill>
                    <a:prstClr val="black"/>
                  </a:solidFill>
                  <a:latin typeface="Montserrat" panose="00000500000000000000" pitchFamily="50" charset="0"/>
                </a:rPr>
                <a:t>Age: 30-40</a:t>
              </a:r>
            </a:p>
            <a:p>
              <a:pPr>
                <a:lnSpc>
                  <a:spcPts val="1800"/>
                </a:lnSpc>
              </a:pPr>
              <a:r>
                <a:rPr lang="en-US" sz="1100" dirty="0">
                  <a:solidFill>
                    <a:prstClr val="black"/>
                  </a:solidFill>
                  <a:latin typeface="Montserrat" panose="00000500000000000000" pitchFamily="50" charset="0"/>
                </a:rPr>
                <a:t>Gender: Male</a:t>
              </a:r>
            </a:p>
          </p:txBody>
        </p:sp>
        <p:sp>
          <p:nvSpPr>
            <p:cNvPr id="65" name="Rectangle: Rounded Corners 64">
              <a:extLst>
                <a:ext uri="{FF2B5EF4-FFF2-40B4-BE49-F238E27FC236}">
                  <a16:creationId xmlns:a16="http://schemas.microsoft.com/office/drawing/2014/main" id="{5137AD13-379A-432E-A30D-79C61833777C}"/>
                </a:ext>
              </a:extLst>
            </p:cNvPr>
            <p:cNvSpPr/>
            <p:nvPr/>
          </p:nvSpPr>
          <p:spPr>
            <a:xfrm>
              <a:off x="1312326" y="4670638"/>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lvl="0">
                <a:lnSpc>
                  <a:spcPts val="1800"/>
                </a:lnSpc>
              </a:pPr>
              <a:r>
                <a:rPr lang="en-US" sz="1100" dirty="0">
                  <a:solidFill>
                    <a:prstClr val="black"/>
                  </a:solidFill>
                  <a:latin typeface="Montserrat" panose="00000500000000000000" pitchFamily="50" charset="0"/>
                </a:rPr>
                <a:t>Age: 20-30</a:t>
              </a:r>
            </a:p>
            <a:p>
              <a:pPr lvl="0">
                <a:lnSpc>
                  <a:spcPts val="1800"/>
                </a:lnSpc>
              </a:pPr>
              <a:r>
                <a:rPr lang="en-US" sz="1100" dirty="0">
                  <a:solidFill>
                    <a:prstClr val="black"/>
                  </a:solidFill>
                  <a:latin typeface="Montserrat" panose="00000500000000000000" pitchFamily="50" charset="0"/>
                </a:rPr>
                <a:t>Gender: Female</a:t>
              </a:r>
            </a:p>
          </p:txBody>
        </p:sp>
        <p:sp>
          <p:nvSpPr>
            <p:cNvPr id="66" name="TextBox 65">
              <a:extLst>
                <a:ext uri="{FF2B5EF4-FFF2-40B4-BE49-F238E27FC236}">
                  <a16:creationId xmlns:a16="http://schemas.microsoft.com/office/drawing/2014/main" id="{E2019B54-D590-44C9-9A95-D2C59B6077AC}"/>
                </a:ext>
              </a:extLst>
            </p:cNvPr>
            <p:cNvSpPr txBox="1"/>
            <p:nvPr/>
          </p:nvSpPr>
          <p:spPr>
            <a:xfrm>
              <a:off x="1516256" y="1944440"/>
              <a:ext cx="1329899" cy="301621"/>
            </a:xfrm>
            <a:prstGeom prst="rect">
              <a:avLst/>
            </a:prstGeom>
            <a:noFill/>
          </p:spPr>
          <p:txBody>
            <a:bodyPr wrap="square" rtlCol="0">
              <a:spAutoFit/>
            </a:bodyPr>
            <a:lstStyle/>
            <a:p>
              <a:pPr>
                <a:lnSpc>
                  <a:spcPts val="1800"/>
                </a:lnSpc>
              </a:pPr>
              <a:r>
                <a:rPr lang="en-US" sz="1200" b="1" dirty="0">
                  <a:solidFill>
                    <a:schemeClr val="tx2"/>
                  </a:solidFill>
                  <a:latin typeface="Montserrat" panose="00000500000000000000" pitchFamily="50" charset="0"/>
                </a:rPr>
                <a:t>Prospect</a:t>
              </a:r>
            </a:p>
          </p:txBody>
        </p:sp>
        <p:sp>
          <p:nvSpPr>
            <p:cNvPr id="67" name="TextBox 66">
              <a:extLst>
                <a:ext uri="{FF2B5EF4-FFF2-40B4-BE49-F238E27FC236}">
                  <a16:creationId xmlns:a16="http://schemas.microsoft.com/office/drawing/2014/main" id="{15DB8E77-E1DE-4733-9EC7-009E822D94DF}"/>
                </a:ext>
              </a:extLst>
            </p:cNvPr>
            <p:cNvSpPr txBox="1"/>
            <p:nvPr/>
          </p:nvSpPr>
          <p:spPr>
            <a:xfrm>
              <a:off x="3262355" y="1829024"/>
              <a:ext cx="992614" cy="53245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Returning visitor</a:t>
              </a:r>
            </a:p>
          </p:txBody>
        </p:sp>
        <p:sp>
          <p:nvSpPr>
            <p:cNvPr id="68" name="TextBox 67">
              <a:extLst>
                <a:ext uri="{FF2B5EF4-FFF2-40B4-BE49-F238E27FC236}">
                  <a16:creationId xmlns:a16="http://schemas.microsoft.com/office/drawing/2014/main" id="{441CC0F3-B68E-4171-9077-BC6A7A5095E9}"/>
                </a:ext>
              </a:extLst>
            </p:cNvPr>
            <p:cNvSpPr txBox="1"/>
            <p:nvPr/>
          </p:nvSpPr>
          <p:spPr>
            <a:xfrm>
              <a:off x="4671169" y="1829024"/>
              <a:ext cx="1820146" cy="53245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Time on site is more than 5 minutes</a:t>
              </a:r>
            </a:p>
          </p:txBody>
        </p:sp>
        <p:sp>
          <p:nvSpPr>
            <p:cNvPr id="69" name="TextBox 68">
              <a:extLst>
                <a:ext uri="{FF2B5EF4-FFF2-40B4-BE49-F238E27FC236}">
                  <a16:creationId xmlns:a16="http://schemas.microsoft.com/office/drawing/2014/main" id="{DFFB15A7-8C25-428C-918C-6CB6E4E2C490}"/>
                </a:ext>
              </a:extLst>
            </p:cNvPr>
            <p:cNvSpPr txBox="1"/>
            <p:nvPr/>
          </p:nvSpPr>
          <p:spPr>
            <a:xfrm>
              <a:off x="6907515" y="1823241"/>
              <a:ext cx="1026902" cy="53431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Located in the US</a:t>
              </a:r>
            </a:p>
          </p:txBody>
        </p:sp>
        <p:grpSp>
          <p:nvGrpSpPr>
            <p:cNvPr id="70" name="Group 69">
              <a:extLst>
                <a:ext uri="{FF2B5EF4-FFF2-40B4-BE49-F238E27FC236}">
                  <a16:creationId xmlns:a16="http://schemas.microsoft.com/office/drawing/2014/main" id="{9661C79F-F541-43EF-BACC-0C093001856E}"/>
                </a:ext>
              </a:extLst>
            </p:cNvPr>
            <p:cNvGrpSpPr/>
            <p:nvPr/>
          </p:nvGrpSpPr>
          <p:grpSpPr>
            <a:xfrm>
              <a:off x="3054255" y="1799104"/>
              <a:ext cx="3645160" cy="3773241"/>
              <a:chOff x="3054255" y="1944440"/>
              <a:chExt cx="3645160" cy="3512509"/>
            </a:xfrm>
          </p:grpSpPr>
          <p:cxnSp>
            <p:nvCxnSpPr>
              <p:cNvPr id="77" name="Straight Connector 76">
                <a:extLst>
                  <a:ext uri="{FF2B5EF4-FFF2-40B4-BE49-F238E27FC236}">
                    <a16:creationId xmlns:a16="http://schemas.microsoft.com/office/drawing/2014/main" id="{7D6040D6-7E88-4ACF-A3CB-A72B8042F85C}"/>
                  </a:ext>
                </a:extLst>
              </p:cNvPr>
              <p:cNvCxnSpPr/>
              <p:nvPr/>
            </p:nvCxnSpPr>
            <p:spPr>
              <a:xfrm>
                <a:off x="305425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CD7F6D3A-3CAE-4044-AD57-17D166F9F216}"/>
                  </a:ext>
                </a:extLst>
              </p:cNvPr>
              <p:cNvCxnSpPr/>
              <p:nvPr/>
            </p:nvCxnSpPr>
            <p:spPr>
              <a:xfrm>
                <a:off x="4463069"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CE5BD04-3048-4E7D-A1E8-FAE58140CDB6}"/>
                  </a:ext>
                </a:extLst>
              </p:cNvPr>
              <p:cNvCxnSpPr/>
              <p:nvPr/>
            </p:nvCxnSpPr>
            <p:spPr>
              <a:xfrm>
                <a:off x="669941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71" name="Graphic 56">
              <a:extLst>
                <a:ext uri="{FF2B5EF4-FFF2-40B4-BE49-F238E27FC236}">
                  <a16:creationId xmlns:a16="http://schemas.microsoft.com/office/drawing/2014/main" id="{AEB529D5-9811-42DC-A577-8DAD2B7D648A}"/>
                </a:ext>
              </a:extLst>
            </p:cNvPr>
            <p:cNvSpPr/>
            <p:nvPr/>
          </p:nvSpPr>
          <p:spPr>
            <a:xfrm>
              <a:off x="363826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2" name="Graphic 56">
              <a:extLst>
                <a:ext uri="{FF2B5EF4-FFF2-40B4-BE49-F238E27FC236}">
                  <a16:creationId xmlns:a16="http://schemas.microsoft.com/office/drawing/2014/main" id="{48915F18-03AA-4B49-8DEA-52414FB202DA}"/>
                </a:ext>
              </a:extLst>
            </p:cNvPr>
            <p:cNvSpPr/>
            <p:nvPr/>
          </p:nvSpPr>
          <p:spPr>
            <a:xfrm>
              <a:off x="546084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3" name="Graphic 56">
              <a:extLst>
                <a:ext uri="{FF2B5EF4-FFF2-40B4-BE49-F238E27FC236}">
                  <a16:creationId xmlns:a16="http://schemas.microsoft.com/office/drawing/2014/main" id="{12E1E638-1087-49FE-A638-F37D42F98B3E}"/>
                </a:ext>
              </a:extLst>
            </p:cNvPr>
            <p:cNvSpPr/>
            <p:nvPr/>
          </p:nvSpPr>
          <p:spPr>
            <a:xfrm>
              <a:off x="7300572"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4" name="Graphic 56">
              <a:extLst>
                <a:ext uri="{FF2B5EF4-FFF2-40B4-BE49-F238E27FC236}">
                  <a16:creationId xmlns:a16="http://schemas.microsoft.com/office/drawing/2014/main" id="{1881CD5F-CFBC-44DF-BB70-176022519002}"/>
                </a:ext>
              </a:extLst>
            </p:cNvPr>
            <p:cNvSpPr/>
            <p:nvPr/>
          </p:nvSpPr>
          <p:spPr>
            <a:xfrm>
              <a:off x="363826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5" name="Graphic 56">
              <a:extLst>
                <a:ext uri="{FF2B5EF4-FFF2-40B4-BE49-F238E27FC236}">
                  <a16:creationId xmlns:a16="http://schemas.microsoft.com/office/drawing/2014/main" id="{9DAFC825-B8BC-4F60-85BB-908537972C0D}"/>
                </a:ext>
              </a:extLst>
            </p:cNvPr>
            <p:cNvSpPr/>
            <p:nvPr/>
          </p:nvSpPr>
          <p:spPr>
            <a:xfrm>
              <a:off x="546084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6" name="Graphic 56">
              <a:extLst>
                <a:ext uri="{FF2B5EF4-FFF2-40B4-BE49-F238E27FC236}">
                  <a16:creationId xmlns:a16="http://schemas.microsoft.com/office/drawing/2014/main" id="{242C0647-B205-4BE1-B309-D3F9D8C29C8D}"/>
                </a:ext>
              </a:extLst>
            </p:cNvPr>
            <p:cNvSpPr/>
            <p:nvPr/>
          </p:nvSpPr>
          <p:spPr>
            <a:xfrm>
              <a:off x="3638268" y="4943399"/>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tlCol="0" anchor="ctr"/>
            <a:lstStyle/>
            <a:p>
              <a:endParaRPr lang="en-US"/>
            </a:p>
          </p:txBody>
        </p:sp>
      </p:grpSp>
      <p:sp>
        <p:nvSpPr>
          <p:cNvPr id="112" name="Arc 111">
            <a:extLst>
              <a:ext uri="{FF2B5EF4-FFF2-40B4-BE49-F238E27FC236}">
                <a16:creationId xmlns:a16="http://schemas.microsoft.com/office/drawing/2014/main" id="{9836DD4B-9058-4ACF-BE89-16AE26743B4F}"/>
              </a:ext>
            </a:extLst>
          </p:cNvPr>
          <p:cNvSpPr/>
          <p:nvPr/>
        </p:nvSpPr>
        <p:spPr>
          <a:xfrm rot="13500000">
            <a:off x="9055835" y="1245575"/>
            <a:ext cx="5356210" cy="5356210"/>
          </a:xfrm>
          <a:prstGeom prst="arc">
            <a:avLst/>
          </a:prstGeom>
          <a:gradFill flip="none" rotWithShape="1">
            <a:gsLst>
              <a:gs pos="7000">
                <a:schemeClr val="accent4">
                  <a:alpha val="50000"/>
                </a:schemeClr>
              </a:gs>
              <a:gs pos="100000">
                <a:schemeClr val="accent1">
                  <a:alpha val="50000"/>
                </a:schemeClr>
              </a:gs>
            </a:gsLst>
            <a:path path="circle">
              <a:fillToRect l="100000" t="100000"/>
            </a:path>
            <a:tileRect r="-100000" b="-100000"/>
          </a:gradFill>
          <a:ln w="1016000">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
        <p:nvSpPr>
          <p:cNvPr id="121" name="Slide Number Placeholder 120">
            <a:extLst>
              <a:ext uri="{FF2B5EF4-FFF2-40B4-BE49-F238E27FC236}">
                <a16:creationId xmlns:a16="http://schemas.microsoft.com/office/drawing/2014/main" id="{95807A3F-933C-49BF-A7B7-65C16EF5AA51}"/>
              </a:ext>
            </a:extLst>
          </p:cNvPr>
          <p:cNvSpPr>
            <a:spLocks noGrp="1"/>
          </p:cNvSpPr>
          <p:nvPr>
            <p:ph type="sldNum" sz="quarter" idx="12"/>
          </p:nvPr>
        </p:nvSpPr>
        <p:spPr/>
        <p:txBody>
          <a:bodyPr/>
          <a:lstStyle/>
          <a:p>
            <a:fld id="{0994EF40-5A8D-EB43-8CF9-33945DB63878}" type="slidenum">
              <a:rPr lang="en-US" smtClean="0"/>
              <a:pPr/>
              <a:t>15</a:t>
            </a:fld>
            <a:endParaRPr lang="en-US" dirty="0"/>
          </a:p>
        </p:txBody>
      </p:sp>
      <p:sp>
        <p:nvSpPr>
          <p:cNvPr id="2" name="TextBox 1">
            <a:extLst>
              <a:ext uri="{FF2B5EF4-FFF2-40B4-BE49-F238E27FC236}">
                <a16:creationId xmlns:a16="http://schemas.microsoft.com/office/drawing/2014/main" id="{EF1106FD-4293-817B-D28A-3C95B735E109}"/>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sp>
        <p:nvSpPr>
          <p:cNvPr id="3" name="Circle: Hollow 34">
            <a:extLst>
              <a:ext uri="{FF2B5EF4-FFF2-40B4-BE49-F238E27FC236}">
                <a16:creationId xmlns:a16="http://schemas.microsoft.com/office/drawing/2014/main" id="{D5FFA9FB-C5B1-5E38-7A13-5F14A475ED42}"/>
              </a:ext>
            </a:extLst>
          </p:cNvPr>
          <p:cNvSpPr/>
          <p:nvPr/>
        </p:nvSpPr>
        <p:spPr>
          <a:xfrm rot="10800000">
            <a:off x="9367899" y="1557929"/>
            <a:ext cx="4718304" cy="4718304"/>
          </a:xfrm>
          <a:prstGeom prst="donut">
            <a:avLst>
              <a:gd name="adj" fmla="val 23941"/>
            </a:avLst>
          </a:prstGeom>
          <a:solidFill>
            <a:schemeClr val="bg1">
              <a:alpha val="80000"/>
            </a:schemeClr>
          </a:solidFill>
          <a:ln w="25400">
            <a:solidFill>
              <a:schemeClr val="bg1"/>
            </a:solidFill>
          </a:ln>
          <a:effectLst>
            <a:outerShdw blurRad="304800" dist="101600" dir="2700000" algn="tl" rotWithShape="0">
              <a:schemeClr val="accent1">
                <a:lumMod val="50000"/>
                <a:alpha val="15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grpSp>
        <p:nvGrpSpPr>
          <p:cNvPr id="4" name="Group 3">
            <a:extLst>
              <a:ext uri="{FF2B5EF4-FFF2-40B4-BE49-F238E27FC236}">
                <a16:creationId xmlns:a16="http://schemas.microsoft.com/office/drawing/2014/main" id="{6B420BF4-107A-9879-6D93-FA1FE4FE87DF}"/>
              </a:ext>
            </a:extLst>
          </p:cNvPr>
          <p:cNvGrpSpPr/>
          <p:nvPr/>
        </p:nvGrpSpPr>
        <p:grpSpPr>
          <a:xfrm rot="5400000">
            <a:off x="9987022" y="2176625"/>
            <a:ext cx="3480058" cy="3480912"/>
            <a:chOff x="9987022" y="2176625"/>
            <a:chExt cx="3480058" cy="3480912"/>
          </a:xfrm>
        </p:grpSpPr>
        <p:sp>
          <p:nvSpPr>
            <p:cNvPr id="5" name="TextBox 4">
              <a:extLst>
                <a:ext uri="{FF2B5EF4-FFF2-40B4-BE49-F238E27FC236}">
                  <a16:creationId xmlns:a16="http://schemas.microsoft.com/office/drawing/2014/main" id="{2A53724B-7B87-B059-5A3B-7AC1EABA77F1}"/>
                </a:ext>
              </a:extLst>
            </p:cNvPr>
            <p:cNvSpPr txBox="1"/>
            <p:nvPr/>
          </p:nvSpPr>
          <p:spPr>
            <a:xfrm rot="5400000">
              <a:off x="9987021" y="2177052"/>
              <a:ext cx="3480059" cy="3480058"/>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51-75</a:t>
              </a:r>
            </a:p>
          </p:txBody>
        </p:sp>
        <p:sp>
          <p:nvSpPr>
            <p:cNvPr id="6" name="TextBox 5">
              <a:extLst>
                <a:ext uri="{FF2B5EF4-FFF2-40B4-BE49-F238E27FC236}">
                  <a16:creationId xmlns:a16="http://schemas.microsoft.com/office/drawing/2014/main" id="{020806B0-EE83-6BE8-A021-2322D0109D10}"/>
                </a:ext>
              </a:extLst>
            </p:cNvPr>
            <p:cNvSpPr txBox="1"/>
            <p:nvPr/>
          </p:nvSpPr>
          <p:spPr>
            <a:xfrm rot="16200000">
              <a:off x="9987021" y="2177053"/>
              <a:ext cx="3480059" cy="3480058"/>
            </a:xfrm>
            <a:prstGeom prst="rect">
              <a:avLst/>
            </a:prstGeom>
            <a:noFill/>
          </p:spPr>
          <p:txBody>
            <a:bodyPr wrap="none" rtlCol="0" anchor="ctr" anchorCtr="0">
              <a:prstTxWarp prst="textCircl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gradFill flip="none" rotWithShape="1">
                    <a:gsLst>
                      <a:gs pos="7000">
                        <a:schemeClr val="accent4"/>
                      </a:gs>
                      <a:gs pos="100000">
                        <a:schemeClr val="accent1"/>
                      </a:gs>
                    </a:gsLst>
                    <a:path path="circle">
                      <a:fillToRect t="100000" r="100000"/>
                    </a:path>
                    <a:tileRect l="-100000" b="-100000"/>
                  </a:gradFill>
                  <a:effectLst/>
                  <a:uLnTx/>
                  <a:uFillTx/>
                  <a:latin typeface="Montserrat" panose="00000500000000000000" pitchFamily="50" charset="0"/>
                </a:rPr>
                <a:t>0-25</a:t>
              </a:r>
            </a:p>
          </p:txBody>
        </p:sp>
        <p:sp>
          <p:nvSpPr>
            <p:cNvPr id="7" name="TextBox 6">
              <a:extLst>
                <a:ext uri="{FF2B5EF4-FFF2-40B4-BE49-F238E27FC236}">
                  <a16:creationId xmlns:a16="http://schemas.microsoft.com/office/drawing/2014/main" id="{838D8EC7-CF28-7420-3BF5-F920056299C3}"/>
                </a:ext>
              </a:extLst>
            </p:cNvPr>
            <p:cNvSpPr txBox="1"/>
            <p:nvPr/>
          </p:nvSpPr>
          <p:spPr>
            <a:xfrm>
              <a:off x="9987022" y="2176625"/>
              <a:ext cx="3480058" cy="3480912"/>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26-50</a:t>
              </a:r>
            </a:p>
          </p:txBody>
        </p:sp>
        <p:sp>
          <p:nvSpPr>
            <p:cNvPr id="8" name="TextBox 7">
              <a:extLst>
                <a:ext uri="{FF2B5EF4-FFF2-40B4-BE49-F238E27FC236}">
                  <a16:creationId xmlns:a16="http://schemas.microsoft.com/office/drawing/2014/main" id="{3F0FAFD5-E9CE-E1D0-AB66-8913F93B5A94}"/>
                </a:ext>
              </a:extLst>
            </p:cNvPr>
            <p:cNvSpPr txBox="1"/>
            <p:nvPr/>
          </p:nvSpPr>
          <p:spPr>
            <a:xfrm rot="10800000">
              <a:off x="9987022" y="2177051"/>
              <a:ext cx="3480058" cy="3480059"/>
            </a:xfrm>
            <a:prstGeom prst="rect">
              <a:avLst/>
            </a:prstGeom>
            <a:noFill/>
          </p:spPr>
          <p:txBody>
            <a:bodyPr spcFirstLastPara="1" wrap="none" lIns="0" rIns="0"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76-100</a:t>
              </a:r>
            </a:p>
          </p:txBody>
        </p:sp>
      </p:grpSp>
      <p:sp>
        <p:nvSpPr>
          <p:cNvPr id="9" name="Circle: Hollow 80">
            <a:extLst>
              <a:ext uri="{FF2B5EF4-FFF2-40B4-BE49-F238E27FC236}">
                <a16:creationId xmlns:a16="http://schemas.microsoft.com/office/drawing/2014/main" id="{1CA04410-FF16-43F3-4648-99A7CC23EC39}"/>
              </a:ext>
            </a:extLst>
          </p:cNvPr>
          <p:cNvSpPr/>
          <p:nvPr/>
        </p:nvSpPr>
        <p:spPr>
          <a:xfrm rot="10800000">
            <a:off x="9355341" y="1557928"/>
            <a:ext cx="4718304" cy="4718304"/>
          </a:xfrm>
          <a:prstGeom prst="donut">
            <a:avLst>
              <a:gd name="adj" fmla="val 23941"/>
            </a:avLst>
          </a:prstGeom>
          <a:gradFill flip="none" rotWithShape="1">
            <a:gsLst>
              <a:gs pos="86000">
                <a:schemeClr val="bg1">
                  <a:alpha val="0"/>
                </a:schemeClr>
              </a:gs>
              <a:gs pos="63000">
                <a:schemeClr val="bg1">
                  <a:alpha val="80000"/>
                </a:schemeClr>
              </a:gs>
            </a:gsLst>
            <a:lin ang="0" scaled="0"/>
            <a:tileRect/>
          </a:gradFill>
          <a:ln w="25400">
            <a:noFill/>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Tree>
    <p:extLst>
      <p:ext uri="{BB962C8B-B14F-4D97-AF65-F5344CB8AC3E}">
        <p14:creationId xmlns:p14="http://schemas.microsoft.com/office/powerpoint/2010/main" val="1219684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A378AE7B-6AAF-4FF6-9D1C-99D6FAFC57E2}"/>
              </a:ext>
            </a:extLst>
          </p:cNvPr>
          <p:cNvGrpSpPr/>
          <p:nvPr/>
        </p:nvGrpSpPr>
        <p:grpSpPr>
          <a:xfrm>
            <a:off x="1312326" y="846473"/>
            <a:ext cx="5867312" cy="477054"/>
            <a:chOff x="1541633" y="336301"/>
            <a:chExt cx="5867312" cy="477054"/>
          </a:xfrm>
        </p:grpSpPr>
        <p:sp>
          <p:nvSpPr>
            <p:cNvPr id="52" name="Rectangle 51">
              <a:extLst>
                <a:ext uri="{FF2B5EF4-FFF2-40B4-BE49-F238E27FC236}">
                  <a16:creationId xmlns:a16="http://schemas.microsoft.com/office/drawing/2014/main" id="{4F48D7E6-CBBD-49AF-9341-7AF85E100981}"/>
                </a:ext>
              </a:extLst>
            </p:cNvPr>
            <p:cNvSpPr/>
            <p:nvPr/>
          </p:nvSpPr>
          <p:spPr>
            <a:xfrm>
              <a:off x="1541633" y="642133"/>
              <a:ext cx="5867312"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53" name="TextBox 52">
              <a:extLst>
                <a:ext uri="{FF2B5EF4-FFF2-40B4-BE49-F238E27FC236}">
                  <a16:creationId xmlns:a16="http://schemas.microsoft.com/office/drawing/2014/main" id="{67471C43-1E9C-4E0A-AD7B-9E97DC963D92}"/>
                </a:ext>
              </a:extLst>
            </p:cNvPr>
            <p:cNvSpPr txBox="1"/>
            <p:nvPr/>
          </p:nvSpPr>
          <p:spPr>
            <a:xfrm>
              <a:off x="1541633" y="336301"/>
              <a:ext cx="5867312" cy="477054"/>
            </a:xfrm>
            <a:prstGeom prst="rect">
              <a:avLst/>
            </a:prstGeom>
            <a:noFill/>
          </p:spPr>
          <p:txBody>
            <a:bodyPr wrap="none" rtlCol="0">
              <a:spAutoFit/>
            </a:bodyPr>
            <a:lstStyle/>
            <a:p>
              <a:r>
                <a:rPr lang="en-US" sz="2500" b="1" dirty="0">
                  <a:latin typeface="Montserrat" panose="00000500000000000000" pitchFamily="50" charset="0"/>
                </a:rPr>
                <a:t>LEAD QUALIFICATION &amp; SCORING</a:t>
              </a:r>
            </a:p>
          </p:txBody>
        </p:sp>
      </p:grpSp>
      <p:grpSp>
        <p:nvGrpSpPr>
          <p:cNvPr id="61" name="Group 60">
            <a:extLst>
              <a:ext uri="{FF2B5EF4-FFF2-40B4-BE49-F238E27FC236}">
                <a16:creationId xmlns:a16="http://schemas.microsoft.com/office/drawing/2014/main" id="{D8B77A56-5973-4893-B3CB-1C072405FBFA}"/>
              </a:ext>
            </a:extLst>
          </p:cNvPr>
          <p:cNvGrpSpPr/>
          <p:nvPr/>
        </p:nvGrpSpPr>
        <p:grpSpPr>
          <a:xfrm>
            <a:off x="1312326" y="2037060"/>
            <a:ext cx="6830188" cy="3773241"/>
            <a:chOff x="1312326" y="1799104"/>
            <a:chExt cx="6830188" cy="3773241"/>
          </a:xfrm>
        </p:grpSpPr>
        <p:sp>
          <p:nvSpPr>
            <p:cNvPr id="62" name="Rectangle: Rounded Corners 61">
              <a:extLst>
                <a:ext uri="{FF2B5EF4-FFF2-40B4-BE49-F238E27FC236}">
                  <a16:creationId xmlns:a16="http://schemas.microsoft.com/office/drawing/2014/main" id="{B2D68CF2-2CAB-4EB8-852C-40CB584CBFAD}"/>
                </a:ext>
              </a:extLst>
            </p:cNvPr>
            <p:cNvSpPr/>
            <p:nvPr/>
          </p:nvSpPr>
          <p:spPr>
            <a:xfrm>
              <a:off x="1312326" y="3603706"/>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dirty="0">
                  <a:solidFill>
                    <a:prstClr val="black"/>
                  </a:solidFill>
                  <a:latin typeface="Montserrat" panose="00000500000000000000" pitchFamily="50" charset="0"/>
                </a:rPr>
                <a:t>Age: 18-30</a:t>
              </a:r>
            </a:p>
            <a:p>
              <a:pPr>
                <a:lnSpc>
                  <a:spcPts val="1800"/>
                </a:lnSpc>
              </a:pPr>
              <a:r>
                <a:rPr lang="en-US" sz="1100" dirty="0">
                  <a:solidFill>
                    <a:prstClr val="black"/>
                  </a:solidFill>
                  <a:latin typeface="Montserrat" panose="00000500000000000000" pitchFamily="50" charset="0"/>
                </a:rPr>
                <a:t>Gender: Male</a:t>
              </a:r>
            </a:p>
          </p:txBody>
        </p:sp>
        <p:sp>
          <p:nvSpPr>
            <p:cNvPr id="63" name="Rectangle: Rounded Corners 62">
              <a:extLst>
                <a:ext uri="{FF2B5EF4-FFF2-40B4-BE49-F238E27FC236}">
                  <a16:creationId xmlns:a16="http://schemas.microsoft.com/office/drawing/2014/main" id="{D9F494A4-AD77-418C-968C-0516A73CD00B}"/>
                </a:ext>
              </a:extLst>
            </p:cNvPr>
            <p:cNvSpPr/>
            <p:nvPr/>
          </p:nvSpPr>
          <p:spPr>
            <a:xfrm>
              <a:off x="1312326" y="2536774"/>
              <a:ext cx="6830188" cy="786311"/>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dirty="0">
                  <a:solidFill>
                    <a:prstClr val="black"/>
                  </a:solidFill>
                  <a:latin typeface="Montserrat" panose="00000500000000000000" pitchFamily="50" charset="0"/>
                </a:rPr>
                <a:t>Age: 30-40</a:t>
              </a:r>
            </a:p>
            <a:p>
              <a:pPr>
                <a:lnSpc>
                  <a:spcPts val="1800"/>
                </a:lnSpc>
              </a:pPr>
              <a:r>
                <a:rPr lang="en-US" sz="1100" dirty="0">
                  <a:solidFill>
                    <a:prstClr val="black"/>
                  </a:solidFill>
                  <a:latin typeface="Montserrat" panose="00000500000000000000" pitchFamily="50" charset="0"/>
                </a:rPr>
                <a:t>Gender: Male</a:t>
              </a:r>
            </a:p>
          </p:txBody>
        </p:sp>
        <p:sp>
          <p:nvSpPr>
            <p:cNvPr id="64" name="Rectangle: Rounded Corners 63">
              <a:extLst>
                <a:ext uri="{FF2B5EF4-FFF2-40B4-BE49-F238E27FC236}">
                  <a16:creationId xmlns:a16="http://schemas.microsoft.com/office/drawing/2014/main" id="{EC084EEB-3E7A-43DB-BC25-3237897AEC1B}"/>
                </a:ext>
              </a:extLst>
            </p:cNvPr>
            <p:cNvSpPr/>
            <p:nvPr/>
          </p:nvSpPr>
          <p:spPr>
            <a:xfrm>
              <a:off x="1312326" y="4670638"/>
              <a:ext cx="6830188" cy="786311"/>
            </a:xfrm>
            <a:prstGeom prst="roundRect">
              <a:avLst>
                <a:gd name="adj" fmla="val 50000"/>
              </a:avLst>
            </a:prstGeom>
            <a:gradFill flip="none" rotWithShape="1">
              <a:gsLst>
                <a:gs pos="100000">
                  <a:schemeClr val="accent4"/>
                </a:gs>
                <a:gs pos="50000">
                  <a:srgbClr val="31ACD3"/>
                </a:gs>
                <a:gs pos="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pPr>
                <a:lnSpc>
                  <a:spcPts val="1800"/>
                </a:lnSpc>
              </a:pPr>
              <a:r>
                <a:rPr lang="en-US" sz="1100" b="1" dirty="0">
                  <a:solidFill>
                    <a:schemeClr val="bg1"/>
                  </a:solidFill>
                  <a:latin typeface="Montserrat" panose="00000500000000000000" pitchFamily="50" charset="0"/>
                </a:rPr>
                <a:t>Age: 20-30</a:t>
              </a:r>
            </a:p>
            <a:p>
              <a:pPr>
                <a:lnSpc>
                  <a:spcPts val="1800"/>
                </a:lnSpc>
              </a:pPr>
              <a:r>
                <a:rPr lang="en-US" sz="1100" b="1" dirty="0">
                  <a:solidFill>
                    <a:schemeClr val="bg1"/>
                  </a:solidFill>
                  <a:latin typeface="Montserrat" panose="00000500000000000000" pitchFamily="50" charset="0"/>
                </a:rPr>
                <a:t>Gender: Female</a:t>
              </a:r>
            </a:p>
          </p:txBody>
        </p:sp>
        <p:sp>
          <p:nvSpPr>
            <p:cNvPr id="65" name="TextBox 64">
              <a:extLst>
                <a:ext uri="{FF2B5EF4-FFF2-40B4-BE49-F238E27FC236}">
                  <a16:creationId xmlns:a16="http://schemas.microsoft.com/office/drawing/2014/main" id="{1B969C49-BFFF-4C8F-A0AF-5474DA13659A}"/>
                </a:ext>
              </a:extLst>
            </p:cNvPr>
            <p:cNvSpPr txBox="1"/>
            <p:nvPr/>
          </p:nvSpPr>
          <p:spPr>
            <a:xfrm>
              <a:off x="1516256" y="1944440"/>
              <a:ext cx="1329899" cy="301621"/>
            </a:xfrm>
            <a:prstGeom prst="rect">
              <a:avLst/>
            </a:prstGeom>
            <a:noFill/>
          </p:spPr>
          <p:txBody>
            <a:bodyPr wrap="square" rtlCol="0">
              <a:spAutoFit/>
            </a:bodyPr>
            <a:lstStyle/>
            <a:p>
              <a:pPr>
                <a:lnSpc>
                  <a:spcPts val="1800"/>
                </a:lnSpc>
              </a:pPr>
              <a:r>
                <a:rPr lang="en-US" sz="1200" b="1" dirty="0">
                  <a:solidFill>
                    <a:schemeClr val="tx2"/>
                  </a:solidFill>
                  <a:latin typeface="Montserrat" panose="00000500000000000000" pitchFamily="50" charset="0"/>
                </a:rPr>
                <a:t>Prospect</a:t>
              </a:r>
            </a:p>
          </p:txBody>
        </p:sp>
        <p:sp>
          <p:nvSpPr>
            <p:cNvPr id="66" name="TextBox 65">
              <a:extLst>
                <a:ext uri="{FF2B5EF4-FFF2-40B4-BE49-F238E27FC236}">
                  <a16:creationId xmlns:a16="http://schemas.microsoft.com/office/drawing/2014/main" id="{FE2EAAE1-1762-4912-BC50-EC397B89DE5C}"/>
                </a:ext>
              </a:extLst>
            </p:cNvPr>
            <p:cNvSpPr txBox="1"/>
            <p:nvPr/>
          </p:nvSpPr>
          <p:spPr>
            <a:xfrm>
              <a:off x="3262355" y="1829024"/>
              <a:ext cx="992614" cy="53245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Returning visitor</a:t>
              </a:r>
            </a:p>
          </p:txBody>
        </p:sp>
        <p:sp>
          <p:nvSpPr>
            <p:cNvPr id="67" name="TextBox 66">
              <a:extLst>
                <a:ext uri="{FF2B5EF4-FFF2-40B4-BE49-F238E27FC236}">
                  <a16:creationId xmlns:a16="http://schemas.microsoft.com/office/drawing/2014/main" id="{81A3D966-2F17-4377-94E6-165B0AF722CC}"/>
                </a:ext>
              </a:extLst>
            </p:cNvPr>
            <p:cNvSpPr txBox="1"/>
            <p:nvPr/>
          </p:nvSpPr>
          <p:spPr>
            <a:xfrm>
              <a:off x="4671169" y="1829024"/>
              <a:ext cx="1820146" cy="53245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Time on site is more than 5 minutes</a:t>
              </a:r>
            </a:p>
          </p:txBody>
        </p:sp>
        <p:sp>
          <p:nvSpPr>
            <p:cNvPr id="68" name="TextBox 67">
              <a:extLst>
                <a:ext uri="{FF2B5EF4-FFF2-40B4-BE49-F238E27FC236}">
                  <a16:creationId xmlns:a16="http://schemas.microsoft.com/office/drawing/2014/main" id="{00661392-AE16-4BD0-9F77-7488DF727DE6}"/>
                </a:ext>
              </a:extLst>
            </p:cNvPr>
            <p:cNvSpPr txBox="1"/>
            <p:nvPr/>
          </p:nvSpPr>
          <p:spPr>
            <a:xfrm>
              <a:off x="6907515" y="1823241"/>
              <a:ext cx="1026902" cy="534313"/>
            </a:xfrm>
            <a:prstGeom prst="rect">
              <a:avLst/>
            </a:prstGeom>
            <a:noFill/>
          </p:spPr>
          <p:txBody>
            <a:bodyPr wrap="square" rtlCol="0">
              <a:spAutoFit/>
            </a:bodyPr>
            <a:lstStyle/>
            <a:p>
              <a:pPr algn="ctr">
                <a:lnSpc>
                  <a:spcPts val="1800"/>
                </a:lnSpc>
              </a:pPr>
              <a:r>
                <a:rPr lang="en-US" sz="1200" b="1" dirty="0">
                  <a:solidFill>
                    <a:schemeClr val="tx2"/>
                  </a:solidFill>
                  <a:latin typeface="Montserrat" panose="00000500000000000000" pitchFamily="50" charset="0"/>
                </a:rPr>
                <a:t>Located in the US</a:t>
              </a:r>
            </a:p>
          </p:txBody>
        </p:sp>
        <p:grpSp>
          <p:nvGrpSpPr>
            <p:cNvPr id="69" name="Group 68">
              <a:extLst>
                <a:ext uri="{FF2B5EF4-FFF2-40B4-BE49-F238E27FC236}">
                  <a16:creationId xmlns:a16="http://schemas.microsoft.com/office/drawing/2014/main" id="{44C35FF7-356A-4CBD-8128-E214A100D200}"/>
                </a:ext>
              </a:extLst>
            </p:cNvPr>
            <p:cNvGrpSpPr/>
            <p:nvPr/>
          </p:nvGrpSpPr>
          <p:grpSpPr>
            <a:xfrm>
              <a:off x="3054255" y="1799104"/>
              <a:ext cx="3645160" cy="3773241"/>
              <a:chOff x="3054255" y="1944440"/>
              <a:chExt cx="3645160" cy="3512509"/>
            </a:xfrm>
          </p:grpSpPr>
          <p:cxnSp>
            <p:nvCxnSpPr>
              <p:cNvPr id="76" name="Straight Connector 75">
                <a:extLst>
                  <a:ext uri="{FF2B5EF4-FFF2-40B4-BE49-F238E27FC236}">
                    <a16:creationId xmlns:a16="http://schemas.microsoft.com/office/drawing/2014/main" id="{CC91593D-52C5-4B20-B2FF-825568E1D166}"/>
                  </a:ext>
                </a:extLst>
              </p:cNvPr>
              <p:cNvCxnSpPr/>
              <p:nvPr/>
            </p:nvCxnSpPr>
            <p:spPr>
              <a:xfrm>
                <a:off x="305425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082CA242-A656-4472-9D7E-247576A2BE11}"/>
                  </a:ext>
                </a:extLst>
              </p:cNvPr>
              <p:cNvCxnSpPr/>
              <p:nvPr/>
            </p:nvCxnSpPr>
            <p:spPr>
              <a:xfrm>
                <a:off x="4463069"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097F7AE8-477D-4578-A723-1087BE8B4327}"/>
                  </a:ext>
                </a:extLst>
              </p:cNvPr>
              <p:cNvCxnSpPr/>
              <p:nvPr/>
            </p:nvCxnSpPr>
            <p:spPr>
              <a:xfrm>
                <a:off x="6699415" y="1944440"/>
                <a:ext cx="0" cy="3512509"/>
              </a:xfrm>
              <a:prstGeom prst="line">
                <a:avLst/>
              </a:prstGeom>
              <a:ln w="9525">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70" name="Graphic 56">
              <a:extLst>
                <a:ext uri="{FF2B5EF4-FFF2-40B4-BE49-F238E27FC236}">
                  <a16:creationId xmlns:a16="http://schemas.microsoft.com/office/drawing/2014/main" id="{C523314E-1FAD-477D-BDAC-6AACA5029AF0}"/>
                </a:ext>
              </a:extLst>
            </p:cNvPr>
            <p:cNvSpPr/>
            <p:nvPr/>
          </p:nvSpPr>
          <p:spPr>
            <a:xfrm>
              <a:off x="363826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1" name="Graphic 56">
              <a:extLst>
                <a:ext uri="{FF2B5EF4-FFF2-40B4-BE49-F238E27FC236}">
                  <a16:creationId xmlns:a16="http://schemas.microsoft.com/office/drawing/2014/main" id="{32AA4345-94B6-4179-85CB-D3B5E72DA4E0}"/>
                </a:ext>
              </a:extLst>
            </p:cNvPr>
            <p:cNvSpPr/>
            <p:nvPr/>
          </p:nvSpPr>
          <p:spPr>
            <a:xfrm>
              <a:off x="5460848"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2" name="Graphic 56">
              <a:extLst>
                <a:ext uri="{FF2B5EF4-FFF2-40B4-BE49-F238E27FC236}">
                  <a16:creationId xmlns:a16="http://schemas.microsoft.com/office/drawing/2014/main" id="{6E37B1C2-2CE1-4E2A-952D-B96C3F1D92C3}"/>
                </a:ext>
              </a:extLst>
            </p:cNvPr>
            <p:cNvSpPr/>
            <p:nvPr/>
          </p:nvSpPr>
          <p:spPr>
            <a:xfrm>
              <a:off x="7300572" y="2809535"/>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3" name="Graphic 56">
              <a:extLst>
                <a:ext uri="{FF2B5EF4-FFF2-40B4-BE49-F238E27FC236}">
                  <a16:creationId xmlns:a16="http://schemas.microsoft.com/office/drawing/2014/main" id="{EBF1ACD0-6F57-43C6-8BC0-49494BB5368F}"/>
                </a:ext>
              </a:extLst>
            </p:cNvPr>
            <p:cNvSpPr/>
            <p:nvPr/>
          </p:nvSpPr>
          <p:spPr>
            <a:xfrm>
              <a:off x="363826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4" name="Graphic 56">
              <a:extLst>
                <a:ext uri="{FF2B5EF4-FFF2-40B4-BE49-F238E27FC236}">
                  <a16:creationId xmlns:a16="http://schemas.microsoft.com/office/drawing/2014/main" id="{0FB767D8-6A72-4C81-9F89-531E4E4890E8}"/>
                </a:ext>
              </a:extLst>
            </p:cNvPr>
            <p:cNvSpPr/>
            <p:nvPr/>
          </p:nvSpPr>
          <p:spPr>
            <a:xfrm>
              <a:off x="5460848" y="3876467"/>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2">
                <a:lumMod val="90000"/>
              </a:schemeClr>
            </a:solidFill>
            <a:ln w="9525" cap="flat">
              <a:noFill/>
              <a:prstDash val="solid"/>
              <a:miter/>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75" name="Graphic 56">
              <a:extLst>
                <a:ext uri="{FF2B5EF4-FFF2-40B4-BE49-F238E27FC236}">
                  <a16:creationId xmlns:a16="http://schemas.microsoft.com/office/drawing/2014/main" id="{C4F8C6A4-64DF-4521-A00B-38118F85B006}"/>
                </a:ext>
              </a:extLst>
            </p:cNvPr>
            <p:cNvSpPr/>
            <p:nvPr/>
          </p:nvSpPr>
          <p:spPr>
            <a:xfrm>
              <a:off x="3638268" y="4943399"/>
              <a:ext cx="240788" cy="240788"/>
            </a:xfrm>
            <a:custGeom>
              <a:avLst/>
              <a:gdLst>
                <a:gd name="connsiteX0" fmla="*/ 2115417 w 3905250"/>
                <a:gd name="connsiteY0" fmla="*/ 3906448 h 3905250"/>
                <a:gd name="connsiteX1" fmla="*/ 1795377 w 3905250"/>
                <a:gd name="connsiteY1" fmla="*/ 3906448 h 3905250"/>
                <a:gd name="connsiteX2" fmla="*/ 1577636 w 3905250"/>
                <a:gd name="connsiteY2" fmla="*/ 3873587 h 3905250"/>
                <a:gd name="connsiteX3" fmla="*/ 468164 w 3905250"/>
                <a:gd name="connsiteY3" fmla="*/ 3218172 h 3905250"/>
                <a:gd name="connsiteX4" fmla="*/ 39063 w 3905250"/>
                <a:gd name="connsiteY4" fmla="*/ 1575681 h 3905250"/>
                <a:gd name="connsiteX5" fmla="*/ 708765 w 3905250"/>
                <a:gd name="connsiteY5" fmla="*/ 453922 h 3905250"/>
                <a:gd name="connsiteX6" fmla="*/ 1834716 w 3905250"/>
                <a:gd name="connsiteY6" fmla="*/ 4151 h 3905250"/>
                <a:gd name="connsiteX7" fmla="*/ 2771023 w 3905250"/>
                <a:gd name="connsiteY7" fmla="*/ 180935 h 3905250"/>
                <a:gd name="connsiteX8" fmla="*/ 3831823 w 3905250"/>
                <a:gd name="connsiteY8" fmla="*/ 1407946 h 3905250"/>
                <a:gd name="connsiteX9" fmla="*/ 3906117 w 3905250"/>
                <a:gd name="connsiteY9" fmla="*/ 1795708 h 3905250"/>
                <a:gd name="connsiteX10" fmla="*/ 3906117 w 3905250"/>
                <a:gd name="connsiteY10" fmla="*/ 2115748 h 3905250"/>
                <a:gd name="connsiteX11" fmla="*/ 3902022 w 3905250"/>
                <a:gd name="connsiteY11" fmla="*/ 2134227 h 3905250"/>
                <a:gd name="connsiteX12" fmla="*/ 3729524 w 3905250"/>
                <a:gd name="connsiteY12" fmla="*/ 2773164 h 3905250"/>
                <a:gd name="connsiteX13" fmla="*/ 2502799 w 3905250"/>
                <a:gd name="connsiteY13" fmla="*/ 3832344 h 3905250"/>
                <a:gd name="connsiteX14" fmla="*/ 2115417 w 3905250"/>
                <a:gd name="connsiteY14" fmla="*/ 3906448 h 3905250"/>
                <a:gd name="connsiteX15" fmla="*/ 3122115 w 3905250"/>
                <a:gd name="connsiteY15" fmla="*/ 1552154 h 3905250"/>
                <a:gd name="connsiteX16" fmla="*/ 3103255 w 3905250"/>
                <a:gd name="connsiteY16" fmla="*/ 1523389 h 3905250"/>
                <a:gd name="connsiteX17" fmla="*/ 2860653 w 3905250"/>
                <a:gd name="connsiteY17" fmla="*/ 1254879 h 3905250"/>
                <a:gd name="connsiteX18" fmla="*/ 2796455 w 3905250"/>
                <a:gd name="connsiteY18" fmla="*/ 1251545 h 3905250"/>
                <a:gd name="connsiteX19" fmla="*/ 1771184 w 3905250"/>
                <a:gd name="connsiteY19" fmla="*/ 2184900 h 3905250"/>
                <a:gd name="connsiteX20" fmla="*/ 1698603 w 3905250"/>
                <a:gd name="connsiteY20" fmla="*/ 2183471 h 3905250"/>
                <a:gd name="connsiteX21" fmla="*/ 1216924 w 3905250"/>
                <a:gd name="connsiteY21" fmla="*/ 1700839 h 3905250"/>
                <a:gd name="connsiteX22" fmla="*/ 1158441 w 3905250"/>
                <a:gd name="connsiteY22" fmla="*/ 1700935 h 3905250"/>
                <a:gd name="connsiteX23" fmla="*/ 908409 w 3905250"/>
                <a:gd name="connsiteY23" fmla="*/ 1951918 h 3905250"/>
                <a:gd name="connsiteX24" fmla="*/ 909362 w 3905250"/>
                <a:gd name="connsiteY24" fmla="*/ 2025737 h 3905250"/>
                <a:gd name="connsiteX25" fmla="*/ 1679839 w 3905250"/>
                <a:gd name="connsiteY25" fmla="*/ 2795929 h 3905250"/>
                <a:gd name="connsiteX26" fmla="*/ 1761278 w 3905250"/>
                <a:gd name="connsiteY26" fmla="*/ 2798119 h 3905250"/>
                <a:gd name="connsiteX27" fmla="*/ 2651866 w 3905250"/>
                <a:gd name="connsiteY27" fmla="*/ 1988494 h 3905250"/>
                <a:gd name="connsiteX28" fmla="*/ 3094302 w 3905250"/>
                <a:gd name="connsiteY28" fmla="*/ 1586158 h 3905250"/>
                <a:gd name="connsiteX29" fmla="*/ 3122115 w 3905250"/>
                <a:gd name="connsiteY29" fmla="*/ 1552154 h 390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05250" h="3905250">
                  <a:moveTo>
                    <a:pt x="2115417" y="3906448"/>
                  </a:moveTo>
                  <a:cubicBezTo>
                    <a:pt x="2008737" y="3906448"/>
                    <a:pt x="1902057" y="3906448"/>
                    <a:pt x="1795377" y="3906448"/>
                  </a:cubicBezTo>
                  <a:cubicBezTo>
                    <a:pt x="1722797" y="3895685"/>
                    <a:pt x="1649454" y="3888160"/>
                    <a:pt x="1577636" y="3873587"/>
                  </a:cubicBezTo>
                  <a:cubicBezTo>
                    <a:pt x="1132628" y="3782909"/>
                    <a:pt x="759819" y="3565453"/>
                    <a:pt x="468164" y="3218172"/>
                  </a:cubicBezTo>
                  <a:cubicBezTo>
                    <a:pt x="66590" y="2740017"/>
                    <a:pt x="-77333" y="2188805"/>
                    <a:pt x="39063" y="1575681"/>
                  </a:cubicBezTo>
                  <a:cubicBezTo>
                    <a:pt x="125073" y="1122386"/>
                    <a:pt x="356055" y="749387"/>
                    <a:pt x="708765" y="453922"/>
                  </a:cubicBezTo>
                  <a:cubicBezTo>
                    <a:pt x="1034044" y="181411"/>
                    <a:pt x="1411329" y="30821"/>
                    <a:pt x="1834716" y="4151"/>
                  </a:cubicBezTo>
                  <a:cubicBezTo>
                    <a:pt x="2160852" y="-16423"/>
                    <a:pt x="2475463" y="39013"/>
                    <a:pt x="2771023" y="180935"/>
                  </a:cubicBezTo>
                  <a:cubicBezTo>
                    <a:pt x="3301756" y="435824"/>
                    <a:pt x="3656182" y="845209"/>
                    <a:pt x="3831823" y="1407946"/>
                  </a:cubicBezTo>
                  <a:cubicBezTo>
                    <a:pt x="3871256" y="1534342"/>
                    <a:pt x="3890973" y="1664644"/>
                    <a:pt x="3906117" y="1795708"/>
                  </a:cubicBezTo>
                  <a:cubicBezTo>
                    <a:pt x="3906117" y="1902388"/>
                    <a:pt x="3906117" y="2009068"/>
                    <a:pt x="3906117" y="2115748"/>
                  </a:cubicBezTo>
                  <a:cubicBezTo>
                    <a:pt x="3904689" y="2121940"/>
                    <a:pt x="3902498" y="2128036"/>
                    <a:pt x="3902022" y="2134227"/>
                  </a:cubicBezTo>
                  <a:cubicBezTo>
                    <a:pt x="3882781" y="2357588"/>
                    <a:pt x="3826774" y="2571520"/>
                    <a:pt x="3729524" y="2773164"/>
                  </a:cubicBezTo>
                  <a:cubicBezTo>
                    <a:pt x="3473873" y="3302849"/>
                    <a:pt x="3065155" y="3657084"/>
                    <a:pt x="2502799" y="3832344"/>
                  </a:cubicBezTo>
                  <a:cubicBezTo>
                    <a:pt x="2376498" y="3871682"/>
                    <a:pt x="2246291" y="3891304"/>
                    <a:pt x="2115417" y="3906448"/>
                  </a:cubicBezTo>
                  <a:close/>
                  <a:moveTo>
                    <a:pt x="3122115" y="1552154"/>
                  </a:moveTo>
                  <a:cubicBezTo>
                    <a:pt x="3120210" y="1539010"/>
                    <a:pt x="3110685" y="1531675"/>
                    <a:pt x="3103255" y="1523389"/>
                  </a:cubicBezTo>
                  <a:cubicBezTo>
                    <a:pt x="3022293" y="1433949"/>
                    <a:pt x="2940092" y="1345747"/>
                    <a:pt x="2860653" y="1254879"/>
                  </a:cubicBezTo>
                  <a:cubicBezTo>
                    <a:pt x="2836936" y="1227733"/>
                    <a:pt x="2821887" y="1228399"/>
                    <a:pt x="2796455" y="1251545"/>
                  </a:cubicBezTo>
                  <a:cubicBezTo>
                    <a:pt x="2455079" y="1563108"/>
                    <a:pt x="2113036" y="1873813"/>
                    <a:pt x="1771184" y="2184900"/>
                  </a:cubicBezTo>
                  <a:cubicBezTo>
                    <a:pt x="1734036" y="2218618"/>
                    <a:pt x="1734132" y="2218999"/>
                    <a:pt x="1698603" y="2183471"/>
                  </a:cubicBezTo>
                  <a:cubicBezTo>
                    <a:pt x="1537917" y="2022784"/>
                    <a:pt x="1376944" y="1862288"/>
                    <a:pt x="1216924" y="1700839"/>
                  </a:cubicBezTo>
                  <a:cubicBezTo>
                    <a:pt x="1194826" y="1678551"/>
                    <a:pt x="1180634" y="1678075"/>
                    <a:pt x="1158441" y="1700935"/>
                  </a:cubicBezTo>
                  <a:cubicBezTo>
                    <a:pt x="1076145" y="1785612"/>
                    <a:pt x="991944" y="1868384"/>
                    <a:pt x="908409" y="1951918"/>
                  </a:cubicBezTo>
                  <a:cubicBezTo>
                    <a:pt x="872119" y="1988304"/>
                    <a:pt x="872024" y="1988399"/>
                    <a:pt x="909362" y="2025737"/>
                  </a:cubicBezTo>
                  <a:cubicBezTo>
                    <a:pt x="1166156" y="2282531"/>
                    <a:pt x="1422950" y="2539230"/>
                    <a:pt x="1679839" y="2795929"/>
                  </a:cubicBezTo>
                  <a:cubicBezTo>
                    <a:pt x="1720130" y="2836219"/>
                    <a:pt x="1719844" y="2835743"/>
                    <a:pt x="1761278" y="2798119"/>
                  </a:cubicBezTo>
                  <a:cubicBezTo>
                    <a:pt x="2058077" y="2528086"/>
                    <a:pt x="2354971" y="2258338"/>
                    <a:pt x="2651866" y="1988494"/>
                  </a:cubicBezTo>
                  <a:cubicBezTo>
                    <a:pt x="2799408" y="1854382"/>
                    <a:pt x="2946950" y="1720461"/>
                    <a:pt x="3094302" y="1586158"/>
                  </a:cubicBezTo>
                  <a:cubicBezTo>
                    <a:pt x="3105160" y="1576157"/>
                    <a:pt x="3119352" y="1568156"/>
                    <a:pt x="3122115" y="1552154"/>
                  </a:cubicBezTo>
                  <a:close/>
                </a:path>
              </a:pathLst>
            </a:custGeom>
            <a:solidFill>
              <a:schemeClr val="bg1"/>
            </a:solidFill>
            <a:ln w="9525" cap="flat">
              <a:noFill/>
              <a:prstDash val="solid"/>
              <a:miter/>
            </a:ln>
            <a:effectLst>
              <a:outerShdw blurRad="190500" dist="50800" dir="2700000" algn="tl" rotWithShape="0">
                <a:schemeClr val="accent1">
                  <a:lumMod val="50000"/>
                  <a:alpha val="30000"/>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grpSp>
      <p:sp>
        <p:nvSpPr>
          <p:cNvPr id="88" name="Arc 87">
            <a:extLst>
              <a:ext uri="{FF2B5EF4-FFF2-40B4-BE49-F238E27FC236}">
                <a16:creationId xmlns:a16="http://schemas.microsoft.com/office/drawing/2014/main" id="{F6749B79-0809-46A2-9220-0926DC78709E}"/>
              </a:ext>
            </a:extLst>
          </p:cNvPr>
          <p:cNvSpPr/>
          <p:nvPr/>
        </p:nvSpPr>
        <p:spPr>
          <a:xfrm rot="13500000">
            <a:off x="9055835" y="1245575"/>
            <a:ext cx="5356210" cy="5356210"/>
          </a:xfrm>
          <a:prstGeom prst="arc">
            <a:avLst/>
          </a:prstGeom>
          <a:gradFill flip="none" rotWithShape="1">
            <a:gsLst>
              <a:gs pos="7000">
                <a:schemeClr val="accent4">
                  <a:alpha val="50000"/>
                </a:schemeClr>
              </a:gs>
              <a:gs pos="100000">
                <a:schemeClr val="accent1">
                  <a:alpha val="50000"/>
                </a:schemeClr>
              </a:gs>
            </a:gsLst>
            <a:path path="circle">
              <a:fillToRect l="100000" t="100000"/>
            </a:path>
            <a:tileRect r="-100000" b="-100000"/>
          </a:gradFill>
          <a:ln w="1016000">
            <a:no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
        <p:nvSpPr>
          <p:cNvPr id="115" name="Slide Number Placeholder 114">
            <a:extLst>
              <a:ext uri="{FF2B5EF4-FFF2-40B4-BE49-F238E27FC236}">
                <a16:creationId xmlns:a16="http://schemas.microsoft.com/office/drawing/2014/main" id="{918CBBE3-903B-4498-AEC3-84F3797EFC44}"/>
              </a:ext>
            </a:extLst>
          </p:cNvPr>
          <p:cNvSpPr>
            <a:spLocks noGrp="1"/>
          </p:cNvSpPr>
          <p:nvPr>
            <p:ph type="sldNum" sz="quarter" idx="12"/>
          </p:nvPr>
        </p:nvSpPr>
        <p:spPr/>
        <p:txBody>
          <a:bodyPr/>
          <a:lstStyle/>
          <a:p>
            <a:fld id="{0994EF40-5A8D-EB43-8CF9-33945DB63878}" type="slidenum">
              <a:rPr lang="en-US" smtClean="0"/>
              <a:pPr/>
              <a:t>16</a:t>
            </a:fld>
            <a:endParaRPr lang="en-US" dirty="0"/>
          </a:p>
        </p:txBody>
      </p:sp>
      <p:sp>
        <p:nvSpPr>
          <p:cNvPr id="2" name="TextBox 1">
            <a:extLst>
              <a:ext uri="{FF2B5EF4-FFF2-40B4-BE49-F238E27FC236}">
                <a16:creationId xmlns:a16="http://schemas.microsoft.com/office/drawing/2014/main" id="{33FDA440-CE09-3B7E-9121-7B2F9EE85889}"/>
              </a:ext>
            </a:extLst>
          </p:cNvPr>
          <p:cNvSpPr txBox="1"/>
          <p:nvPr/>
        </p:nvSpPr>
        <p:spPr>
          <a:xfrm rot="16200000">
            <a:off x="-1203163" y="1609701"/>
            <a:ext cx="3054041"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Lead Management</a:t>
            </a:r>
          </a:p>
        </p:txBody>
      </p:sp>
      <p:sp>
        <p:nvSpPr>
          <p:cNvPr id="3" name="Circle: Hollow 34">
            <a:extLst>
              <a:ext uri="{FF2B5EF4-FFF2-40B4-BE49-F238E27FC236}">
                <a16:creationId xmlns:a16="http://schemas.microsoft.com/office/drawing/2014/main" id="{4C17984C-E388-C56B-532C-D05FEC00046E}"/>
              </a:ext>
            </a:extLst>
          </p:cNvPr>
          <p:cNvSpPr/>
          <p:nvPr/>
        </p:nvSpPr>
        <p:spPr>
          <a:xfrm rot="10800000">
            <a:off x="9367899" y="1557929"/>
            <a:ext cx="4718304" cy="4718304"/>
          </a:xfrm>
          <a:prstGeom prst="donut">
            <a:avLst>
              <a:gd name="adj" fmla="val 23941"/>
            </a:avLst>
          </a:prstGeom>
          <a:solidFill>
            <a:schemeClr val="bg1">
              <a:alpha val="80000"/>
            </a:schemeClr>
          </a:solidFill>
          <a:ln w="25400">
            <a:solidFill>
              <a:schemeClr val="bg1"/>
            </a:solidFill>
          </a:ln>
          <a:effectLst>
            <a:outerShdw blurRad="304800" dist="101600" dir="2700000" algn="tl" rotWithShape="0">
              <a:schemeClr val="accent1">
                <a:lumMod val="50000"/>
                <a:alpha val="15000"/>
              </a:schemeClr>
            </a:outerShdw>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grpSp>
        <p:nvGrpSpPr>
          <p:cNvPr id="4" name="Group 3">
            <a:extLst>
              <a:ext uri="{FF2B5EF4-FFF2-40B4-BE49-F238E27FC236}">
                <a16:creationId xmlns:a16="http://schemas.microsoft.com/office/drawing/2014/main" id="{E2001B55-BEA1-1FCD-4FC4-D9218EC7A2EB}"/>
              </a:ext>
            </a:extLst>
          </p:cNvPr>
          <p:cNvGrpSpPr/>
          <p:nvPr/>
        </p:nvGrpSpPr>
        <p:grpSpPr>
          <a:xfrm rot="10800000">
            <a:off x="9987022" y="2176625"/>
            <a:ext cx="3480058" cy="3480912"/>
            <a:chOff x="9987022" y="2176625"/>
            <a:chExt cx="3480058" cy="3480912"/>
          </a:xfrm>
        </p:grpSpPr>
        <p:sp>
          <p:nvSpPr>
            <p:cNvPr id="5" name="TextBox 4">
              <a:extLst>
                <a:ext uri="{FF2B5EF4-FFF2-40B4-BE49-F238E27FC236}">
                  <a16:creationId xmlns:a16="http://schemas.microsoft.com/office/drawing/2014/main" id="{50B9127C-2739-E9AA-7A42-24B6501EC69F}"/>
                </a:ext>
              </a:extLst>
            </p:cNvPr>
            <p:cNvSpPr txBox="1"/>
            <p:nvPr/>
          </p:nvSpPr>
          <p:spPr>
            <a:xfrm rot="5400000">
              <a:off x="9987021" y="2177052"/>
              <a:ext cx="3480059" cy="3480058"/>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51-75</a:t>
              </a:r>
            </a:p>
          </p:txBody>
        </p:sp>
        <p:sp>
          <p:nvSpPr>
            <p:cNvPr id="6" name="TextBox 5">
              <a:extLst>
                <a:ext uri="{FF2B5EF4-FFF2-40B4-BE49-F238E27FC236}">
                  <a16:creationId xmlns:a16="http://schemas.microsoft.com/office/drawing/2014/main" id="{807A0B3C-A873-4017-6031-610C0FE04FFF}"/>
                </a:ext>
              </a:extLst>
            </p:cNvPr>
            <p:cNvSpPr txBox="1"/>
            <p:nvPr/>
          </p:nvSpPr>
          <p:spPr>
            <a:xfrm rot="16200000">
              <a:off x="9987021" y="2177053"/>
              <a:ext cx="3480059" cy="3480058"/>
            </a:xfrm>
            <a:prstGeom prst="rect">
              <a:avLst/>
            </a:prstGeom>
            <a:noFill/>
          </p:spPr>
          <p:txBody>
            <a:bodyPr wrap="none" rtlCol="0" anchor="ctr" anchorCtr="0">
              <a:prstTxWarp prst="textCircl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gradFill flip="none" rotWithShape="1">
                    <a:gsLst>
                      <a:gs pos="7000">
                        <a:schemeClr val="accent4"/>
                      </a:gs>
                      <a:gs pos="100000">
                        <a:schemeClr val="accent1"/>
                      </a:gs>
                    </a:gsLst>
                    <a:path path="circle">
                      <a:fillToRect t="100000" r="100000"/>
                    </a:path>
                    <a:tileRect l="-100000" b="-100000"/>
                  </a:gradFill>
                  <a:effectLst/>
                  <a:uLnTx/>
                  <a:uFillTx/>
                  <a:latin typeface="Montserrat" panose="00000500000000000000" pitchFamily="50" charset="0"/>
                </a:rPr>
                <a:t>0-25</a:t>
              </a:r>
            </a:p>
          </p:txBody>
        </p:sp>
        <p:sp>
          <p:nvSpPr>
            <p:cNvPr id="7" name="TextBox 6">
              <a:extLst>
                <a:ext uri="{FF2B5EF4-FFF2-40B4-BE49-F238E27FC236}">
                  <a16:creationId xmlns:a16="http://schemas.microsoft.com/office/drawing/2014/main" id="{B08E7E8B-5D45-41D5-1B68-EF0F466B126E}"/>
                </a:ext>
              </a:extLst>
            </p:cNvPr>
            <p:cNvSpPr txBox="1"/>
            <p:nvPr/>
          </p:nvSpPr>
          <p:spPr>
            <a:xfrm>
              <a:off x="9987022" y="2176625"/>
              <a:ext cx="3480058" cy="3480912"/>
            </a:xfrm>
            <a:prstGeom prst="rect">
              <a:avLst/>
            </a:prstGeom>
            <a:noFill/>
          </p:spPr>
          <p:txBody>
            <a:bodyPr spcFirstLastPara="1" wrap="none"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26-50</a:t>
              </a:r>
            </a:p>
          </p:txBody>
        </p:sp>
        <p:sp>
          <p:nvSpPr>
            <p:cNvPr id="8" name="TextBox 7">
              <a:extLst>
                <a:ext uri="{FF2B5EF4-FFF2-40B4-BE49-F238E27FC236}">
                  <a16:creationId xmlns:a16="http://schemas.microsoft.com/office/drawing/2014/main" id="{18630002-5DDA-0A3E-069E-9F76732F4F83}"/>
                </a:ext>
              </a:extLst>
            </p:cNvPr>
            <p:cNvSpPr txBox="1"/>
            <p:nvPr/>
          </p:nvSpPr>
          <p:spPr>
            <a:xfrm rot="10800000">
              <a:off x="9987022" y="2177051"/>
              <a:ext cx="3480058" cy="3480059"/>
            </a:xfrm>
            <a:prstGeom prst="rect">
              <a:avLst/>
            </a:prstGeom>
            <a:noFill/>
          </p:spPr>
          <p:txBody>
            <a:bodyPr spcFirstLastPara="1" wrap="none" lIns="0" rIns="0" numCol="1" rtlCol="0" anchor="ctr" anchorCtr="0">
              <a:prstTxWarp prst="textCircle">
                <a:avLst/>
              </a:prstTxWarp>
              <a:spAutoFit/>
            </a:bodyPr>
            <a:lstStyle>
              <a:defPPr>
                <a:defRPr lang="en-US"/>
              </a:defPPr>
              <a:lvl1pPr marR="0" lvl="0" indent="0" algn="ctr" fontAlgn="auto">
                <a:lnSpc>
                  <a:spcPct val="100000"/>
                </a:lnSpc>
                <a:spcBef>
                  <a:spcPts val="0"/>
                </a:spcBef>
                <a:spcAft>
                  <a:spcPts val="0"/>
                </a:spcAft>
                <a:buClrTx/>
                <a:buSzTx/>
                <a:buFontTx/>
                <a:buNone/>
                <a:tabLst/>
                <a:defRPr kumimoji="0" sz="2000" b="1" i="0" u="none" strike="noStrike" cap="none" spc="0" normalizeH="0" baseline="0">
                  <a:ln>
                    <a:noFill/>
                  </a:ln>
                  <a:solidFill>
                    <a:schemeClr val="tx2">
                      <a:lumMod val="40000"/>
                      <a:lumOff val="60000"/>
                    </a:schemeClr>
                  </a:solidFill>
                  <a:effectLst/>
                  <a:uLnTx/>
                  <a:uFillTx/>
                  <a:latin typeface="Montserrat" panose="00000500000000000000" pitchFamily="50" charset="0"/>
                </a:defRPr>
              </a:lvl1pPr>
            </a:lstStyle>
            <a:p>
              <a:r>
                <a:rPr lang="en-US" sz="2500" dirty="0">
                  <a:gradFill flip="none" rotWithShape="1">
                    <a:gsLst>
                      <a:gs pos="7000">
                        <a:schemeClr val="accent4"/>
                      </a:gs>
                      <a:gs pos="100000">
                        <a:schemeClr val="accent1"/>
                      </a:gs>
                    </a:gsLst>
                    <a:path path="circle">
                      <a:fillToRect t="100000" r="100000"/>
                    </a:path>
                    <a:tileRect l="-100000" b="-100000"/>
                  </a:gradFill>
                </a:rPr>
                <a:t>76-100</a:t>
              </a:r>
            </a:p>
          </p:txBody>
        </p:sp>
      </p:grpSp>
      <p:sp>
        <p:nvSpPr>
          <p:cNvPr id="9" name="Circle: Hollow 80">
            <a:extLst>
              <a:ext uri="{FF2B5EF4-FFF2-40B4-BE49-F238E27FC236}">
                <a16:creationId xmlns:a16="http://schemas.microsoft.com/office/drawing/2014/main" id="{D89A7CEC-AEF4-F194-0ABD-47FD8E93EA63}"/>
              </a:ext>
            </a:extLst>
          </p:cNvPr>
          <p:cNvSpPr/>
          <p:nvPr/>
        </p:nvSpPr>
        <p:spPr>
          <a:xfrm rot="10800000">
            <a:off x="9355341" y="1557928"/>
            <a:ext cx="4718304" cy="4718304"/>
          </a:xfrm>
          <a:prstGeom prst="donut">
            <a:avLst>
              <a:gd name="adj" fmla="val 23941"/>
            </a:avLst>
          </a:prstGeom>
          <a:gradFill flip="none" rotWithShape="1">
            <a:gsLst>
              <a:gs pos="86000">
                <a:schemeClr val="bg1">
                  <a:alpha val="0"/>
                </a:schemeClr>
              </a:gs>
              <a:gs pos="63000">
                <a:schemeClr val="bg1">
                  <a:alpha val="80000"/>
                </a:schemeClr>
              </a:gs>
            </a:gsLst>
            <a:lin ang="0" scaled="0"/>
            <a:tileRect/>
          </a:gradFill>
          <a:ln w="25400">
            <a:noFill/>
          </a:ln>
          <a:effectLst/>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500" b="0" i="0" u="none" strike="noStrike" kern="1200" cap="none" spc="0" normalizeH="0" baseline="0" noProof="0">
              <a:ln>
                <a:noFill/>
              </a:ln>
              <a:solidFill>
                <a:prstClr val="black"/>
              </a:solidFill>
              <a:effectLst/>
              <a:uLnTx/>
              <a:uFillTx/>
              <a:latin typeface="Montserrat" panose="00000500000000000000" pitchFamily="50" charset="0"/>
            </a:endParaRPr>
          </a:p>
        </p:txBody>
      </p:sp>
    </p:spTree>
    <p:extLst>
      <p:ext uri="{BB962C8B-B14F-4D97-AF65-F5344CB8AC3E}">
        <p14:creationId xmlns:p14="http://schemas.microsoft.com/office/powerpoint/2010/main" val="31206742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18CC16F-1AE8-4A12-AD23-8592C853737F}"/>
              </a:ext>
            </a:extLst>
          </p:cNvPr>
          <p:cNvGrpSpPr/>
          <p:nvPr/>
        </p:nvGrpSpPr>
        <p:grpSpPr>
          <a:xfrm>
            <a:off x="1312326" y="589062"/>
            <a:ext cx="5636479" cy="477054"/>
            <a:chOff x="1541633" y="336301"/>
            <a:chExt cx="5636479" cy="477054"/>
          </a:xfrm>
        </p:grpSpPr>
        <p:sp>
          <p:nvSpPr>
            <p:cNvPr id="7" name="Rectangle 6">
              <a:extLst>
                <a:ext uri="{FF2B5EF4-FFF2-40B4-BE49-F238E27FC236}">
                  <a16:creationId xmlns:a16="http://schemas.microsoft.com/office/drawing/2014/main" id="{B2A00F4F-B6ED-44EE-823E-020B2C849283}"/>
                </a:ext>
              </a:extLst>
            </p:cNvPr>
            <p:cNvSpPr/>
            <p:nvPr/>
          </p:nvSpPr>
          <p:spPr>
            <a:xfrm>
              <a:off x="1541633" y="642133"/>
              <a:ext cx="5636479"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8" name="TextBox 7">
              <a:extLst>
                <a:ext uri="{FF2B5EF4-FFF2-40B4-BE49-F238E27FC236}">
                  <a16:creationId xmlns:a16="http://schemas.microsoft.com/office/drawing/2014/main" id="{C1B50A5A-DF71-4CA2-93FF-5C92BC621A42}"/>
                </a:ext>
              </a:extLst>
            </p:cNvPr>
            <p:cNvSpPr txBox="1"/>
            <p:nvPr/>
          </p:nvSpPr>
          <p:spPr>
            <a:xfrm>
              <a:off x="1541633" y="336301"/>
              <a:ext cx="5636479" cy="477054"/>
            </a:xfrm>
            <a:prstGeom prst="rect">
              <a:avLst/>
            </a:prstGeom>
            <a:noFill/>
          </p:spPr>
          <p:txBody>
            <a:bodyPr wrap="none" rtlCol="0">
              <a:spAutoFit/>
            </a:bodyPr>
            <a:lstStyle/>
            <a:p>
              <a:r>
                <a:rPr lang="en-US" sz="2500" b="1" dirty="0">
                  <a:latin typeface="Montserrat" panose="00000500000000000000" pitchFamily="50" charset="0"/>
                </a:rPr>
                <a:t>SALES CHANNEL INTERACTIONS</a:t>
              </a:r>
            </a:p>
          </p:txBody>
        </p:sp>
      </p:grpSp>
      <p:grpSp>
        <p:nvGrpSpPr>
          <p:cNvPr id="64" name="Group 63">
            <a:extLst>
              <a:ext uri="{FF2B5EF4-FFF2-40B4-BE49-F238E27FC236}">
                <a16:creationId xmlns:a16="http://schemas.microsoft.com/office/drawing/2014/main" id="{CAD670BB-5D1C-47AF-AD50-337BD8B05FE8}"/>
              </a:ext>
            </a:extLst>
          </p:cNvPr>
          <p:cNvGrpSpPr/>
          <p:nvPr/>
        </p:nvGrpSpPr>
        <p:grpSpPr>
          <a:xfrm>
            <a:off x="1312326" y="1475782"/>
            <a:ext cx="10206574" cy="4793156"/>
            <a:chOff x="1312326" y="1619251"/>
            <a:chExt cx="10346273" cy="4316904"/>
          </a:xfrm>
        </p:grpSpPr>
        <p:sp>
          <p:nvSpPr>
            <p:cNvPr id="13" name="Rectangle: Rounded Corners 12">
              <a:extLst>
                <a:ext uri="{FF2B5EF4-FFF2-40B4-BE49-F238E27FC236}">
                  <a16:creationId xmlns:a16="http://schemas.microsoft.com/office/drawing/2014/main" id="{32EF373A-CFD0-40AA-852E-739ACE0301BF}"/>
                </a:ext>
              </a:extLst>
            </p:cNvPr>
            <p:cNvSpPr/>
            <p:nvPr/>
          </p:nvSpPr>
          <p:spPr>
            <a:xfrm>
              <a:off x="1312326" y="1619251"/>
              <a:ext cx="10346273" cy="4316904"/>
            </a:xfrm>
            <a:prstGeom prst="roundRect">
              <a:avLst>
                <a:gd name="adj" fmla="val 587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62">
              <a:extLst>
                <a:ext uri="{FF2B5EF4-FFF2-40B4-BE49-F238E27FC236}">
                  <a16:creationId xmlns:a16="http://schemas.microsoft.com/office/drawing/2014/main" id="{54C14D97-EE8C-43D5-961A-D0609BB2711A}"/>
                </a:ext>
              </a:extLst>
            </p:cNvPr>
            <p:cNvGrpSpPr/>
            <p:nvPr/>
          </p:nvGrpSpPr>
          <p:grpSpPr>
            <a:xfrm>
              <a:off x="1546402" y="1873781"/>
              <a:ext cx="9807677" cy="3692953"/>
              <a:chOff x="1420057" y="1873781"/>
              <a:chExt cx="9807677" cy="3692953"/>
            </a:xfrm>
          </p:grpSpPr>
          <p:graphicFrame>
            <p:nvGraphicFramePr>
              <p:cNvPr id="10" name="Chart 9">
                <a:extLst>
                  <a:ext uri="{FF2B5EF4-FFF2-40B4-BE49-F238E27FC236}">
                    <a16:creationId xmlns:a16="http://schemas.microsoft.com/office/drawing/2014/main" id="{3B3A5D49-19E8-4DA2-B3A9-180BE92AAEC5}"/>
                  </a:ext>
                </a:extLst>
              </p:cNvPr>
              <p:cNvGraphicFramePr/>
              <p:nvPr>
                <p:extLst>
                  <p:ext uri="{D42A27DB-BD31-4B8C-83A1-F6EECF244321}">
                    <p14:modId xmlns:p14="http://schemas.microsoft.com/office/powerpoint/2010/main" val="2107917859"/>
                  </p:ext>
                </p:extLst>
              </p:nvPr>
            </p:nvGraphicFramePr>
            <p:xfrm>
              <a:off x="2105333" y="2457450"/>
              <a:ext cx="1834326" cy="31092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6" name="Chart 45">
                <a:extLst>
                  <a:ext uri="{FF2B5EF4-FFF2-40B4-BE49-F238E27FC236}">
                    <a16:creationId xmlns:a16="http://schemas.microsoft.com/office/drawing/2014/main" id="{AA266F62-90D5-45E7-984E-B173DA12B8ED}"/>
                  </a:ext>
                </a:extLst>
              </p:cNvPr>
              <p:cNvGraphicFramePr/>
              <p:nvPr>
                <p:extLst>
                  <p:ext uri="{D42A27DB-BD31-4B8C-83A1-F6EECF244321}">
                    <p14:modId xmlns:p14="http://schemas.microsoft.com/office/powerpoint/2010/main" val="2034961671"/>
                  </p:ext>
                </p:extLst>
              </p:nvPr>
            </p:nvGraphicFramePr>
            <p:xfrm>
              <a:off x="4534691" y="2457450"/>
              <a:ext cx="1834326" cy="310928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9" name="Chart 48">
                <a:extLst>
                  <a:ext uri="{FF2B5EF4-FFF2-40B4-BE49-F238E27FC236}">
                    <a16:creationId xmlns:a16="http://schemas.microsoft.com/office/drawing/2014/main" id="{87F21460-3CC8-47D1-A53E-0999648FEEC3}"/>
                  </a:ext>
                </a:extLst>
              </p:cNvPr>
              <p:cNvGraphicFramePr/>
              <p:nvPr>
                <p:extLst>
                  <p:ext uri="{D42A27DB-BD31-4B8C-83A1-F6EECF244321}">
                    <p14:modId xmlns:p14="http://schemas.microsoft.com/office/powerpoint/2010/main" val="1142812065"/>
                  </p:ext>
                </p:extLst>
              </p:nvPr>
            </p:nvGraphicFramePr>
            <p:xfrm>
              <a:off x="6964049" y="2457450"/>
              <a:ext cx="1834326" cy="310928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2" name="Chart 51">
                <a:extLst>
                  <a:ext uri="{FF2B5EF4-FFF2-40B4-BE49-F238E27FC236}">
                    <a16:creationId xmlns:a16="http://schemas.microsoft.com/office/drawing/2014/main" id="{6421BC33-924D-41A2-9772-0084830055A7}"/>
                  </a:ext>
                </a:extLst>
              </p:cNvPr>
              <p:cNvGraphicFramePr/>
              <p:nvPr>
                <p:extLst>
                  <p:ext uri="{D42A27DB-BD31-4B8C-83A1-F6EECF244321}">
                    <p14:modId xmlns:p14="http://schemas.microsoft.com/office/powerpoint/2010/main" val="1900976580"/>
                  </p:ext>
                </p:extLst>
              </p:nvPr>
            </p:nvGraphicFramePr>
            <p:xfrm>
              <a:off x="9393408" y="2457450"/>
              <a:ext cx="1834326" cy="3109284"/>
            </p:xfrm>
            <a:graphic>
              <a:graphicData uri="http://schemas.openxmlformats.org/drawingml/2006/chart">
                <c:chart xmlns:c="http://schemas.openxmlformats.org/drawingml/2006/chart" xmlns:r="http://schemas.openxmlformats.org/officeDocument/2006/relationships" r:id="rId5"/>
              </a:graphicData>
            </a:graphic>
          </p:graphicFrame>
          <p:sp>
            <p:nvSpPr>
              <p:cNvPr id="54" name="TextBox 53">
                <a:extLst>
                  <a:ext uri="{FF2B5EF4-FFF2-40B4-BE49-F238E27FC236}">
                    <a16:creationId xmlns:a16="http://schemas.microsoft.com/office/drawing/2014/main" id="{5D9C89A3-1F48-4461-A8F7-9AF932FCFD32}"/>
                  </a:ext>
                </a:extLst>
              </p:cNvPr>
              <p:cNvSpPr txBox="1"/>
              <p:nvPr/>
            </p:nvSpPr>
            <p:spPr>
              <a:xfrm>
                <a:off x="2105334" y="1873781"/>
                <a:ext cx="1794942" cy="437911"/>
              </a:xfrm>
              <a:prstGeom prst="rect">
                <a:avLst/>
              </a:prstGeom>
              <a:noFill/>
            </p:spPr>
            <p:txBody>
              <a:bodyPr wrap="square" rtlCol="0" anchor="ctr" anchorCtr="0">
                <a:spAutoFit/>
              </a:bodyPr>
              <a:lstStyle/>
              <a:p>
                <a:pPr algn="ctr">
                  <a:lnSpc>
                    <a:spcPts val="1600"/>
                  </a:lnSpc>
                </a:pPr>
                <a:r>
                  <a:rPr lang="en-US" sz="1100" b="1" dirty="0">
                    <a:solidFill>
                      <a:schemeClr val="tx2"/>
                    </a:solidFill>
                    <a:latin typeface="Montserrat" panose="00000500000000000000" pitchFamily="50" charset="0"/>
                  </a:rPr>
                  <a:t>Identify &amp; research new suppliers</a:t>
                </a:r>
              </a:p>
            </p:txBody>
          </p:sp>
          <p:sp>
            <p:nvSpPr>
              <p:cNvPr id="55" name="TextBox 54">
                <a:extLst>
                  <a:ext uri="{FF2B5EF4-FFF2-40B4-BE49-F238E27FC236}">
                    <a16:creationId xmlns:a16="http://schemas.microsoft.com/office/drawing/2014/main" id="{EBB4E75E-DFE4-4035-B24A-DF2D39DFB871}"/>
                  </a:ext>
                </a:extLst>
              </p:cNvPr>
              <p:cNvSpPr txBox="1"/>
              <p:nvPr/>
            </p:nvSpPr>
            <p:spPr>
              <a:xfrm>
                <a:off x="4534691" y="1873783"/>
                <a:ext cx="1794942" cy="437911"/>
              </a:xfrm>
              <a:prstGeom prst="rect">
                <a:avLst/>
              </a:prstGeom>
              <a:noFill/>
            </p:spPr>
            <p:txBody>
              <a:bodyPr wrap="square" rtlCol="0" anchor="ctr" anchorCtr="0">
                <a:spAutoFit/>
              </a:bodyPr>
              <a:lstStyle/>
              <a:p>
                <a:pPr algn="ctr">
                  <a:lnSpc>
                    <a:spcPts val="1600"/>
                  </a:lnSpc>
                </a:pPr>
                <a:r>
                  <a:rPr lang="en-US" sz="1100" b="1" dirty="0">
                    <a:solidFill>
                      <a:schemeClr val="tx2"/>
                    </a:solidFill>
                    <a:latin typeface="Montserrat" panose="00000500000000000000" pitchFamily="50" charset="0"/>
                  </a:rPr>
                  <a:t>consider &amp; evaluate new suppliers</a:t>
                </a:r>
              </a:p>
            </p:txBody>
          </p:sp>
          <p:sp>
            <p:nvSpPr>
              <p:cNvPr id="56" name="TextBox 55">
                <a:extLst>
                  <a:ext uri="{FF2B5EF4-FFF2-40B4-BE49-F238E27FC236}">
                    <a16:creationId xmlns:a16="http://schemas.microsoft.com/office/drawing/2014/main" id="{FA713D42-15B6-473C-A16B-BE0E83AC96CB}"/>
                  </a:ext>
                </a:extLst>
              </p:cNvPr>
              <p:cNvSpPr txBox="1"/>
              <p:nvPr/>
            </p:nvSpPr>
            <p:spPr>
              <a:xfrm>
                <a:off x="6804781" y="1966181"/>
                <a:ext cx="2152852" cy="253115"/>
              </a:xfrm>
              <a:prstGeom prst="rect">
                <a:avLst/>
              </a:prstGeom>
              <a:noFill/>
            </p:spPr>
            <p:txBody>
              <a:bodyPr wrap="square" rtlCol="0" anchor="ctr" anchorCtr="0">
                <a:spAutoFit/>
              </a:bodyPr>
              <a:lstStyle/>
              <a:p>
                <a:pPr algn="ctr">
                  <a:lnSpc>
                    <a:spcPts val="1600"/>
                  </a:lnSpc>
                </a:pPr>
                <a:r>
                  <a:rPr lang="en-US" sz="1100" b="1" dirty="0">
                    <a:solidFill>
                      <a:schemeClr val="tx2"/>
                    </a:solidFill>
                    <a:latin typeface="Montserrat" panose="00000500000000000000" pitchFamily="50" charset="0"/>
                  </a:rPr>
                  <a:t>Order</a:t>
                </a:r>
              </a:p>
            </p:txBody>
          </p:sp>
          <p:sp>
            <p:nvSpPr>
              <p:cNvPr id="57" name="TextBox 56">
                <a:extLst>
                  <a:ext uri="{FF2B5EF4-FFF2-40B4-BE49-F238E27FC236}">
                    <a16:creationId xmlns:a16="http://schemas.microsoft.com/office/drawing/2014/main" id="{64218904-52FF-484B-B384-0D2EA90C0852}"/>
                  </a:ext>
                </a:extLst>
              </p:cNvPr>
              <p:cNvSpPr txBox="1"/>
              <p:nvPr/>
            </p:nvSpPr>
            <p:spPr>
              <a:xfrm>
                <a:off x="9507581" y="1966181"/>
                <a:ext cx="1605966" cy="253115"/>
              </a:xfrm>
              <a:prstGeom prst="rect">
                <a:avLst/>
              </a:prstGeom>
              <a:noFill/>
            </p:spPr>
            <p:txBody>
              <a:bodyPr wrap="square" rtlCol="0" anchor="ctr" anchorCtr="0">
                <a:spAutoFit/>
              </a:bodyPr>
              <a:lstStyle/>
              <a:p>
                <a:pPr algn="ctr">
                  <a:lnSpc>
                    <a:spcPts val="1600"/>
                  </a:lnSpc>
                </a:pPr>
                <a:r>
                  <a:rPr lang="en-US" sz="1100" b="1" dirty="0">
                    <a:solidFill>
                      <a:schemeClr val="tx2"/>
                    </a:solidFill>
                    <a:latin typeface="Montserrat" panose="00000500000000000000" pitchFamily="50" charset="0"/>
                  </a:rPr>
                  <a:t>Re-order</a:t>
                </a:r>
              </a:p>
            </p:txBody>
          </p:sp>
          <p:grpSp>
            <p:nvGrpSpPr>
              <p:cNvPr id="62" name="Group 61">
                <a:extLst>
                  <a:ext uri="{FF2B5EF4-FFF2-40B4-BE49-F238E27FC236}">
                    <a16:creationId xmlns:a16="http://schemas.microsoft.com/office/drawing/2014/main" id="{97B91BC9-8796-462A-90E6-D48BC9219E4D}"/>
                  </a:ext>
                </a:extLst>
              </p:cNvPr>
              <p:cNvGrpSpPr/>
              <p:nvPr/>
            </p:nvGrpSpPr>
            <p:grpSpPr>
              <a:xfrm>
                <a:off x="1420057" y="2281022"/>
                <a:ext cx="444196" cy="3129178"/>
                <a:chOff x="1277031" y="2726945"/>
                <a:chExt cx="444196" cy="3129178"/>
              </a:xfrm>
            </p:grpSpPr>
            <p:sp>
              <p:nvSpPr>
                <p:cNvPr id="58" name="TextBox 57">
                  <a:extLst>
                    <a:ext uri="{FF2B5EF4-FFF2-40B4-BE49-F238E27FC236}">
                      <a16:creationId xmlns:a16="http://schemas.microsoft.com/office/drawing/2014/main" id="{AE205D93-13E0-42F9-A94D-0377FE2341BC}"/>
                    </a:ext>
                  </a:extLst>
                </p:cNvPr>
                <p:cNvSpPr txBox="1"/>
                <p:nvPr/>
              </p:nvSpPr>
              <p:spPr>
                <a:xfrm rot="16200000">
                  <a:off x="994514" y="3009462"/>
                  <a:ext cx="1009230" cy="444195"/>
                </a:xfrm>
                <a:prstGeom prst="rect">
                  <a:avLst/>
                </a:prstGeom>
                <a:noFill/>
              </p:spPr>
              <p:txBody>
                <a:bodyPr wrap="square" rtlCol="0" anchor="ctr" anchorCtr="0">
                  <a:spAutoFit/>
                </a:bodyPr>
                <a:lstStyle/>
                <a:p>
                  <a:pPr algn="ctr">
                    <a:lnSpc>
                      <a:spcPts val="1400"/>
                    </a:lnSpc>
                  </a:pPr>
                  <a:r>
                    <a:rPr lang="en-US" sz="1000" b="1" dirty="0">
                      <a:solidFill>
                        <a:schemeClr val="accent3"/>
                      </a:solidFill>
                      <a:latin typeface="Montserrat" panose="00000500000000000000" pitchFamily="50" charset="0"/>
                    </a:rPr>
                    <a:t>Traditional Interactions</a:t>
                  </a:r>
                </a:p>
              </p:txBody>
            </p:sp>
            <p:sp>
              <p:nvSpPr>
                <p:cNvPr id="59" name="TextBox 58">
                  <a:extLst>
                    <a:ext uri="{FF2B5EF4-FFF2-40B4-BE49-F238E27FC236}">
                      <a16:creationId xmlns:a16="http://schemas.microsoft.com/office/drawing/2014/main" id="{84B68827-D4AB-48EB-8233-C62D9B847646}"/>
                    </a:ext>
                  </a:extLst>
                </p:cNvPr>
                <p:cNvSpPr txBox="1"/>
                <p:nvPr/>
              </p:nvSpPr>
              <p:spPr>
                <a:xfrm rot="16200000">
                  <a:off x="859767" y="4153440"/>
                  <a:ext cx="1278726" cy="444195"/>
                </a:xfrm>
                <a:prstGeom prst="rect">
                  <a:avLst/>
                </a:prstGeom>
                <a:noFill/>
              </p:spPr>
              <p:txBody>
                <a:bodyPr wrap="square" rtlCol="0" anchor="ctr" anchorCtr="0">
                  <a:spAutoFit/>
                </a:bodyPr>
                <a:lstStyle/>
                <a:p>
                  <a:pPr algn="ctr">
                    <a:lnSpc>
                      <a:spcPts val="1400"/>
                    </a:lnSpc>
                  </a:pPr>
                  <a:r>
                    <a:rPr lang="en-US" sz="1000" b="1" dirty="0">
                      <a:solidFill>
                        <a:schemeClr val="accent2"/>
                      </a:solidFill>
                      <a:latin typeface="Montserrat" panose="00000500000000000000" pitchFamily="50" charset="0"/>
                    </a:rPr>
                    <a:t>Remote Human Interactions</a:t>
                  </a:r>
                </a:p>
              </p:txBody>
            </p:sp>
            <p:sp>
              <p:nvSpPr>
                <p:cNvPr id="61" name="TextBox 60">
                  <a:extLst>
                    <a:ext uri="{FF2B5EF4-FFF2-40B4-BE49-F238E27FC236}">
                      <a16:creationId xmlns:a16="http://schemas.microsoft.com/office/drawing/2014/main" id="{DA928F0D-F151-43A5-AE91-4D0EF812EFD6}"/>
                    </a:ext>
                  </a:extLst>
                </p:cNvPr>
                <p:cNvSpPr txBox="1"/>
                <p:nvPr/>
              </p:nvSpPr>
              <p:spPr>
                <a:xfrm rot="16200000">
                  <a:off x="1079706" y="5214601"/>
                  <a:ext cx="838848" cy="444195"/>
                </a:xfrm>
                <a:prstGeom prst="rect">
                  <a:avLst/>
                </a:prstGeom>
                <a:noFill/>
              </p:spPr>
              <p:txBody>
                <a:bodyPr wrap="square" rtlCol="0" anchor="ctr" anchorCtr="0">
                  <a:spAutoFit/>
                </a:bodyPr>
                <a:lstStyle/>
                <a:p>
                  <a:pPr algn="ctr">
                    <a:lnSpc>
                      <a:spcPts val="1400"/>
                    </a:lnSpc>
                  </a:pPr>
                  <a:r>
                    <a:rPr lang="en-US" sz="1000" b="1" dirty="0">
                      <a:solidFill>
                        <a:schemeClr val="accent1"/>
                      </a:solidFill>
                      <a:latin typeface="Montserrat" panose="00000500000000000000" pitchFamily="50" charset="0"/>
                    </a:rPr>
                    <a:t>Digital Self-serve</a:t>
                  </a:r>
                </a:p>
              </p:txBody>
            </p:sp>
          </p:grpSp>
        </p:grpSp>
      </p:grpSp>
      <p:sp>
        <p:nvSpPr>
          <p:cNvPr id="68" name="Slide Number Placeholder 67">
            <a:extLst>
              <a:ext uri="{FF2B5EF4-FFF2-40B4-BE49-F238E27FC236}">
                <a16:creationId xmlns:a16="http://schemas.microsoft.com/office/drawing/2014/main" id="{24F55A90-0753-430F-827F-A8D09FD0DBCE}"/>
              </a:ext>
            </a:extLst>
          </p:cNvPr>
          <p:cNvSpPr>
            <a:spLocks noGrp="1"/>
          </p:cNvSpPr>
          <p:nvPr>
            <p:ph type="sldNum" sz="quarter" idx="12"/>
          </p:nvPr>
        </p:nvSpPr>
        <p:spPr/>
        <p:txBody>
          <a:bodyPr/>
          <a:lstStyle/>
          <a:p>
            <a:fld id="{0994EF40-5A8D-EB43-8CF9-33945DB63878}" type="slidenum">
              <a:rPr lang="en-US" smtClean="0"/>
              <a:pPr/>
              <a:t>17</a:t>
            </a:fld>
            <a:endParaRPr lang="en-US" dirty="0"/>
          </a:p>
        </p:txBody>
      </p:sp>
      <p:grpSp>
        <p:nvGrpSpPr>
          <p:cNvPr id="9" name="Group 8">
            <a:extLst>
              <a:ext uri="{FF2B5EF4-FFF2-40B4-BE49-F238E27FC236}">
                <a16:creationId xmlns:a16="http://schemas.microsoft.com/office/drawing/2014/main" id="{D1DC456A-6E62-A6F3-1720-5CEABF708A05}"/>
              </a:ext>
            </a:extLst>
          </p:cNvPr>
          <p:cNvGrpSpPr/>
          <p:nvPr/>
        </p:nvGrpSpPr>
        <p:grpSpPr>
          <a:xfrm>
            <a:off x="4068372" y="1475782"/>
            <a:ext cx="4805783" cy="4784509"/>
            <a:chOff x="4068372" y="5134678"/>
            <a:chExt cx="4805783" cy="1125613"/>
          </a:xfrm>
        </p:grpSpPr>
        <p:cxnSp>
          <p:nvCxnSpPr>
            <p:cNvPr id="2" name="Straight Connector 1">
              <a:extLst>
                <a:ext uri="{FF2B5EF4-FFF2-40B4-BE49-F238E27FC236}">
                  <a16:creationId xmlns:a16="http://schemas.microsoft.com/office/drawing/2014/main" id="{106E85E4-971A-5EC8-05E6-B2FD16D3E801}"/>
                </a:ext>
              </a:extLst>
            </p:cNvPr>
            <p:cNvCxnSpPr>
              <a:cxnSpLocks/>
            </p:cNvCxnSpPr>
            <p:nvPr/>
          </p:nvCxnSpPr>
          <p:spPr>
            <a:xfrm>
              <a:off x="4068372" y="5134678"/>
              <a:ext cx="0" cy="1125613"/>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772D1C9-386C-3D69-F6E9-D5C6EBFEB8F9}"/>
                </a:ext>
              </a:extLst>
            </p:cNvPr>
            <p:cNvCxnSpPr>
              <a:cxnSpLocks/>
            </p:cNvCxnSpPr>
            <p:nvPr/>
          </p:nvCxnSpPr>
          <p:spPr>
            <a:xfrm>
              <a:off x="6469191" y="5134678"/>
              <a:ext cx="0" cy="1125613"/>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43C6D46-A1EB-BF36-92D7-B0BE9F078C20}"/>
                </a:ext>
              </a:extLst>
            </p:cNvPr>
            <p:cNvCxnSpPr>
              <a:cxnSpLocks/>
            </p:cNvCxnSpPr>
            <p:nvPr/>
          </p:nvCxnSpPr>
          <p:spPr>
            <a:xfrm>
              <a:off x="8874155" y="5134678"/>
              <a:ext cx="0" cy="1125613"/>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26" name="TextBox 25">
            <a:extLst>
              <a:ext uri="{FF2B5EF4-FFF2-40B4-BE49-F238E27FC236}">
                <a16:creationId xmlns:a16="http://schemas.microsoft.com/office/drawing/2014/main" id="{3B0C442A-3F82-4526-B71B-E1F8E167356E}"/>
              </a:ext>
            </a:extLst>
          </p:cNvPr>
          <p:cNvSpPr txBox="1"/>
          <p:nvPr/>
        </p:nvSpPr>
        <p:spPr>
          <a:xfrm rot="16200000">
            <a:off x="-1010801" y="1504795"/>
            <a:ext cx="266932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Channel</a:t>
            </a:r>
          </a:p>
        </p:txBody>
      </p:sp>
    </p:spTree>
    <p:extLst>
      <p:ext uri="{BB962C8B-B14F-4D97-AF65-F5344CB8AC3E}">
        <p14:creationId xmlns:p14="http://schemas.microsoft.com/office/powerpoint/2010/main" val="3665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19B60CF-1E13-4414-9818-ACFD796787EA}"/>
              </a:ext>
            </a:extLst>
          </p:cNvPr>
          <p:cNvGrpSpPr/>
          <p:nvPr/>
        </p:nvGrpSpPr>
        <p:grpSpPr>
          <a:xfrm>
            <a:off x="1200026" y="448406"/>
            <a:ext cx="5125121" cy="477054"/>
            <a:chOff x="1541633" y="336301"/>
            <a:chExt cx="5125121" cy="477054"/>
          </a:xfrm>
        </p:grpSpPr>
        <p:sp>
          <p:nvSpPr>
            <p:cNvPr id="13" name="Rectangle 12">
              <a:extLst>
                <a:ext uri="{FF2B5EF4-FFF2-40B4-BE49-F238E27FC236}">
                  <a16:creationId xmlns:a16="http://schemas.microsoft.com/office/drawing/2014/main" id="{C26A9346-31DC-42F7-B728-A1C140CF6980}"/>
                </a:ext>
              </a:extLst>
            </p:cNvPr>
            <p:cNvSpPr/>
            <p:nvPr/>
          </p:nvSpPr>
          <p:spPr>
            <a:xfrm>
              <a:off x="1541633" y="642133"/>
              <a:ext cx="5120640"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20E07027-3C77-4DF6-BE29-AFFDFC813BF4}"/>
                </a:ext>
              </a:extLst>
            </p:cNvPr>
            <p:cNvSpPr txBox="1"/>
            <p:nvPr/>
          </p:nvSpPr>
          <p:spPr>
            <a:xfrm>
              <a:off x="1541633" y="336301"/>
              <a:ext cx="5125121"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SALES CHANNEL EXPANSION</a:t>
              </a:r>
            </a:p>
          </p:txBody>
        </p:sp>
      </p:grpSp>
      <p:grpSp>
        <p:nvGrpSpPr>
          <p:cNvPr id="6" name="Group 5">
            <a:extLst>
              <a:ext uri="{FF2B5EF4-FFF2-40B4-BE49-F238E27FC236}">
                <a16:creationId xmlns:a16="http://schemas.microsoft.com/office/drawing/2014/main" id="{7063CE3B-ACF9-4028-9689-B4B11845BAEA}"/>
              </a:ext>
            </a:extLst>
          </p:cNvPr>
          <p:cNvGrpSpPr/>
          <p:nvPr/>
        </p:nvGrpSpPr>
        <p:grpSpPr>
          <a:xfrm>
            <a:off x="1634626" y="1333878"/>
            <a:ext cx="1378364" cy="384713"/>
            <a:chOff x="1901285" y="2042160"/>
            <a:chExt cx="2910846" cy="894080"/>
          </a:xfrm>
        </p:grpSpPr>
        <p:sp>
          <p:nvSpPr>
            <p:cNvPr id="5" name="Rectangle: Rounded Corners 4">
              <a:extLst>
                <a:ext uri="{FF2B5EF4-FFF2-40B4-BE49-F238E27FC236}">
                  <a16:creationId xmlns:a16="http://schemas.microsoft.com/office/drawing/2014/main" id="{6BB83B15-619D-4E6A-B0FF-FB94223B84E2}"/>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15" name="Oval 14">
              <a:extLst>
                <a:ext uri="{FF2B5EF4-FFF2-40B4-BE49-F238E27FC236}">
                  <a16:creationId xmlns:a16="http://schemas.microsoft.com/office/drawing/2014/main" id="{32DEA098-A115-459F-A744-E1D195272BA3}"/>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7" name="Group 56">
            <a:extLst>
              <a:ext uri="{FF2B5EF4-FFF2-40B4-BE49-F238E27FC236}">
                <a16:creationId xmlns:a16="http://schemas.microsoft.com/office/drawing/2014/main" id="{F7AA7D7C-BCFF-481D-9863-6BAEEB6F5A80}"/>
              </a:ext>
            </a:extLst>
          </p:cNvPr>
          <p:cNvGrpSpPr/>
          <p:nvPr/>
        </p:nvGrpSpPr>
        <p:grpSpPr>
          <a:xfrm>
            <a:off x="1821774" y="1817755"/>
            <a:ext cx="2952248" cy="4499025"/>
            <a:chOff x="2090802" y="2086114"/>
            <a:chExt cx="2682680" cy="4499025"/>
          </a:xfrm>
          <a:effectLst>
            <a:outerShdw blurRad="444500" dist="139700" dir="2700000" algn="tl" rotWithShape="0">
              <a:schemeClr val="accent1">
                <a:lumMod val="50000"/>
                <a:alpha val="10000"/>
              </a:schemeClr>
            </a:outerShdw>
          </a:effectLst>
        </p:grpSpPr>
        <p:sp>
          <p:nvSpPr>
            <p:cNvPr id="40" name="Rectangle: Rounded Corners 39">
              <a:extLst>
                <a:ext uri="{FF2B5EF4-FFF2-40B4-BE49-F238E27FC236}">
                  <a16:creationId xmlns:a16="http://schemas.microsoft.com/office/drawing/2014/main" id="{22F137C6-3B6D-4B75-B0A9-64698BBAC430}"/>
                </a:ext>
              </a:extLst>
            </p:cNvPr>
            <p:cNvSpPr/>
            <p:nvPr/>
          </p:nvSpPr>
          <p:spPr>
            <a:xfrm>
              <a:off x="2090802" y="2287470"/>
              <a:ext cx="2682680" cy="4297669"/>
            </a:xfrm>
            <a:prstGeom prst="roundRect">
              <a:avLst>
                <a:gd name="adj" fmla="val 6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Graphic 46">
              <a:extLst>
                <a:ext uri="{FF2B5EF4-FFF2-40B4-BE49-F238E27FC236}">
                  <a16:creationId xmlns:a16="http://schemas.microsoft.com/office/drawing/2014/main" id="{B3739153-6CC1-4C22-A710-7230DEDFBE0D}"/>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8" name="Group 57">
            <a:extLst>
              <a:ext uri="{FF2B5EF4-FFF2-40B4-BE49-F238E27FC236}">
                <a16:creationId xmlns:a16="http://schemas.microsoft.com/office/drawing/2014/main" id="{A195412D-B289-4559-AAAB-FEDE9DF15B85}"/>
              </a:ext>
            </a:extLst>
          </p:cNvPr>
          <p:cNvGrpSpPr/>
          <p:nvPr/>
        </p:nvGrpSpPr>
        <p:grpSpPr>
          <a:xfrm>
            <a:off x="5219228" y="1817755"/>
            <a:ext cx="2953512" cy="4499029"/>
            <a:chOff x="2090802" y="2086114"/>
            <a:chExt cx="2683828" cy="4499029"/>
          </a:xfrm>
          <a:effectLst>
            <a:outerShdw blurRad="444500" dist="139700" dir="2700000" algn="tl" rotWithShape="0">
              <a:schemeClr val="accent1">
                <a:lumMod val="50000"/>
                <a:alpha val="10000"/>
              </a:schemeClr>
            </a:outerShdw>
          </a:effectLst>
        </p:grpSpPr>
        <p:sp>
          <p:nvSpPr>
            <p:cNvPr id="59" name="Rectangle: Rounded Corners 58">
              <a:extLst>
                <a:ext uri="{FF2B5EF4-FFF2-40B4-BE49-F238E27FC236}">
                  <a16:creationId xmlns:a16="http://schemas.microsoft.com/office/drawing/2014/main" id="{4D105355-914F-42B4-9B25-CF98D5049376}"/>
                </a:ext>
              </a:extLst>
            </p:cNvPr>
            <p:cNvSpPr/>
            <p:nvPr/>
          </p:nvSpPr>
          <p:spPr>
            <a:xfrm>
              <a:off x="2090802" y="2287470"/>
              <a:ext cx="2683828" cy="4297673"/>
            </a:xfrm>
            <a:prstGeom prst="roundRect">
              <a:avLst>
                <a:gd name="adj" fmla="val 68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Graphic 46">
              <a:extLst>
                <a:ext uri="{FF2B5EF4-FFF2-40B4-BE49-F238E27FC236}">
                  <a16:creationId xmlns:a16="http://schemas.microsoft.com/office/drawing/2014/main" id="{5EF9AF18-DE6D-4BCE-8E2E-438491A188F2}"/>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1" name="Group 60">
            <a:extLst>
              <a:ext uri="{FF2B5EF4-FFF2-40B4-BE49-F238E27FC236}">
                <a16:creationId xmlns:a16="http://schemas.microsoft.com/office/drawing/2014/main" id="{86FB8964-A5C3-41F2-9B07-FDF30AF84C2A}"/>
              </a:ext>
            </a:extLst>
          </p:cNvPr>
          <p:cNvGrpSpPr/>
          <p:nvPr/>
        </p:nvGrpSpPr>
        <p:grpSpPr>
          <a:xfrm>
            <a:off x="8616559" y="1817755"/>
            <a:ext cx="2953512" cy="4499037"/>
            <a:chOff x="2090802" y="2086114"/>
            <a:chExt cx="2683828" cy="4499037"/>
          </a:xfrm>
          <a:effectLst>
            <a:outerShdw blurRad="444500" dist="139700" dir="2700000" algn="tl" rotWithShape="0">
              <a:schemeClr val="accent1">
                <a:lumMod val="50000"/>
                <a:alpha val="10000"/>
              </a:schemeClr>
            </a:outerShdw>
          </a:effectLst>
        </p:grpSpPr>
        <p:sp>
          <p:nvSpPr>
            <p:cNvPr id="62" name="Rectangle: Rounded Corners 61">
              <a:extLst>
                <a:ext uri="{FF2B5EF4-FFF2-40B4-BE49-F238E27FC236}">
                  <a16:creationId xmlns:a16="http://schemas.microsoft.com/office/drawing/2014/main" id="{39DFEBC4-1841-4F1A-9522-D2C956E69F45}"/>
                </a:ext>
              </a:extLst>
            </p:cNvPr>
            <p:cNvSpPr/>
            <p:nvPr/>
          </p:nvSpPr>
          <p:spPr>
            <a:xfrm>
              <a:off x="2090802" y="2287471"/>
              <a:ext cx="2683828" cy="4297680"/>
            </a:xfrm>
            <a:prstGeom prst="roundRect">
              <a:avLst>
                <a:gd name="adj" fmla="val 7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Graphic 46">
              <a:extLst>
                <a:ext uri="{FF2B5EF4-FFF2-40B4-BE49-F238E27FC236}">
                  <a16:creationId xmlns:a16="http://schemas.microsoft.com/office/drawing/2014/main" id="{C9452F0C-855F-4154-88BB-806A52187A08}"/>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65" name="Straight Connector 64">
            <a:extLst>
              <a:ext uri="{FF2B5EF4-FFF2-40B4-BE49-F238E27FC236}">
                <a16:creationId xmlns:a16="http://schemas.microsoft.com/office/drawing/2014/main" id="{A7D65146-5963-4425-9CA5-691C896DCA1F}"/>
              </a:ext>
            </a:extLst>
          </p:cNvPr>
          <p:cNvCxnSpPr>
            <a:cxnSpLocks/>
            <a:stCxn id="5" idx="3"/>
          </p:cNvCxnSpPr>
          <p:nvPr/>
        </p:nvCxnSpPr>
        <p:spPr>
          <a:xfrm>
            <a:off x="3012990" y="1526235"/>
            <a:ext cx="2134065" cy="0"/>
          </a:xfrm>
          <a:prstGeom prst="line">
            <a:avLst/>
          </a:prstGeom>
          <a:ln w="25400">
            <a:gradFill>
              <a:gsLst>
                <a:gs pos="0">
                  <a:srgbClr val="C9D8EE"/>
                </a:gs>
                <a:gs pos="100000">
                  <a:srgbClr val="C4E7F3"/>
                </a:gs>
              </a:gsLst>
              <a:lin ang="0" scaled="0"/>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501D2F9-E717-4395-A20A-776629E81E9C}"/>
              </a:ext>
            </a:extLst>
          </p:cNvPr>
          <p:cNvCxnSpPr>
            <a:cxnSpLocks/>
            <a:stCxn id="72" idx="3"/>
          </p:cNvCxnSpPr>
          <p:nvPr/>
        </p:nvCxnSpPr>
        <p:spPr>
          <a:xfrm>
            <a:off x="6410444" y="1526235"/>
            <a:ext cx="2134064" cy="0"/>
          </a:xfrm>
          <a:prstGeom prst="line">
            <a:avLst/>
          </a:prstGeom>
          <a:ln w="25400">
            <a:gradFill>
              <a:gsLst>
                <a:gs pos="0">
                  <a:srgbClr val="C9D8EE"/>
                </a:gs>
                <a:gs pos="100000">
                  <a:srgbClr val="C4E7F3"/>
                </a:gs>
              </a:gsLst>
              <a:lin ang="0" scaled="0"/>
            </a:gradFill>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CAEEFBDC-485E-4830-8667-39D620AFEBBD}"/>
              </a:ext>
            </a:extLst>
          </p:cNvPr>
          <p:cNvGrpSpPr/>
          <p:nvPr/>
        </p:nvGrpSpPr>
        <p:grpSpPr>
          <a:xfrm>
            <a:off x="5032080" y="1333878"/>
            <a:ext cx="1378364" cy="384713"/>
            <a:chOff x="1901285" y="2042160"/>
            <a:chExt cx="2910846" cy="894080"/>
          </a:xfrm>
        </p:grpSpPr>
        <p:sp>
          <p:nvSpPr>
            <p:cNvPr id="72" name="Rectangle: Rounded Corners 71">
              <a:extLst>
                <a:ext uri="{FF2B5EF4-FFF2-40B4-BE49-F238E27FC236}">
                  <a16:creationId xmlns:a16="http://schemas.microsoft.com/office/drawing/2014/main" id="{CC109B3B-BD48-4DE8-BC11-ADF0F0CED668}"/>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73" name="Oval 72">
              <a:extLst>
                <a:ext uri="{FF2B5EF4-FFF2-40B4-BE49-F238E27FC236}">
                  <a16:creationId xmlns:a16="http://schemas.microsoft.com/office/drawing/2014/main" id="{408BDF97-3C6C-4A9A-99E4-1EC08BE83CE0}"/>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A810B336-EE3A-465D-9714-73FE59C3F88D}"/>
              </a:ext>
            </a:extLst>
          </p:cNvPr>
          <p:cNvGrpSpPr/>
          <p:nvPr/>
        </p:nvGrpSpPr>
        <p:grpSpPr>
          <a:xfrm>
            <a:off x="8429410" y="1333878"/>
            <a:ext cx="1378364" cy="384713"/>
            <a:chOff x="1901285" y="2042160"/>
            <a:chExt cx="2910846" cy="894080"/>
          </a:xfrm>
        </p:grpSpPr>
        <p:sp>
          <p:nvSpPr>
            <p:cNvPr id="76" name="Rectangle: Rounded Corners 75">
              <a:extLst>
                <a:ext uri="{FF2B5EF4-FFF2-40B4-BE49-F238E27FC236}">
                  <a16:creationId xmlns:a16="http://schemas.microsoft.com/office/drawing/2014/main" id="{F60EB214-5C9D-4D3E-9C4A-9BA5771DCD0A}"/>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77" name="Oval 76">
              <a:extLst>
                <a:ext uri="{FF2B5EF4-FFF2-40B4-BE49-F238E27FC236}">
                  <a16:creationId xmlns:a16="http://schemas.microsoft.com/office/drawing/2014/main" id="{F424A03F-78DD-4008-8939-663A3A1E69E6}"/>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9" name="TextBox 78">
            <a:extLst>
              <a:ext uri="{FF2B5EF4-FFF2-40B4-BE49-F238E27FC236}">
                <a16:creationId xmlns:a16="http://schemas.microsoft.com/office/drawing/2014/main" id="{6E4760C8-22BE-4516-88E1-44673D0A0B72}"/>
              </a:ext>
            </a:extLst>
          </p:cNvPr>
          <p:cNvSpPr txBox="1"/>
          <p:nvPr/>
        </p:nvSpPr>
        <p:spPr>
          <a:xfrm>
            <a:off x="2036217" y="2070163"/>
            <a:ext cx="1351652"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000" b="1"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5</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Channels</a:t>
            </a:r>
          </a:p>
        </p:txBody>
      </p:sp>
      <p:sp>
        <p:nvSpPr>
          <p:cNvPr id="80" name="TextBox 79">
            <a:extLst>
              <a:ext uri="{FF2B5EF4-FFF2-40B4-BE49-F238E27FC236}">
                <a16:creationId xmlns:a16="http://schemas.microsoft.com/office/drawing/2014/main" id="{C5A253AE-6255-421E-A7E4-29BAFF8C1D24}"/>
              </a:ext>
            </a:extLst>
          </p:cNvPr>
          <p:cNvSpPr txBox="1"/>
          <p:nvPr/>
        </p:nvSpPr>
        <p:spPr>
          <a:xfrm>
            <a:off x="5437948" y="2070163"/>
            <a:ext cx="1367682"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000" b="1"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7</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i="0" u="none" strike="noStrike" kern="1200" cap="none"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Channels</a:t>
            </a:r>
          </a:p>
        </p:txBody>
      </p:sp>
      <p:sp>
        <p:nvSpPr>
          <p:cNvPr id="81" name="TextBox 80">
            <a:extLst>
              <a:ext uri="{FF2B5EF4-FFF2-40B4-BE49-F238E27FC236}">
                <a16:creationId xmlns:a16="http://schemas.microsoft.com/office/drawing/2014/main" id="{0F2E4567-0755-4D80-99DA-7A020006A4A6}"/>
              </a:ext>
            </a:extLst>
          </p:cNvPr>
          <p:cNvSpPr txBox="1"/>
          <p:nvPr/>
        </p:nvSpPr>
        <p:spPr>
          <a:xfrm>
            <a:off x="8831002" y="2070163"/>
            <a:ext cx="1657826"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000" b="1"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10</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Channels</a:t>
            </a:r>
          </a:p>
        </p:txBody>
      </p:sp>
      <p:grpSp>
        <p:nvGrpSpPr>
          <p:cNvPr id="3" name="Group 2">
            <a:extLst>
              <a:ext uri="{FF2B5EF4-FFF2-40B4-BE49-F238E27FC236}">
                <a16:creationId xmlns:a16="http://schemas.microsoft.com/office/drawing/2014/main" id="{D165EF0A-4F1A-32FC-CBC3-B9FF844E196A}"/>
              </a:ext>
            </a:extLst>
          </p:cNvPr>
          <p:cNvGrpSpPr/>
          <p:nvPr/>
        </p:nvGrpSpPr>
        <p:grpSpPr>
          <a:xfrm>
            <a:off x="8883611" y="2938729"/>
            <a:ext cx="2418799" cy="3137189"/>
            <a:chOff x="9217520" y="2978378"/>
            <a:chExt cx="2234655" cy="2838755"/>
          </a:xfrm>
        </p:grpSpPr>
        <p:sp>
          <p:nvSpPr>
            <p:cNvPr id="82" name="Rectangle: Rounded Corners 81">
              <a:extLst>
                <a:ext uri="{FF2B5EF4-FFF2-40B4-BE49-F238E27FC236}">
                  <a16:creationId xmlns:a16="http://schemas.microsoft.com/office/drawing/2014/main" id="{6B662574-64C3-412E-B973-128EC19CCA2B}"/>
                </a:ext>
              </a:extLst>
            </p:cNvPr>
            <p:cNvSpPr/>
            <p:nvPr/>
          </p:nvSpPr>
          <p:spPr>
            <a:xfrm>
              <a:off x="9217520" y="2978378"/>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83" name="Rectangle: Rounded Corners 82">
              <a:extLst>
                <a:ext uri="{FF2B5EF4-FFF2-40B4-BE49-F238E27FC236}">
                  <a16:creationId xmlns:a16="http://schemas.microsoft.com/office/drawing/2014/main" id="{E4742A3A-A667-4402-A594-D00415B1E84D}"/>
                </a:ext>
              </a:extLst>
            </p:cNvPr>
            <p:cNvSpPr/>
            <p:nvPr/>
          </p:nvSpPr>
          <p:spPr>
            <a:xfrm>
              <a:off x="9217520" y="3267630"/>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84" name="Rectangle: Rounded Corners 83">
              <a:extLst>
                <a:ext uri="{FF2B5EF4-FFF2-40B4-BE49-F238E27FC236}">
                  <a16:creationId xmlns:a16="http://schemas.microsoft.com/office/drawing/2014/main" id="{8EE1F204-8E99-4A8D-81CD-A2B9D1E3C28A}"/>
                </a:ext>
              </a:extLst>
            </p:cNvPr>
            <p:cNvSpPr/>
            <p:nvPr/>
          </p:nvSpPr>
          <p:spPr>
            <a:xfrm>
              <a:off x="9217520" y="3556882"/>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85" name="Rectangle: Rounded Corners 84">
              <a:extLst>
                <a:ext uri="{FF2B5EF4-FFF2-40B4-BE49-F238E27FC236}">
                  <a16:creationId xmlns:a16="http://schemas.microsoft.com/office/drawing/2014/main" id="{836105F8-A67B-4835-96C6-0DEB35A4D133}"/>
                </a:ext>
              </a:extLst>
            </p:cNvPr>
            <p:cNvSpPr/>
            <p:nvPr/>
          </p:nvSpPr>
          <p:spPr>
            <a:xfrm>
              <a:off x="9217520" y="3846134"/>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86" name="Rectangle: Rounded Corners 85">
              <a:extLst>
                <a:ext uri="{FF2B5EF4-FFF2-40B4-BE49-F238E27FC236}">
                  <a16:creationId xmlns:a16="http://schemas.microsoft.com/office/drawing/2014/main" id="{3D84E8DD-642B-4A1F-A933-110805D39A43}"/>
                </a:ext>
              </a:extLst>
            </p:cNvPr>
            <p:cNvSpPr/>
            <p:nvPr/>
          </p:nvSpPr>
          <p:spPr>
            <a:xfrm>
              <a:off x="9217520" y="4135386"/>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sp>
          <p:nvSpPr>
            <p:cNvPr id="87" name="Rectangle: Rounded Corners 86">
              <a:extLst>
                <a:ext uri="{FF2B5EF4-FFF2-40B4-BE49-F238E27FC236}">
                  <a16:creationId xmlns:a16="http://schemas.microsoft.com/office/drawing/2014/main" id="{79AA6BE2-24ED-4062-B82E-204B4ADE68B0}"/>
                </a:ext>
              </a:extLst>
            </p:cNvPr>
            <p:cNvSpPr/>
            <p:nvPr/>
          </p:nvSpPr>
          <p:spPr>
            <a:xfrm>
              <a:off x="9217520" y="4424638"/>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Mobile app</a:t>
              </a:r>
            </a:p>
          </p:txBody>
        </p:sp>
        <p:sp>
          <p:nvSpPr>
            <p:cNvPr id="88" name="Rectangle: Rounded Corners 87">
              <a:extLst>
                <a:ext uri="{FF2B5EF4-FFF2-40B4-BE49-F238E27FC236}">
                  <a16:creationId xmlns:a16="http://schemas.microsoft.com/office/drawing/2014/main" id="{81292363-B196-471B-B67C-81AFB21A13B6}"/>
                </a:ext>
              </a:extLst>
            </p:cNvPr>
            <p:cNvSpPr/>
            <p:nvPr/>
          </p:nvSpPr>
          <p:spPr>
            <a:xfrm>
              <a:off x="9217520" y="4715787"/>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E-procurement portal</a:t>
              </a:r>
            </a:p>
          </p:txBody>
        </p:sp>
        <p:sp>
          <p:nvSpPr>
            <p:cNvPr id="89" name="Rectangle: Rounded Corners 88">
              <a:extLst>
                <a:ext uri="{FF2B5EF4-FFF2-40B4-BE49-F238E27FC236}">
                  <a16:creationId xmlns:a16="http://schemas.microsoft.com/office/drawing/2014/main" id="{94E6BF17-5C39-40B1-B350-375522DEBCCF}"/>
                </a:ext>
              </a:extLst>
            </p:cNvPr>
            <p:cNvSpPr/>
            <p:nvPr/>
          </p:nvSpPr>
          <p:spPr>
            <a:xfrm>
              <a:off x="9217520" y="5006936"/>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Video conference</a:t>
              </a:r>
            </a:p>
          </p:txBody>
        </p:sp>
        <p:sp>
          <p:nvSpPr>
            <p:cNvPr id="91" name="Rectangle: Rounded Corners 90">
              <a:extLst>
                <a:ext uri="{FF2B5EF4-FFF2-40B4-BE49-F238E27FC236}">
                  <a16:creationId xmlns:a16="http://schemas.microsoft.com/office/drawing/2014/main" id="{D347FE64-698C-4A88-823C-D94DBF60BA9D}"/>
                </a:ext>
              </a:extLst>
            </p:cNvPr>
            <p:cNvSpPr/>
            <p:nvPr/>
          </p:nvSpPr>
          <p:spPr>
            <a:xfrm>
              <a:off x="9217520" y="5298085"/>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Web chat</a:t>
              </a:r>
            </a:p>
          </p:txBody>
        </p:sp>
        <p:sp>
          <p:nvSpPr>
            <p:cNvPr id="92" name="Rectangle: Rounded Corners 91">
              <a:extLst>
                <a:ext uri="{FF2B5EF4-FFF2-40B4-BE49-F238E27FC236}">
                  <a16:creationId xmlns:a16="http://schemas.microsoft.com/office/drawing/2014/main" id="{2BA1BD22-5BEC-49A0-A2DC-26083F7413BC}"/>
                </a:ext>
              </a:extLst>
            </p:cNvPr>
            <p:cNvSpPr/>
            <p:nvPr/>
          </p:nvSpPr>
          <p:spPr>
            <a:xfrm>
              <a:off x="9217520" y="5589234"/>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Google/web search</a:t>
              </a:r>
            </a:p>
          </p:txBody>
        </p:sp>
      </p:grpSp>
      <p:grpSp>
        <p:nvGrpSpPr>
          <p:cNvPr id="2" name="Group 1">
            <a:extLst>
              <a:ext uri="{FF2B5EF4-FFF2-40B4-BE49-F238E27FC236}">
                <a16:creationId xmlns:a16="http://schemas.microsoft.com/office/drawing/2014/main" id="{80100B3B-F04E-6FF7-2511-DAB4D6DCC2C4}"/>
              </a:ext>
            </a:extLst>
          </p:cNvPr>
          <p:cNvGrpSpPr/>
          <p:nvPr/>
        </p:nvGrpSpPr>
        <p:grpSpPr>
          <a:xfrm>
            <a:off x="1200026" y="2019113"/>
            <a:ext cx="434600" cy="4282644"/>
            <a:chOff x="1200026" y="2019113"/>
            <a:chExt cx="434600" cy="4282644"/>
          </a:xfrm>
        </p:grpSpPr>
        <p:sp>
          <p:nvSpPr>
            <p:cNvPr id="117" name="Rectangle: Top Corners Rounded 116">
              <a:extLst>
                <a:ext uri="{FF2B5EF4-FFF2-40B4-BE49-F238E27FC236}">
                  <a16:creationId xmlns:a16="http://schemas.microsoft.com/office/drawing/2014/main" id="{3BD33B05-5C32-4ADC-867C-16C45650008C}"/>
                </a:ext>
              </a:extLst>
            </p:cNvPr>
            <p:cNvSpPr/>
            <p:nvPr/>
          </p:nvSpPr>
          <p:spPr>
            <a:xfrm>
              <a:off x="1200026" y="2019113"/>
              <a:ext cx="434600" cy="4282644"/>
            </a:xfrm>
            <a:prstGeom prst="round2SameRect">
              <a:avLst>
                <a:gd name="adj1" fmla="val 50000"/>
                <a:gd name="adj2" fmla="val 0"/>
              </a:avLst>
            </a:prstGeom>
            <a:gradFill flip="none" rotWithShape="1">
              <a:gsLst>
                <a:gs pos="100000">
                  <a:schemeClr val="accent3">
                    <a:alpha val="0"/>
                  </a:schemeClr>
                </a:gs>
                <a:gs pos="0">
                  <a:schemeClr val="accent1">
                    <a:alpha val="5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TextBox 117">
              <a:extLst>
                <a:ext uri="{FF2B5EF4-FFF2-40B4-BE49-F238E27FC236}">
                  <a16:creationId xmlns:a16="http://schemas.microsoft.com/office/drawing/2014/main" id="{B21E6280-410A-4D6D-8A0C-980890AFD871}"/>
                </a:ext>
              </a:extLst>
            </p:cNvPr>
            <p:cNvSpPr txBox="1"/>
            <p:nvPr/>
          </p:nvSpPr>
          <p:spPr>
            <a:xfrm rot="16200000">
              <a:off x="1185959" y="2342067"/>
              <a:ext cx="505267" cy="270962"/>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lumMod val="75000"/>
                    </a:srgbClr>
                  </a:solidFill>
                  <a:effectLst/>
                  <a:uLnTx/>
                  <a:uFillTx/>
                  <a:latin typeface="Montserrat" panose="00000500000000000000" pitchFamily="50" charset="0"/>
                  <a:ea typeface="+mn-ea"/>
                  <a:cs typeface="+mn-cs"/>
                </a:rPr>
                <a:t>High</a:t>
              </a:r>
            </a:p>
          </p:txBody>
        </p:sp>
        <p:sp>
          <p:nvSpPr>
            <p:cNvPr id="119" name="TextBox 118">
              <a:extLst>
                <a:ext uri="{FF2B5EF4-FFF2-40B4-BE49-F238E27FC236}">
                  <a16:creationId xmlns:a16="http://schemas.microsoft.com/office/drawing/2014/main" id="{00420CA1-0EEF-488B-A2E0-C861408DDEB9}"/>
                </a:ext>
              </a:extLst>
            </p:cNvPr>
            <p:cNvSpPr txBox="1"/>
            <p:nvPr/>
          </p:nvSpPr>
          <p:spPr>
            <a:xfrm rot="16200000">
              <a:off x="1205995" y="5707841"/>
              <a:ext cx="465192" cy="27096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lumMod val="60000"/>
                      <a:lumOff val="40000"/>
                    </a:srgbClr>
                  </a:solidFill>
                  <a:effectLst/>
                  <a:uLnTx/>
                  <a:uFillTx/>
                  <a:latin typeface="Montserrat" panose="00000500000000000000" pitchFamily="50" charset="0"/>
                  <a:ea typeface="+mn-ea"/>
                  <a:cs typeface="+mn-cs"/>
                </a:rPr>
                <a:t>Low</a:t>
              </a:r>
            </a:p>
          </p:txBody>
        </p:sp>
        <p:sp>
          <p:nvSpPr>
            <p:cNvPr id="121" name="TextBox 120">
              <a:extLst>
                <a:ext uri="{FF2B5EF4-FFF2-40B4-BE49-F238E27FC236}">
                  <a16:creationId xmlns:a16="http://schemas.microsoft.com/office/drawing/2014/main" id="{AB0253BF-E4B7-46C1-8DA3-3F59E3645D5A}"/>
                </a:ext>
              </a:extLst>
            </p:cNvPr>
            <p:cNvSpPr txBox="1"/>
            <p:nvPr/>
          </p:nvSpPr>
          <p:spPr>
            <a:xfrm rot="16200000">
              <a:off x="1222027" y="4024954"/>
              <a:ext cx="433132" cy="270962"/>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solidFill>
                  <a:effectLst/>
                  <a:uLnTx/>
                  <a:uFillTx/>
                  <a:latin typeface="Montserrat" panose="00000500000000000000" pitchFamily="50" charset="0"/>
                  <a:ea typeface="+mn-ea"/>
                  <a:cs typeface="+mn-cs"/>
                </a:rPr>
                <a:t>Mid</a:t>
              </a:r>
            </a:p>
          </p:txBody>
        </p:sp>
      </p:grpSp>
      <p:sp>
        <p:nvSpPr>
          <p:cNvPr id="126" name="Slide Number Placeholder 125">
            <a:extLst>
              <a:ext uri="{FF2B5EF4-FFF2-40B4-BE49-F238E27FC236}">
                <a16:creationId xmlns:a16="http://schemas.microsoft.com/office/drawing/2014/main" id="{2A7B815F-BD16-4A26-B3A4-862F5D9FE3FF}"/>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grpSp>
        <p:nvGrpSpPr>
          <p:cNvPr id="4" name="Group 3">
            <a:extLst>
              <a:ext uri="{FF2B5EF4-FFF2-40B4-BE49-F238E27FC236}">
                <a16:creationId xmlns:a16="http://schemas.microsoft.com/office/drawing/2014/main" id="{0638688B-7687-5A44-4295-F4331988B3AE}"/>
              </a:ext>
            </a:extLst>
          </p:cNvPr>
          <p:cNvGrpSpPr/>
          <p:nvPr/>
        </p:nvGrpSpPr>
        <p:grpSpPr>
          <a:xfrm>
            <a:off x="5487919" y="2931937"/>
            <a:ext cx="2415202" cy="2171918"/>
            <a:chOff x="9217521" y="2978378"/>
            <a:chExt cx="2200426" cy="1965308"/>
          </a:xfrm>
        </p:grpSpPr>
        <p:sp>
          <p:nvSpPr>
            <p:cNvPr id="7" name="Rectangle: Rounded Corners 81">
              <a:extLst>
                <a:ext uri="{FF2B5EF4-FFF2-40B4-BE49-F238E27FC236}">
                  <a16:creationId xmlns:a16="http://schemas.microsoft.com/office/drawing/2014/main" id="{D1AE2422-1701-6C3A-F0DB-FDE012D03AC4}"/>
                </a:ext>
              </a:extLst>
            </p:cNvPr>
            <p:cNvSpPr/>
            <p:nvPr/>
          </p:nvSpPr>
          <p:spPr>
            <a:xfrm>
              <a:off x="9217521" y="297837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8" name="Rectangle: Rounded Corners 82">
              <a:extLst>
                <a:ext uri="{FF2B5EF4-FFF2-40B4-BE49-F238E27FC236}">
                  <a16:creationId xmlns:a16="http://schemas.microsoft.com/office/drawing/2014/main" id="{8AF3DB8E-8C42-9191-45D0-10CB28FF7644}"/>
                </a:ext>
              </a:extLst>
            </p:cNvPr>
            <p:cNvSpPr/>
            <p:nvPr/>
          </p:nvSpPr>
          <p:spPr>
            <a:xfrm>
              <a:off x="9217521" y="3267630"/>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9" name="Rectangle: Rounded Corners 83">
              <a:extLst>
                <a:ext uri="{FF2B5EF4-FFF2-40B4-BE49-F238E27FC236}">
                  <a16:creationId xmlns:a16="http://schemas.microsoft.com/office/drawing/2014/main" id="{2F6BAFFA-618E-4E5D-112A-A144140C44DC}"/>
                </a:ext>
              </a:extLst>
            </p:cNvPr>
            <p:cNvSpPr/>
            <p:nvPr/>
          </p:nvSpPr>
          <p:spPr>
            <a:xfrm>
              <a:off x="9217521" y="3556882"/>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10" name="Rectangle: Rounded Corners 84">
              <a:extLst>
                <a:ext uri="{FF2B5EF4-FFF2-40B4-BE49-F238E27FC236}">
                  <a16:creationId xmlns:a16="http://schemas.microsoft.com/office/drawing/2014/main" id="{2E1A99D1-D99B-E1C6-D451-4E0CDE5C83A0}"/>
                </a:ext>
              </a:extLst>
            </p:cNvPr>
            <p:cNvSpPr/>
            <p:nvPr/>
          </p:nvSpPr>
          <p:spPr>
            <a:xfrm>
              <a:off x="9217521" y="3846134"/>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11" name="Rectangle: Rounded Corners 85">
              <a:extLst>
                <a:ext uri="{FF2B5EF4-FFF2-40B4-BE49-F238E27FC236}">
                  <a16:creationId xmlns:a16="http://schemas.microsoft.com/office/drawing/2014/main" id="{5ED4A2C1-FB29-217F-1C9A-87811309ADE1}"/>
                </a:ext>
              </a:extLst>
            </p:cNvPr>
            <p:cNvSpPr/>
            <p:nvPr/>
          </p:nvSpPr>
          <p:spPr>
            <a:xfrm>
              <a:off x="9217521" y="4135386"/>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sp>
          <p:nvSpPr>
            <p:cNvPr id="16" name="Rectangle: Rounded Corners 86">
              <a:extLst>
                <a:ext uri="{FF2B5EF4-FFF2-40B4-BE49-F238E27FC236}">
                  <a16:creationId xmlns:a16="http://schemas.microsoft.com/office/drawing/2014/main" id="{ACCDD418-1A78-F27F-4661-DEC07085B5EA}"/>
                </a:ext>
              </a:extLst>
            </p:cNvPr>
            <p:cNvSpPr/>
            <p:nvPr/>
          </p:nvSpPr>
          <p:spPr>
            <a:xfrm>
              <a:off x="9217521" y="442463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Mobile app</a:t>
              </a:r>
            </a:p>
          </p:txBody>
        </p:sp>
        <p:sp>
          <p:nvSpPr>
            <p:cNvPr id="17" name="Rectangle: Rounded Corners 87">
              <a:extLst>
                <a:ext uri="{FF2B5EF4-FFF2-40B4-BE49-F238E27FC236}">
                  <a16:creationId xmlns:a16="http://schemas.microsoft.com/office/drawing/2014/main" id="{A8D3D606-ED48-588A-3221-C6386EB2FA79}"/>
                </a:ext>
              </a:extLst>
            </p:cNvPr>
            <p:cNvSpPr/>
            <p:nvPr/>
          </p:nvSpPr>
          <p:spPr>
            <a:xfrm>
              <a:off x="9217521" y="4715787"/>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Trade show</a:t>
              </a:r>
            </a:p>
          </p:txBody>
        </p:sp>
      </p:grpSp>
      <p:grpSp>
        <p:nvGrpSpPr>
          <p:cNvPr id="21" name="Group 20">
            <a:extLst>
              <a:ext uri="{FF2B5EF4-FFF2-40B4-BE49-F238E27FC236}">
                <a16:creationId xmlns:a16="http://schemas.microsoft.com/office/drawing/2014/main" id="{FAB6EA18-2526-FF63-0775-4294FF3D7EE3}"/>
              </a:ext>
            </a:extLst>
          </p:cNvPr>
          <p:cNvGrpSpPr/>
          <p:nvPr/>
        </p:nvGrpSpPr>
        <p:grpSpPr>
          <a:xfrm>
            <a:off x="2090465" y="2931936"/>
            <a:ext cx="2415202" cy="1530500"/>
            <a:chOff x="9217521" y="2978378"/>
            <a:chExt cx="2200426" cy="1384907"/>
          </a:xfrm>
        </p:grpSpPr>
        <p:sp>
          <p:nvSpPr>
            <p:cNvPr id="22" name="Rectangle: Rounded Corners 81">
              <a:extLst>
                <a:ext uri="{FF2B5EF4-FFF2-40B4-BE49-F238E27FC236}">
                  <a16:creationId xmlns:a16="http://schemas.microsoft.com/office/drawing/2014/main" id="{65E6C8F6-0BEB-FC22-3EC0-AF11D6DB97A9}"/>
                </a:ext>
              </a:extLst>
            </p:cNvPr>
            <p:cNvSpPr/>
            <p:nvPr/>
          </p:nvSpPr>
          <p:spPr>
            <a:xfrm>
              <a:off x="9217521" y="297837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23" name="Rectangle: Rounded Corners 82">
              <a:extLst>
                <a:ext uri="{FF2B5EF4-FFF2-40B4-BE49-F238E27FC236}">
                  <a16:creationId xmlns:a16="http://schemas.microsoft.com/office/drawing/2014/main" id="{A887FB27-0D0B-04AA-67AB-3A80BE6D5E6E}"/>
                </a:ext>
              </a:extLst>
            </p:cNvPr>
            <p:cNvSpPr/>
            <p:nvPr/>
          </p:nvSpPr>
          <p:spPr>
            <a:xfrm>
              <a:off x="9217521" y="3267630"/>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24" name="Rectangle: Rounded Corners 83">
              <a:extLst>
                <a:ext uri="{FF2B5EF4-FFF2-40B4-BE49-F238E27FC236}">
                  <a16:creationId xmlns:a16="http://schemas.microsoft.com/office/drawing/2014/main" id="{88204E02-261A-7D24-C43F-1B631FBD527E}"/>
                </a:ext>
              </a:extLst>
            </p:cNvPr>
            <p:cNvSpPr/>
            <p:nvPr/>
          </p:nvSpPr>
          <p:spPr>
            <a:xfrm>
              <a:off x="9217521" y="3556882"/>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25" name="Rectangle: Rounded Corners 84">
              <a:extLst>
                <a:ext uri="{FF2B5EF4-FFF2-40B4-BE49-F238E27FC236}">
                  <a16:creationId xmlns:a16="http://schemas.microsoft.com/office/drawing/2014/main" id="{19800CF7-7581-1FC4-E7F1-D817B667AA0A}"/>
                </a:ext>
              </a:extLst>
            </p:cNvPr>
            <p:cNvSpPr/>
            <p:nvPr/>
          </p:nvSpPr>
          <p:spPr>
            <a:xfrm>
              <a:off x="9217521" y="3846134"/>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26" name="Rectangle: Rounded Corners 85">
              <a:extLst>
                <a:ext uri="{FF2B5EF4-FFF2-40B4-BE49-F238E27FC236}">
                  <a16:creationId xmlns:a16="http://schemas.microsoft.com/office/drawing/2014/main" id="{4D18265E-D2D2-D05E-378C-2617E23996E4}"/>
                </a:ext>
              </a:extLst>
            </p:cNvPr>
            <p:cNvSpPr/>
            <p:nvPr/>
          </p:nvSpPr>
          <p:spPr>
            <a:xfrm>
              <a:off x="9217521" y="4135386"/>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grpSp>
      <p:sp>
        <p:nvSpPr>
          <p:cNvPr id="64" name="TextBox 63">
            <a:extLst>
              <a:ext uri="{FF2B5EF4-FFF2-40B4-BE49-F238E27FC236}">
                <a16:creationId xmlns:a16="http://schemas.microsoft.com/office/drawing/2014/main" id="{F84D2BCF-9469-4478-8742-CAE390A2B6BD}"/>
              </a:ext>
            </a:extLst>
          </p:cNvPr>
          <p:cNvSpPr txBox="1"/>
          <p:nvPr/>
        </p:nvSpPr>
        <p:spPr>
          <a:xfrm rot="16200000">
            <a:off x="-1010801" y="1504795"/>
            <a:ext cx="266932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Channel</a:t>
            </a:r>
          </a:p>
        </p:txBody>
      </p:sp>
    </p:spTree>
    <p:extLst>
      <p:ext uri="{BB962C8B-B14F-4D97-AF65-F5344CB8AC3E}">
        <p14:creationId xmlns:p14="http://schemas.microsoft.com/office/powerpoint/2010/main" val="240947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p:cTn id="11" dur="1000" fill="hold"/>
                                        <p:tgtEl>
                                          <p:spTgt spid="71"/>
                                        </p:tgtEl>
                                        <p:attrNameLst>
                                          <p:attrName>ppt_w</p:attrName>
                                        </p:attrNameLst>
                                      </p:cBhvr>
                                      <p:tavLst>
                                        <p:tav tm="0">
                                          <p:val>
                                            <p:fltVal val="0"/>
                                          </p:val>
                                        </p:tav>
                                        <p:tav tm="100000">
                                          <p:val>
                                            <p:strVal val="#ppt_w"/>
                                          </p:val>
                                        </p:tav>
                                      </p:tavLst>
                                    </p:anim>
                                    <p:anim calcmode="lin" valueType="num">
                                      <p:cBhvr>
                                        <p:cTn id="12" dur="1000" fill="hold"/>
                                        <p:tgtEl>
                                          <p:spTgt spid="71"/>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75"/>
                                        </p:tgtEl>
                                        <p:attrNameLst>
                                          <p:attrName>style.visibility</p:attrName>
                                        </p:attrNameLst>
                                      </p:cBhvr>
                                      <p:to>
                                        <p:strVal val="visible"/>
                                      </p:to>
                                    </p:set>
                                    <p:anim calcmode="lin" valueType="num">
                                      <p:cBhvr>
                                        <p:cTn id="15" dur="1000" fill="hold"/>
                                        <p:tgtEl>
                                          <p:spTgt spid="75"/>
                                        </p:tgtEl>
                                        <p:attrNameLst>
                                          <p:attrName>ppt_w</p:attrName>
                                        </p:attrNameLst>
                                      </p:cBhvr>
                                      <p:tavLst>
                                        <p:tav tm="0">
                                          <p:val>
                                            <p:fltVal val="0"/>
                                          </p:val>
                                        </p:tav>
                                        <p:tav tm="100000">
                                          <p:val>
                                            <p:strVal val="#ppt_w"/>
                                          </p:val>
                                        </p:tav>
                                      </p:tavLst>
                                    </p:anim>
                                    <p:anim calcmode="lin" valueType="num">
                                      <p:cBhvr>
                                        <p:cTn id="16" dur="1000" fill="hold"/>
                                        <p:tgtEl>
                                          <p:spTgt spid="75"/>
                                        </p:tgtEl>
                                        <p:attrNameLst>
                                          <p:attrName>ppt_h</p:attrName>
                                        </p:attrNameLst>
                                      </p:cBhvr>
                                      <p:tavLst>
                                        <p:tav tm="0">
                                          <p:val>
                                            <p:fltVal val="0"/>
                                          </p:val>
                                        </p:tav>
                                        <p:tav tm="100000">
                                          <p:val>
                                            <p:strVal val="#ppt_h"/>
                                          </p:val>
                                        </p:tav>
                                      </p:tavLst>
                                    </p:anim>
                                  </p:childTnLst>
                                </p:cTn>
                              </p:par>
                              <p:par>
                                <p:cTn id="17" presetID="16" presetClass="entr" presetSubtype="37" fill="hold" nodeType="withEffect">
                                  <p:stCondLst>
                                    <p:cond delay="500"/>
                                  </p:stCondLst>
                                  <p:childTnLst>
                                    <p:set>
                                      <p:cBhvr>
                                        <p:cTn id="18" dur="1" fill="hold">
                                          <p:stCondLst>
                                            <p:cond delay="0"/>
                                          </p:stCondLst>
                                        </p:cTn>
                                        <p:tgtEl>
                                          <p:spTgt spid="65"/>
                                        </p:tgtEl>
                                        <p:attrNameLst>
                                          <p:attrName>style.visibility</p:attrName>
                                        </p:attrNameLst>
                                      </p:cBhvr>
                                      <p:to>
                                        <p:strVal val="visible"/>
                                      </p:to>
                                    </p:set>
                                    <p:animEffect transition="in" filter="barn(outVertical)">
                                      <p:cBhvr>
                                        <p:cTn id="19" dur="1000"/>
                                        <p:tgtEl>
                                          <p:spTgt spid="65"/>
                                        </p:tgtEl>
                                      </p:cBhvr>
                                    </p:animEffect>
                                  </p:childTnLst>
                                </p:cTn>
                              </p:par>
                              <p:par>
                                <p:cTn id="20" presetID="16" presetClass="entr" presetSubtype="37" fill="hold" nodeType="withEffect">
                                  <p:stCondLst>
                                    <p:cond delay="500"/>
                                  </p:stCondLst>
                                  <p:childTnLst>
                                    <p:set>
                                      <p:cBhvr>
                                        <p:cTn id="21" dur="1" fill="hold">
                                          <p:stCondLst>
                                            <p:cond delay="0"/>
                                          </p:stCondLst>
                                        </p:cTn>
                                        <p:tgtEl>
                                          <p:spTgt spid="66"/>
                                        </p:tgtEl>
                                        <p:attrNameLst>
                                          <p:attrName>style.visibility</p:attrName>
                                        </p:attrNameLst>
                                      </p:cBhvr>
                                      <p:to>
                                        <p:strVal val="visible"/>
                                      </p:to>
                                    </p:set>
                                    <p:animEffect transition="in" filter="barn(outVertical)">
                                      <p:cBhvr>
                                        <p:cTn id="22" dur="1000"/>
                                        <p:tgtEl>
                                          <p:spTgt spid="66"/>
                                        </p:tgtEl>
                                      </p:cBhvr>
                                    </p:animEffect>
                                  </p:childTnLst>
                                </p:cTn>
                              </p:par>
                              <p:par>
                                <p:cTn id="23" presetID="10" presetClass="entr" presetSubtype="0" fill="hold" nodeType="withEffect">
                                  <p:stCondLst>
                                    <p:cond delay="100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childTnLst>
                                </p:cTn>
                              </p:par>
                              <p:par>
                                <p:cTn id="26" presetID="10" presetClass="entr" presetSubtype="0" fill="hold" nodeType="withEffect">
                                  <p:stCondLst>
                                    <p:cond delay="1000"/>
                                  </p:stCondLst>
                                  <p:childTnLst>
                                    <p:set>
                                      <p:cBhvr>
                                        <p:cTn id="27" dur="1" fill="hold">
                                          <p:stCondLst>
                                            <p:cond delay="0"/>
                                          </p:stCondLst>
                                        </p:cTn>
                                        <p:tgtEl>
                                          <p:spTgt spid="58"/>
                                        </p:tgtEl>
                                        <p:attrNameLst>
                                          <p:attrName>style.visibility</p:attrName>
                                        </p:attrNameLst>
                                      </p:cBhvr>
                                      <p:to>
                                        <p:strVal val="visible"/>
                                      </p:to>
                                    </p:set>
                                    <p:animEffect transition="in" filter="fade">
                                      <p:cBhvr>
                                        <p:cTn id="28" dur="1000"/>
                                        <p:tgtEl>
                                          <p:spTgt spid="58"/>
                                        </p:tgtEl>
                                      </p:cBhvr>
                                    </p:animEffect>
                                  </p:childTnLst>
                                </p:cTn>
                              </p:par>
                              <p:par>
                                <p:cTn id="29" presetID="10" presetClass="entr" presetSubtype="0" fill="hold" nodeType="withEffect">
                                  <p:stCondLst>
                                    <p:cond delay="1000"/>
                                  </p:stCondLst>
                                  <p:childTnLst>
                                    <p:set>
                                      <p:cBhvr>
                                        <p:cTn id="30" dur="1" fill="hold">
                                          <p:stCondLst>
                                            <p:cond delay="0"/>
                                          </p:stCondLst>
                                        </p:cTn>
                                        <p:tgtEl>
                                          <p:spTgt spid="61"/>
                                        </p:tgtEl>
                                        <p:attrNameLst>
                                          <p:attrName>style.visibility</p:attrName>
                                        </p:attrNameLst>
                                      </p:cBhvr>
                                      <p:to>
                                        <p:strVal val="visible"/>
                                      </p:to>
                                    </p:set>
                                    <p:animEffect transition="in" filter="fade">
                                      <p:cBhvr>
                                        <p:cTn id="31" dur="1000"/>
                                        <p:tgtEl>
                                          <p:spTgt spid="61"/>
                                        </p:tgtEl>
                                      </p:cBhvr>
                                    </p:animEffect>
                                  </p:childTnLst>
                                </p:cTn>
                              </p:par>
                              <p:par>
                                <p:cTn id="32" presetID="0" presetClass="path" presetSubtype="0" decel="50000" fill="hold" nodeType="withEffect">
                                  <p:stCondLst>
                                    <p:cond delay="1000"/>
                                  </p:stCondLst>
                                  <p:childTnLst>
                                    <p:animMotion origin="layout" path="M -0.01432 -0.05695 L -2.70833E-6 4.44444E-6 " pathEditMode="relative" rAng="0" ptsTypes="AA">
                                      <p:cBhvr>
                                        <p:cTn id="33" dur="2000" fill="hold"/>
                                        <p:tgtEl>
                                          <p:spTgt spid="57"/>
                                        </p:tgtEl>
                                        <p:attrNameLst>
                                          <p:attrName>ppt_x</p:attrName>
                                          <p:attrName>ppt_y</p:attrName>
                                        </p:attrNameLst>
                                      </p:cBhvr>
                                      <p:rCtr x="716" y="2847"/>
                                    </p:animMotion>
                                  </p:childTnLst>
                                </p:cTn>
                              </p:par>
                              <p:par>
                                <p:cTn id="34" presetID="0" presetClass="path" presetSubtype="0" decel="50000" fill="hold" nodeType="withEffect">
                                  <p:stCondLst>
                                    <p:cond delay="1000"/>
                                  </p:stCondLst>
                                  <p:childTnLst>
                                    <p:animMotion origin="layout" path="M -0.01498 -0.05695 L 1.25E-6 4.44444E-6 " pathEditMode="relative" rAng="0" ptsTypes="AA">
                                      <p:cBhvr>
                                        <p:cTn id="35" dur="2000" fill="hold"/>
                                        <p:tgtEl>
                                          <p:spTgt spid="58"/>
                                        </p:tgtEl>
                                        <p:attrNameLst>
                                          <p:attrName>ppt_x</p:attrName>
                                          <p:attrName>ppt_y</p:attrName>
                                        </p:attrNameLst>
                                      </p:cBhvr>
                                      <p:rCtr x="742" y="2847"/>
                                    </p:animMotion>
                                  </p:childTnLst>
                                </p:cTn>
                              </p:par>
                              <p:par>
                                <p:cTn id="36" presetID="0" presetClass="path" presetSubtype="0" decel="50000" fill="hold" nodeType="withEffect">
                                  <p:stCondLst>
                                    <p:cond delay="1000"/>
                                  </p:stCondLst>
                                  <p:childTnLst>
                                    <p:animMotion origin="layout" path="M -0.01445 -0.05186 L 4.375E-6 4.44444E-6 " pathEditMode="relative" rAng="0" ptsTypes="AA">
                                      <p:cBhvr>
                                        <p:cTn id="37" dur="2000" fill="hold"/>
                                        <p:tgtEl>
                                          <p:spTgt spid="61"/>
                                        </p:tgtEl>
                                        <p:attrNameLst>
                                          <p:attrName>ppt_x</p:attrName>
                                          <p:attrName>ppt_y</p:attrName>
                                        </p:attrNameLst>
                                      </p:cBhvr>
                                      <p:rCtr x="755" y="2894"/>
                                    </p:animMotion>
                                  </p:childTnLst>
                                </p:cTn>
                              </p:par>
                              <p:par>
                                <p:cTn id="38" presetID="22" presetClass="entr" presetSubtype="1" fill="hold" nodeType="withEffect">
                                  <p:stCondLst>
                                    <p:cond delay="1000"/>
                                  </p:stCondLst>
                                  <p:childTnLst>
                                    <p:set>
                                      <p:cBhvr>
                                        <p:cTn id="39" dur="1" fill="hold">
                                          <p:stCondLst>
                                            <p:cond delay="0"/>
                                          </p:stCondLst>
                                        </p:cTn>
                                        <p:tgtEl>
                                          <p:spTgt spid="2"/>
                                        </p:tgtEl>
                                        <p:attrNameLst>
                                          <p:attrName>style.visibility</p:attrName>
                                        </p:attrNameLst>
                                      </p:cBhvr>
                                      <p:to>
                                        <p:strVal val="visible"/>
                                      </p:to>
                                    </p:set>
                                    <p:animEffect transition="in" filter="wipe(up)">
                                      <p:cBhvr>
                                        <p:cTn id="40" dur="1500"/>
                                        <p:tgtEl>
                                          <p:spTgt spid="2"/>
                                        </p:tgtEl>
                                      </p:cBhvr>
                                    </p:animEffect>
                                  </p:childTnLst>
                                </p:cTn>
                              </p:par>
                              <p:par>
                                <p:cTn id="41" presetID="10" presetClass="entr" presetSubtype="0" fill="hold" grpId="0" nodeType="withEffect">
                                  <p:stCondLst>
                                    <p:cond delay="2500"/>
                                  </p:stCondLst>
                                  <p:childTnLst>
                                    <p:set>
                                      <p:cBhvr>
                                        <p:cTn id="42" dur="1" fill="hold">
                                          <p:stCondLst>
                                            <p:cond delay="0"/>
                                          </p:stCondLst>
                                        </p:cTn>
                                        <p:tgtEl>
                                          <p:spTgt spid="79"/>
                                        </p:tgtEl>
                                        <p:attrNameLst>
                                          <p:attrName>style.visibility</p:attrName>
                                        </p:attrNameLst>
                                      </p:cBhvr>
                                      <p:to>
                                        <p:strVal val="visible"/>
                                      </p:to>
                                    </p:set>
                                    <p:animEffect transition="in" filter="fade">
                                      <p:cBhvr>
                                        <p:cTn id="43" dur="1000"/>
                                        <p:tgtEl>
                                          <p:spTgt spid="79"/>
                                        </p:tgtEl>
                                      </p:cBhvr>
                                    </p:animEffect>
                                  </p:childTnLst>
                                </p:cTn>
                              </p:par>
                              <p:par>
                                <p:cTn id="44" presetID="10" presetClass="entr" presetSubtype="0" fill="hold" grpId="0" nodeType="withEffect">
                                  <p:stCondLst>
                                    <p:cond delay="2500"/>
                                  </p:stCondLst>
                                  <p:childTnLst>
                                    <p:set>
                                      <p:cBhvr>
                                        <p:cTn id="45" dur="1" fill="hold">
                                          <p:stCondLst>
                                            <p:cond delay="0"/>
                                          </p:stCondLst>
                                        </p:cTn>
                                        <p:tgtEl>
                                          <p:spTgt spid="80"/>
                                        </p:tgtEl>
                                        <p:attrNameLst>
                                          <p:attrName>style.visibility</p:attrName>
                                        </p:attrNameLst>
                                      </p:cBhvr>
                                      <p:to>
                                        <p:strVal val="visible"/>
                                      </p:to>
                                    </p:set>
                                    <p:animEffect transition="in" filter="fade">
                                      <p:cBhvr>
                                        <p:cTn id="46" dur="1000"/>
                                        <p:tgtEl>
                                          <p:spTgt spid="80"/>
                                        </p:tgtEl>
                                      </p:cBhvr>
                                    </p:animEffect>
                                  </p:childTnLst>
                                </p:cTn>
                              </p:par>
                              <p:par>
                                <p:cTn id="47" presetID="10" presetClass="entr" presetSubtype="0" fill="hold" grpId="0" nodeType="withEffect">
                                  <p:stCondLst>
                                    <p:cond delay="2500"/>
                                  </p:stCondLst>
                                  <p:childTnLst>
                                    <p:set>
                                      <p:cBhvr>
                                        <p:cTn id="48" dur="1" fill="hold">
                                          <p:stCondLst>
                                            <p:cond delay="0"/>
                                          </p:stCondLst>
                                        </p:cTn>
                                        <p:tgtEl>
                                          <p:spTgt spid="81"/>
                                        </p:tgtEl>
                                        <p:attrNameLst>
                                          <p:attrName>style.visibility</p:attrName>
                                        </p:attrNameLst>
                                      </p:cBhvr>
                                      <p:to>
                                        <p:strVal val="visible"/>
                                      </p:to>
                                    </p:set>
                                    <p:animEffect transition="in" filter="fade">
                                      <p:cBhvr>
                                        <p:cTn id="49" dur="1000"/>
                                        <p:tgtEl>
                                          <p:spTgt spid="81"/>
                                        </p:tgtEl>
                                      </p:cBhvr>
                                    </p:animEffect>
                                  </p:childTnLst>
                                </p:cTn>
                              </p:par>
                              <p:par>
                                <p:cTn id="50" presetID="17" presetClass="entr" presetSubtype="1" fill="hold" nodeType="withEffect">
                                  <p:stCondLst>
                                    <p:cond delay="1500"/>
                                  </p:stCondLst>
                                  <p:childTnLst>
                                    <p:set>
                                      <p:cBhvr>
                                        <p:cTn id="51" dur="1" fill="hold">
                                          <p:stCondLst>
                                            <p:cond delay="0"/>
                                          </p:stCondLst>
                                        </p:cTn>
                                        <p:tgtEl>
                                          <p:spTgt spid="21"/>
                                        </p:tgtEl>
                                        <p:attrNameLst>
                                          <p:attrName>style.visibility</p:attrName>
                                        </p:attrNameLst>
                                      </p:cBhvr>
                                      <p:to>
                                        <p:strVal val="visible"/>
                                      </p:to>
                                    </p:set>
                                    <p:anim calcmode="lin" valueType="num">
                                      <p:cBhvr>
                                        <p:cTn id="52" dur="1500" fill="hold"/>
                                        <p:tgtEl>
                                          <p:spTgt spid="21"/>
                                        </p:tgtEl>
                                        <p:attrNameLst>
                                          <p:attrName>ppt_x</p:attrName>
                                        </p:attrNameLst>
                                      </p:cBhvr>
                                      <p:tavLst>
                                        <p:tav tm="0">
                                          <p:val>
                                            <p:strVal val="#ppt_x"/>
                                          </p:val>
                                        </p:tav>
                                        <p:tav tm="100000">
                                          <p:val>
                                            <p:strVal val="#ppt_x"/>
                                          </p:val>
                                        </p:tav>
                                      </p:tavLst>
                                    </p:anim>
                                    <p:anim calcmode="lin" valueType="num">
                                      <p:cBhvr>
                                        <p:cTn id="53" dur="1500" fill="hold"/>
                                        <p:tgtEl>
                                          <p:spTgt spid="21"/>
                                        </p:tgtEl>
                                        <p:attrNameLst>
                                          <p:attrName>ppt_y</p:attrName>
                                        </p:attrNameLst>
                                      </p:cBhvr>
                                      <p:tavLst>
                                        <p:tav tm="0">
                                          <p:val>
                                            <p:strVal val="#ppt_y-#ppt_h/2"/>
                                          </p:val>
                                        </p:tav>
                                        <p:tav tm="100000">
                                          <p:val>
                                            <p:strVal val="#ppt_y"/>
                                          </p:val>
                                        </p:tav>
                                      </p:tavLst>
                                    </p:anim>
                                    <p:anim calcmode="lin" valueType="num">
                                      <p:cBhvr>
                                        <p:cTn id="54" dur="1500" fill="hold"/>
                                        <p:tgtEl>
                                          <p:spTgt spid="21"/>
                                        </p:tgtEl>
                                        <p:attrNameLst>
                                          <p:attrName>ppt_w</p:attrName>
                                        </p:attrNameLst>
                                      </p:cBhvr>
                                      <p:tavLst>
                                        <p:tav tm="0">
                                          <p:val>
                                            <p:strVal val="#ppt_w"/>
                                          </p:val>
                                        </p:tav>
                                        <p:tav tm="100000">
                                          <p:val>
                                            <p:strVal val="#ppt_w"/>
                                          </p:val>
                                        </p:tav>
                                      </p:tavLst>
                                    </p:anim>
                                    <p:anim calcmode="lin" valueType="num">
                                      <p:cBhvr>
                                        <p:cTn id="55" dur="1500" fill="hold"/>
                                        <p:tgtEl>
                                          <p:spTgt spid="21"/>
                                        </p:tgtEl>
                                        <p:attrNameLst>
                                          <p:attrName>ppt_h</p:attrName>
                                        </p:attrNameLst>
                                      </p:cBhvr>
                                      <p:tavLst>
                                        <p:tav tm="0">
                                          <p:val>
                                            <p:fltVal val="0"/>
                                          </p:val>
                                        </p:tav>
                                        <p:tav tm="100000">
                                          <p:val>
                                            <p:strVal val="#ppt_h"/>
                                          </p:val>
                                        </p:tav>
                                      </p:tavLst>
                                    </p:anim>
                                  </p:childTnLst>
                                </p:cTn>
                              </p:par>
                              <p:par>
                                <p:cTn id="56" presetID="17" presetClass="entr" presetSubtype="1" fill="hold" nodeType="withEffect">
                                  <p:stCondLst>
                                    <p:cond delay="1500"/>
                                  </p:stCondLst>
                                  <p:childTnLst>
                                    <p:set>
                                      <p:cBhvr>
                                        <p:cTn id="57" dur="1" fill="hold">
                                          <p:stCondLst>
                                            <p:cond delay="0"/>
                                          </p:stCondLst>
                                        </p:cTn>
                                        <p:tgtEl>
                                          <p:spTgt spid="4"/>
                                        </p:tgtEl>
                                        <p:attrNameLst>
                                          <p:attrName>style.visibility</p:attrName>
                                        </p:attrNameLst>
                                      </p:cBhvr>
                                      <p:to>
                                        <p:strVal val="visible"/>
                                      </p:to>
                                    </p:set>
                                    <p:anim calcmode="lin" valueType="num">
                                      <p:cBhvr>
                                        <p:cTn id="58" dur="1500" fill="hold"/>
                                        <p:tgtEl>
                                          <p:spTgt spid="4"/>
                                        </p:tgtEl>
                                        <p:attrNameLst>
                                          <p:attrName>ppt_x</p:attrName>
                                        </p:attrNameLst>
                                      </p:cBhvr>
                                      <p:tavLst>
                                        <p:tav tm="0">
                                          <p:val>
                                            <p:strVal val="#ppt_x"/>
                                          </p:val>
                                        </p:tav>
                                        <p:tav tm="100000">
                                          <p:val>
                                            <p:strVal val="#ppt_x"/>
                                          </p:val>
                                        </p:tav>
                                      </p:tavLst>
                                    </p:anim>
                                    <p:anim calcmode="lin" valueType="num">
                                      <p:cBhvr>
                                        <p:cTn id="59" dur="1500" fill="hold"/>
                                        <p:tgtEl>
                                          <p:spTgt spid="4"/>
                                        </p:tgtEl>
                                        <p:attrNameLst>
                                          <p:attrName>ppt_y</p:attrName>
                                        </p:attrNameLst>
                                      </p:cBhvr>
                                      <p:tavLst>
                                        <p:tav tm="0">
                                          <p:val>
                                            <p:strVal val="#ppt_y-#ppt_h/2"/>
                                          </p:val>
                                        </p:tav>
                                        <p:tav tm="100000">
                                          <p:val>
                                            <p:strVal val="#ppt_y"/>
                                          </p:val>
                                        </p:tav>
                                      </p:tavLst>
                                    </p:anim>
                                    <p:anim calcmode="lin" valueType="num">
                                      <p:cBhvr>
                                        <p:cTn id="60" dur="1500" fill="hold"/>
                                        <p:tgtEl>
                                          <p:spTgt spid="4"/>
                                        </p:tgtEl>
                                        <p:attrNameLst>
                                          <p:attrName>ppt_w</p:attrName>
                                        </p:attrNameLst>
                                      </p:cBhvr>
                                      <p:tavLst>
                                        <p:tav tm="0">
                                          <p:val>
                                            <p:strVal val="#ppt_w"/>
                                          </p:val>
                                        </p:tav>
                                        <p:tav tm="100000">
                                          <p:val>
                                            <p:strVal val="#ppt_w"/>
                                          </p:val>
                                        </p:tav>
                                      </p:tavLst>
                                    </p:anim>
                                    <p:anim calcmode="lin" valueType="num">
                                      <p:cBhvr>
                                        <p:cTn id="61" dur="1500" fill="hold"/>
                                        <p:tgtEl>
                                          <p:spTgt spid="4"/>
                                        </p:tgtEl>
                                        <p:attrNameLst>
                                          <p:attrName>ppt_h</p:attrName>
                                        </p:attrNameLst>
                                      </p:cBhvr>
                                      <p:tavLst>
                                        <p:tav tm="0">
                                          <p:val>
                                            <p:fltVal val="0"/>
                                          </p:val>
                                        </p:tav>
                                        <p:tav tm="100000">
                                          <p:val>
                                            <p:strVal val="#ppt_h"/>
                                          </p:val>
                                        </p:tav>
                                      </p:tavLst>
                                    </p:anim>
                                  </p:childTnLst>
                                </p:cTn>
                              </p:par>
                              <p:par>
                                <p:cTn id="62" presetID="17" presetClass="entr" presetSubtype="1" fill="hold" nodeType="withEffect">
                                  <p:stCondLst>
                                    <p:cond delay="1500"/>
                                  </p:stCondLst>
                                  <p:childTnLst>
                                    <p:set>
                                      <p:cBhvr>
                                        <p:cTn id="63" dur="1" fill="hold">
                                          <p:stCondLst>
                                            <p:cond delay="0"/>
                                          </p:stCondLst>
                                        </p:cTn>
                                        <p:tgtEl>
                                          <p:spTgt spid="3"/>
                                        </p:tgtEl>
                                        <p:attrNameLst>
                                          <p:attrName>style.visibility</p:attrName>
                                        </p:attrNameLst>
                                      </p:cBhvr>
                                      <p:to>
                                        <p:strVal val="visible"/>
                                      </p:to>
                                    </p:set>
                                    <p:anim calcmode="lin" valueType="num">
                                      <p:cBhvr>
                                        <p:cTn id="64" dur="1500" fill="hold"/>
                                        <p:tgtEl>
                                          <p:spTgt spid="3"/>
                                        </p:tgtEl>
                                        <p:attrNameLst>
                                          <p:attrName>ppt_x</p:attrName>
                                        </p:attrNameLst>
                                      </p:cBhvr>
                                      <p:tavLst>
                                        <p:tav tm="0">
                                          <p:val>
                                            <p:strVal val="#ppt_x"/>
                                          </p:val>
                                        </p:tav>
                                        <p:tav tm="100000">
                                          <p:val>
                                            <p:strVal val="#ppt_x"/>
                                          </p:val>
                                        </p:tav>
                                      </p:tavLst>
                                    </p:anim>
                                    <p:anim calcmode="lin" valueType="num">
                                      <p:cBhvr>
                                        <p:cTn id="65" dur="1500" fill="hold"/>
                                        <p:tgtEl>
                                          <p:spTgt spid="3"/>
                                        </p:tgtEl>
                                        <p:attrNameLst>
                                          <p:attrName>ppt_y</p:attrName>
                                        </p:attrNameLst>
                                      </p:cBhvr>
                                      <p:tavLst>
                                        <p:tav tm="0">
                                          <p:val>
                                            <p:strVal val="#ppt_y-#ppt_h/2"/>
                                          </p:val>
                                        </p:tav>
                                        <p:tav tm="100000">
                                          <p:val>
                                            <p:strVal val="#ppt_y"/>
                                          </p:val>
                                        </p:tav>
                                      </p:tavLst>
                                    </p:anim>
                                    <p:anim calcmode="lin" valueType="num">
                                      <p:cBhvr>
                                        <p:cTn id="66" dur="1500" fill="hold"/>
                                        <p:tgtEl>
                                          <p:spTgt spid="3"/>
                                        </p:tgtEl>
                                        <p:attrNameLst>
                                          <p:attrName>ppt_w</p:attrName>
                                        </p:attrNameLst>
                                      </p:cBhvr>
                                      <p:tavLst>
                                        <p:tav tm="0">
                                          <p:val>
                                            <p:strVal val="#ppt_w"/>
                                          </p:val>
                                        </p:tav>
                                        <p:tav tm="100000">
                                          <p:val>
                                            <p:strVal val="#ppt_w"/>
                                          </p:val>
                                        </p:tav>
                                      </p:tavLst>
                                    </p:anim>
                                    <p:anim calcmode="lin" valueType="num">
                                      <p:cBhvr>
                                        <p:cTn id="67" dur="1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19B60CF-1E13-4414-9818-ACFD796787EA}"/>
              </a:ext>
            </a:extLst>
          </p:cNvPr>
          <p:cNvGrpSpPr/>
          <p:nvPr/>
        </p:nvGrpSpPr>
        <p:grpSpPr>
          <a:xfrm>
            <a:off x="1200026" y="448406"/>
            <a:ext cx="3712876" cy="477054"/>
            <a:chOff x="1541633" y="336301"/>
            <a:chExt cx="3712876" cy="477054"/>
          </a:xfrm>
        </p:grpSpPr>
        <p:sp>
          <p:nvSpPr>
            <p:cNvPr id="13" name="Rectangle 12">
              <a:extLst>
                <a:ext uri="{FF2B5EF4-FFF2-40B4-BE49-F238E27FC236}">
                  <a16:creationId xmlns:a16="http://schemas.microsoft.com/office/drawing/2014/main" id="{C26A9346-31DC-42F7-B728-A1C140CF6980}"/>
                </a:ext>
              </a:extLst>
            </p:cNvPr>
            <p:cNvSpPr/>
            <p:nvPr/>
          </p:nvSpPr>
          <p:spPr>
            <a:xfrm>
              <a:off x="1541633" y="642133"/>
              <a:ext cx="3657600"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20E07027-3C77-4DF6-BE29-AFFDFC813BF4}"/>
                </a:ext>
              </a:extLst>
            </p:cNvPr>
            <p:cNvSpPr txBox="1"/>
            <p:nvPr/>
          </p:nvSpPr>
          <p:spPr>
            <a:xfrm>
              <a:off x="1541633" y="336301"/>
              <a:ext cx="3712876"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SALES CHANNEL ROI</a:t>
              </a:r>
            </a:p>
          </p:txBody>
        </p:sp>
      </p:grpSp>
      <p:grpSp>
        <p:nvGrpSpPr>
          <p:cNvPr id="6" name="Group 5">
            <a:extLst>
              <a:ext uri="{FF2B5EF4-FFF2-40B4-BE49-F238E27FC236}">
                <a16:creationId xmlns:a16="http://schemas.microsoft.com/office/drawing/2014/main" id="{7063CE3B-ACF9-4028-9689-B4B11845BAEA}"/>
              </a:ext>
            </a:extLst>
          </p:cNvPr>
          <p:cNvGrpSpPr/>
          <p:nvPr/>
        </p:nvGrpSpPr>
        <p:grpSpPr>
          <a:xfrm>
            <a:off x="1634626" y="1333878"/>
            <a:ext cx="1378364" cy="384713"/>
            <a:chOff x="1901285" y="2042160"/>
            <a:chExt cx="2910846" cy="894080"/>
          </a:xfrm>
        </p:grpSpPr>
        <p:sp>
          <p:nvSpPr>
            <p:cNvPr id="5" name="Rectangle: Rounded Corners 4">
              <a:extLst>
                <a:ext uri="{FF2B5EF4-FFF2-40B4-BE49-F238E27FC236}">
                  <a16:creationId xmlns:a16="http://schemas.microsoft.com/office/drawing/2014/main" id="{6BB83B15-619D-4E6A-B0FF-FB94223B84E2}"/>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15" name="Oval 14">
              <a:extLst>
                <a:ext uri="{FF2B5EF4-FFF2-40B4-BE49-F238E27FC236}">
                  <a16:creationId xmlns:a16="http://schemas.microsoft.com/office/drawing/2014/main" id="{32DEA098-A115-459F-A744-E1D195272BA3}"/>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7" name="Group 56">
            <a:extLst>
              <a:ext uri="{FF2B5EF4-FFF2-40B4-BE49-F238E27FC236}">
                <a16:creationId xmlns:a16="http://schemas.microsoft.com/office/drawing/2014/main" id="{F7AA7D7C-BCFF-481D-9863-6BAEEB6F5A80}"/>
              </a:ext>
            </a:extLst>
          </p:cNvPr>
          <p:cNvGrpSpPr/>
          <p:nvPr/>
        </p:nvGrpSpPr>
        <p:grpSpPr>
          <a:xfrm>
            <a:off x="1821774" y="1817755"/>
            <a:ext cx="2952248" cy="4499025"/>
            <a:chOff x="2090802" y="2086114"/>
            <a:chExt cx="2682680" cy="4499025"/>
          </a:xfrm>
          <a:effectLst>
            <a:outerShdw blurRad="444500" dist="139700" dir="2700000" algn="tl" rotWithShape="0">
              <a:schemeClr val="accent1">
                <a:lumMod val="50000"/>
                <a:alpha val="10000"/>
              </a:schemeClr>
            </a:outerShdw>
          </a:effectLst>
        </p:grpSpPr>
        <p:sp>
          <p:nvSpPr>
            <p:cNvPr id="40" name="Rectangle: Rounded Corners 39">
              <a:extLst>
                <a:ext uri="{FF2B5EF4-FFF2-40B4-BE49-F238E27FC236}">
                  <a16:creationId xmlns:a16="http://schemas.microsoft.com/office/drawing/2014/main" id="{22F137C6-3B6D-4B75-B0A9-64698BBAC430}"/>
                </a:ext>
              </a:extLst>
            </p:cNvPr>
            <p:cNvSpPr/>
            <p:nvPr/>
          </p:nvSpPr>
          <p:spPr>
            <a:xfrm>
              <a:off x="2090802" y="2287470"/>
              <a:ext cx="2682680" cy="4297669"/>
            </a:xfrm>
            <a:prstGeom prst="roundRect">
              <a:avLst>
                <a:gd name="adj" fmla="val 6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Graphic 46">
              <a:extLst>
                <a:ext uri="{FF2B5EF4-FFF2-40B4-BE49-F238E27FC236}">
                  <a16:creationId xmlns:a16="http://schemas.microsoft.com/office/drawing/2014/main" id="{B3739153-6CC1-4C22-A710-7230DEDFBE0D}"/>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58" name="Group 57">
            <a:extLst>
              <a:ext uri="{FF2B5EF4-FFF2-40B4-BE49-F238E27FC236}">
                <a16:creationId xmlns:a16="http://schemas.microsoft.com/office/drawing/2014/main" id="{A195412D-B289-4559-AAAB-FEDE9DF15B85}"/>
              </a:ext>
            </a:extLst>
          </p:cNvPr>
          <p:cNvGrpSpPr/>
          <p:nvPr/>
        </p:nvGrpSpPr>
        <p:grpSpPr>
          <a:xfrm>
            <a:off x="5219228" y="1817755"/>
            <a:ext cx="2953512" cy="4499029"/>
            <a:chOff x="2090802" y="2086114"/>
            <a:chExt cx="2683828" cy="4499029"/>
          </a:xfrm>
          <a:effectLst>
            <a:outerShdw blurRad="444500" dist="139700" dir="2700000" algn="tl" rotWithShape="0">
              <a:schemeClr val="accent1">
                <a:lumMod val="50000"/>
                <a:alpha val="10000"/>
              </a:schemeClr>
            </a:outerShdw>
          </a:effectLst>
        </p:grpSpPr>
        <p:sp>
          <p:nvSpPr>
            <p:cNvPr id="59" name="Rectangle: Rounded Corners 58">
              <a:extLst>
                <a:ext uri="{FF2B5EF4-FFF2-40B4-BE49-F238E27FC236}">
                  <a16:creationId xmlns:a16="http://schemas.microsoft.com/office/drawing/2014/main" id="{4D105355-914F-42B4-9B25-CF98D5049376}"/>
                </a:ext>
              </a:extLst>
            </p:cNvPr>
            <p:cNvSpPr/>
            <p:nvPr/>
          </p:nvSpPr>
          <p:spPr>
            <a:xfrm>
              <a:off x="2090802" y="2287470"/>
              <a:ext cx="2683828" cy="4297673"/>
            </a:xfrm>
            <a:prstGeom prst="roundRect">
              <a:avLst>
                <a:gd name="adj" fmla="val 68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Graphic 46">
              <a:extLst>
                <a:ext uri="{FF2B5EF4-FFF2-40B4-BE49-F238E27FC236}">
                  <a16:creationId xmlns:a16="http://schemas.microsoft.com/office/drawing/2014/main" id="{5EF9AF18-DE6D-4BCE-8E2E-438491A188F2}"/>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61" name="Group 60">
            <a:extLst>
              <a:ext uri="{FF2B5EF4-FFF2-40B4-BE49-F238E27FC236}">
                <a16:creationId xmlns:a16="http://schemas.microsoft.com/office/drawing/2014/main" id="{86FB8964-A5C3-41F2-9B07-FDF30AF84C2A}"/>
              </a:ext>
            </a:extLst>
          </p:cNvPr>
          <p:cNvGrpSpPr/>
          <p:nvPr/>
        </p:nvGrpSpPr>
        <p:grpSpPr>
          <a:xfrm>
            <a:off x="8616559" y="1817755"/>
            <a:ext cx="2953512" cy="4499037"/>
            <a:chOff x="2090802" y="2086114"/>
            <a:chExt cx="2683828" cy="4499037"/>
          </a:xfrm>
          <a:effectLst>
            <a:outerShdw blurRad="444500" dist="139700" dir="2700000" algn="tl" rotWithShape="0">
              <a:schemeClr val="accent1">
                <a:lumMod val="50000"/>
                <a:alpha val="10000"/>
              </a:schemeClr>
            </a:outerShdw>
          </a:effectLst>
        </p:grpSpPr>
        <p:sp>
          <p:nvSpPr>
            <p:cNvPr id="62" name="Rectangle: Rounded Corners 61">
              <a:extLst>
                <a:ext uri="{FF2B5EF4-FFF2-40B4-BE49-F238E27FC236}">
                  <a16:creationId xmlns:a16="http://schemas.microsoft.com/office/drawing/2014/main" id="{39DFEBC4-1841-4F1A-9522-D2C956E69F45}"/>
                </a:ext>
              </a:extLst>
            </p:cNvPr>
            <p:cNvSpPr/>
            <p:nvPr/>
          </p:nvSpPr>
          <p:spPr>
            <a:xfrm>
              <a:off x="2090802" y="2287471"/>
              <a:ext cx="2683828" cy="4297680"/>
            </a:xfrm>
            <a:prstGeom prst="roundRect">
              <a:avLst>
                <a:gd name="adj" fmla="val 711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Graphic 46">
              <a:extLst>
                <a:ext uri="{FF2B5EF4-FFF2-40B4-BE49-F238E27FC236}">
                  <a16:creationId xmlns:a16="http://schemas.microsoft.com/office/drawing/2014/main" id="{C9452F0C-855F-4154-88BB-806A52187A08}"/>
                </a:ext>
              </a:extLst>
            </p:cNvPr>
            <p:cNvSpPr/>
            <p:nvPr/>
          </p:nvSpPr>
          <p:spPr>
            <a:xfrm>
              <a:off x="2090802" y="2086114"/>
              <a:ext cx="194862" cy="402714"/>
            </a:xfrm>
            <a:custGeom>
              <a:avLst/>
              <a:gdLst>
                <a:gd name="connsiteX0" fmla="*/ 0 w 142875"/>
                <a:gd name="connsiteY0" fmla="*/ 0 h 295275"/>
                <a:gd name="connsiteX1" fmla="*/ 148209 w 142875"/>
                <a:gd name="connsiteY1" fmla="*/ 151924 h 295275"/>
                <a:gd name="connsiteX2" fmla="*/ 0 w 142875"/>
                <a:gd name="connsiteY2" fmla="*/ 303848 h 295275"/>
                <a:gd name="connsiteX3" fmla="*/ 0 w 142875"/>
                <a:gd name="connsiteY3" fmla="*/ 0 h 295275"/>
              </a:gdLst>
              <a:ahLst/>
              <a:cxnLst>
                <a:cxn ang="0">
                  <a:pos x="connsiteX0" y="connsiteY0"/>
                </a:cxn>
                <a:cxn ang="0">
                  <a:pos x="connsiteX1" y="connsiteY1"/>
                </a:cxn>
                <a:cxn ang="0">
                  <a:pos x="connsiteX2" y="connsiteY2"/>
                </a:cxn>
                <a:cxn ang="0">
                  <a:pos x="connsiteX3" y="connsiteY3"/>
                </a:cxn>
              </a:cxnLst>
              <a:rect l="l" t="t" r="r" b="b"/>
              <a:pathLst>
                <a:path w="142875" h="295275">
                  <a:moveTo>
                    <a:pt x="0" y="0"/>
                  </a:moveTo>
                  <a:cubicBezTo>
                    <a:pt x="0" y="83915"/>
                    <a:pt x="66389" y="151924"/>
                    <a:pt x="148209" y="151924"/>
                  </a:cubicBezTo>
                  <a:cubicBezTo>
                    <a:pt x="66389" y="151924"/>
                    <a:pt x="0" y="219932"/>
                    <a:pt x="0" y="303848"/>
                  </a:cubicBezTo>
                  <a:lnTo>
                    <a:pt x="0" y="0"/>
                  </a:ln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cxnSp>
        <p:nvCxnSpPr>
          <p:cNvPr id="65" name="Straight Connector 64">
            <a:extLst>
              <a:ext uri="{FF2B5EF4-FFF2-40B4-BE49-F238E27FC236}">
                <a16:creationId xmlns:a16="http://schemas.microsoft.com/office/drawing/2014/main" id="{A7D65146-5963-4425-9CA5-691C896DCA1F}"/>
              </a:ext>
            </a:extLst>
          </p:cNvPr>
          <p:cNvCxnSpPr>
            <a:cxnSpLocks/>
            <a:stCxn id="5" idx="3"/>
          </p:cNvCxnSpPr>
          <p:nvPr/>
        </p:nvCxnSpPr>
        <p:spPr>
          <a:xfrm>
            <a:off x="3012990" y="1526235"/>
            <a:ext cx="2134065" cy="0"/>
          </a:xfrm>
          <a:prstGeom prst="line">
            <a:avLst/>
          </a:prstGeom>
          <a:ln w="25400">
            <a:gradFill>
              <a:gsLst>
                <a:gs pos="0">
                  <a:srgbClr val="C9D8EE"/>
                </a:gs>
                <a:gs pos="100000">
                  <a:srgbClr val="C4E7F3"/>
                </a:gs>
              </a:gsLst>
              <a:lin ang="0" scaled="0"/>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501D2F9-E717-4395-A20A-776629E81E9C}"/>
              </a:ext>
            </a:extLst>
          </p:cNvPr>
          <p:cNvCxnSpPr>
            <a:cxnSpLocks/>
            <a:stCxn id="72" idx="3"/>
          </p:cNvCxnSpPr>
          <p:nvPr/>
        </p:nvCxnSpPr>
        <p:spPr>
          <a:xfrm>
            <a:off x="6410444" y="1526235"/>
            <a:ext cx="2134064" cy="0"/>
          </a:xfrm>
          <a:prstGeom prst="line">
            <a:avLst/>
          </a:prstGeom>
          <a:ln w="25400">
            <a:gradFill>
              <a:gsLst>
                <a:gs pos="0">
                  <a:srgbClr val="C9D8EE"/>
                </a:gs>
                <a:gs pos="100000">
                  <a:srgbClr val="C4E7F3"/>
                </a:gs>
              </a:gsLst>
              <a:lin ang="0" scaled="0"/>
            </a:gradFill>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CAEEFBDC-485E-4830-8667-39D620AFEBBD}"/>
              </a:ext>
            </a:extLst>
          </p:cNvPr>
          <p:cNvGrpSpPr/>
          <p:nvPr/>
        </p:nvGrpSpPr>
        <p:grpSpPr>
          <a:xfrm>
            <a:off x="5032080" y="1333878"/>
            <a:ext cx="1378364" cy="384713"/>
            <a:chOff x="1901285" y="2042160"/>
            <a:chExt cx="2910846" cy="894080"/>
          </a:xfrm>
        </p:grpSpPr>
        <p:sp>
          <p:nvSpPr>
            <p:cNvPr id="72" name="Rectangle: Rounded Corners 71">
              <a:extLst>
                <a:ext uri="{FF2B5EF4-FFF2-40B4-BE49-F238E27FC236}">
                  <a16:creationId xmlns:a16="http://schemas.microsoft.com/office/drawing/2014/main" id="{CC109B3B-BD48-4DE8-BC11-ADF0F0CED668}"/>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73" name="Oval 72">
              <a:extLst>
                <a:ext uri="{FF2B5EF4-FFF2-40B4-BE49-F238E27FC236}">
                  <a16:creationId xmlns:a16="http://schemas.microsoft.com/office/drawing/2014/main" id="{408BDF97-3C6C-4A9A-99E4-1EC08BE83CE0}"/>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75" name="Group 74">
            <a:extLst>
              <a:ext uri="{FF2B5EF4-FFF2-40B4-BE49-F238E27FC236}">
                <a16:creationId xmlns:a16="http://schemas.microsoft.com/office/drawing/2014/main" id="{A810B336-EE3A-465D-9714-73FE59C3F88D}"/>
              </a:ext>
            </a:extLst>
          </p:cNvPr>
          <p:cNvGrpSpPr/>
          <p:nvPr/>
        </p:nvGrpSpPr>
        <p:grpSpPr>
          <a:xfrm>
            <a:off x="8429410" y="1333878"/>
            <a:ext cx="1378364" cy="384713"/>
            <a:chOff x="1901285" y="2042160"/>
            <a:chExt cx="2910846" cy="894080"/>
          </a:xfrm>
        </p:grpSpPr>
        <p:sp>
          <p:nvSpPr>
            <p:cNvPr id="76" name="Rectangle: Rounded Corners 75">
              <a:extLst>
                <a:ext uri="{FF2B5EF4-FFF2-40B4-BE49-F238E27FC236}">
                  <a16:creationId xmlns:a16="http://schemas.microsoft.com/office/drawing/2014/main" id="{F60EB214-5C9D-4D3E-9C4A-9BA5771DCD0A}"/>
                </a:ext>
              </a:extLst>
            </p:cNvPr>
            <p:cNvSpPr/>
            <p:nvPr/>
          </p:nvSpPr>
          <p:spPr>
            <a:xfrm>
              <a:off x="1901285" y="2042160"/>
              <a:ext cx="2910846" cy="894080"/>
            </a:xfrm>
            <a:prstGeom prst="roundRect">
              <a:avLst>
                <a:gd name="adj" fmla="val 5000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36576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A0DE"/>
                  </a:solidFill>
                  <a:effectLst/>
                  <a:uLnTx/>
                  <a:uFillTx/>
                  <a:latin typeface="Montserrat" panose="00000500000000000000" pitchFamily="50" charset="0"/>
                  <a:ea typeface="+mn-ea"/>
                  <a:cs typeface="+mn-cs"/>
                </a:rPr>
                <a:t>20XX</a:t>
              </a:r>
            </a:p>
          </p:txBody>
        </p:sp>
        <p:sp>
          <p:nvSpPr>
            <p:cNvPr id="77" name="Oval 76">
              <a:extLst>
                <a:ext uri="{FF2B5EF4-FFF2-40B4-BE49-F238E27FC236}">
                  <a16:creationId xmlns:a16="http://schemas.microsoft.com/office/drawing/2014/main" id="{F424A03F-78DD-4008-8939-663A3A1E69E6}"/>
                </a:ext>
              </a:extLst>
            </p:cNvPr>
            <p:cNvSpPr/>
            <p:nvPr/>
          </p:nvSpPr>
          <p:spPr>
            <a:xfrm>
              <a:off x="2117186" y="2231158"/>
              <a:ext cx="463450" cy="510020"/>
            </a:xfrm>
            <a:prstGeom prst="ellipse">
              <a:avLst/>
            </a:prstGeom>
            <a:gradFill flip="none" rotWithShape="1">
              <a:gsLst>
                <a:gs pos="100000">
                  <a:schemeClr val="accent1"/>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79" name="TextBox 78">
            <a:extLst>
              <a:ext uri="{FF2B5EF4-FFF2-40B4-BE49-F238E27FC236}">
                <a16:creationId xmlns:a16="http://schemas.microsoft.com/office/drawing/2014/main" id="{6E4760C8-22BE-4516-88E1-44673D0A0B72}"/>
              </a:ext>
            </a:extLst>
          </p:cNvPr>
          <p:cNvSpPr txBox="1"/>
          <p:nvPr/>
        </p:nvSpPr>
        <p:spPr>
          <a:xfrm>
            <a:off x="2036217" y="2070163"/>
            <a:ext cx="2201244"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5000" b="1" dirty="0">
                <a:gradFill flip="none" rotWithShape="1">
                  <a:gsLst>
                    <a:gs pos="0">
                      <a:srgbClr val="0FC3E0"/>
                    </a:gs>
                    <a:gs pos="100000">
                      <a:srgbClr val="4472C4"/>
                    </a:gs>
                  </a:gsLst>
                  <a:path path="circle">
                    <a:fillToRect l="100000" b="100000"/>
                  </a:path>
                  <a:tileRect t="-100000" r="-100000"/>
                </a:gradFill>
                <a:latin typeface="Montserrat" panose="00000500000000000000" pitchFamily="50" charset="0"/>
              </a:rPr>
              <a:t>4.3</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Average ROI</a:t>
            </a:r>
          </a:p>
        </p:txBody>
      </p:sp>
      <p:sp>
        <p:nvSpPr>
          <p:cNvPr id="80" name="TextBox 79">
            <a:extLst>
              <a:ext uri="{FF2B5EF4-FFF2-40B4-BE49-F238E27FC236}">
                <a16:creationId xmlns:a16="http://schemas.microsoft.com/office/drawing/2014/main" id="{C5A253AE-6255-421E-A7E4-29BAFF8C1D24}"/>
              </a:ext>
            </a:extLst>
          </p:cNvPr>
          <p:cNvSpPr txBox="1"/>
          <p:nvPr/>
        </p:nvSpPr>
        <p:spPr>
          <a:xfrm>
            <a:off x="5437948" y="2070163"/>
            <a:ext cx="2182008"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5000" b="1" dirty="0">
                <a:gradFill flip="none" rotWithShape="1">
                  <a:gsLst>
                    <a:gs pos="0">
                      <a:srgbClr val="0FC3E0"/>
                    </a:gs>
                    <a:gs pos="100000">
                      <a:srgbClr val="4472C4"/>
                    </a:gs>
                  </a:gsLst>
                  <a:path path="circle">
                    <a:fillToRect l="100000" b="100000"/>
                  </a:path>
                  <a:tileRect t="-100000" r="-100000"/>
                </a:gradFill>
                <a:latin typeface="Montserrat" panose="00000500000000000000" pitchFamily="50" charset="0"/>
              </a:rPr>
              <a:t>3.8</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Average ROI</a:t>
            </a:r>
          </a:p>
        </p:txBody>
      </p:sp>
      <p:sp>
        <p:nvSpPr>
          <p:cNvPr id="81" name="TextBox 80">
            <a:extLst>
              <a:ext uri="{FF2B5EF4-FFF2-40B4-BE49-F238E27FC236}">
                <a16:creationId xmlns:a16="http://schemas.microsoft.com/office/drawing/2014/main" id="{0F2E4567-0755-4D80-99DA-7A020006A4A6}"/>
              </a:ext>
            </a:extLst>
          </p:cNvPr>
          <p:cNvSpPr txBox="1"/>
          <p:nvPr/>
        </p:nvSpPr>
        <p:spPr>
          <a:xfrm>
            <a:off x="8831002" y="2070163"/>
            <a:ext cx="2138727" cy="86177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000" b="1"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3.3</a:t>
            </a:r>
            <a:r>
              <a:rPr kumimoji="0" lang="en-US" sz="18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 </a:t>
            </a:r>
            <a:r>
              <a:rPr kumimoji="0" lang="en-US" sz="1200" b="0" i="0" u="none" strike="noStrike" kern="1200" cap="none" spc="0" normalizeH="0" baseline="0" noProof="0" dirty="0">
                <a:ln>
                  <a:noFill/>
                </a:ln>
                <a:gradFill flip="none" rotWithShape="1">
                  <a:gsLst>
                    <a:gs pos="0">
                      <a:srgbClr val="0FC3E0"/>
                    </a:gs>
                    <a:gs pos="100000">
                      <a:srgbClr val="4472C4"/>
                    </a:gs>
                  </a:gsLst>
                  <a:path path="circle">
                    <a:fillToRect l="100000" b="100000"/>
                  </a:path>
                  <a:tileRect t="-100000" r="-100000"/>
                </a:gradFill>
                <a:effectLst/>
                <a:uLnTx/>
                <a:uFillTx/>
                <a:latin typeface="Montserrat" panose="00000500000000000000" pitchFamily="50" charset="0"/>
                <a:ea typeface="+mn-ea"/>
                <a:cs typeface="+mn-cs"/>
              </a:rPr>
              <a:t>Average ROI</a:t>
            </a:r>
          </a:p>
        </p:txBody>
      </p:sp>
      <p:grpSp>
        <p:nvGrpSpPr>
          <p:cNvPr id="3" name="Group 2">
            <a:extLst>
              <a:ext uri="{FF2B5EF4-FFF2-40B4-BE49-F238E27FC236}">
                <a16:creationId xmlns:a16="http://schemas.microsoft.com/office/drawing/2014/main" id="{D165EF0A-4F1A-32FC-CBC3-B9FF844E196A}"/>
              </a:ext>
            </a:extLst>
          </p:cNvPr>
          <p:cNvGrpSpPr/>
          <p:nvPr/>
        </p:nvGrpSpPr>
        <p:grpSpPr>
          <a:xfrm>
            <a:off x="8883612" y="2938729"/>
            <a:ext cx="2029968" cy="3137189"/>
            <a:chOff x="9217520" y="2978378"/>
            <a:chExt cx="2234655" cy="2838755"/>
          </a:xfrm>
        </p:grpSpPr>
        <p:sp>
          <p:nvSpPr>
            <p:cNvPr id="82" name="Rectangle: Rounded Corners 81">
              <a:extLst>
                <a:ext uri="{FF2B5EF4-FFF2-40B4-BE49-F238E27FC236}">
                  <a16:creationId xmlns:a16="http://schemas.microsoft.com/office/drawing/2014/main" id="{6B662574-64C3-412E-B973-128EC19CCA2B}"/>
                </a:ext>
              </a:extLst>
            </p:cNvPr>
            <p:cNvSpPr/>
            <p:nvPr/>
          </p:nvSpPr>
          <p:spPr>
            <a:xfrm>
              <a:off x="9217520" y="2978378"/>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83" name="Rectangle: Rounded Corners 82">
              <a:extLst>
                <a:ext uri="{FF2B5EF4-FFF2-40B4-BE49-F238E27FC236}">
                  <a16:creationId xmlns:a16="http://schemas.microsoft.com/office/drawing/2014/main" id="{E4742A3A-A667-4402-A594-D00415B1E84D}"/>
                </a:ext>
              </a:extLst>
            </p:cNvPr>
            <p:cNvSpPr/>
            <p:nvPr/>
          </p:nvSpPr>
          <p:spPr>
            <a:xfrm>
              <a:off x="9217520" y="3267630"/>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84" name="Rectangle: Rounded Corners 83">
              <a:extLst>
                <a:ext uri="{FF2B5EF4-FFF2-40B4-BE49-F238E27FC236}">
                  <a16:creationId xmlns:a16="http://schemas.microsoft.com/office/drawing/2014/main" id="{8EE1F204-8E99-4A8D-81CD-A2B9D1E3C28A}"/>
                </a:ext>
              </a:extLst>
            </p:cNvPr>
            <p:cNvSpPr/>
            <p:nvPr/>
          </p:nvSpPr>
          <p:spPr>
            <a:xfrm>
              <a:off x="9217520" y="3556882"/>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85" name="Rectangle: Rounded Corners 84">
              <a:extLst>
                <a:ext uri="{FF2B5EF4-FFF2-40B4-BE49-F238E27FC236}">
                  <a16:creationId xmlns:a16="http://schemas.microsoft.com/office/drawing/2014/main" id="{836105F8-A67B-4835-96C6-0DEB35A4D133}"/>
                </a:ext>
              </a:extLst>
            </p:cNvPr>
            <p:cNvSpPr/>
            <p:nvPr/>
          </p:nvSpPr>
          <p:spPr>
            <a:xfrm>
              <a:off x="9217520" y="3846134"/>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86" name="Rectangle: Rounded Corners 85">
              <a:extLst>
                <a:ext uri="{FF2B5EF4-FFF2-40B4-BE49-F238E27FC236}">
                  <a16:creationId xmlns:a16="http://schemas.microsoft.com/office/drawing/2014/main" id="{3D84E8DD-642B-4A1F-A933-110805D39A43}"/>
                </a:ext>
              </a:extLst>
            </p:cNvPr>
            <p:cNvSpPr/>
            <p:nvPr/>
          </p:nvSpPr>
          <p:spPr>
            <a:xfrm>
              <a:off x="9217520" y="4135386"/>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sp>
          <p:nvSpPr>
            <p:cNvPr id="87" name="Rectangle: Rounded Corners 86">
              <a:extLst>
                <a:ext uri="{FF2B5EF4-FFF2-40B4-BE49-F238E27FC236}">
                  <a16:creationId xmlns:a16="http://schemas.microsoft.com/office/drawing/2014/main" id="{79AA6BE2-24ED-4062-B82E-204B4ADE68B0}"/>
                </a:ext>
              </a:extLst>
            </p:cNvPr>
            <p:cNvSpPr/>
            <p:nvPr/>
          </p:nvSpPr>
          <p:spPr>
            <a:xfrm>
              <a:off x="9217520" y="4424638"/>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Mobile app</a:t>
              </a:r>
            </a:p>
          </p:txBody>
        </p:sp>
        <p:sp>
          <p:nvSpPr>
            <p:cNvPr id="88" name="Rectangle: Rounded Corners 87">
              <a:extLst>
                <a:ext uri="{FF2B5EF4-FFF2-40B4-BE49-F238E27FC236}">
                  <a16:creationId xmlns:a16="http://schemas.microsoft.com/office/drawing/2014/main" id="{81292363-B196-471B-B67C-81AFB21A13B6}"/>
                </a:ext>
              </a:extLst>
            </p:cNvPr>
            <p:cNvSpPr/>
            <p:nvPr/>
          </p:nvSpPr>
          <p:spPr>
            <a:xfrm>
              <a:off x="9217520" y="4715787"/>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E-procurement portal</a:t>
              </a:r>
            </a:p>
          </p:txBody>
        </p:sp>
        <p:sp>
          <p:nvSpPr>
            <p:cNvPr id="89" name="Rectangle: Rounded Corners 88">
              <a:extLst>
                <a:ext uri="{FF2B5EF4-FFF2-40B4-BE49-F238E27FC236}">
                  <a16:creationId xmlns:a16="http://schemas.microsoft.com/office/drawing/2014/main" id="{94E6BF17-5C39-40B1-B350-375522DEBCCF}"/>
                </a:ext>
              </a:extLst>
            </p:cNvPr>
            <p:cNvSpPr/>
            <p:nvPr/>
          </p:nvSpPr>
          <p:spPr>
            <a:xfrm>
              <a:off x="9217520" y="5006936"/>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Video conference</a:t>
              </a:r>
            </a:p>
          </p:txBody>
        </p:sp>
        <p:sp>
          <p:nvSpPr>
            <p:cNvPr id="91" name="Rectangle: Rounded Corners 90">
              <a:extLst>
                <a:ext uri="{FF2B5EF4-FFF2-40B4-BE49-F238E27FC236}">
                  <a16:creationId xmlns:a16="http://schemas.microsoft.com/office/drawing/2014/main" id="{D347FE64-698C-4A88-823C-D94DBF60BA9D}"/>
                </a:ext>
              </a:extLst>
            </p:cNvPr>
            <p:cNvSpPr/>
            <p:nvPr/>
          </p:nvSpPr>
          <p:spPr>
            <a:xfrm>
              <a:off x="9217520" y="5298085"/>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Web chat</a:t>
              </a:r>
            </a:p>
          </p:txBody>
        </p:sp>
        <p:sp>
          <p:nvSpPr>
            <p:cNvPr id="92" name="Rectangle: Rounded Corners 91">
              <a:extLst>
                <a:ext uri="{FF2B5EF4-FFF2-40B4-BE49-F238E27FC236}">
                  <a16:creationId xmlns:a16="http://schemas.microsoft.com/office/drawing/2014/main" id="{2BA1BD22-5BEC-49A0-A2DC-26083F7413BC}"/>
                </a:ext>
              </a:extLst>
            </p:cNvPr>
            <p:cNvSpPr/>
            <p:nvPr/>
          </p:nvSpPr>
          <p:spPr>
            <a:xfrm>
              <a:off x="9217520" y="5589234"/>
              <a:ext cx="2234655"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Google/web search</a:t>
              </a:r>
            </a:p>
          </p:txBody>
        </p:sp>
      </p:grpSp>
      <p:sp>
        <p:nvSpPr>
          <p:cNvPr id="126" name="Slide Number Placeholder 125">
            <a:extLst>
              <a:ext uri="{FF2B5EF4-FFF2-40B4-BE49-F238E27FC236}">
                <a16:creationId xmlns:a16="http://schemas.microsoft.com/office/drawing/2014/main" id="{2A7B815F-BD16-4A26-B3A4-862F5D9FE3FF}"/>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grpSp>
        <p:nvGrpSpPr>
          <p:cNvPr id="4" name="Group 3">
            <a:extLst>
              <a:ext uri="{FF2B5EF4-FFF2-40B4-BE49-F238E27FC236}">
                <a16:creationId xmlns:a16="http://schemas.microsoft.com/office/drawing/2014/main" id="{0638688B-7687-5A44-4295-F4331988B3AE}"/>
              </a:ext>
            </a:extLst>
          </p:cNvPr>
          <p:cNvGrpSpPr/>
          <p:nvPr/>
        </p:nvGrpSpPr>
        <p:grpSpPr>
          <a:xfrm>
            <a:off x="5487919" y="2931937"/>
            <a:ext cx="2029968" cy="2171918"/>
            <a:chOff x="9217521" y="2978378"/>
            <a:chExt cx="2200426" cy="1965308"/>
          </a:xfrm>
        </p:grpSpPr>
        <p:sp>
          <p:nvSpPr>
            <p:cNvPr id="7" name="Rectangle: Rounded Corners 81">
              <a:extLst>
                <a:ext uri="{FF2B5EF4-FFF2-40B4-BE49-F238E27FC236}">
                  <a16:creationId xmlns:a16="http://schemas.microsoft.com/office/drawing/2014/main" id="{D1AE2422-1701-6C3A-F0DB-FDE012D03AC4}"/>
                </a:ext>
              </a:extLst>
            </p:cNvPr>
            <p:cNvSpPr/>
            <p:nvPr/>
          </p:nvSpPr>
          <p:spPr>
            <a:xfrm>
              <a:off x="9217521" y="297837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8" name="Rectangle: Rounded Corners 82">
              <a:extLst>
                <a:ext uri="{FF2B5EF4-FFF2-40B4-BE49-F238E27FC236}">
                  <a16:creationId xmlns:a16="http://schemas.microsoft.com/office/drawing/2014/main" id="{8AF3DB8E-8C42-9191-45D0-10CB28FF7644}"/>
                </a:ext>
              </a:extLst>
            </p:cNvPr>
            <p:cNvSpPr/>
            <p:nvPr/>
          </p:nvSpPr>
          <p:spPr>
            <a:xfrm>
              <a:off x="9217521" y="3267630"/>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9" name="Rectangle: Rounded Corners 83">
              <a:extLst>
                <a:ext uri="{FF2B5EF4-FFF2-40B4-BE49-F238E27FC236}">
                  <a16:creationId xmlns:a16="http://schemas.microsoft.com/office/drawing/2014/main" id="{2F6BAFFA-618E-4E5D-112A-A144140C44DC}"/>
                </a:ext>
              </a:extLst>
            </p:cNvPr>
            <p:cNvSpPr/>
            <p:nvPr/>
          </p:nvSpPr>
          <p:spPr>
            <a:xfrm>
              <a:off x="9217521" y="3556882"/>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10" name="Rectangle: Rounded Corners 84">
              <a:extLst>
                <a:ext uri="{FF2B5EF4-FFF2-40B4-BE49-F238E27FC236}">
                  <a16:creationId xmlns:a16="http://schemas.microsoft.com/office/drawing/2014/main" id="{2E1A99D1-D99B-E1C6-D451-4E0CDE5C83A0}"/>
                </a:ext>
              </a:extLst>
            </p:cNvPr>
            <p:cNvSpPr/>
            <p:nvPr/>
          </p:nvSpPr>
          <p:spPr>
            <a:xfrm>
              <a:off x="9217521" y="3846134"/>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11" name="Rectangle: Rounded Corners 85">
              <a:extLst>
                <a:ext uri="{FF2B5EF4-FFF2-40B4-BE49-F238E27FC236}">
                  <a16:creationId xmlns:a16="http://schemas.microsoft.com/office/drawing/2014/main" id="{5ED4A2C1-FB29-217F-1C9A-87811309ADE1}"/>
                </a:ext>
              </a:extLst>
            </p:cNvPr>
            <p:cNvSpPr/>
            <p:nvPr/>
          </p:nvSpPr>
          <p:spPr>
            <a:xfrm>
              <a:off x="9217521" y="4135386"/>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sp>
          <p:nvSpPr>
            <p:cNvPr id="16" name="Rectangle: Rounded Corners 86">
              <a:extLst>
                <a:ext uri="{FF2B5EF4-FFF2-40B4-BE49-F238E27FC236}">
                  <a16:creationId xmlns:a16="http://schemas.microsoft.com/office/drawing/2014/main" id="{ACCDD418-1A78-F27F-4661-DEC07085B5EA}"/>
                </a:ext>
              </a:extLst>
            </p:cNvPr>
            <p:cNvSpPr/>
            <p:nvPr/>
          </p:nvSpPr>
          <p:spPr>
            <a:xfrm>
              <a:off x="9217521" y="442463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Mobile app</a:t>
              </a:r>
            </a:p>
          </p:txBody>
        </p:sp>
        <p:sp>
          <p:nvSpPr>
            <p:cNvPr id="17" name="Rectangle: Rounded Corners 87">
              <a:extLst>
                <a:ext uri="{FF2B5EF4-FFF2-40B4-BE49-F238E27FC236}">
                  <a16:creationId xmlns:a16="http://schemas.microsoft.com/office/drawing/2014/main" id="{A8D3D606-ED48-588A-3221-C6386EB2FA79}"/>
                </a:ext>
              </a:extLst>
            </p:cNvPr>
            <p:cNvSpPr/>
            <p:nvPr/>
          </p:nvSpPr>
          <p:spPr>
            <a:xfrm>
              <a:off x="9217521" y="4715787"/>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Trade show</a:t>
              </a:r>
            </a:p>
          </p:txBody>
        </p:sp>
      </p:grpSp>
      <p:grpSp>
        <p:nvGrpSpPr>
          <p:cNvPr id="21" name="Group 20">
            <a:extLst>
              <a:ext uri="{FF2B5EF4-FFF2-40B4-BE49-F238E27FC236}">
                <a16:creationId xmlns:a16="http://schemas.microsoft.com/office/drawing/2014/main" id="{FAB6EA18-2526-FF63-0775-4294FF3D7EE3}"/>
              </a:ext>
            </a:extLst>
          </p:cNvPr>
          <p:cNvGrpSpPr/>
          <p:nvPr/>
        </p:nvGrpSpPr>
        <p:grpSpPr>
          <a:xfrm>
            <a:off x="2090465" y="2931936"/>
            <a:ext cx="2029968" cy="1530500"/>
            <a:chOff x="9217521" y="2978378"/>
            <a:chExt cx="2200426" cy="1384907"/>
          </a:xfrm>
        </p:grpSpPr>
        <p:sp>
          <p:nvSpPr>
            <p:cNvPr id="22" name="Rectangle: Rounded Corners 81">
              <a:extLst>
                <a:ext uri="{FF2B5EF4-FFF2-40B4-BE49-F238E27FC236}">
                  <a16:creationId xmlns:a16="http://schemas.microsoft.com/office/drawing/2014/main" id="{65E6C8F6-0BEB-FC22-3EC0-AF11D6DB97A9}"/>
                </a:ext>
              </a:extLst>
            </p:cNvPr>
            <p:cNvSpPr/>
            <p:nvPr/>
          </p:nvSpPr>
          <p:spPr>
            <a:xfrm>
              <a:off x="9217521" y="2978378"/>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Email</a:t>
              </a:r>
            </a:p>
          </p:txBody>
        </p:sp>
        <p:sp>
          <p:nvSpPr>
            <p:cNvPr id="23" name="Rectangle: Rounded Corners 82">
              <a:extLst>
                <a:ext uri="{FF2B5EF4-FFF2-40B4-BE49-F238E27FC236}">
                  <a16:creationId xmlns:a16="http://schemas.microsoft.com/office/drawing/2014/main" id="{A887FB27-0D0B-04AA-67AB-3A80BE6D5E6E}"/>
                </a:ext>
              </a:extLst>
            </p:cNvPr>
            <p:cNvSpPr/>
            <p:nvPr/>
          </p:nvSpPr>
          <p:spPr>
            <a:xfrm>
              <a:off x="9217521" y="3267630"/>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In-person</a:t>
              </a:r>
            </a:p>
          </p:txBody>
        </p:sp>
        <p:sp>
          <p:nvSpPr>
            <p:cNvPr id="24" name="Rectangle: Rounded Corners 83">
              <a:extLst>
                <a:ext uri="{FF2B5EF4-FFF2-40B4-BE49-F238E27FC236}">
                  <a16:creationId xmlns:a16="http://schemas.microsoft.com/office/drawing/2014/main" id="{88204E02-261A-7D24-C43F-1B631FBD527E}"/>
                </a:ext>
              </a:extLst>
            </p:cNvPr>
            <p:cNvSpPr/>
            <p:nvPr/>
          </p:nvSpPr>
          <p:spPr>
            <a:xfrm>
              <a:off x="9217521" y="3556882"/>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Phone</a:t>
              </a:r>
            </a:p>
          </p:txBody>
        </p:sp>
        <p:sp>
          <p:nvSpPr>
            <p:cNvPr id="25" name="Rectangle: Rounded Corners 84">
              <a:extLst>
                <a:ext uri="{FF2B5EF4-FFF2-40B4-BE49-F238E27FC236}">
                  <a16:creationId xmlns:a16="http://schemas.microsoft.com/office/drawing/2014/main" id="{19800CF7-7581-1FC4-E7F1-D817B667AA0A}"/>
                </a:ext>
              </a:extLst>
            </p:cNvPr>
            <p:cNvSpPr/>
            <p:nvPr/>
          </p:nvSpPr>
          <p:spPr>
            <a:xfrm>
              <a:off x="9217521" y="3846134"/>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Supplier website</a:t>
              </a:r>
            </a:p>
          </p:txBody>
        </p:sp>
        <p:sp>
          <p:nvSpPr>
            <p:cNvPr id="26" name="Rectangle: Rounded Corners 85">
              <a:extLst>
                <a:ext uri="{FF2B5EF4-FFF2-40B4-BE49-F238E27FC236}">
                  <a16:creationId xmlns:a16="http://schemas.microsoft.com/office/drawing/2014/main" id="{4D18265E-D2D2-D05E-378C-2617E23996E4}"/>
                </a:ext>
              </a:extLst>
            </p:cNvPr>
            <p:cNvSpPr/>
            <p:nvPr/>
          </p:nvSpPr>
          <p:spPr>
            <a:xfrm>
              <a:off x="9217521" y="4135386"/>
              <a:ext cx="2200426" cy="227899"/>
            </a:xfrm>
            <a:prstGeom prst="roundRect">
              <a:avLst>
                <a:gd name="adj" fmla="val 50000"/>
              </a:avLst>
            </a:prstGeom>
            <a:solidFill>
              <a:srgbClr val="D6DCE5">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Procurement department</a:t>
              </a:r>
            </a:p>
          </p:txBody>
        </p:sp>
      </p:grpSp>
      <p:grpSp>
        <p:nvGrpSpPr>
          <p:cNvPr id="29" name="Group 28">
            <a:extLst>
              <a:ext uri="{FF2B5EF4-FFF2-40B4-BE49-F238E27FC236}">
                <a16:creationId xmlns:a16="http://schemas.microsoft.com/office/drawing/2014/main" id="{B760B774-D4FA-FBA3-9845-1E46C4C31952}"/>
              </a:ext>
            </a:extLst>
          </p:cNvPr>
          <p:cNvGrpSpPr/>
          <p:nvPr/>
        </p:nvGrpSpPr>
        <p:grpSpPr>
          <a:xfrm>
            <a:off x="10883126" y="2938729"/>
            <a:ext cx="614748" cy="3137189"/>
            <a:chOff x="9217521" y="2978378"/>
            <a:chExt cx="2200426" cy="2838755"/>
          </a:xfrm>
          <a:noFill/>
        </p:grpSpPr>
        <p:sp>
          <p:nvSpPr>
            <p:cNvPr id="30" name="Rectangle: Rounded Corners 81">
              <a:extLst>
                <a:ext uri="{FF2B5EF4-FFF2-40B4-BE49-F238E27FC236}">
                  <a16:creationId xmlns:a16="http://schemas.microsoft.com/office/drawing/2014/main" id="{5189CE09-9878-FE0F-2468-B06B7FC83403}"/>
                </a:ext>
              </a:extLst>
            </p:cNvPr>
            <p:cNvSpPr/>
            <p:nvPr/>
          </p:nvSpPr>
          <p:spPr>
            <a:xfrm>
              <a:off x="9217521" y="2978378"/>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5.2</a:t>
              </a:r>
            </a:p>
          </p:txBody>
        </p:sp>
        <p:sp>
          <p:nvSpPr>
            <p:cNvPr id="31" name="Rectangle: Rounded Corners 82">
              <a:extLst>
                <a:ext uri="{FF2B5EF4-FFF2-40B4-BE49-F238E27FC236}">
                  <a16:creationId xmlns:a16="http://schemas.microsoft.com/office/drawing/2014/main" id="{4FF2582E-4ED3-D8CC-8FEB-074FFE017031}"/>
                </a:ext>
              </a:extLst>
            </p:cNvPr>
            <p:cNvSpPr/>
            <p:nvPr/>
          </p:nvSpPr>
          <p:spPr>
            <a:xfrm>
              <a:off x="9217521" y="3267630"/>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4.7</a:t>
              </a:r>
            </a:p>
          </p:txBody>
        </p:sp>
        <p:sp>
          <p:nvSpPr>
            <p:cNvPr id="32" name="Rectangle: Rounded Corners 83">
              <a:extLst>
                <a:ext uri="{FF2B5EF4-FFF2-40B4-BE49-F238E27FC236}">
                  <a16:creationId xmlns:a16="http://schemas.microsoft.com/office/drawing/2014/main" id="{09F0DD20-E457-E73C-1E10-07274FC9A7C2}"/>
                </a:ext>
              </a:extLst>
            </p:cNvPr>
            <p:cNvSpPr/>
            <p:nvPr/>
          </p:nvSpPr>
          <p:spPr>
            <a:xfrm>
              <a:off x="9217521" y="3556882"/>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4.4</a:t>
              </a:r>
            </a:p>
          </p:txBody>
        </p:sp>
        <p:sp>
          <p:nvSpPr>
            <p:cNvPr id="33" name="Rectangle: Rounded Corners 84">
              <a:extLst>
                <a:ext uri="{FF2B5EF4-FFF2-40B4-BE49-F238E27FC236}">
                  <a16:creationId xmlns:a16="http://schemas.microsoft.com/office/drawing/2014/main" id="{80A6B5F2-54DD-5FC0-8373-48229DC4851B}"/>
                </a:ext>
              </a:extLst>
            </p:cNvPr>
            <p:cNvSpPr/>
            <p:nvPr/>
          </p:nvSpPr>
          <p:spPr>
            <a:xfrm>
              <a:off x="9217521" y="3846134"/>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3.8</a:t>
              </a:r>
            </a:p>
          </p:txBody>
        </p:sp>
        <p:sp>
          <p:nvSpPr>
            <p:cNvPr id="34" name="Rectangle: Rounded Corners 85">
              <a:extLst>
                <a:ext uri="{FF2B5EF4-FFF2-40B4-BE49-F238E27FC236}">
                  <a16:creationId xmlns:a16="http://schemas.microsoft.com/office/drawing/2014/main" id="{8AA9077B-B149-CFB3-26CF-DED9ADE3CBDB}"/>
                </a:ext>
              </a:extLst>
            </p:cNvPr>
            <p:cNvSpPr/>
            <p:nvPr/>
          </p:nvSpPr>
          <p:spPr>
            <a:xfrm>
              <a:off x="9217521" y="4135386"/>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3.5</a:t>
              </a:r>
            </a:p>
          </p:txBody>
        </p:sp>
        <p:sp>
          <p:nvSpPr>
            <p:cNvPr id="35" name="Rectangle: Rounded Corners 86">
              <a:extLst>
                <a:ext uri="{FF2B5EF4-FFF2-40B4-BE49-F238E27FC236}">
                  <a16:creationId xmlns:a16="http://schemas.microsoft.com/office/drawing/2014/main" id="{659FE532-304F-5024-071C-D018000EBE00}"/>
                </a:ext>
              </a:extLst>
            </p:cNvPr>
            <p:cNvSpPr/>
            <p:nvPr/>
          </p:nvSpPr>
          <p:spPr>
            <a:xfrm>
              <a:off x="9217521" y="4424638"/>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3.3</a:t>
              </a:r>
            </a:p>
          </p:txBody>
        </p:sp>
        <p:sp>
          <p:nvSpPr>
            <p:cNvPr id="36" name="Rectangle: Rounded Corners 87">
              <a:extLst>
                <a:ext uri="{FF2B5EF4-FFF2-40B4-BE49-F238E27FC236}">
                  <a16:creationId xmlns:a16="http://schemas.microsoft.com/office/drawing/2014/main" id="{17ACAD71-D51D-184B-7C45-6716D80684D2}"/>
                </a:ext>
              </a:extLst>
            </p:cNvPr>
            <p:cNvSpPr/>
            <p:nvPr/>
          </p:nvSpPr>
          <p:spPr>
            <a:xfrm>
              <a:off x="9217521" y="4715787"/>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2.9</a:t>
              </a:r>
            </a:p>
          </p:txBody>
        </p:sp>
        <p:sp>
          <p:nvSpPr>
            <p:cNvPr id="37" name="Rectangle: Rounded Corners 88">
              <a:extLst>
                <a:ext uri="{FF2B5EF4-FFF2-40B4-BE49-F238E27FC236}">
                  <a16:creationId xmlns:a16="http://schemas.microsoft.com/office/drawing/2014/main" id="{819047B4-88B8-4BE1-B645-1B1CB1352A68}"/>
                </a:ext>
              </a:extLst>
            </p:cNvPr>
            <p:cNvSpPr/>
            <p:nvPr/>
          </p:nvSpPr>
          <p:spPr>
            <a:xfrm>
              <a:off x="9217521" y="5006936"/>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2.1</a:t>
              </a:r>
            </a:p>
          </p:txBody>
        </p:sp>
        <p:sp>
          <p:nvSpPr>
            <p:cNvPr id="38" name="Rectangle: Rounded Corners 90">
              <a:extLst>
                <a:ext uri="{FF2B5EF4-FFF2-40B4-BE49-F238E27FC236}">
                  <a16:creationId xmlns:a16="http://schemas.microsoft.com/office/drawing/2014/main" id="{2F3AA1AC-1D50-BDF4-8F67-4B96F731C286}"/>
                </a:ext>
              </a:extLst>
            </p:cNvPr>
            <p:cNvSpPr/>
            <p:nvPr/>
          </p:nvSpPr>
          <p:spPr>
            <a:xfrm>
              <a:off x="9217521" y="5298085"/>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1.5</a:t>
              </a:r>
            </a:p>
          </p:txBody>
        </p:sp>
        <p:sp>
          <p:nvSpPr>
            <p:cNvPr id="39" name="Rectangle: Rounded Corners 91">
              <a:extLst>
                <a:ext uri="{FF2B5EF4-FFF2-40B4-BE49-F238E27FC236}">
                  <a16:creationId xmlns:a16="http://schemas.microsoft.com/office/drawing/2014/main" id="{D98A945E-923E-509F-3B0B-9FECD197313C}"/>
                </a:ext>
              </a:extLst>
            </p:cNvPr>
            <p:cNvSpPr/>
            <p:nvPr/>
          </p:nvSpPr>
          <p:spPr>
            <a:xfrm>
              <a:off x="9217521" y="5589234"/>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1.1</a:t>
              </a:r>
            </a:p>
          </p:txBody>
        </p:sp>
      </p:grpSp>
      <p:grpSp>
        <p:nvGrpSpPr>
          <p:cNvPr id="18" name="Group 17">
            <a:extLst>
              <a:ext uri="{FF2B5EF4-FFF2-40B4-BE49-F238E27FC236}">
                <a16:creationId xmlns:a16="http://schemas.microsoft.com/office/drawing/2014/main" id="{24DDEC4C-4123-D18F-30EC-F98443F84FA0}"/>
              </a:ext>
            </a:extLst>
          </p:cNvPr>
          <p:cNvGrpSpPr/>
          <p:nvPr/>
        </p:nvGrpSpPr>
        <p:grpSpPr>
          <a:xfrm>
            <a:off x="7477476" y="2938729"/>
            <a:ext cx="614748" cy="2171918"/>
            <a:chOff x="9217521" y="2978378"/>
            <a:chExt cx="2200426" cy="1965308"/>
          </a:xfrm>
          <a:noFill/>
        </p:grpSpPr>
        <p:sp>
          <p:nvSpPr>
            <p:cNvPr id="19" name="Rectangle: Rounded Corners 81">
              <a:extLst>
                <a:ext uri="{FF2B5EF4-FFF2-40B4-BE49-F238E27FC236}">
                  <a16:creationId xmlns:a16="http://schemas.microsoft.com/office/drawing/2014/main" id="{091E09D0-CC6C-4FB1-7A6C-DDED87BD0DA2}"/>
                </a:ext>
              </a:extLst>
            </p:cNvPr>
            <p:cNvSpPr/>
            <p:nvPr/>
          </p:nvSpPr>
          <p:spPr>
            <a:xfrm>
              <a:off x="9217521" y="2978378"/>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5.2</a:t>
              </a:r>
            </a:p>
          </p:txBody>
        </p:sp>
        <p:sp>
          <p:nvSpPr>
            <p:cNvPr id="20" name="Rectangle: Rounded Corners 82">
              <a:extLst>
                <a:ext uri="{FF2B5EF4-FFF2-40B4-BE49-F238E27FC236}">
                  <a16:creationId xmlns:a16="http://schemas.microsoft.com/office/drawing/2014/main" id="{D703C022-3FC6-1DC2-8A1E-4D21B6289AC6}"/>
                </a:ext>
              </a:extLst>
            </p:cNvPr>
            <p:cNvSpPr/>
            <p:nvPr/>
          </p:nvSpPr>
          <p:spPr>
            <a:xfrm>
              <a:off x="9217521" y="3267630"/>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4.7</a:t>
              </a:r>
            </a:p>
          </p:txBody>
        </p:sp>
        <p:sp>
          <p:nvSpPr>
            <p:cNvPr id="27" name="Rectangle: Rounded Corners 83">
              <a:extLst>
                <a:ext uri="{FF2B5EF4-FFF2-40B4-BE49-F238E27FC236}">
                  <a16:creationId xmlns:a16="http://schemas.microsoft.com/office/drawing/2014/main" id="{DD97088A-64AE-90C7-40B1-12FBF7A0957A}"/>
                </a:ext>
              </a:extLst>
            </p:cNvPr>
            <p:cNvSpPr/>
            <p:nvPr/>
          </p:nvSpPr>
          <p:spPr>
            <a:xfrm>
              <a:off x="9217521" y="3556882"/>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4.4</a:t>
              </a:r>
            </a:p>
          </p:txBody>
        </p:sp>
        <p:sp>
          <p:nvSpPr>
            <p:cNvPr id="28" name="Rectangle: Rounded Corners 84">
              <a:extLst>
                <a:ext uri="{FF2B5EF4-FFF2-40B4-BE49-F238E27FC236}">
                  <a16:creationId xmlns:a16="http://schemas.microsoft.com/office/drawing/2014/main" id="{1D321E18-7464-90B6-906E-6386CBFE25A9}"/>
                </a:ext>
              </a:extLst>
            </p:cNvPr>
            <p:cNvSpPr/>
            <p:nvPr/>
          </p:nvSpPr>
          <p:spPr>
            <a:xfrm>
              <a:off x="9217521" y="3846134"/>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3.8</a:t>
              </a:r>
            </a:p>
          </p:txBody>
        </p:sp>
        <p:sp>
          <p:nvSpPr>
            <p:cNvPr id="41" name="Rectangle: Rounded Corners 85">
              <a:extLst>
                <a:ext uri="{FF2B5EF4-FFF2-40B4-BE49-F238E27FC236}">
                  <a16:creationId xmlns:a16="http://schemas.microsoft.com/office/drawing/2014/main" id="{3BB78003-CEB4-EB9D-720B-C35F5D3EABB7}"/>
                </a:ext>
              </a:extLst>
            </p:cNvPr>
            <p:cNvSpPr/>
            <p:nvPr/>
          </p:nvSpPr>
          <p:spPr>
            <a:xfrm>
              <a:off x="9217521" y="4135386"/>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3.5</a:t>
              </a:r>
            </a:p>
          </p:txBody>
        </p:sp>
        <p:sp>
          <p:nvSpPr>
            <p:cNvPr id="42" name="Rectangle: Rounded Corners 86">
              <a:extLst>
                <a:ext uri="{FF2B5EF4-FFF2-40B4-BE49-F238E27FC236}">
                  <a16:creationId xmlns:a16="http://schemas.microsoft.com/office/drawing/2014/main" id="{C4A15FBE-3F08-0C32-7D63-F8A000853372}"/>
                </a:ext>
              </a:extLst>
            </p:cNvPr>
            <p:cNvSpPr/>
            <p:nvPr/>
          </p:nvSpPr>
          <p:spPr>
            <a:xfrm>
              <a:off x="9217521" y="4424638"/>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3.3</a:t>
              </a:r>
            </a:p>
          </p:txBody>
        </p:sp>
        <p:sp>
          <p:nvSpPr>
            <p:cNvPr id="43" name="Rectangle: Rounded Corners 87">
              <a:extLst>
                <a:ext uri="{FF2B5EF4-FFF2-40B4-BE49-F238E27FC236}">
                  <a16:creationId xmlns:a16="http://schemas.microsoft.com/office/drawing/2014/main" id="{F6E86D8B-1B52-5716-4681-76DA189B64F6}"/>
                </a:ext>
              </a:extLst>
            </p:cNvPr>
            <p:cNvSpPr/>
            <p:nvPr/>
          </p:nvSpPr>
          <p:spPr>
            <a:xfrm>
              <a:off x="9217521" y="4715787"/>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1.7</a:t>
              </a:r>
            </a:p>
          </p:txBody>
        </p:sp>
      </p:grpSp>
      <p:grpSp>
        <p:nvGrpSpPr>
          <p:cNvPr id="47" name="Group 46">
            <a:extLst>
              <a:ext uri="{FF2B5EF4-FFF2-40B4-BE49-F238E27FC236}">
                <a16:creationId xmlns:a16="http://schemas.microsoft.com/office/drawing/2014/main" id="{4193DFD9-9271-0AD1-22E2-F4ED1F5789CD}"/>
              </a:ext>
            </a:extLst>
          </p:cNvPr>
          <p:cNvGrpSpPr/>
          <p:nvPr/>
        </p:nvGrpSpPr>
        <p:grpSpPr>
          <a:xfrm>
            <a:off x="4082907" y="2938728"/>
            <a:ext cx="614748" cy="1530500"/>
            <a:chOff x="9217521" y="2978378"/>
            <a:chExt cx="2200426" cy="1384907"/>
          </a:xfrm>
          <a:noFill/>
        </p:grpSpPr>
        <p:sp>
          <p:nvSpPr>
            <p:cNvPr id="49" name="Rectangle: Rounded Corners 81">
              <a:extLst>
                <a:ext uri="{FF2B5EF4-FFF2-40B4-BE49-F238E27FC236}">
                  <a16:creationId xmlns:a16="http://schemas.microsoft.com/office/drawing/2014/main" id="{BF938BF2-8842-9A7D-0890-574B52C7A8DF}"/>
                </a:ext>
              </a:extLst>
            </p:cNvPr>
            <p:cNvSpPr/>
            <p:nvPr/>
          </p:nvSpPr>
          <p:spPr>
            <a:xfrm>
              <a:off x="9217521" y="2978378"/>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5.2</a:t>
              </a:r>
            </a:p>
          </p:txBody>
        </p:sp>
        <p:sp>
          <p:nvSpPr>
            <p:cNvPr id="50" name="Rectangle: Rounded Corners 82">
              <a:extLst>
                <a:ext uri="{FF2B5EF4-FFF2-40B4-BE49-F238E27FC236}">
                  <a16:creationId xmlns:a16="http://schemas.microsoft.com/office/drawing/2014/main" id="{C1EE912E-39B8-665C-9756-356512E0BCEB}"/>
                </a:ext>
              </a:extLst>
            </p:cNvPr>
            <p:cNvSpPr/>
            <p:nvPr/>
          </p:nvSpPr>
          <p:spPr>
            <a:xfrm>
              <a:off x="9217521" y="3267630"/>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4.7</a:t>
              </a:r>
            </a:p>
          </p:txBody>
        </p:sp>
        <p:sp>
          <p:nvSpPr>
            <p:cNvPr id="51" name="Rectangle: Rounded Corners 83">
              <a:extLst>
                <a:ext uri="{FF2B5EF4-FFF2-40B4-BE49-F238E27FC236}">
                  <a16:creationId xmlns:a16="http://schemas.microsoft.com/office/drawing/2014/main" id="{D7C48042-14F7-BA69-4D6F-CFB0844B4CD1}"/>
                </a:ext>
              </a:extLst>
            </p:cNvPr>
            <p:cNvSpPr/>
            <p:nvPr/>
          </p:nvSpPr>
          <p:spPr>
            <a:xfrm>
              <a:off x="9217521" y="3556882"/>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4.4</a:t>
              </a:r>
            </a:p>
          </p:txBody>
        </p:sp>
        <p:sp>
          <p:nvSpPr>
            <p:cNvPr id="52" name="Rectangle: Rounded Corners 84">
              <a:extLst>
                <a:ext uri="{FF2B5EF4-FFF2-40B4-BE49-F238E27FC236}">
                  <a16:creationId xmlns:a16="http://schemas.microsoft.com/office/drawing/2014/main" id="{7BA4A64E-AE2F-E961-4F54-0BDE5489644D}"/>
                </a:ext>
              </a:extLst>
            </p:cNvPr>
            <p:cNvSpPr/>
            <p:nvPr/>
          </p:nvSpPr>
          <p:spPr>
            <a:xfrm>
              <a:off x="9217521" y="3846134"/>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3.8</a:t>
              </a:r>
            </a:p>
          </p:txBody>
        </p:sp>
        <p:sp>
          <p:nvSpPr>
            <p:cNvPr id="53" name="Rectangle: Rounded Corners 85">
              <a:extLst>
                <a:ext uri="{FF2B5EF4-FFF2-40B4-BE49-F238E27FC236}">
                  <a16:creationId xmlns:a16="http://schemas.microsoft.com/office/drawing/2014/main" id="{98B657AA-4AC9-08AB-4209-FC05C1D41405}"/>
                </a:ext>
              </a:extLst>
            </p:cNvPr>
            <p:cNvSpPr/>
            <p:nvPr/>
          </p:nvSpPr>
          <p:spPr>
            <a:xfrm>
              <a:off x="9217521" y="4135386"/>
              <a:ext cx="2200426" cy="22789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3.5</a:t>
              </a:r>
            </a:p>
          </p:txBody>
        </p:sp>
      </p:grpSp>
      <p:sp>
        <p:nvSpPr>
          <p:cNvPr id="90" name="TextBox 89">
            <a:extLst>
              <a:ext uri="{FF2B5EF4-FFF2-40B4-BE49-F238E27FC236}">
                <a16:creationId xmlns:a16="http://schemas.microsoft.com/office/drawing/2014/main" id="{43ECE2B0-3111-44BC-91AB-95C46BFD4C4D}"/>
              </a:ext>
            </a:extLst>
          </p:cNvPr>
          <p:cNvSpPr txBox="1"/>
          <p:nvPr/>
        </p:nvSpPr>
        <p:spPr>
          <a:xfrm rot="16200000">
            <a:off x="-1010801" y="1504795"/>
            <a:ext cx="266932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Channel</a:t>
            </a:r>
          </a:p>
        </p:txBody>
      </p:sp>
      <p:grpSp>
        <p:nvGrpSpPr>
          <p:cNvPr id="2" name="Group 1">
            <a:extLst>
              <a:ext uri="{FF2B5EF4-FFF2-40B4-BE49-F238E27FC236}">
                <a16:creationId xmlns:a16="http://schemas.microsoft.com/office/drawing/2014/main" id="{D1C6CAAD-55CA-FA75-E176-728C1E20F310}"/>
              </a:ext>
            </a:extLst>
          </p:cNvPr>
          <p:cNvGrpSpPr/>
          <p:nvPr/>
        </p:nvGrpSpPr>
        <p:grpSpPr>
          <a:xfrm>
            <a:off x="1200026" y="2019113"/>
            <a:ext cx="434600" cy="4282644"/>
            <a:chOff x="1200026" y="2019113"/>
            <a:chExt cx="434600" cy="4282644"/>
          </a:xfrm>
        </p:grpSpPr>
        <p:sp>
          <p:nvSpPr>
            <p:cNvPr id="44" name="Rectangle: Top Corners Rounded 116">
              <a:extLst>
                <a:ext uri="{FF2B5EF4-FFF2-40B4-BE49-F238E27FC236}">
                  <a16:creationId xmlns:a16="http://schemas.microsoft.com/office/drawing/2014/main" id="{2F642321-CE01-F5CC-B19B-254D336942F9}"/>
                </a:ext>
              </a:extLst>
            </p:cNvPr>
            <p:cNvSpPr/>
            <p:nvPr/>
          </p:nvSpPr>
          <p:spPr>
            <a:xfrm>
              <a:off x="1200026" y="2019113"/>
              <a:ext cx="434600" cy="4282644"/>
            </a:xfrm>
            <a:prstGeom prst="round2SameRect">
              <a:avLst>
                <a:gd name="adj1" fmla="val 50000"/>
                <a:gd name="adj2" fmla="val 0"/>
              </a:avLst>
            </a:prstGeom>
            <a:gradFill flip="none" rotWithShape="1">
              <a:gsLst>
                <a:gs pos="100000">
                  <a:schemeClr val="accent3">
                    <a:alpha val="0"/>
                  </a:schemeClr>
                </a:gs>
                <a:gs pos="0">
                  <a:schemeClr val="accent1">
                    <a:alpha val="5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TextBox 44">
              <a:extLst>
                <a:ext uri="{FF2B5EF4-FFF2-40B4-BE49-F238E27FC236}">
                  <a16:creationId xmlns:a16="http://schemas.microsoft.com/office/drawing/2014/main" id="{064C2F18-88CF-3A75-E99F-141191167BE0}"/>
                </a:ext>
              </a:extLst>
            </p:cNvPr>
            <p:cNvSpPr txBox="1"/>
            <p:nvPr/>
          </p:nvSpPr>
          <p:spPr>
            <a:xfrm rot="16200000">
              <a:off x="1185959" y="2342067"/>
              <a:ext cx="505267" cy="270962"/>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lumMod val="75000"/>
                    </a:srgbClr>
                  </a:solidFill>
                  <a:effectLst/>
                  <a:uLnTx/>
                  <a:uFillTx/>
                  <a:latin typeface="Montserrat" panose="00000500000000000000" pitchFamily="50" charset="0"/>
                  <a:ea typeface="+mn-ea"/>
                  <a:cs typeface="+mn-cs"/>
                </a:rPr>
                <a:t>High</a:t>
              </a:r>
            </a:p>
          </p:txBody>
        </p:sp>
        <p:sp>
          <p:nvSpPr>
            <p:cNvPr id="46" name="TextBox 45">
              <a:extLst>
                <a:ext uri="{FF2B5EF4-FFF2-40B4-BE49-F238E27FC236}">
                  <a16:creationId xmlns:a16="http://schemas.microsoft.com/office/drawing/2014/main" id="{2F8758EF-D257-AB7D-B054-63AD15B42D0A}"/>
                </a:ext>
              </a:extLst>
            </p:cNvPr>
            <p:cNvSpPr txBox="1"/>
            <p:nvPr/>
          </p:nvSpPr>
          <p:spPr>
            <a:xfrm rot="16200000">
              <a:off x="1205995" y="5707841"/>
              <a:ext cx="465192" cy="27096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lumMod val="60000"/>
                      <a:lumOff val="40000"/>
                    </a:srgbClr>
                  </a:solidFill>
                  <a:effectLst/>
                  <a:uLnTx/>
                  <a:uFillTx/>
                  <a:latin typeface="Montserrat" panose="00000500000000000000" pitchFamily="50" charset="0"/>
                  <a:ea typeface="+mn-ea"/>
                  <a:cs typeface="+mn-cs"/>
                </a:rPr>
                <a:t>Low</a:t>
              </a:r>
            </a:p>
          </p:txBody>
        </p:sp>
        <p:sp>
          <p:nvSpPr>
            <p:cNvPr id="54" name="TextBox 53">
              <a:extLst>
                <a:ext uri="{FF2B5EF4-FFF2-40B4-BE49-F238E27FC236}">
                  <a16:creationId xmlns:a16="http://schemas.microsoft.com/office/drawing/2014/main" id="{EB4902B7-CB3A-4B62-292A-717A0330DDC2}"/>
                </a:ext>
              </a:extLst>
            </p:cNvPr>
            <p:cNvSpPr txBox="1"/>
            <p:nvPr/>
          </p:nvSpPr>
          <p:spPr>
            <a:xfrm rot="16200000">
              <a:off x="1222027" y="4024954"/>
              <a:ext cx="433132" cy="270962"/>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4472C4"/>
                  </a:solidFill>
                  <a:effectLst/>
                  <a:uLnTx/>
                  <a:uFillTx/>
                  <a:latin typeface="Montserrat" panose="00000500000000000000" pitchFamily="50" charset="0"/>
                  <a:ea typeface="+mn-ea"/>
                  <a:cs typeface="+mn-cs"/>
                </a:rPr>
                <a:t>Mid</a:t>
              </a:r>
            </a:p>
          </p:txBody>
        </p:sp>
      </p:grpSp>
    </p:spTree>
    <p:extLst>
      <p:ext uri="{BB962C8B-B14F-4D97-AF65-F5344CB8AC3E}">
        <p14:creationId xmlns:p14="http://schemas.microsoft.com/office/powerpoint/2010/main" val="3115850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3"/>
            </a:gs>
            <a:gs pos="100000">
              <a:schemeClr val="accent1"/>
            </a:gs>
          </a:gsLst>
          <a:lin ang="5400000" scaled="0"/>
        </a:gradFill>
        <a:effectLst/>
      </p:bgPr>
    </p:bg>
    <p:spTree>
      <p:nvGrpSpPr>
        <p:cNvPr id="1" name=""/>
        <p:cNvGrpSpPr/>
        <p:nvPr/>
      </p:nvGrpSpPr>
      <p:grpSpPr>
        <a:xfrm>
          <a:off x="0" y="0"/>
          <a:ext cx="0" cy="0"/>
          <a:chOff x="0" y="0"/>
          <a:chExt cx="0" cy="0"/>
        </a:xfrm>
      </p:grpSpPr>
      <p:sp>
        <p:nvSpPr>
          <p:cNvPr id="61" name="Freeform: Shape 60">
            <a:extLst>
              <a:ext uri="{FF2B5EF4-FFF2-40B4-BE49-F238E27FC236}">
                <a16:creationId xmlns:a16="http://schemas.microsoft.com/office/drawing/2014/main" id="{0850E2A6-E16B-492C-A613-21513BC8CF8E}"/>
              </a:ext>
            </a:extLst>
          </p:cNvPr>
          <p:cNvSpPr/>
          <p:nvPr/>
        </p:nvSpPr>
        <p:spPr>
          <a:xfrm>
            <a:off x="-533400" y="223112"/>
            <a:ext cx="13258800" cy="6634084"/>
          </a:xfrm>
          <a:custGeom>
            <a:avLst/>
            <a:gdLst>
              <a:gd name="connsiteX0" fmla="*/ 6672620 w 13258800"/>
              <a:gd name="connsiteY0" fmla="*/ 2708683 h 6634084"/>
              <a:gd name="connsiteX1" fmla="*/ 6661798 w 13258800"/>
              <a:gd name="connsiteY1" fmla="*/ 2708894 h 6634084"/>
              <a:gd name="connsiteX2" fmla="*/ 6672742 w 13258800"/>
              <a:gd name="connsiteY2" fmla="*/ 2708692 h 6634084"/>
              <a:gd name="connsiteX3" fmla="*/ 6698353 w 13258800"/>
              <a:gd name="connsiteY3" fmla="*/ 688 h 6634084"/>
              <a:gd name="connsiteX4" fmla="*/ 10313145 w 13258800"/>
              <a:gd name="connsiteY4" fmla="*/ 2210826 h 6634084"/>
              <a:gd name="connsiteX5" fmla="*/ 13258800 w 13258800"/>
              <a:gd name="connsiteY5" fmla="*/ 4830376 h 6634084"/>
              <a:gd name="connsiteX6" fmla="*/ 13258800 w 13258800"/>
              <a:gd name="connsiteY6" fmla="*/ 6634084 h 6634084"/>
              <a:gd name="connsiteX7" fmla="*/ 12948570 w 13258800"/>
              <a:gd name="connsiteY7" fmla="*/ 6634084 h 6634084"/>
              <a:gd name="connsiteX8" fmla="*/ 12948569 w 13258800"/>
              <a:gd name="connsiteY8" fmla="*/ 6634083 h 6634084"/>
              <a:gd name="connsiteX9" fmla="*/ 12072424 w 13258800"/>
              <a:gd name="connsiteY9" fmla="*/ 6634083 h 6634084"/>
              <a:gd name="connsiteX10" fmla="*/ 12072425 w 13258800"/>
              <a:gd name="connsiteY10" fmla="*/ 6634084 h 6634084"/>
              <a:gd name="connsiteX11" fmla="*/ 11039908 w 13258800"/>
              <a:gd name="connsiteY11" fmla="*/ 6634084 h 6634084"/>
              <a:gd name="connsiteX12" fmla="*/ 9513850 w 13258800"/>
              <a:gd name="connsiteY12" fmla="*/ 6634084 h 6634084"/>
              <a:gd name="connsiteX13" fmla="*/ 3744768 w 13258800"/>
              <a:gd name="connsiteY13" fmla="*/ 6634084 h 6634084"/>
              <a:gd name="connsiteX14" fmla="*/ 2218698 w 13258800"/>
              <a:gd name="connsiteY14" fmla="*/ 6634084 h 6634084"/>
              <a:gd name="connsiteX15" fmla="*/ 1186220 w 13258800"/>
              <a:gd name="connsiteY15" fmla="*/ 6634084 h 6634084"/>
              <a:gd name="connsiteX16" fmla="*/ 1186221 w 13258800"/>
              <a:gd name="connsiteY16" fmla="*/ 6634083 h 6634084"/>
              <a:gd name="connsiteX17" fmla="*/ 315268 w 13258800"/>
              <a:gd name="connsiteY17" fmla="*/ 6634083 h 6634084"/>
              <a:gd name="connsiteX18" fmla="*/ 315267 w 13258800"/>
              <a:gd name="connsiteY18" fmla="*/ 6634084 h 6634084"/>
              <a:gd name="connsiteX19" fmla="*/ 0 w 13258800"/>
              <a:gd name="connsiteY19" fmla="*/ 6634084 h 6634084"/>
              <a:gd name="connsiteX20" fmla="*/ 0 w 13258800"/>
              <a:gd name="connsiteY20" fmla="*/ 4834863 h 6634084"/>
              <a:gd name="connsiteX21" fmla="*/ 3032924 w 13258800"/>
              <a:gd name="connsiteY21" fmla="*/ 2137699 h 6634084"/>
              <a:gd name="connsiteX22" fmla="*/ 6698353 w 13258800"/>
              <a:gd name="connsiteY22" fmla="*/ 688 h 6634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258800" h="6634084">
                <a:moveTo>
                  <a:pt x="6672620" y="2708683"/>
                </a:moveTo>
                <a:lnTo>
                  <a:pt x="6661798" y="2708894"/>
                </a:lnTo>
                <a:lnTo>
                  <a:pt x="6672742" y="2708692"/>
                </a:lnTo>
                <a:close/>
                <a:moveTo>
                  <a:pt x="6698353" y="688"/>
                </a:moveTo>
                <a:cubicBezTo>
                  <a:pt x="7703695" y="26471"/>
                  <a:pt x="8700597" y="776779"/>
                  <a:pt x="10313145" y="2210826"/>
                </a:cubicBezTo>
                <a:lnTo>
                  <a:pt x="13258800" y="4830376"/>
                </a:lnTo>
                <a:lnTo>
                  <a:pt x="13258800" y="6634084"/>
                </a:lnTo>
                <a:lnTo>
                  <a:pt x="12948570" y="6634084"/>
                </a:lnTo>
                <a:lnTo>
                  <a:pt x="12948569" y="6634083"/>
                </a:lnTo>
                <a:lnTo>
                  <a:pt x="12072424" y="6634083"/>
                </a:lnTo>
                <a:lnTo>
                  <a:pt x="12072425" y="6634084"/>
                </a:lnTo>
                <a:lnTo>
                  <a:pt x="11039908" y="6634084"/>
                </a:lnTo>
                <a:lnTo>
                  <a:pt x="9513850" y="6634084"/>
                </a:lnTo>
                <a:lnTo>
                  <a:pt x="3744768" y="6634084"/>
                </a:lnTo>
                <a:lnTo>
                  <a:pt x="2218698" y="6634084"/>
                </a:lnTo>
                <a:lnTo>
                  <a:pt x="1186220" y="6634084"/>
                </a:lnTo>
                <a:lnTo>
                  <a:pt x="1186221" y="6634083"/>
                </a:lnTo>
                <a:lnTo>
                  <a:pt x="315268" y="6634083"/>
                </a:lnTo>
                <a:lnTo>
                  <a:pt x="315267" y="6634084"/>
                </a:lnTo>
                <a:lnTo>
                  <a:pt x="0" y="6634084"/>
                </a:lnTo>
                <a:lnTo>
                  <a:pt x="0" y="4834863"/>
                </a:lnTo>
                <a:lnTo>
                  <a:pt x="3032924" y="2137699"/>
                </a:lnTo>
                <a:cubicBezTo>
                  <a:pt x="4679230" y="673647"/>
                  <a:pt x="5693011" y="-25095"/>
                  <a:pt x="6698353" y="688"/>
                </a:cubicBezTo>
                <a:close/>
              </a:path>
            </a:pathLst>
          </a:custGeom>
          <a:gradFill>
            <a:gsLst>
              <a:gs pos="0">
                <a:schemeClr val="accent3">
                  <a:lumMod val="60000"/>
                  <a:lumOff val="40000"/>
                  <a:alpha val="50000"/>
                </a:schemeClr>
              </a:gs>
              <a:gs pos="100000">
                <a:schemeClr val="accent1">
                  <a:alpha val="0"/>
                </a:schemeClr>
              </a:gs>
            </a:gsLst>
            <a:lin ang="5400000" scaled="0"/>
          </a:gradFill>
          <a:ln w="2438"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55B3A0C3-4138-4893-8071-2AC07E182B86}"/>
              </a:ext>
            </a:extLst>
          </p:cNvPr>
          <p:cNvSpPr/>
          <p:nvPr/>
        </p:nvSpPr>
        <p:spPr>
          <a:xfrm>
            <a:off x="-531398" y="1628137"/>
            <a:ext cx="13254796" cy="5229059"/>
          </a:xfrm>
          <a:custGeom>
            <a:avLst/>
            <a:gdLst>
              <a:gd name="connsiteX0" fmla="*/ 6670618 w 13254796"/>
              <a:gd name="connsiteY0" fmla="*/ 1303658 h 5229059"/>
              <a:gd name="connsiteX1" fmla="*/ 6659796 w 13254796"/>
              <a:gd name="connsiteY1" fmla="*/ 1303869 h 5229059"/>
              <a:gd name="connsiteX2" fmla="*/ 6670740 w 13254796"/>
              <a:gd name="connsiteY2" fmla="*/ 1303667 h 5229059"/>
              <a:gd name="connsiteX3" fmla="*/ 6670618 w 13254796"/>
              <a:gd name="connsiteY3" fmla="*/ 432 h 5229059"/>
              <a:gd name="connsiteX4" fmla="*/ 8935901 w 13254796"/>
              <a:gd name="connsiteY4" fmla="*/ 1385458 h 5229059"/>
              <a:gd name="connsiteX5" fmla="*/ 12983097 w 13254796"/>
              <a:gd name="connsiteY5" fmla="*/ 4984609 h 5229059"/>
              <a:gd name="connsiteX6" fmla="*/ 13254796 w 13254796"/>
              <a:gd name="connsiteY6" fmla="*/ 5226254 h 5229059"/>
              <a:gd name="connsiteX7" fmla="*/ 13254796 w 13254796"/>
              <a:gd name="connsiteY7" fmla="*/ 5229058 h 5229059"/>
              <a:gd name="connsiteX8" fmla="*/ 12070422 w 13254796"/>
              <a:gd name="connsiteY8" fmla="*/ 5229058 h 5229059"/>
              <a:gd name="connsiteX9" fmla="*/ 12070423 w 13254796"/>
              <a:gd name="connsiteY9" fmla="*/ 5229059 h 5229059"/>
              <a:gd name="connsiteX10" fmla="*/ 11037906 w 13254796"/>
              <a:gd name="connsiteY10" fmla="*/ 5229059 h 5229059"/>
              <a:gd name="connsiteX11" fmla="*/ 9511848 w 13254796"/>
              <a:gd name="connsiteY11" fmla="*/ 5229059 h 5229059"/>
              <a:gd name="connsiteX12" fmla="*/ 3742766 w 13254796"/>
              <a:gd name="connsiteY12" fmla="*/ 5229059 h 5229059"/>
              <a:gd name="connsiteX13" fmla="*/ 2216696 w 13254796"/>
              <a:gd name="connsiteY13" fmla="*/ 5229059 h 5229059"/>
              <a:gd name="connsiteX14" fmla="*/ 1184218 w 13254796"/>
              <a:gd name="connsiteY14" fmla="*/ 5229059 h 5229059"/>
              <a:gd name="connsiteX15" fmla="*/ 1184219 w 13254796"/>
              <a:gd name="connsiteY15" fmla="*/ 5229058 h 5229059"/>
              <a:gd name="connsiteX16" fmla="*/ 0 w 13254796"/>
              <a:gd name="connsiteY16" fmla="*/ 5229058 h 5229059"/>
              <a:gd name="connsiteX17" fmla="*/ 274882 w 13254796"/>
              <a:gd name="connsiteY17" fmla="*/ 4984633 h 5229059"/>
              <a:gd name="connsiteX18" fmla="*/ 4373574 w 13254796"/>
              <a:gd name="connsiteY18" fmla="*/ 1339640 h 5229059"/>
              <a:gd name="connsiteX19" fmla="*/ 6670618 w 13254796"/>
              <a:gd name="connsiteY19" fmla="*/ 432 h 522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254796" h="5229059">
                <a:moveTo>
                  <a:pt x="6670618" y="1303658"/>
                </a:moveTo>
                <a:lnTo>
                  <a:pt x="6659796" y="1303869"/>
                </a:lnTo>
                <a:lnTo>
                  <a:pt x="6670740" y="1303667"/>
                </a:lnTo>
                <a:close/>
                <a:moveTo>
                  <a:pt x="6670618" y="432"/>
                </a:moveTo>
                <a:cubicBezTo>
                  <a:pt x="7300640" y="16589"/>
                  <a:pt x="7925368" y="486786"/>
                  <a:pt x="8935901" y="1385458"/>
                </a:cubicBezTo>
                <a:cubicBezTo>
                  <a:pt x="10508686" y="2784148"/>
                  <a:pt x="11410312" y="3585943"/>
                  <a:pt x="12983097" y="4984609"/>
                </a:cubicBezTo>
                <a:cubicBezTo>
                  <a:pt x="13075298" y="5066637"/>
                  <a:pt x="13165802" y="5147104"/>
                  <a:pt x="13254796" y="5226254"/>
                </a:cubicBezTo>
                <a:lnTo>
                  <a:pt x="13254796" y="5229058"/>
                </a:lnTo>
                <a:lnTo>
                  <a:pt x="12070422" y="5229058"/>
                </a:lnTo>
                <a:lnTo>
                  <a:pt x="12070423" y="5229059"/>
                </a:lnTo>
                <a:lnTo>
                  <a:pt x="11037906" y="5229059"/>
                </a:lnTo>
                <a:lnTo>
                  <a:pt x="9511848" y="5229059"/>
                </a:lnTo>
                <a:lnTo>
                  <a:pt x="3742766" y="5229059"/>
                </a:lnTo>
                <a:lnTo>
                  <a:pt x="2216696" y="5229059"/>
                </a:lnTo>
                <a:lnTo>
                  <a:pt x="1184218" y="5229059"/>
                </a:lnTo>
                <a:lnTo>
                  <a:pt x="1184219" y="5229058"/>
                </a:lnTo>
                <a:lnTo>
                  <a:pt x="0" y="5229058"/>
                </a:lnTo>
                <a:cubicBezTo>
                  <a:pt x="89418" y="5149543"/>
                  <a:pt x="180956" y="5068148"/>
                  <a:pt x="274882" y="4984633"/>
                </a:cubicBezTo>
                <a:cubicBezTo>
                  <a:pt x="1797681" y="3630395"/>
                  <a:pt x="2850775" y="2693878"/>
                  <a:pt x="4373574" y="1339640"/>
                </a:cubicBezTo>
                <a:cubicBezTo>
                  <a:pt x="5405281" y="422156"/>
                  <a:pt x="6040597" y="-15726"/>
                  <a:pt x="6670618" y="432"/>
                </a:cubicBezTo>
                <a:close/>
              </a:path>
            </a:pathLst>
          </a:custGeom>
          <a:gradFill>
            <a:gsLst>
              <a:gs pos="0">
                <a:schemeClr val="accent3">
                  <a:lumMod val="60000"/>
                  <a:lumOff val="40000"/>
                </a:schemeClr>
              </a:gs>
              <a:gs pos="100000">
                <a:schemeClr val="accent1">
                  <a:alpha val="0"/>
                </a:schemeClr>
              </a:gs>
            </a:gsLst>
            <a:lin ang="5400000" scaled="0"/>
          </a:gradFill>
          <a:ln w="243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58" name="Freeform: Shape 57">
            <a:extLst>
              <a:ext uri="{FF2B5EF4-FFF2-40B4-BE49-F238E27FC236}">
                <a16:creationId xmlns:a16="http://schemas.microsoft.com/office/drawing/2014/main" id="{3F401E84-0263-4D88-91D4-123F10C49E10}"/>
              </a:ext>
            </a:extLst>
          </p:cNvPr>
          <p:cNvSpPr/>
          <p:nvPr/>
        </p:nvSpPr>
        <p:spPr>
          <a:xfrm>
            <a:off x="652324" y="2931364"/>
            <a:ext cx="10886205" cy="3925832"/>
          </a:xfrm>
          <a:custGeom>
            <a:avLst/>
            <a:gdLst>
              <a:gd name="connsiteX0" fmla="*/ 5486986 w 10886205"/>
              <a:gd name="connsiteY0" fmla="*/ 431 h 3925832"/>
              <a:gd name="connsiteX1" fmla="*/ 7874924 w 10886205"/>
              <a:gd name="connsiteY1" fmla="*/ 1385458 h 3925832"/>
              <a:gd name="connsiteX2" fmla="*/ 10886205 w 10886205"/>
              <a:gd name="connsiteY2" fmla="*/ 3925832 h 3925832"/>
              <a:gd name="connsiteX3" fmla="*/ 9853688 w 10886205"/>
              <a:gd name="connsiteY3" fmla="*/ 3925832 h 3925832"/>
              <a:gd name="connsiteX4" fmla="*/ 8327630 w 10886205"/>
              <a:gd name="connsiteY4" fmla="*/ 3925832 h 3925832"/>
              <a:gd name="connsiteX5" fmla="*/ 2558548 w 10886205"/>
              <a:gd name="connsiteY5" fmla="*/ 3925832 h 3925832"/>
              <a:gd name="connsiteX6" fmla="*/ 1032478 w 10886205"/>
              <a:gd name="connsiteY6" fmla="*/ 3925832 h 3925832"/>
              <a:gd name="connsiteX7" fmla="*/ 0 w 10886205"/>
              <a:gd name="connsiteY7" fmla="*/ 3925832 h 3925832"/>
              <a:gd name="connsiteX8" fmla="*/ 3065567 w 10886205"/>
              <a:gd name="connsiteY8" fmla="*/ 1339641 h 3925832"/>
              <a:gd name="connsiteX9" fmla="*/ 5486986 w 10886205"/>
              <a:gd name="connsiteY9" fmla="*/ 431 h 3925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86205" h="3925832">
                <a:moveTo>
                  <a:pt x="5486986" y="431"/>
                </a:moveTo>
                <a:cubicBezTo>
                  <a:pt x="6151121" y="16589"/>
                  <a:pt x="6809675" y="486785"/>
                  <a:pt x="7874924" y="1385458"/>
                </a:cubicBezTo>
                <a:cubicBezTo>
                  <a:pt x="9069569" y="2393273"/>
                  <a:pt x="9896878" y="3091217"/>
                  <a:pt x="10886205" y="3925832"/>
                </a:cubicBezTo>
                <a:lnTo>
                  <a:pt x="9853688" y="3925832"/>
                </a:lnTo>
                <a:lnTo>
                  <a:pt x="8327630" y="3925832"/>
                </a:lnTo>
                <a:lnTo>
                  <a:pt x="2558548" y="3925832"/>
                </a:lnTo>
                <a:lnTo>
                  <a:pt x="1032478" y="3925832"/>
                </a:lnTo>
                <a:lnTo>
                  <a:pt x="0" y="3925832"/>
                </a:lnTo>
                <a:cubicBezTo>
                  <a:pt x="1011494" y="3072514"/>
                  <a:pt x="1910308" y="2314245"/>
                  <a:pt x="3065567" y="1339641"/>
                </a:cubicBezTo>
                <a:cubicBezTo>
                  <a:pt x="4153137" y="422156"/>
                  <a:pt x="4822852" y="-15726"/>
                  <a:pt x="5486986" y="431"/>
                </a:cubicBezTo>
                <a:close/>
              </a:path>
            </a:pathLst>
          </a:custGeom>
          <a:gradFill>
            <a:gsLst>
              <a:gs pos="0">
                <a:schemeClr val="accent3">
                  <a:lumMod val="60000"/>
                  <a:lumOff val="40000"/>
                </a:schemeClr>
              </a:gs>
              <a:gs pos="100000">
                <a:schemeClr val="accent1"/>
              </a:gs>
            </a:gsLst>
            <a:lin ang="5400000" scaled="0"/>
          </a:gradFill>
          <a:ln w="243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8" name="Freeform: Shape 17">
            <a:extLst>
              <a:ext uri="{FF2B5EF4-FFF2-40B4-BE49-F238E27FC236}">
                <a16:creationId xmlns:a16="http://schemas.microsoft.com/office/drawing/2014/main" id="{4E210369-EE9F-4EFC-B6ED-BE68907AEC2C}"/>
              </a:ext>
            </a:extLst>
          </p:cNvPr>
          <p:cNvSpPr/>
          <p:nvPr/>
        </p:nvSpPr>
        <p:spPr>
          <a:xfrm>
            <a:off x="1685948" y="4594366"/>
            <a:ext cx="8820104" cy="2260397"/>
          </a:xfrm>
          <a:custGeom>
            <a:avLst/>
            <a:gdLst>
              <a:gd name="connsiteX0" fmla="*/ 5845577 w 5844844"/>
              <a:gd name="connsiteY0" fmla="*/ 2262829 h 2260396"/>
              <a:gd name="connsiteX1" fmla="*/ 5386865 w 5844844"/>
              <a:gd name="connsiteY1" fmla="*/ 1773857 h 2260396"/>
              <a:gd name="connsiteX2" fmla="*/ 513747 w 5844844"/>
              <a:gd name="connsiteY2" fmla="*/ 1715189 h 2260396"/>
              <a:gd name="connsiteX3" fmla="*/ 0 w 5844844"/>
              <a:gd name="connsiteY3" fmla="*/ 2262829 h 2260396"/>
              <a:gd name="connsiteX4" fmla="*/ 5845577 w 5844844"/>
              <a:gd name="connsiteY4" fmla="*/ 2262829 h 2260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4844" h="2260396">
                <a:moveTo>
                  <a:pt x="5845577" y="2262829"/>
                </a:moveTo>
                <a:cubicBezTo>
                  <a:pt x="5698273" y="2105821"/>
                  <a:pt x="5545776" y="1943253"/>
                  <a:pt x="5386865" y="1773857"/>
                </a:cubicBezTo>
                <a:cubicBezTo>
                  <a:pt x="3228101" y="-527359"/>
                  <a:pt x="2717719" y="-634185"/>
                  <a:pt x="513747" y="1715189"/>
                </a:cubicBezTo>
                <a:cubicBezTo>
                  <a:pt x="337011" y="1903604"/>
                  <a:pt x="166201" y="2085680"/>
                  <a:pt x="0" y="2262829"/>
                </a:cubicBezTo>
                <a:lnTo>
                  <a:pt x="5845577" y="2262829"/>
                </a:lnTo>
              </a:path>
            </a:pathLst>
          </a:custGeom>
          <a:gradFill>
            <a:gsLst>
              <a:gs pos="0">
                <a:schemeClr val="accent3">
                  <a:lumMod val="60000"/>
                  <a:lumOff val="40000"/>
                </a:schemeClr>
              </a:gs>
              <a:gs pos="100000">
                <a:schemeClr val="accent1"/>
              </a:gs>
            </a:gsLst>
            <a:lin ang="5400000" scaled="0"/>
          </a:gradFill>
          <a:ln w="243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2" name="TextBox 1">
            <a:extLst>
              <a:ext uri="{FF2B5EF4-FFF2-40B4-BE49-F238E27FC236}">
                <a16:creationId xmlns:a16="http://schemas.microsoft.com/office/drawing/2014/main" id="{59628A32-1255-4A94-BE0C-38ABB5805927}"/>
              </a:ext>
            </a:extLst>
          </p:cNvPr>
          <p:cNvSpPr txBox="1"/>
          <p:nvPr/>
        </p:nvSpPr>
        <p:spPr>
          <a:xfrm>
            <a:off x="2535571" y="2451118"/>
            <a:ext cx="7120859" cy="1015663"/>
          </a:xfrm>
          <a:prstGeom prst="rect">
            <a:avLst/>
          </a:prstGeom>
          <a:noFill/>
        </p:spPr>
        <p:txBody>
          <a:bodyPr wrap="none" rtlCol="0">
            <a:spAutoFit/>
          </a:bodyPr>
          <a:lstStyle/>
          <a:p>
            <a:pPr algn="ctr"/>
            <a:r>
              <a:rPr lang="en-US" sz="6000" spc="300" dirty="0">
                <a:solidFill>
                  <a:schemeClr val="bg1"/>
                </a:solidFill>
                <a:latin typeface="Montserrat" panose="00000500000000000000" pitchFamily="50" charset="0"/>
              </a:rPr>
              <a:t>SALES PROCESS</a:t>
            </a:r>
          </a:p>
        </p:txBody>
      </p:sp>
      <p:sp>
        <p:nvSpPr>
          <p:cNvPr id="21" name="TextBox 20">
            <a:extLst>
              <a:ext uri="{FF2B5EF4-FFF2-40B4-BE49-F238E27FC236}">
                <a16:creationId xmlns:a16="http://schemas.microsoft.com/office/drawing/2014/main" id="{2DCFA269-9E79-4CF5-86A9-389DE75B2E2F}"/>
              </a:ext>
            </a:extLst>
          </p:cNvPr>
          <p:cNvSpPr txBox="1"/>
          <p:nvPr/>
        </p:nvSpPr>
        <p:spPr>
          <a:xfrm>
            <a:off x="3995104" y="4039246"/>
            <a:ext cx="4201791" cy="492443"/>
          </a:xfrm>
          <a:prstGeom prst="rect">
            <a:avLst/>
          </a:prstGeom>
          <a:noFill/>
        </p:spPr>
        <p:txBody>
          <a:bodyPr wrap="none" rtlCol="0">
            <a:spAutoFit/>
          </a:bodyPr>
          <a:lstStyle/>
          <a:p>
            <a:pPr algn="ctr"/>
            <a:r>
              <a:rPr lang="en-US" sz="2600" b="1" dirty="0">
                <a:solidFill>
                  <a:schemeClr val="bg1"/>
                </a:solidFill>
                <a:latin typeface="Montserrat" panose="00000500000000000000" pitchFamily="50" charset="0"/>
              </a:rPr>
              <a:t>Presented by You Exec</a:t>
            </a:r>
          </a:p>
        </p:txBody>
      </p:sp>
      <p:cxnSp>
        <p:nvCxnSpPr>
          <p:cNvPr id="24" name="Straight Connector 23">
            <a:extLst>
              <a:ext uri="{FF2B5EF4-FFF2-40B4-BE49-F238E27FC236}">
                <a16:creationId xmlns:a16="http://schemas.microsoft.com/office/drawing/2014/main" id="{ADAAC667-068D-4063-BCC3-4BB40804642B}"/>
              </a:ext>
            </a:extLst>
          </p:cNvPr>
          <p:cNvCxnSpPr>
            <a:cxnSpLocks/>
          </p:cNvCxnSpPr>
          <p:nvPr/>
        </p:nvCxnSpPr>
        <p:spPr>
          <a:xfrm>
            <a:off x="4702175" y="3684096"/>
            <a:ext cx="2787650" cy="0"/>
          </a:xfrm>
          <a:prstGeom prst="line">
            <a:avLst/>
          </a:prstGeom>
          <a:ln w="19050" cap="rnd">
            <a:gradFill flip="none" rotWithShape="1">
              <a:gsLst>
                <a:gs pos="0">
                  <a:schemeClr val="bg1">
                    <a:alpha val="0"/>
                  </a:schemeClr>
                </a:gs>
                <a:gs pos="69500">
                  <a:schemeClr val="bg1"/>
                </a:gs>
                <a:gs pos="33000">
                  <a:schemeClr val="bg1"/>
                </a:gs>
                <a:gs pos="100000">
                  <a:schemeClr val="bg1">
                    <a:alpha val="0"/>
                  </a:schemeClr>
                </a:gs>
              </a:gsLst>
              <a:lin ang="10800000" scaled="1"/>
              <a:tileRect/>
            </a:gradFill>
            <a:prstDash val="soli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CD03E0E-CFE9-4472-9861-6ECCC953B4B0}"/>
              </a:ext>
            </a:extLst>
          </p:cNvPr>
          <p:cNvCxnSpPr>
            <a:cxnSpLocks/>
          </p:cNvCxnSpPr>
          <p:nvPr/>
        </p:nvCxnSpPr>
        <p:spPr>
          <a:xfrm>
            <a:off x="10506029" y="5497288"/>
            <a:ext cx="0" cy="75147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66F3E1B-F959-4E45-9B1E-75480E8729A3}"/>
              </a:ext>
            </a:extLst>
          </p:cNvPr>
          <p:cNvCxnSpPr>
            <a:cxnSpLocks/>
          </p:cNvCxnSpPr>
          <p:nvPr/>
        </p:nvCxnSpPr>
        <p:spPr>
          <a:xfrm>
            <a:off x="1352573" y="1252401"/>
            <a:ext cx="0" cy="75147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69C1613-40C6-4E03-B60E-F0104F277C6B}"/>
              </a:ext>
            </a:extLst>
          </p:cNvPr>
          <p:cNvCxnSpPr>
            <a:cxnSpLocks/>
          </p:cNvCxnSpPr>
          <p:nvPr/>
        </p:nvCxnSpPr>
        <p:spPr>
          <a:xfrm>
            <a:off x="653470" y="4745816"/>
            <a:ext cx="0" cy="1206024"/>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FB2BC1A-5D5B-4F40-9EDE-858A5A0EF5AE}"/>
              </a:ext>
            </a:extLst>
          </p:cNvPr>
          <p:cNvCxnSpPr>
            <a:cxnSpLocks/>
          </p:cNvCxnSpPr>
          <p:nvPr/>
        </p:nvCxnSpPr>
        <p:spPr>
          <a:xfrm>
            <a:off x="10368993" y="649389"/>
            <a:ext cx="0" cy="445986"/>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1E110B4-74E7-4DC1-A2A6-E33A0BBB95CA}"/>
              </a:ext>
            </a:extLst>
          </p:cNvPr>
          <p:cNvCxnSpPr>
            <a:cxnSpLocks/>
          </p:cNvCxnSpPr>
          <p:nvPr/>
        </p:nvCxnSpPr>
        <p:spPr>
          <a:xfrm>
            <a:off x="4196793" y="1557887"/>
            <a:ext cx="0" cy="445986"/>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A76D9FB-5ADC-4FA7-91C3-5737E540064E}"/>
              </a:ext>
            </a:extLst>
          </p:cNvPr>
          <p:cNvCxnSpPr>
            <a:cxnSpLocks/>
          </p:cNvCxnSpPr>
          <p:nvPr/>
        </p:nvCxnSpPr>
        <p:spPr>
          <a:xfrm>
            <a:off x="2910918" y="3870259"/>
            <a:ext cx="0" cy="722985"/>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6EDD0AB-F082-4A95-8AE6-C256670D8237}"/>
              </a:ext>
            </a:extLst>
          </p:cNvPr>
          <p:cNvCxnSpPr>
            <a:cxnSpLocks/>
          </p:cNvCxnSpPr>
          <p:nvPr/>
        </p:nvCxnSpPr>
        <p:spPr>
          <a:xfrm>
            <a:off x="272493" y="2609633"/>
            <a:ext cx="0" cy="722985"/>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278EA72-4750-4BCE-B82E-C9F7A8F17C83}"/>
              </a:ext>
            </a:extLst>
          </p:cNvPr>
          <p:cNvCxnSpPr>
            <a:cxnSpLocks/>
          </p:cNvCxnSpPr>
          <p:nvPr/>
        </p:nvCxnSpPr>
        <p:spPr>
          <a:xfrm>
            <a:off x="8793674" y="5497288"/>
            <a:ext cx="0" cy="1206024"/>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C36FD4E-884F-4BCB-B6D9-8E3EC2381F7E}"/>
              </a:ext>
            </a:extLst>
          </p:cNvPr>
          <p:cNvCxnSpPr>
            <a:cxnSpLocks/>
          </p:cNvCxnSpPr>
          <p:nvPr/>
        </p:nvCxnSpPr>
        <p:spPr>
          <a:xfrm>
            <a:off x="5530293" y="6100300"/>
            <a:ext cx="0" cy="445986"/>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ADAE89A-1EEB-4D97-8366-4749B8DD9FAA}"/>
              </a:ext>
            </a:extLst>
          </p:cNvPr>
          <p:cNvCxnSpPr>
            <a:cxnSpLocks/>
          </p:cNvCxnSpPr>
          <p:nvPr/>
        </p:nvCxnSpPr>
        <p:spPr>
          <a:xfrm>
            <a:off x="6597093" y="4928831"/>
            <a:ext cx="0" cy="30103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74D435E-17CD-4AF7-99D3-BB567B2050F9}"/>
              </a:ext>
            </a:extLst>
          </p:cNvPr>
          <p:cNvCxnSpPr>
            <a:cxnSpLocks/>
          </p:cNvCxnSpPr>
          <p:nvPr/>
        </p:nvCxnSpPr>
        <p:spPr>
          <a:xfrm>
            <a:off x="2806143" y="649389"/>
            <a:ext cx="0" cy="30103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61998B2-B1F0-497A-B6B1-B3E4DB915BD1}"/>
              </a:ext>
            </a:extLst>
          </p:cNvPr>
          <p:cNvCxnSpPr>
            <a:cxnSpLocks/>
          </p:cNvCxnSpPr>
          <p:nvPr/>
        </p:nvCxnSpPr>
        <p:spPr>
          <a:xfrm>
            <a:off x="653470" y="343903"/>
            <a:ext cx="0" cy="75147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F99FFC3-29C4-41A8-9E1C-E5194AB076D5}"/>
              </a:ext>
            </a:extLst>
          </p:cNvPr>
          <p:cNvCxnSpPr>
            <a:cxnSpLocks/>
          </p:cNvCxnSpPr>
          <p:nvPr/>
        </p:nvCxnSpPr>
        <p:spPr>
          <a:xfrm>
            <a:off x="1685948" y="3383064"/>
            <a:ext cx="0" cy="30103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ABEDAD5-17E8-4716-8120-E640ECB4D3A1}"/>
              </a:ext>
            </a:extLst>
          </p:cNvPr>
          <p:cNvCxnSpPr>
            <a:cxnSpLocks/>
          </p:cNvCxnSpPr>
          <p:nvPr/>
        </p:nvCxnSpPr>
        <p:spPr>
          <a:xfrm>
            <a:off x="2910918" y="6412691"/>
            <a:ext cx="0" cy="1206024"/>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33B5DB7-F272-4A12-8446-E51EBCE9E8DE}"/>
              </a:ext>
            </a:extLst>
          </p:cNvPr>
          <p:cNvCxnSpPr>
            <a:cxnSpLocks/>
          </p:cNvCxnSpPr>
          <p:nvPr/>
        </p:nvCxnSpPr>
        <p:spPr>
          <a:xfrm>
            <a:off x="11515747" y="2236343"/>
            <a:ext cx="0" cy="445986"/>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0449E618-972A-4278-BD74-70C3F2A6E63B}"/>
              </a:ext>
            </a:extLst>
          </p:cNvPr>
          <p:cNvCxnSpPr>
            <a:cxnSpLocks/>
          </p:cNvCxnSpPr>
          <p:nvPr/>
        </p:nvCxnSpPr>
        <p:spPr>
          <a:xfrm>
            <a:off x="7510974" y="254277"/>
            <a:ext cx="0" cy="1206024"/>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081B341-F396-4CD4-AFB5-92474A741113}"/>
              </a:ext>
            </a:extLst>
          </p:cNvPr>
          <p:cNvCxnSpPr>
            <a:cxnSpLocks/>
          </p:cNvCxnSpPr>
          <p:nvPr/>
        </p:nvCxnSpPr>
        <p:spPr>
          <a:xfrm>
            <a:off x="5930343" y="591601"/>
            <a:ext cx="0" cy="445986"/>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0495704-10EC-43D7-909B-6714E3C937C5}"/>
              </a:ext>
            </a:extLst>
          </p:cNvPr>
          <p:cNvCxnSpPr>
            <a:cxnSpLocks/>
          </p:cNvCxnSpPr>
          <p:nvPr/>
        </p:nvCxnSpPr>
        <p:spPr>
          <a:xfrm>
            <a:off x="11350068" y="4442728"/>
            <a:ext cx="0" cy="301032"/>
          </a:xfrm>
          <a:prstGeom prst="line">
            <a:avLst/>
          </a:prstGeom>
          <a:ln w="22225" cap="rnd">
            <a:gradFill>
              <a:gsLst>
                <a:gs pos="0">
                  <a:schemeClr val="bg1">
                    <a:alpha val="50000"/>
                  </a:schemeClr>
                </a:gs>
                <a:gs pos="100000">
                  <a:schemeClr val="bg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791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1000" fill="hold"/>
                                        <p:tgtEl>
                                          <p:spTgt spid="61"/>
                                        </p:tgtEl>
                                        <p:attrNameLst>
                                          <p:attrName>ppt_w</p:attrName>
                                        </p:attrNameLst>
                                      </p:cBhvr>
                                      <p:tavLst>
                                        <p:tav tm="0">
                                          <p:val>
                                            <p:strVal val="#ppt_w*0.70"/>
                                          </p:val>
                                        </p:tav>
                                        <p:tav tm="100000">
                                          <p:val>
                                            <p:strVal val="#ppt_w"/>
                                          </p:val>
                                        </p:tav>
                                      </p:tavLst>
                                    </p:anim>
                                    <p:anim calcmode="lin" valueType="num">
                                      <p:cBhvr>
                                        <p:cTn id="8" dur="1000" fill="hold"/>
                                        <p:tgtEl>
                                          <p:spTgt spid="61"/>
                                        </p:tgtEl>
                                        <p:attrNameLst>
                                          <p:attrName>ppt_h</p:attrName>
                                        </p:attrNameLst>
                                      </p:cBhvr>
                                      <p:tavLst>
                                        <p:tav tm="0">
                                          <p:val>
                                            <p:strVal val="#ppt_h"/>
                                          </p:val>
                                        </p:tav>
                                        <p:tav tm="100000">
                                          <p:val>
                                            <p:strVal val="#ppt_h"/>
                                          </p:val>
                                        </p:tav>
                                      </p:tavLst>
                                    </p:anim>
                                    <p:animEffect transition="in" filter="fade">
                                      <p:cBhvr>
                                        <p:cTn id="9" dur="1000"/>
                                        <p:tgtEl>
                                          <p:spTgt spid="61"/>
                                        </p:tgtEl>
                                      </p:cBhvr>
                                    </p:animEffect>
                                  </p:childTnLst>
                                </p:cTn>
                              </p:par>
                              <p:par>
                                <p:cTn id="10" presetID="42" presetClass="path" presetSubtype="0" accel="50000" decel="50000" fill="hold" grpId="1" nodeType="withEffect">
                                  <p:stCondLst>
                                    <p:cond delay="0"/>
                                  </p:stCondLst>
                                  <p:childTnLst>
                                    <p:animMotion origin="layout" path="M 0 0.33959 L 0 -2.22222E-6 " pathEditMode="relative" rAng="0" ptsTypes="AA">
                                      <p:cBhvr>
                                        <p:cTn id="11" dur="2000" fill="hold"/>
                                        <p:tgtEl>
                                          <p:spTgt spid="61"/>
                                        </p:tgtEl>
                                        <p:attrNameLst>
                                          <p:attrName>ppt_x</p:attrName>
                                          <p:attrName>ppt_y</p:attrName>
                                        </p:attrNameLst>
                                      </p:cBhvr>
                                      <p:rCtr x="0" y="-16991"/>
                                    </p:animMotion>
                                  </p:childTnLst>
                                </p:cTn>
                              </p:par>
                              <p:par>
                                <p:cTn id="12" presetID="55" presetClass="entr" presetSubtype="0" fill="hold" grpId="0" nodeType="withEffect">
                                  <p:stCondLst>
                                    <p:cond delay="250"/>
                                  </p:stCondLst>
                                  <p:childTnLst>
                                    <p:set>
                                      <p:cBhvr>
                                        <p:cTn id="13" dur="1" fill="hold">
                                          <p:stCondLst>
                                            <p:cond delay="0"/>
                                          </p:stCondLst>
                                        </p:cTn>
                                        <p:tgtEl>
                                          <p:spTgt spid="55"/>
                                        </p:tgtEl>
                                        <p:attrNameLst>
                                          <p:attrName>style.visibility</p:attrName>
                                        </p:attrNameLst>
                                      </p:cBhvr>
                                      <p:to>
                                        <p:strVal val="visible"/>
                                      </p:to>
                                    </p:set>
                                    <p:anim calcmode="lin" valueType="num">
                                      <p:cBhvr>
                                        <p:cTn id="14" dur="1000" fill="hold"/>
                                        <p:tgtEl>
                                          <p:spTgt spid="55"/>
                                        </p:tgtEl>
                                        <p:attrNameLst>
                                          <p:attrName>ppt_w</p:attrName>
                                        </p:attrNameLst>
                                      </p:cBhvr>
                                      <p:tavLst>
                                        <p:tav tm="0">
                                          <p:val>
                                            <p:strVal val="#ppt_w*0.70"/>
                                          </p:val>
                                        </p:tav>
                                        <p:tav tm="100000">
                                          <p:val>
                                            <p:strVal val="#ppt_w"/>
                                          </p:val>
                                        </p:tav>
                                      </p:tavLst>
                                    </p:anim>
                                    <p:anim calcmode="lin" valueType="num">
                                      <p:cBhvr>
                                        <p:cTn id="15" dur="1000" fill="hold"/>
                                        <p:tgtEl>
                                          <p:spTgt spid="55"/>
                                        </p:tgtEl>
                                        <p:attrNameLst>
                                          <p:attrName>ppt_h</p:attrName>
                                        </p:attrNameLst>
                                      </p:cBhvr>
                                      <p:tavLst>
                                        <p:tav tm="0">
                                          <p:val>
                                            <p:strVal val="#ppt_h"/>
                                          </p:val>
                                        </p:tav>
                                        <p:tav tm="100000">
                                          <p:val>
                                            <p:strVal val="#ppt_h"/>
                                          </p:val>
                                        </p:tav>
                                      </p:tavLst>
                                    </p:anim>
                                    <p:animEffect transition="in" filter="fade">
                                      <p:cBhvr>
                                        <p:cTn id="16" dur="1000"/>
                                        <p:tgtEl>
                                          <p:spTgt spid="55"/>
                                        </p:tgtEl>
                                      </p:cBhvr>
                                    </p:animEffect>
                                  </p:childTnLst>
                                </p:cTn>
                              </p:par>
                              <p:par>
                                <p:cTn id="17" presetID="42" presetClass="path" presetSubtype="0" accel="50000" decel="50000" fill="hold" grpId="1" nodeType="withEffect">
                                  <p:stCondLst>
                                    <p:cond delay="250"/>
                                  </p:stCondLst>
                                  <p:childTnLst>
                                    <p:animMotion origin="layout" path="M 0 0.26597 L 0 1.48148E-6 " pathEditMode="relative" rAng="0" ptsTypes="AA">
                                      <p:cBhvr>
                                        <p:cTn id="18" dur="2000" fill="hold"/>
                                        <p:tgtEl>
                                          <p:spTgt spid="55"/>
                                        </p:tgtEl>
                                        <p:attrNameLst>
                                          <p:attrName>ppt_x</p:attrName>
                                          <p:attrName>ppt_y</p:attrName>
                                        </p:attrNameLst>
                                      </p:cBhvr>
                                      <p:rCtr x="0" y="-13310"/>
                                    </p:animMotion>
                                  </p:childTnLst>
                                </p:cTn>
                              </p:par>
                              <p:par>
                                <p:cTn id="19" presetID="55" presetClass="entr" presetSubtype="0" fill="hold" grpId="0" nodeType="withEffect">
                                  <p:stCondLst>
                                    <p:cond delay="500"/>
                                  </p:stCondLst>
                                  <p:childTnLst>
                                    <p:set>
                                      <p:cBhvr>
                                        <p:cTn id="20" dur="1" fill="hold">
                                          <p:stCondLst>
                                            <p:cond delay="0"/>
                                          </p:stCondLst>
                                        </p:cTn>
                                        <p:tgtEl>
                                          <p:spTgt spid="58"/>
                                        </p:tgtEl>
                                        <p:attrNameLst>
                                          <p:attrName>style.visibility</p:attrName>
                                        </p:attrNameLst>
                                      </p:cBhvr>
                                      <p:to>
                                        <p:strVal val="visible"/>
                                      </p:to>
                                    </p:set>
                                    <p:anim calcmode="lin" valueType="num">
                                      <p:cBhvr>
                                        <p:cTn id="21" dur="1000" fill="hold"/>
                                        <p:tgtEl>
                                          <p:spTgt spid="58"/>
                                        </p:tgtEl>
                                        <p:attrNameLst>
                                          <p:attrName>ppt_w</p:attrName>
                                        </p:attrNameLst>
                                      </p:cBhvr>
                                      <p:tavLst>
                                        <p:tav tm="0">
                                          <p:val>
                                            <p:strVal val="#ppt_w*0.70"/>
                                          </p:val>
                                        </p:tav>
                                        <p:tav tm="100000">
                                          <p:val>
                                            <p:strVal val="#ppt_w"/>
                                          </p:val>
                                        </p:tav>
                                      </p:tavLst>
                                    </p:anim>
                                    <p:anim calcmode="lin" valueType="num">
                                      <p:cBhvr>
                                        <p:cTn id="22" dur="1000" fill="hold"/>
                                        <p:tgtEl>
                                          <p:spTgt spid="58"/>
                                        </p:tgtEl>
                                        <p:attrNameLst>
                                          <p:attrName>ppt_h</p:attrName>
                                        </p:attrNameLst>
                                      </p:cBhvr>
                                      <p:tavLst>
                                        <p:tav tm="0">
                                          <p:val>
                                            <p:strVal val="#ppt_h"/>
                                          </p:val>
                                        </p:tav>
                                        <p:tav tm="100000">
                                          <p:val>
                                            <p:strVal val="#ppt_h"/>
                                          </p:val>
                                        </p:tav>
                                      </p:tavLst>
                                    </p:anim>
                                    <p:animEffect transition="in" filter="fade">
                                      <p:cBhvr>
                                        <p:cTn id="23" dur="1000"/>
                                        <p:tgtEl>
                                          <p:spTgt spid="58"/>
                                        </p:tgtEl>
                                      </p:cBhvr>
                                    </p:animEffect>
                                  </p:childTnLst>
                                </p:cTn>
                              </p:par>
                              <p:par>
                                <p:cTn id="24" presetID="42" presetClass="path" presetSubtype="0" accel="50000" decel="50000" fill="hold" grpId="1" nodeType="withEffect">
                                  <p:stCondLst>
                                    <p:cond delay="500"/>
                                  </p:stCondLst>
                                  <p:childTnLst>
                                    <p:animMotion origin="layout" path="M 0 0.26597 L 0 2.59259E-6 " pathEditMode="relative" rAng="0" ptsTypes="AA">
                                      <p:cBhvr>
                                        <p:cTn id="25" dur="2000" fill="hold"/>
                                        <p:tgtEl>
                                          <p:spTgt spid="58"/>
                                        </p:tgtEl>
                                        <p:attrNameLst>
                                          <p:attrName>ppt_x</p:attrName>
                                          <p:attrName>ppt_y</p:attrName>
                                        </p:attrNameLst>
                                      </p:cBhvr>
                                      <p:rCtr x="0" y="-13310"/>
                                    </p:animMotion>
                                  </p:childTnLst>
                                </p:cTn>
                              </p:par>
                              <p:par>
                                <p:cTn id="26" presetID="55" presetClass="entr" presetSubtype="0" fill="hold" grpId="0" nodeType="withEffect">
                                  <p:stCondLst>
                                    <p:cond delay="750"/>
                                  </p:stCondLst>
                                  <p:childTnLst>
                                    <p:set>
                                      <p:cBhvr>
                                        <p:cTn id="27" dur="1" fill="hold">
                                          <p:stCondLst>
                                            <p:cond delay="0"/>
                                          </p:stCondLst>
                                        </p:cTn>
                                        <p:tgtEl>
                                          <p:spTgt spid="18"/>
                                        </p:tgtEl>
                                        <p:attrNameLst>
                                          <p:attrName>style.visibility</p:attrName>
                                        </p:attrNameLst>
                                      </p:cBhvr>
                                      <p:to>
                                        <p:strVal val="visible"/>
                                      </p:to>
                                    </p:set>
                                    <p:anim calcmode="lin" valueType="num">
                                      <p:cBhvr>
                                        <p:cTn id="28" dur="1000" fill="hold"/>
                                        <p:tgtEl>
                                          <p:spTgt spid="18"/>
                                        </p:tgtEl>
                                        <p:attrNameLst>
                                          <p:attrName>ppt_w</p:attrName>
                                        </p:attrNameLst>
                                      </p:cBhvr>
                                      <p:tavLst>
                                        <p:tav tm="0">
                                          <p:val>
                                            <p:strVal val="#ppt_w*0.70"/>
                                          </p:val>
                                        </p:tav>
                                        <p:tav tm="100000">
                                          <p:val>
                                            <p:strVal val="#ppt_w"/>
                                          </p:val>
                                        </p:tav>
                                      </p:tavLst>
                                    </p:anim>
                                    <p:anim calcmode="lin" valueType="num">
                                      <p:cBhvr>
                                        <p:cTn id="29" dur="1000" fill="hold"/>
                                        <p:tgtEl>
                                          <p:spTgt spid="18"/>
                                        </p:tgtEl>
                                        <p:attrNameLst>
                                          <p:attrName>ppt_h</p:attrName>
                                        </p:attrNameLst>
                                      </p:cBhvr>
                                      <p:tavLst>
                                        <p:tav tm="0">
                                          <p:val>
                                            <p:strVal val="#ppt_h"/>
                                          </p:val>
                                        </p:tav>
                                        <p:tav tm="100000">
                                          <p:val>
                                            <p:strVal val="#ppt_h"/>
                                          </p:val>
                                        </p:tav>
                                      </p:tavLst>
                                    </p:anim>
                                    <p:animEffect transition="in" filter="fade">
                                      <p:cBhvr>
                                        <p:cTn id="30" dur="1000"/>
                                        <p:tgtEl>
                                          <p:spTgt spid="18"/>
                                        </p:tgtEl>
                                      </p:cBhvr>
                                    </p:animEffect>
                                  </p:childTnLst>
                                </p:cTn>
                              </p:par>
                              <p:par>
                                <p:cTn id="31" presetID="42" presetClass="path" presetSubtype="0" accel="50000" decel="50000" fill="hold" grpId="1" nodeType="withEffect">
                                  <p:stCondLst>
                                    <p:cond delay="750"/>
                                  </p:stCondLst>
                                  <p:childTnLst>
                                    <p:animMotion origin="layout" path="M 0 0.26597 L 0 -2.22222E-6 " pathEditMode="relative" rAng="0" ptsTypes="AA">
                                      <p:cBhvr>
                                        <p:cTn id="32" dur="2000" fill="hold"/>
                                        <p:tgtEl>
                                          <p:spTgt spid="18"/>
                                        </p:tgtEl>
                                        <p:attrNameLst>
                                          <p:attrName>ppt_x</p:attrName>
                                          <p:attrName>ppt_y</p:attrName>
                                        </p:attrNameLst>
                                      </p:cBhvr>
                                      <p:rCtr x="0" y="-13310"/>
                                    </p:animMotion>
                                  </p:childTnLst>
                                </p:cTn>
                              </p:par>
                              <p:par>
                                <p:cTn id="33" presetID="2" presetClass="entr" presetSubtype="4" decel="100000" fill="hold" nodeType="withEffect">
                                  <p:stCondLst>
                                    <p:cond delay="1750"/>
                                  </p:stCondLst>
                                  <p:childTnLst>
                                    <p:set>
                                      <p:cBhvr>
                                        <p:cTn id="34" dur="1" fill="hold">
                                          <p:stCondLst>
                                            <p:cond delay="0"/>
                                          </p:stCondLst>
                                        </p:cTn>
                                        <p:tgtEl>
                                          <p:spTgt spid="37"/>
                                        </p:tgtEl>
                                        <p:attrNameLst>
                                          <p:attrName>style.visibility</p:attrName>
                                        </p:attrNameLst>
                                      </p:cBhvr>
                                      <p:to>
                                        <p:strVal val="visible"/>
                                      </p:to>
                                    </p:set>
                                    <p:anim calcmode="lin" valueType="num">
                                      <p:cBhvr additive="base">
                                        <p:cTn id="35" dur="1500" fill="hold"/>
                                        <p:tgtEl>
                                          <p:spTgt spid="37"/>
                                        </p:tgtEl>
                                        <p:attrNameLst>
                                          <p:attrName>ppt_x</p:attrName>
                                        </p:attrNameLst>
                                      </p:cBhvr>
                                      <p:tavLst>
                                        <p:tav tm="0">
                                          <p:val>
                                            <p:strVal val="#ppt_x"/>
                                          </p:val>
                                        </p:tav>
                                        <p:tav tm="100000">
                                          <p:val>
                                            <p:strVal val="#ppt_x"/>
                                          </p:val>
                                        </p:tav>
                                      </p:tavLst>
                                    </p:anim>
                                    <p:anim calcmode="lin" valueType="num">
                                      <p:cBhvr additive="base">
                                        <p:cTn id="36" dur="1500" fill="hold"/>
                                        <p:tgtEl>
                                          <p:spTgt spid="37"/>
                                        </p:tgtEl>
                                        <p:attrNameLst>
                                          <p:attrName>ppt_y</p:attrName>
                                        </p:attrNameLst>
                                      </p:cBhvr>
                                      <p:tavLst>
                                        <p:tav tm="0">
                                          <p:val>
                                            <p:strVal val="1+#ppt_h/2"/>
                                          </p:val>
                                        </p:tav>
                                        <p:tav tm="100000">
                                          <p:val>
                                            <p:strVal val="#ppt_y"/>
                                          </p:val>
                                        </p:tav>
                                      </p:tavLst>
                                    </p:anim>
                                  </p:childTnLst>
                                </p:cTn>
                              </p:par>
                              <p:par>
                                <p:cTn id="37" presetID="2" presetClass="entr" presetSubtype="4" decel="100000" fill="hold" nodeType="withEffect">
                                  <p:stCondLst>
                                    <p:cond delay="1500"/>
                                  </p:stCondLst>
                                  <p:childTnLst>
                                    <p:set>
                                      <p:cBhvr>
                                        <p:cTn id="38" dur="1" fill="hold">
                                          <p:stCondLst>
                                            <p:cond delay="0"/>
                                          </p:stCondLst>
                                        </p:cTn>
                                        <p:tgtEl>
                                          <p:spTgt spid="54"/>
                                        </p:tgtEl>
                                        <p:attrNameLst>
                                          <p:attrName>style.visibility</p:attrName>
                                        </p:attrNameLst>
                                      </p:cBhvr>
                                      <p:to>
                                        <p:strVal val="visible"/>
                                      </p:to>
                                    </p:set>
                                    <p:anim calcmode="lin" valueType="num">
                                      <p:cBhvr additive="base">
                                        <p:cTn id="39" dur="1500" fill="hold"/>
                                        <p:tgtEl>
                                          <p:spTgt spid="54"/>
                                        </p:tgtEl>
                                        <p:attrNameLst>
                                          <p:attrName>ppt_x</p:attrName>
                                        </p:attrNameLst>
                                      </p:cBhvr>
                                      <p:tavLst>
                                        <p:tav tm="0">
                                          <p:val>
                                            <p:strVal val="#ppt_x"/>
                                          </p:val>
                                        </p:tav>
                                        <p:tav tm="100000">
                                          <p:val>
                                            <p:strVal val="#ppt_x"/>
                                          </p:val>
                                        </p:tav>
                                      </p:tavLst>
                                    </p:anim>
                                    <p:anim calcmode="lin" valueType="num">
                                      <p:cBhvr additive="base">
                                        <p:cTn id="40" dur="1500" fill="hold"/>
                                        <p:tgtEl>
                                          <p:spTgt spid="54"/>
                                        </p:tgtEl>
                                        <p:attrNameLst>
                                          <p:attrName>ppt_y</p:attrName>
                                        </p:attrNameLst>
                                      </p:cBhvr>
                                      <p:tavLst>
                                        <p:tav tm="0">
                                          <p:val>
                                            <p:strVal val="1+#ppt_h/2"/>
                                          </p:val>
                                        </p:tav>
                                        <p:tav tm="100000">
                                          <p:val>
                                            <p:strVal val="#ppt_y"/>
                                          </p:val>
                                        </p:tav>
                                      </p:tavLst>
                                    </p:anim>
                                  </p:childTnLst>
                                </p:cTn>
                              </p:par>
                              <p:par>
                                <p:cTn id="41" presetID="2" presetClass="entr" presetSubtype="4" decel="100000" fill="hold" nodeType="withEffect">
                                  <p:stCondLst>
                                    <p:cond delay="1750"/>
                                  </p:stCondLst>
                                  <p:childTnLst>
                                    <p:set>
                                      <p:cBhvr>
                                        <p:cTn id="42" dur="1" fill="hold">
                                          <p:stCondLst>
                                            <p:cond delay="0"/>
                                          </p:stCondLst>
                                        </p:cTn>
                                        <p:tgtEl>
                                          <p:spTgt spid="34"/>
                                        </p:tgtEl>
                                        <p:attrNameLst>
                                          <p:attrName>style.visibility</p:attrName>
                                        </p:attrNameLst>
                                      </p:cBhvr>
                                      <p:to>
                                        <p:strVal val="visible"/>
                                      </p:to>
                                    </p:set>
                                    <p:anim calcmode="lin" valueType="num">
                                      <p:cBhvr additive="base">
                                        <p:cTn id="43" dur="1500" fill="hold"/>
                                        <p:tgtEl>
                                          <p:spTgt spid="34"/>
                                        </p:tgtEl>
                                        <p:attrNameLst>
                                          <p:attrName>ppt_x</p:attrName>
                                        </p:attrNameLst>
                                      </p:cBhvr>
                                      <p:tavLst>
                                        <p:tav tm="0">
                                          <p:val>
                                            <p:strVal val="#ppt_x"/>
                                          </p:val>
                                        </p:tav>
                                        <p:tav tm="100000">
                                          <p:val>
                                            <p:strVal val="#ppt_x"/>
                                          </p:val>
                                        </p:tav>
                                      </p:tavLst>
                                    </p:anim>
                                    <p:anim calcmode="lin" valueType="num">
                                      <p:cBhvr additive="base">
                                        <p:cTn id="44" dur="1500" fill="hold"/>
                                        <p:tgtEl>
                                          <p:spTgt spid="34"/>
                                        </p:tgtEl>
                                        <p:attrNameLst>
                                          <p:attrName>ppt_y</p:attrName>
                                        </p:attrNameLst>
                                      </p:cBhvr>
                                      <p:tavLst>
                                        <p:tav tm="0">
                                          <p:val>
                                            <p:strVal val="1+#ppt_h/2"/>
                                          </p:val>
                                        </p:tav>
                                        <p:tav tm="100000">
                                          <p:val>
                                            <p:strVal val="#ppt_y"/>
                                          </p:val>
                                        </p:tav>
                                      </p:tavLst>
                                    </p:anim>
                                  </p:childTnLst>
                                </p:cTn>
                              </p:par>
                              <p:par>
                                <p:cTn id="45" presetID="2" presetClass="entr" presetSubtype="4" decel="100000" fill="hold" nodeType="withEffect">
                                  <p:stCondLst>
                                    <p:cond delay="2000"/>
                                  </p:stCondLst>
                                  <p:childTnLst>
                                    <p:set>
                                      <p:cBhvr>
                                        <p:cTn id="46" dur="1" fill="hold">
                                          <p:stCondLst>
                                            <p:cond delay="0"/>
                                          </p:stCondLst>
                                        </p:cTn>
                                        <p:tgtEl>
                                          <p:spTgt spid="52"/>
                                        </p:tgtEl>
                                        <p:attrNameLst>
                                          <p:attrName>style.visibility</p:attrName>
                                        </p:attrNameLst>
                                      </p:cBhvr>
                                      <p:to>
                                        <p:strVal val="visible"/>
                                      </p:to>
                                    </p:set>
                                    <p:anim calcmode="lin" valueType="num">
                                      <p:cBhvr additive="base">
                                        <p:cTn id="47" dur="1500" fill="hold"/>
                                        <p:tgtEl>
                                          <p:spTgt spid="52"/>
                                        </p:tgtEl>
                                        <p:attrNameLst>
                                          <p:attrName>ppt_x</p:attrName>
                                        </p:attrNameLst>
                                      </p:cBhvr>
                                      <p:tavLst>
                                        <p:tav tm="0">
                                          <p:val>
                                            <p:strVal val="#ppt_x"/>
                                          </p:val>
                                        </p:tav>
                                        <p:tav tm="100000">
                                          <p:val>
                                            <p:strVal val="#ppt_x"/>
                                          </p:val>
                                        </p:tav>
                                      </p:tavLst>
                                    </p:anim>
                                    <p:anim calcmode="lin" valueType="num">
                                      <p:cBhvr additive="base">
                                        <p:cTn id="48" dur="1500" fill="hold"/>
                                        <p:tgtEl>
                                          <p:spTgt spid="52"/>
                                        </p:tgtEl>
                                        <p:attrNameLst>
                                          <p:attrName>ppt_y</p:attrName>
                                        </p:attrNameLst>
                                      </p:cBhvr>
                                      <p:tavLst>
                                        <p:tav tm="0">
                                          <p:val>
                                            <p:strVal val="1+#ppt_h/2"/>
                                          </p:val>
                                        </p:tav>
                                        <p:tav tm="100000">
                                          <p:val>
                                            <p:strVal val="#ppt_y"/>
                                          </p:val>
                                        </p:tav>
                                      </p:tavLst>
                                    </p:anim>
                                  </p:childTnLst>
                                </p:cTn>
                              </p:par>
                              <p:par>
                                <p:cTn id="49" presetID="2" presetClass="entr" presetSubtype="4" decel="100000" fill="hold" nodeType="withEffect">
                                  <p:stCondLst>
                                    <p:cond delay="2000"/>
                                  </p:stCondLst>
                                  <p:childTnLst>
                                    <p:set>
                                      <p:cBhvr>
                                        <p:cTn id="50" dur="1" fill="hold">
                                          <p:stCondLst>
                                            <p:cond delay="0"/>
                                          </p:stCondLst>
                                        </p:cTn>
                                        <p:tgtEl>
                                          <p:spTgt spid="46"/>
                                        </p:tgtEl>
                                        <p:attrNameLst>
                                          <p:attrName>style.visibility</p:attrName>
                                        </p:attrNameLst>
                                      </p:cBhvr>
                                      <p:to>
                                        <p:strVal val="visible"/>
                                      </p:to>
                                    </p:set>
                                    <p:anim calcmode="lin" valueType="num">
                                      <p:cBhvr additive="base">
                                        <p:cTn id="51" dur="1500" fill="hold"/>
                                        <p:tgtEl>
                                          <p:spTgt spid="46"/>
                                        </p:tgtEl>
                                        <p:attrNameLst>
                                          <p:attrName>ppt_x</p:attrName>
                                        </p:attrNameLst>
                                      </p:cBhvr>
                                      <p:tavLst>
                                        <p:tav tm="0">
                                          <p:val>
                                            <p:strVal val="#ppt_x"/>
                                          </p:val>
                                        </p:tav>
                                        <p:tav tm="100000">
                                          <p:val>
                                            <p:strVal val="#ppt_x"/>
                                          </p:val>
                                        </p:tav>
                                      </p:tavLst>
                                    </p:anim>
                                    <p:anim calcmode="lin" valueType="num">
                                      <p:cBhvr additive="base">
                                        <p:cTn id="52" dur="1500" fill="hold"/>
                                        <p:tgtEl>
                                          <p:spTgt spid="46"/>
                                        </p:tgtEl>
                                        <p:attrNameLst>
                                          <p:attrName>ppt_y</p:attrName>
                                        </p:attrNameLst>
                                      </p:cBhvr>
                                      <p:tavLst>
                                        <p:tav tm="0">
                                          <p:val>
                                            <p:strVal val="1+#ppt_h/2"/>
                                          </p:val>
                                        </p:tav>
                                        <p:tav tm="100000">
                                          <p:val>
                                            <p:strVal val="#ppt_y"/>
                                          </p:val>
                                        </p:tav>
                                      </p:tavLst>
                                    </p:anim>
                                  </p:childTnLst>
                                </p:cTn>
                              </p:par>
                              <p:par>
                                <p:cTn id="53" presetID="2" presetClass="entr" presetSubtype="4" decel="100000" fill="hold" nodeType="withEffect">
                                  <p:stCondLst>
                                    <p:cond delay="1750"/>
                                  </p:stCondLst>
                                  <p:childTnLst>
                                    <p:set>
                                      <p:cBhvr>
                                        <p:cTn id="54" dur="1" fill="hold">
                                          <p:stCondLst>
                                            <p:cond delay="0"/>
                                          </p:stCondLst>
                                        </p:cTn>
                                        <p:tgtEl>
                                          <p:spTgt spid="31"/>
                                        </p:tgtEl>
                                        <p:attrNameLst>
                                          <p:attrName>style.visibility</p:attrName>
                                        </p:attrNameLst>
                                      </p:cBhvr>
                                      <p:to>
                                        <p:strVal val="visible"/>
                                      </p:to>
                                    </p:set>
                                    <p:anim calcmode="lin" valueType="num">
                                      <p:cBhvr additive="base">
                                        <p:cTn id="55" dur="1500" fill="hold"/>
                                        <p:tgtEl>
                                          <p:spTgt spid="31"/>
                                        </p:tgtEl>
                                        <p:attrNameLst>
                                          <p:attrName>ppt_x</p:attrName>
                                        </p:attrNameLst>
                                      </p:cBhvr>
                                      <p:tavLst>
                                        <p:tav tm="0">
                                          <p:val>
                                            <p:strVal val="#ppt_x"/>
                                          </p:val>
                                        </p:tav>
                                        <p:tav tm="100000">
                                          <p:val>
                                            <p:strVal val="#ppt_x"/>
                                          </p:val>
                                        </p:tav>
                                      </p:tavLst>
                                    </p:anim>
                                    <p:anim calcmode="lin" valueType="num">
                                      <p:cBhvr additive="base">
                                        <p:cTn id="56" dur="1500" fill="hold"/>
                                        <p:tgtEl>
                                          <p:spTgt spid="31"/>
                                        </p:tgtEl>
                                        <p:attrNameLst>
                                          <p:attrName>ppt_y</p:attrName>
                                        </p:attrNameLst>
                                      </p:cBhvr>
                                      <p:tavLst>
                                        <p:tav tm="0">
                                          <p:val>
                                            <p:strVal val="1+#ppt_h/2"/>
                                          </p:val>
                                        </p:tav>
                                        <p:tav tm="100000">
                                          <p:val>
                                            <p:strVal val="#ppt_y"/>
                                          </p:val>
                                        </p:tav>
                                      </p:tavLst>
                                    </p:anim>
                                  </p:childTnLst>
                                </p:cTn>
                              </p:par>
                              <p:par>
                                <p:cTn id="57" presetID="2" presetClass="entr" presetSubtype="4" decel="100000" fill="hold" nodeType="withEffect">
                                  <p:stCondLst>
                                    <p:cond delay="225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1500" fill="hold"/>
                                        <p:tgtEl>
                                          <p:spTgt spid="29"/>
                                        </p:tgtEl>
                                        <p:attrNameLst>
                                          <p:attrName>ppt_x</p:attrName>
                                        </p:attrNameLst>
                                      </p:cBhvr>
                                      <p:tavLst>
                                        <p:tav tm="0">
                                          <p:val>
                                            <p:strVal val="#ppt_x"/>
                                          </p:val>
                                        </p:tav>
                                        <p:tav tm="100000">
                                          <p:val>
                                            <p:strVal val="#ppt_x"/>
                                          </p:val>
                                        </p:tav>
                                      </p:tavLst>
                                    </p:anim>
                                    <p:anim calcmode="lin" valueType="num">
                                      <p:cBhvr additive="base">
                                        <p:cTn id="60" dur="1500" fill="hold"/>
                                        <p:tgtEl>
                                          <p:spTgt spid="29"/>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1500"/>
                                  </p:stCondLst>
                                  <p:childTnLst>
                                    <p:set>
                                      <p:cBhvr>
                                        <p:cTn id="62" dur="1" fill="hold">
                                          <p:stCondLst>
                                            <p:cond delay="0"/>
                                          </p:stCondLst>
                                        </p:cTn>
                                        <p:tgtEl>
                                          <p:spTgt spid="50"/>
                                        </p:tgtEl>
                                        <p:attrNameLst>
                                          <p:attrName>style.visibility</p:attrName>
                                        </p:attrNameLst>
                                      </p:cBhvr>
                                      <p:to>
                                        <p:strVal val="visible"/>
                                      </p:to>
                                    </p:set>
                                    <p:anim calcmode="lin" valueType="num">
                                      <p:cBhvr additive="base">
                                        <p:cTn id="63" dur="1500" fill="hold"/>
                                        <p:tgtEl>
                                          <p:spTgt spid="50"/>
                                        </p:tgtEl>
                                        <p:attrNameLst>
                                          <p:attrName>ppt_x</p:attrName>
                                        </p:attrNameLst>
                                      </p:cBhvr>
                                      <p:tavLst>
                                        <p:tav tm="0">
                                          <p:val>
                                            <p:strVal val="#ppt_x"/>
                                          </p:val>
                                        </p:tav>
                                        <p:tav tm="100000">
                                          <p:val>
                                            <p:strVal val="#ppt_x"/>
                                          </p:val>
                                        </p:tav>
                                      </p:tavLst>
                                    </p:anim>
                                    <p:anim calcmode="lin" valueType="num">
                                      <p:cBhvr additive="base">
                                        <p:cTn id="64" dur="1500" fill="hold"/>
                                        <p:tgtEl>
                                          <p:spTgt spid="50"/>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2000"/>
                                  </p:stCondLst>
                                  <p:childTnLst>
                                    <p:set>
                                      <p:cBhvr>
                                        <p:cTn id="66" dur="1" fill="hold">
                                          <p:stCondLst>
                                            <p:cond delay="0"/>
                                          </p:stCondLst>
                                        </p:cTn>
                                        <p:tgtEl>
                                          <p:spTgt spid="32"/>
                                        </p:tgtEl>
                                        <p:attrNameLst>
                                          <p:attrName>style.visibility</p:attrName>
                                        </p:attrNameLst>
                                      </p:cBhvr>
                                      <p:to>
                                        <p:strVal val="visible"/>
                                      </p:to>
                                    </p:set>
                                    <p:anim calcmode="lin" valueType="num">
                                      <p:cBhvr additive="base">
                                        <p:cTn id="67" dur="1500" fill="hold"/>
                                        <p:tgtEl>
                                          <p:spTgt spid="32"/>
                                        </p:tgtEl>
                                        <p:attrNameLst>
                                          <p:attrName>ppt_x</p:attrName>
                                        </p:attrNameLst>
                                      </p:cBhvr>
                                      <p:tavLst>
                                        <p:tav tm="0">
                                          <p:val>
                                            <p:strVal val="#ppt_x"/>
                                          </p:val>
                                        </p:tav>
                                        <p:tav tm="100000">
                                          <p:val>
                                            <p:strVal val="#ppt_x"/>
                                          </p:val>
                                        </p:tav>
                                      </p:tavLst>
                                    </p:anim>
                                    <p:anim calcmode="lin" valueType="num">
                                      <p:cBhvr additive="base">
                                        <p:cTn id="68" dur="1500" fill="hold"/>
                                        <p:tgtEl>
                                          <p:spTgt spid="32"/>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1500"/>
                                  </p:stCondLst>
                                  <p:childTnLst>
                                    <p:set>
                                      <p:cBhvr>
                                        <p:cTn id="70" dur="1" fill="hold">
                                          <p:stCondLst>
                                            <p:cond delay="0"/>
                                          </p:stCondLst>
                                        </p:cTn>
                                        <p:tgtEl>
                                          <p:spTgt spid="51"/>
                                        </p:tgtEl>
                                        <p:attrNameLst>
                                          <p:attrName>style.visibility</p:attrName>
                                        </p:attrNameLst>
                                      </p:cBhvr>
                                      <p:to>
                                        <p:strVal val="visible"/>
                                      </p:to>
                                    </p:set>
                                    <p:anim calcmode="lin" valueType="num">
                                      <p:cBhvr additive="base">
                                        <p:cTn id="71" dur="1500" fill="hold"/>
                                        <p:tgtEl>
                                          <p:spTgt spid="51"/>
                                        </p:tgtEl>
                                        <p:attrNameLst>
                                          <p:attrName>ppt_x</p:attrName>
                                        </p:attrNameLst>
                                      </p:cBhvr>
                                      <p:tavLst>
                                        <p:tav tm="0">
                                          <p:val>
                                            <p:strVal val="#ppt_x"/>
                                          </p:val>
                                        </p:tav>
                                        <p:tav tm="100000">
                                          <p:val>
                                            <p:strVal val="#ppt_x"/>
                                          </p:val>
                                        </p:tav>
                                      </p:tavLst>
                                    </p:anim>
                                    <p:anim calcmode="lin" valueType="num">
                                      <p:cBhvr additive="base">
                                        <p:cTn id="72" dur="1500" fill="hold"/>
                                        <p:tgtEl>
                                          <p:spTgt spid="51"/>
                                        </p:tgtEl>
                                        <p:attrNameLst>
                                          <p:attrName>ppt_y</p:attrName>
                                        </p:attrNameLst>
                                      </p:cBhvr>
                                      <p:tavLst>
                                        <p:tav tm="0">
                                          <p:val>
                                            <p:strVal val="1+#ppt_h/2"/>
                                          </p:val>
                                        </p:tav>
                                        <p:tav tm="100000">
                                          <p:val>
                                            <p:strVal val="#ppt_y"/>
                                          </p:val>
                                        </p:tav>
                                      </p:tavLst>
                                    </p:anim>
                                  </p:childTnLst>
                                </p:cTn>
                              </p:par>
                              <p:par>
                                <p:cTn id="73" presetID="2" presetClass="entr" presetSubtype="4" decel="100000" fill="hold" nodeType="withEffect">
                                  <p:stCondLst>
                                    <p:cond delay="2250"/>
                                  </p:stCondLst>
                                  <p:childTnLst>
                                    <p:set>
                                      <p:cBhvr>
                                        <p:cTn id="74" dur="1" fill="hold">
                                          <p:stCondLst>
                                            <p:cond delay="0"/>
                                          </p:stCondLst>
                                        </p:cTn>
                                        <p:tgtEl>
                                          <p:spTgt spid="45"/>
                                        </p:tgtEl>
                                        <p:attrNameLst>
                                          <p:attrName>style.visibility</p:attrName>
                                        </p:attrNameLst>
                                      </p:cBhvr>
                                      <p:to>
                                        <p:strVal val="visible"/>
                                      </p:to>
                                    </p:set>
                                    <p:anim calcmode="lin" valueType="num">
                                      <p:cBhvr additive="base">
                                        <p:cTn id="75" dur="1500" fill="hold"/>
                                        <p:tgtEl>
                                          <p:spTgt spid="45"/>
                                        </p:tgtEl>
                                        <p:attrNameLst>
                                          <p:attrName>ppt_x</p:attrName>
                                        </p:attrNameLst>
                                      </p:cBhvr>
                                      <p:tavLst>
                                        <p:tav tm="0">
                                          <p:val>
                                            <p:strVal val="#ppt_x"/>
                                          </p:val>
                                        </p:tav>
                                        <p:tav tm="100000">
                                          <p:val>
                                            <p:strVal val="#ppt_x"/>
                                          </p:val>
                                        </p:tav>
                                      </p:tavLst>
                                    </p:anim>
                                    <p:anim calcmode="lin" valueType="num">
                                      <p:cBhvr additive="base">
                                        <p:cTn id="76" dur="1500" fill="hold"/>
                                        <p:tgtEl>
                                          <p:spTgt spid="45"/>
                                        </p:tgtEl>
                                        <p:attrNameLst>
                                          <p:attrName>ppt_y</p:attrName>
                                        </p:attrNameLst>
                                      </p:cBhvr>
                                      <p:tavLst>
                                        <p:tav tm="0">
                                          <p:val>
                                            <p:strVal val="1+#ppt_h/2"/>
                                          </p:val>
                                        </p:tav>
                                        <p:tav tm="100000">
                                          <p:val>
                                            <p:strVal val="#ppt_y"/>
                                          </p:val>
                                        </p:tav>
                                      </p:tavLst>
                                    </p:anim>
                                  </p:childTnLst>
                                </p:cTn>
                              </p:par>
                              <p:par>
                                <p:cTn id="77" presetID="2" presetClass="entr" presetSubtype="4" decel="100000" fill="hold" nodeType="withEffect">
                                  <p:stCondLst>
                                    <p:cond delay="1500"/>
                                  </p:stCondLst>
                                  <p:childTnLst>
                                    <p:set>
                                      <p:cBhvr>
                                        <p:cTn id="78" dur="1" fill="hold">
                                          <p:stCondLst>
                                            <p:cond delay="0"/>
                                          </p:stCondLst>
                                        </p:cTn>
                                        <p:tgtEl>
                                          <p:spTgt spid="36"/>
                                        </p:tgtEl>
                                        <p:attrNameLst>
                                          <p:attrName>style.visibility</p:attrName>
                                        </p:attrNameLst>
                                      </p:cBhvr>
                                      <p:to>
                                        <p:strVal val="visible"/>
                                      </p:to>
                                    </p:set>
                                    <p:anim calcmode="lin" valueType="num">
                                      <p:cBhvr additive="base">
                                        <p:cTn id="79" dur="1500" fill="hold"/>
                                        <p:tgtEl>
                                          <p:spTgt spid="36"/>
                                        </p:tgtEl>
                                        <p:attrNameLst>
                                          <p:attrName>ppt_x</p:attrName>
                                        </p:attrNameLst>
                                      </p:cBhvr>
                                      <p:tavLst>
                                        <p:tav tm="0">
                                          <p:val>
                                            <p:strVal val="#ppt_x"/>
                                          </p:val>
                                        </p:tav>
                                        <p:tav tm="100000">
                                          <p:val>
                                            <p:strVal val="#ppt_x"/>
                                          </p:val>
                                        </p:tav>
                                      </p:tavLst>
                                    </p:anim>
                                    <p:anim calcmode="lin" valueType="num">
                                      <p:cBhvr additive="base">
                                        <p:cTn id="80" dur="1500" fill="hold"/>
                                        <p:tgtEl>
                                          <p:spTgt spid="36"/>
                                        </p:tgtEl>
                                        <p:attrNameLst>
                                          <p:attrName>ppt_y</p:attrName>
                                        </p:attrNameLst>
                                      </p:cBhvr>
                                      <p:tavLst>
                                        <p:tav tm="0">
                                          <p:val>
                                            <p:strVal val="1+#ppt_h/2"/>
                                          </p:val>
                                        </p:tav>
                                        <p:tav tm="100000">
                                          <p:val>
                                            <p:strVal val="#ppt_y"/>
                                          </p:val>
                                        </p:tav>
                                      </p:tavLst>
                                    </p:anim>
                                  </p:childTnLst>
                                </p:cTn>
                              </p:par>
                              <p:par>
                                <p:cTn id="81" presetID="2" presetClass="entr" presetSubtype="4" decel="100000" fill="hold" nodeType="withEffect">
                                  <p:stCondLst>
                                    <p:cond delay="2250"/>
                                  </p:stCondLst>
                                  <p:childTnLst>
                                    <p:set>
                                      <p:cBhvr>
                                        <p:cTn id="82" dur="1" fill="hold">
                                          <p:stCondLst>
                                            <p:cond delay="0"/>
                                          </p:stCondLst>
                                        </p:cTn>
                                        <p:tgtEl>
                                          <p:spTgt spid="53"/>
                                        </p:tgtEl>
                                        <p:attrNameLst>
                                          <p:attrName>style.visibility</p:attrName>
                                        </p:attrNameLst>
                                      </p:cBhvr>
                                      <p:to>
                                        <p:strVal val="visible"/>
                                      </p:to>
                                    </p:set>
                                    <p:anim calcmode="lin" valueType="num">
                                      <p:cBhvr additive="base">
                                        <p:cTn id="83" dur="1500" fill="hold"/>
                                        <p:tgtEl>
                                          <p:spTgt spid="53"/>
                                        </p:tgtEl>
                                        <p:attrNameLst>
                                          <p:attrName>ppt_x</p:attrName>
                                        </p:attrNameLst>
                                      </p:cBhvr>
                                      <p:tavLst>
                                        <p:tav tm="0">
                                          <p:val>
                                            <p:strVal val="#ppt_x"/>
                                          </p:val>
                                        </p:tav>
                                        <p:tav tm="100000">
                                          <p:val>
                                            <p:strVal val="#ppt_x"/>
                                          </p:val>
                                        </p:tav>
                                      </p:tavLst>
                                    </p:anim>
                                    <p:anim calcmode="lin" valueType="num">
                                      <p:cBhvr additive="base">
                                        <p:cTn id="84" dur="1500" fill="hold"/>
                                        <p:tgtEl>
                                          <p:spTgt spid="53"/>
                                        </p:tgtEl>
                                        <p:attrNameLst>
                                          <p:attrName>ppt_y</p:attrName>
                                        </p:attrNameLst>
                                      </p:cBhvr>
                                      <p:tavLst>
                                        <p:tav tm="0">
                                          <p:val>
                                            <p:strVal val="1+#ppt_h/2"/>
                                          </p:val>
                                        </p:tav>
                                        <p:tav tm="100000">
                                          <p:val>
                                            <p:strVal val="#ppt_y"/>
                                          </p:val>
                                        </p:tav>
                                      </p:tavLst>
                                    </p:anim>
                                  </p:childTnLst>
                                </p:cTn>
                              </p:par>
                              <p:par>
                                <p:cTn id="85" presetID="2" presetClass="entr" presetSubtype="4" decel="100000" fill="hold" nodeType="withEffect">
                                  <p:stCondLst>
                                    <p:cond delay="1500"/>
                                  </p:stCondLst>
                                  <p:childTnLst>
                                    <p:set>
                                      <p:cBhvr>
                                        <p:cTn id="86" dur="1" fill="hold">
                                          <p:stCondLst>
                                            <p:cond delay="0"/>
                                          </p:stCondLst>
                                        </p:cTn>
                                        <p:tgtEl>
                                          <p:spTgt spid="41"/>
                                        </p:tgtEl>
                                        <p:attrNameLst>
                                          <p:attrName>style.visibility</p:attrName>
                                        </p:attrNameLst>
                                      </p:cBhvr>
                                      <p:to>
                                        <p:strVal val="visible"/>
                                      </p:to>
                                    </p:set>
                                    <p:anim calcmode="lin" valueType="num">
                                      <p:cBhvr additive="base">
                                        <p:cTn id="87" dur="1500" fill="hold"/>
                                        <p:tgtEl>
                                          <p:spTgt spid="41"/>
                                        </p:tgtEl>
                                        <p:attrNameLst>
                                          <p:attrName>ppt_x</p:attrName>
                                        </p:attrNameLst>
                                      </p:cBhvr>
                                      <p:tavLst>
                                        <p:tav tm="0">
                                          <p:val>
                                            <p:strVal val="#ppt_x"/>
                                          </p:val>
                                        </p:tav>
                                        <p:tav tm="100000">
                                          <p:val>
                                            <p:strVal val="#ppt_x"/>
                                          </p:val>
                                        </p:tav>
                                      </p:tavLst>
                                    </p:anim>
                                    <p:anim calcmode="lin" valueType="num">
                                      <p:cBhvr additive="base">
                                        <p:cTn id="88" dur="1500" fill="hold"/>
                                        <p:tgtEl>
                                          <p:spTgt spid="41"/>
                                        </p:tgtEl>
                                        <p:attrNameLst>
                                          <p:attrName>ppt_y</p:attrName>
                                        </p:attrNameLst>
                                      </p:cBhvr>
                                      <p:tavLst>
                                        <p:tav tm="0">
                                          <p:val>
                                            <p:strVal val="1+#ppt_h/2"/>
                                          </p:val>
                                        </p:tav>
                                        <p:tav tm="100000">
                                          <p:val>
                                            <p:strVal val="#ppt_y"/>
                                          </p:val>
                                        </p:tav>
                                      </p:tavLst>
                                    </p:anim>
                                  </p:childTnLst>
                                </p:cTn>
                              </p:par>
                              <p:par>
                                <p:cTn id="89" presetID="2" presetClass="entr" presetSubtype="4" decel="100000" fill="hold" nodeType="withEffect">
                                  <p:stCondLst>
                                    <p:cond delay="1750"/>
                                  </p:stCondLst>
                                  <p:childTnLst>
                                    <p:set>
                                      <p:cBhvr>
                                        <p:cTn id="90" dur="1" fill="hold">
                                          <p:stCondLst>
                                            <p:cond delay="0"/>
                                          </p:stCondLst>
                                        </p:cTn>
                                        <p:tgtEl>
                                          <p:spTgt spid="42"/>
                                        </p:tgtEl>
                                        <p:attrNameLst>
                                          <p:attrName>style.visibility</p:attrName>
                                        </p:attrNameLst>
                                      </p:cBhvr>
                                      <p:to>
                                        <p:strVal val="visible"/>
                                      </p:to>
                                    </p:set>
                                    <p:anim calcmode="lin" valueType="num">
                                      <p:cBhvr additive="base">
                                        <p:cTn id="91" dur="1500" fill="hold"/>
                                        <p:tgtEl>
                                          <p:spTgt spid="42"/>
                                        </p:tgtEl>
                                        <p:attrNameLst>
                                          <p:attrName>ppt_x</p:attrName>
                                        </p:attrNameLst>
                                      </p:cBhvr>
                                      <p:tavLst>
                                        <p:tav tm="0">
                                          <p:val>
                                            <p:strVal val="#ppt_x"/>
                                          </p:val>
                                        </p:tav>
                                        <p:tav tm="100000">
                                          <p:val>
                                            <p:strVal val="#ppt_x"/>
                                          </p:val>
                                        </p:tav>
                                      </p:tavLst>
                                    </p:anim>
                                    <p:anim calcmode="lin" valueType="num">
                                      <p:cBhvr additive="base">
                                        <p:cTn id="92" dur="1500" fill="hold"/>
                                        <p:tgtEl>
                                          <p:spTgt spid="42"/>
                                        </p:tgtEl>
                                        <p:attrNameLst>
                                          <p:attrName>ppt_y</p:attrName>
                                        </p:attrNameLst>
                                      </p:cBhvr>
                                      <p:tavLst>
                                        <p:tav tm="0">
                                          <p:val>
                                            <p:strVal val="1+#ppt_h/2"/>
                                          </p:val>
                                        </p:tav>
                                        <p:tav tm="100000">
                                          <p:val>
                                            <p:strVal val="#ppt_y"/>
                                          </p:val>
                                        </p:tav>
                                      </p:tavLst>
                                    </p:anim>
                                  </p:childTnLst>
                                </p:cTn>
                              </p:par>
                              <p:par>
                                <p:cTn id="93" presetID="2" presetClass="entr" presetSubtype="4" decel="100000" fill="hold" nodeType="withEffect">
                                  <p:stCondLst>
                                    <p:cond delay="1500"/>
                                  </p:stCondLst>
                                  <p:childTnLst>
                                    <p:set>
                                      <p:cBhvr>
                                        <p:cTn id="94" dur="1" fill="hold">
                                          <p:stCondLst>
                                            <p:cond delay="0"/>
                                          </p:stCondLst>
                                        </p:cTn>
                                        <p:tgtEl>
                                          <p:spTgt spid="40"/>
                                        </p:tgtEl>
                                        <p:attrNameLst>
                                          <p:attrName>style.visibility</p:attrName>
                                        </p:attrNameLst>
                                      </p:cBhvr>
                                      <p:to>
                                        <p:strVal val="visible"/>
                                      </p:to>
                                    </p:set>
                                    <p:anim calcmode="lin" valueType="num">
                                      <p:cBhvr additive="base">
                                        <p:cTn id="95" dur="1500" fill="hold"/>
                                        <p:tgtEl>
                                          <p:spTgt spid="40"/>
                                        </p:tgtEl>
                                        <p:attrNameLst>
                                          <p:attrName>ppt_x</p:attrName>
                                        </p:attrNameLst>
                                      </p:cBhvr>
                                      <p:tavLst>
                                        <p:tav tm="0">
                                          <p:val>
                                            <p:strVal val="#ppt_x"/>
                                          </p:val>
                                        </p:tav>
                                        <p:tav tm="100000">
                                          <p:val>
                                            <p:strVal val="#ppt_x"/>
                                          </p:val>
                                        </p:tav>
                                      </p:tavLst>
                                    </p:anim>
                                    <p:anim calcmode="lin" valueType="num">
                                      <p:cBhvr additive="base">
                                        <p:cTn id="96" dur="1500" fill="hold"/>
                                        <p:tgtEl>
                                          <p:spTgt spid="40"/>
                                        </p:tgtEl>
                                        <p:attrNameLst>
                                          <p:attrName>ppt_y</p:attrName>
                                        </p:attrNameLst>
                                      </p:cBhvr>
                                      <p:tavLst>
                                        <p:tav tm="0">
                                          <p:val>
                                            <p:strVal val="1+#ppt_h/2"/>
                                          </p:val>
                                        </p:tav>
                                        <p:tav tm="100000">
                                          <p:val>
                                            <p:strVal val="#ppt_y"/>
                                          </p:val>
                                        </p:tav>
                                      </p:tavLst>
                                    </p:anim>
                                  </p:childTnLst>
                                </p:cTn>
                              </p:par>
                              <p:par>
                                <p:cTn id="97" presetID="2" presetClass="entr" presetSubtype="4" decel="100000" fill="hold" nodeType="withEffect">
                                  <p:stCondLst>
                                    <p:cond delay="2000"/>
                                  </p:stCondLst>
                                  <p:childTnLst>
                                    <p:set>
                                      <p:cBhvr>
                                        <p:cTn id="98" dur="1" fill="hold">
                                          <p:stCondLst>
                                            <p:cond delay="0"/>
                                          </p:stCondLst>
                                        </p:cTn>
                                        <p:tgtEl>
                                          <p:spTgt spid="49"/>
                                        </p:tgtEl>
                                        <p:attrNameLst>
                                          <p:attrName>style.visibility</p:attrName>
                                        </p:attrNameLst>
                                      </p:cBhvr>
                                      <p:to>
                                        <p:strVal val="visible"/>
                                      </p:to>
                                    </p:set>
                                    <p:anim calcmode="lin" valueType="num">
                                      <p:cBhvr additive="base">
                                        <p:cTn id="99" dur="1500" fill="hold"/>
                                        <p:tgtEl>
                                          <p:spTgt spid="49"/>
                                        </p:tgtEl>
                                        <p:attrNameLst>
                                          <p:attrName>ppt_x</p:attrName>
                                        </p:attrNameLst>
                                      </p:cBhvr>
                                      <p:tavLst>
                                        <p:tav tm="0">
                                          <p:val>
                                            <p:strVal val="#ppt_x"/>
                                          </p:val>
                                        </p:tav>
                                        <p:tav tm="100000">
                                          <p:val>
                                            <p:strVal val="#ppt_x"/>
                                          </p:val>
                                        </p:tav>
                                      </p:tavLst>
                                    </p:anim>
                                    <p:anim calcmode="lin" valueType="num">
                                      <p:cBhvr additive="base">
                                        <p:cTn id="100" dur="1500" fill="hold"/>
                                        <p:tgtEl>
                                          <p:spTgt spid="49"/>
                                        </p:tgtEl>
                                        <p:attrNameLst>
                                          <p:attrName>ppt_y</p:attrName>
                                        </p:attrNameLst>
                                      </p:cBhvr>
                                      <p:tavLst>
                                        <p:tav tm="0">
                                          <p:val>
                                            <p:strVal val="1+#ppt_h/2"/>
                                          </p:val>
                                        </p:tav>
                                        <p:tav tm="100000">
                                          <p:val>
                                            <p:strVal val="#ppt_y"/>
                                          </p:val>
                                        </p:tav>
                                      </p:tavLst>
                                    </p:anim>
                                  </p:childTnLst>
                                </p:cTn>
                              </p:par>
                              <p:par>
                                <p:cTn id="101" presetID="2" presetClass="entr" presetSubtype="4" decel="100000" fill="hold" nodeType="withEffect">
                                  <p:stCondLst>
                                    <p:cond delay="2250"/>
                                  </p:stCondLst>
                                  <p:childTnLst>
                                    <p:set>
                                      <p:cBhvr>
                                        <p:cTn id="102" dur="1" fill="hold">
                                          <p:stCondLst>
                                            <p:cond delay="0"/>
                                          </p:stCondLst>
                                        </p:cTn>
                                        <p:tgtEl>
                                          <p:spTgt spid="39"/>
                                        </p:tgtEl>
                                        <p:attrNameLst>
                                          <p:attrName>style.visibility</p:attrName>
                                        </p:attrNameLst>
                                      </p:cBhvr>
                                      <p:to>
                                        <p:strVal val="visible"/>
                                      </p:to>
                                    </p:set>
                                    <p:anim calcmode="lin" valueType="num">
                                      <p:cBhvr additive="base">
                                        <p:cTn id="103" dur="1500" fill="hold"/>
                                        <p:tgtEl>
                                          <p:spTgt spid="39"/>
                                        </p:tgtEl>
                                        <p:attrNameLst>
                                          <p:attrName>ppt_x</p:attrName>
                                        </p:attrNameLst>
                                      </p:cBhvr>
                                      <p:tavLst>
                                        <p:tav tm="0">
                                          <p:val>
                                            <p:strVal val="#ppt_x"/>
                                          </p:val>
                                        </p:tav>
                                        <p:tav tm="100000">
                                          <p:val>
                                            <p:strVal val="#ppt_x"/>
                                          </p:val>
                                        </p:tav>
                                      </p:tavLst>
                                    </p:anim>
                                    <p:anim calcmode="lin" valueType="num">
                                      <p:cBhvr additive="base">
                                        <p:cTn id="104" dur="1500" fill="hold"/>
                                        <p:tgtEl>
                                          <p:spTgt spid="39"/>
                                        </p:tgtEl>
                                        <p:attrNameLst>
                                          <p:attrName>ppt_y</p:attrName>
                                        </p:attrNameLst>
                                      </p:cBhvr>
                                      <p:tavLst>
                                        <p:tav tm="0">
                                          <p:val>
                                            <p:strVal val="1+#ppt_h/2"/>
                                          </p:val>
                                        </p:tav>
                                        <p:tav tm="100000">
                                          <p:val>
                                            <p:strVal val="#ppt_y"/>
                                          </p:val>
                                        </p:tav>
                                      </p:tavLst>
                                    </p:anim>
                                  </p:childTnLst>
                                </p:cTn>
                              </p:par>
                              <p:par>
                                <p:cTn id="105" presetID="22" presetClass="entr" presetSubtype="8" fill="hold" grpId="0" nodeType="withEffect">
                                  <p:stCondLst>
                                    <p:cond delay="1500"/>
                                  </p:stCondLst>
                                  <p:iterate type="lt">
                                    <p:tmPct val="15000"/>
                                  </p:iterate>
                                  <p:childTnLst>
                                    <p:set>
                                      <p:cBhvr>
                                        <p:cTn id="106" dur="1" fill="hold">
                                          <p:stCondLst>
                                            <p:cond delay="0"/>
                                          </p:stCondLst>
                                        </p:cTn>
                                        <p:tgtEl>
                                          <p:spTgt spid="2"/>
                                        </p:tgtEl>
                                        <p:attrNameLst>
                                          <p:attrName>style.visibility</p:attrName>
                                        </p:attrNameLst>
                                      </p:cBhvr>
                                      <p:to>
                                        <p:strVal val="visible"/>
                                      </p:to>
                                    </p:set>
                                    <p:animEffect transition="in" filter="wipe(left)">
                                      <p:cBhvr>
                                        <p:cTn id="107" dur="1000"/>
                                        <p:tgtEl>
                                          <p:spTgt spid="2"/>
                                        </p:tgtEl>
                                      </p:cBhvr>
                                    </p:animEffect>
                                  </p:childTnLst>
                                </p:cTn>
                              </p:par>
                              <p:par>
                                <p:cTn id="108" presetID="12" presetClass="entr" presetSubtype="1" fill="hold" grpId="0" nodeType="withEffect">
                                  <p:stCondLst>
                                    <p:cond delay="3250"/>
                                  </p:stCondLst>
                                  <p:childTnLst>
                                    <p:set>
                                      <p:cBhvr>
                                        <p:cTn id="109" dur="1" fill="hold">
                                          <p:stCondLst>
                                            <p:cond delay="0"/>
                                          </p:stCondLst>
                                        </p:cTn>
                                        <p:tgtEl>
                                          <p:spTgt spid="21"/>
                                        </p:tgtEl>
                                        <p:attrNameLst>
                                          <p:attrName>style.visibility</p:attrName>
                                        </p:attrNameLst>
                                      </p:cBhvr>
                                      <p:to>
                                        <p:strVal val="visible"/>
                                      </p:to>
                                    </p:set>
                                    <p:anim calcmode="lin" valueType="num">
                                      <p:cBhvr additive="base">
                                        <p:cTn id="110" dur="1250"/>
                                        <p:tgtEl>
                                          <p:spTgt spid="21"/>
                                        </p:tgtEl>
                                        <p:attrNameLst>
                                          <p:attrName>ppt_y</p:attrName>
                                        </p:attrNameLst>
                                      </p:cBhvr>
                                      <p:tavLst>
                                        <p:tav tm="0">
                                          <p:val>
                                            <p:strVal val="#ppt_y-#ppt_h*1.125000"/>
                                          </p:val>
                                        </p:tav>
                                        <p:tav tm="100000">
                                          <p:val>
                                            <p:strVal val="#ppt_y"/>
                                          </p:val>
                                        </p:tav>
                                      </p:tavLst>
                                    </p:anim>
                                    <p:animEffect transition="in" filter="wipe(down)">
                                      <p:cBhvr>
                                        <p:cTn id="111" dur="1250"/>
                                        <p:tgtEl>
                                          <p:spTgt spid="21"/>
                                        </p:tgtEl>
                                      </p:cBhvr>
                                    </p:animEffect>
                                  </p:childTnLst>
                                </p:cTn>
                              </p:par>
                              <p:par>
                                <p:cTn id="112" presetID="17" presetClass="entr" presetSubtype="10" fill="hold" nodeType="withEffect">
                                  <p:stCondLst>
                                    <p:cond delay="3250"/>
                                  </p:stCondLst>
                                  <p:childTnLst>
                                    <p:set>
                                      <p:cBhvr>
                                        <p:cTn id="113" dur="1" fill="hold">
                                          <p:stCondLst>
                                            <p:cond delay="0"/>
                                          </p:stCondLst>
                                        </p:cTn>
                                        <p:tgtEl>
                                          <p:spTgt spid="24"/>
                                        </p:tgtEl>
                                        <p:attrNameLst>
                                          <p:attrName>style.visibility</p:attrName>
                                        </p:attrNameLst>
                                      </p:cBhvr>
                                      <p:to>
                                        <p:strVal val="visible"/>
                                      </p:to>
                                    </p:set>
                                    <p:anim calcmode="lin" valueType="num">
                                      <p:cBhvr>
                                        <p:cTn id="114" dur="1250" fill="hold"/>
                                        <p:tgtEl>
                                          <p:spTgt spid="24"/>
                                        </p:tgtEl>
                                        <p:attrNameLst>
                                          <p:attrName>ppt_w</p:attrName>
                                        </p:attrNameLst>
                                      </p:cBhvr>
                                      <p:tavLst>
                                        <p:tav tm="0">
                                          <p:val>
                                            <p:fltVal val="0"/>
                                          </p:val>
                                        </p:tav>
                                        <p:tav tm="100000">
                                          <p:val>
                                            <p:strVal val="#ppt_w"/>
                                          </p:val>
                                        </p:tav>
                                      </p:tavLst>
                                    </p:anim>
                                    <p:anim calcmode="lin" valueType="num">
                                      <p:cBhvr>
                                        <p:cTn id="115" dur="1250" fill="hold"/>
                                        <p:tgtEl>
                                          <p:spTgt spid="2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1" grpId="1" animBg="1"/>
      <p:bldP spid="55" grpId="0" animBg="1"/>
      <p:bldP spid="55" grpId="1" animBg="1"/>
      <p:bldP spid="58" grpId="0" animBg="1"/>
      <p:bldP spid="58" grpId="1" animBg="1"/>
      <p:bldP spid="18" grpId="0" animBg="1"/>
      <p:bldP spid="18" grpId="1" animBg="1"/>
      <p:bldP spid="2" grpId="0"/>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3A3BD653-8861-A4E9-BF9A-2034BC4CC45A}"/>
              </a:ext>
            </a:extLst>
          </p:cNvPr>
          <p:cNvSpPr/>
          <p:nvPr/>
        </p:nvSpPr>
        <p:spPr>
          <a:xfrm>
            <a:off x="10245536" y="541192"/>
            <a:ext cx="1447800" cy="5775616"/>
          </a:xfrm>
          <a:custGeom>
            <a:avLst/>
            <a:gdLst>
              <a:gd name="connsiteX0" fmla="*/ 0 w 1447800"/>
              <a:gd name="connsiteY0" fmla="*/ 0 h 5775616"/>
              <a:gd name="connsiteX1" fmla="*/ 34392 w 1447800"/>
              <a:gd name="connsiteY1" fmla="*/ 0 h 5775616"/>
              <a:gd name="connsiteX2" fmla="*/ 1440504 w 1447800"/>
              <a:gd name="connsiteY2" fmla="*/ 1268896 h 5775616"/>
              <a:gd name="connsiteX3" fmla="*/ 1447800 w 1447800"/>
              <a:gd name="connsiteY3" fmla="*/ 1413390 h 5775616"/>
              <a:gd name="connsiteX4" fmla="*/ 1447800 w 1447800"/>
              <a:gd name="connsiteY4" fmla="*/ 4362227 h 5775616"/>
              <a:gd name="connsiteX5" fmla="*/ 1440504 w 1447800"/>
              <a:gd name="connsiteY5" fmla="*/ 4506720 h 5775616"/>
              <a:gd name="connsiteX6" fmla="*/ 34392 w 1447800"/>
              <a:gd name="connsiteY6" fmla="*/ 5775616 h 5775616"/>
              <a:gd name="connsiteX7" fmla="*/ 0 w 1447800"/>
              <a:gd name="connsiteY7" fmla="*/ 5775616 h 5775616"/>
              <a:gd name="connsiteX8" fmla="*/ 0 w 1447800"/>
              <a:gd name="connsiteY8" fmla="*/ 5374681 h 5775616"/>
              <a:gd name="connsiteX9" fmla="*/ 42445 w 1447800"/>
              <a:gd name="connsiteY9" fmla="*/ 5372538 h 5775616"/>
              <a:gd name="connsiteX10" fmla="*/ 1048275 w 1447800"/>
              <a:gd name="connsiteY10" fmla="*/ 4257939 h 5775616"/>
              <a:gd name="connsiteX11" fmla="*/ 1048275 w 1447800"/>
              <a:gd name="connsiteY11" fmla="*/ 1517677 h 5775616"/>
              <a:gd name="connsiteX12" fmla="*/ 42445 w 1447800"/>
              <a:gd name="connsiteY12" fmla="*/ 403078 h 5775616"/>
              <a:gd name="connsiteX13" fmla="*/ 0 w 1447800"/>
              <a:gd name="connsiteY13" fmla="*/ 400935 h 577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47800" h="5775616">
                <a:moveTo>
                  <a:pt x="0" y="0"/>
                </a:moveTo>
                <a:lnTo>
                  <a:pt x="34392" y="0"/>
                </a:lnTo>
                <a:cubicBezTo>
                  <a:pt x="766208" y="0"/>
                  <a:pt x="1368123" y="556176"/>
                  <a:pt x="1440504" y="1268896"/>
                </a:cubicBezTo>
                <a:lnTo>
                  <a:pt x="1447800" y="1413390"/>
                </a:lnTo>
                <a:lnTo>
                  <a:pt x="1447800" y="4362227"/>
                </a:lnTo>
                <a:lnTo>
                  <a:pt x="1440504" y="4506720"/>
                </a:lnTo>
                <a:cubicBezTo>
                  <a:pt x="1368123" y="5219440"/>
                  <a:pt x="766208" y="5775616"/>
                  <a:pt x="34392" y="5775616"/>
                </a:cubicBezTo>
                <a:lnTo>
                  <a:pt x="0" y="5775616"/>
                </a:lnTo>
                <a:lnTo>
                  <a:pt x="0" y="5374681"/>
                </a:lnTo>
                <a:lnTo>
                  <a:pt x="42445" y="5372538"/>
                </a:lnTo>
                <a:cubicBezTo>
                  <a:pt x="607404" y="5315163"/>
                  <a:pt x="1048275" y="4838036"/>
                  <a:pt x="1048275" y="4257939"/>
                </a:cubicBezTo>
                <a:lnTo>
                  <a:pt x="1048275" y="1517677"/>
                </a:lnTo>
                <a:cubicBezTo>
                  <a:pt x="1048275" y="937580"/>
                  <a:pt x="607404" y="460453"/>
                  <a:pt x="42445" y="403078"/>
                </a:cubicBezTo>
                <a:lnTo>
                  <a:pt x="0" y="400935"/>
                </a:lnTo>
                <a:close/>
              </a:path>
            </a:pathLst>
          </a:custGeom>
          <a:gradFill flip="none" rotWithShape="1">
            <a:gsLst>
              <a:gs pos="7000">
                <a:schemeClr val="accent4">
                  <a:alpha val="50000"/>
                </a:schemeClr>
              </a:gs>
              <a:gs pos="100000">
                <a:schemeClr val="accent1">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rtlCol="0" anchor="ctr">
            <a:noAutofit/>
          </a:bodyPr>
          <a:lstStyle/>
          <a:p>
            <a:pPr>
              <a:lnSpc>
                <a:spcPts val="1800"/>
              </a:lnSpc>
            </a:pPr>
            <a:endParaRPr lang="en-US" sz="1100">
              <a:solidFill>
                <a:schemeClr val="tx1"/>
              </a:solidFill>
              <a:latin typeface="Montserrat" panose="00000500000000000000" pitchFamily="50" charset="0"/>
            </a:endParaRPr>
          </a:p>
        </p:txBody>
      </p:sp>
      <p:pic>
        <p:nvPicPr>
          <p:cNvPr id="3" name="Picture 2" descr="A picture containing building, dome&#10;&#10;Description automatically generated">
            <a:extLst>
              <a:ext uri="{FF2B5EF4-FFF2-40B4-BE49-F238E27FC236}">
                <a16:creationId xmlns:a16="http://schemas.microsoft.com/office/drawing/2014/main" id="{14596755-BAA5-6083-1C05-08DCAEDD2C65}"/>
              </a:ext>
            </a:extLst>
          </p:cNvPr>
          <p:cNvPicPr>
            <a:picLocks noChangeAspect="1"/>
          </p:cNvPicPr>
          <p:nvPr/>
        </p:nvPicPr>
        <p:blipFill rotWithShape="1">
          <a:blip r:embed="rId2">
            <a:alphaModFix amt="37000"/>
          </a:blip>
          <a:srcRect t="3898"/>
          <a:stretch/>
        </p:blipFill>
        <p:spPr>
          <a:xfrm>
            <a:off x="660695" y="0"/>
            <a:ext cx="5354259" cy="6858000"/>
          </a:xfrm>
          <a:prstGeom prst="rect">
            <a:avLst/>
          </a:prstGeom>
        </p:spPr>
      </p:pic>
      <p:sp>
        <p:nvSpPr>
          <p:cNvPr id="4" name="Rectangle: Rounded Corners 3">
            <a:extLst>
              <a:ext uri="{FF2B5EF4-FFF2-40B4-BE49-F238E27FC236}">
                <a16:creationId xmlns:a16="http://schemas.microsoft.com/office/drawing/2014/main" id="{D385C105-FE6E-4A6F-BCD3-843BD3A18C2F}"/>
              </a:ext>
            </a:extLst>
          </p:cNvPr>
          <p:cNvSpPr/>
          <p:nvPr/>
        </p:nvSpPr>
        <p:spPr>
          <a:xfrm>
            <a:off x="4771201" y="938486"/>
            <a:ext cx="6510098" cy="4981028"/>
          </a:xfrm>
          <a:prstGeom prst="roundRect">
            <a:avLst>
              <a:gd name="adj" fmla="val 2249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C43C926F-7E9B-41BD-B830-F894B5764BC8}"/>
              </a:ext>
            </a:extLst>
          </p:cNvPr>
          <p:cNvSpPr/>
          <p:nvPr/>
        </p:nvSpPr>
        <p:spPr>
          <a:xfrm>
            <a:off x="5574080" y="4487689"/>
            <a:ext cx="272888" cy="300030"/>
          </a:xfrm>
          <a:custGeom>
            <a:avLst/>
            <a:gdLst>
              <a:gd name="connsiteX0" fmla="*/ 893820 w 1926870"/>
              <a:gd name="connsiteY0" fmla="*/ 1554001 h 2118521"/>
              <a:gd name="connsiteX1" fmla="*/ 893975 w 1926870"/>
              <a:gd name="connsiteY1" fmla="*/ 1445537 h 2118521"/>
              <a:gd name="connsiteX2" fmla="*/ 896151 w 1926870"/>
              <a:gd name="connsiteY2" fmla="*/ 1350592 h 2118521"/>
              <a:gd name="connsiteX3" fmla="*/ 970221 w 1926870"/>
              <a:gd name="connsiteY3" fmla="*/ 1288072 h 2118521"/>
              <a:gd name="connsiteX4" fmla="*/ 1035745 w 1926870"/>
              <a:gd name="connsiteY4" fmla="*/ 1360123 h 2118521"/>
              <a:gd name="connsiteX5" fmla="*/ 1036005 w 1926870"/>
              <a:gd name="connsiteY5" fmla="*/ 1537944 h 2118521"/>
              <a:gd name="connsiteX6" fmla="*/ 1039630 w 1926870"/>
              <a:gd name="connsiteY6" fmla="*/ 1555814 h 2118521"/>
              <a:gd name="connsiteX7" fmla="*/ 1051285 w 1926870"/>
              <a:gd name="connsiteY7" fmla="*/ 1535717 h 2118521"/>
              <a:gd name="connsiteX8" fmla="*/ 1290486 w 1926870"/>
              <a:gd name="connsiteY8" fmla="*/ 1061510 h 2118521"/>
              <a:gd name="connsiteX9" fmla="*/ 1303694 w 1926870"/>
              <a:gd name="connsiteY9" fmla="*/ 1035766 h 2118521"/>
              <a:gd name="connsiteX10" fmla="*/ 1382479 w 1926870"/>
              <a:gd name="connsiteY10" fmla="*/ 1006086 h 2118521"/>
              <a:gd name="connsiteX11" fmla="*/ 1768319 w 1926870"/>
              <a:gd name="connsiteY11" fmla="*/ 1233012 h 2118521"/>
              <a:gd name="connsiteX12" fmla="*/ 1899366 w 1926870"/>
              <a:gd name="connsiteY12" fmla="*/ 1487338 h 2118521"/>
              <a:gd name="connsiteX13" fmla="*/ 1912989 w 1926870"/>
              <a:gd name="connsiteY13" fmla="*/ 1858053 h 2118521"/>
              <a:gd name="connsiteX14" fmla="*/ 1841353 w 1926870"/>
              <a:gd name="connsiteY14" fmla="*/ 1923059 h 2118521"/>
              <a:gd name="connsiteX15" fmla="*/ 1774120 w 1926870"/>
              <a:gd name="connsiteY15" fmla="*/ 1852873 h 2118521"/>
              <a:gd name="connsiteX16" fmla="*/ 1773499 w 1926870"/>
              <a:gd name="connsiteY16" fmla="*/ 1635790 h 2118521"/>
              <a:gd name="connsiteX17" fmla="*/ 1748273 w 1926870"/>
              <a:gd name="connsiteY17" fmla="*/ 1460455 h 2118521"/>
              <a:gd name="connsiteX18" fmla="*/ 1634111 w 1926870"/>
              <a:gd name="connsiteY18" fmla="*/ 1302628 h 2118521"/>
              <a:gd name="connsiteX19" fmla="*/ 1418581 w 1926870"/>
              <a:gd name="connsiteY19" fmla="*/ 1172823 h 2118521"/>
              <a:gd name="connsiteX20" fmla="*/ 1387555 w 1926870"/>
              <a:gd name="connsiteY20" fmla="*/ 1184684 h 2118521"/>
              <a:gd name="connsiteX21" fmla="*/ 1132504 w 1926870"/>
              <a:gd name="connsiteY21" fmla="*/ 1678626 h 2118521"/>
              <a:gd name="connsiteX22" fmla="*/ 1024920 w 1926870"/>
              <a:gd name="connsiteY22" fmla="*/ 1847745 h 2118521"/>
              <a:gd name="connsiteX23" fmla="*/ 902936 w 1926870"/>
              <a:gd name="connsiteY23" fmla="*/ 1844068 h 2118521"/>
              <a:gd name="connsiteX24" fmla="*/ 583034 w 1926870"/>
              <a:gd name="connsiteY24" fmla="*/ 1268182 h 2118521"/>
              <a:gd name="connsiteX25" fmla="*/ 539110 w 1926870"/>
              <a:gd name="connsiteY25" fmla="*/ 1176915 h 2118521"/>
              <a:gd name="connsiteX26" fmla="*/ 520411 w 1926870"/>
              <a:gd name="connsiteY26" fmla="*/ 1168886 h 2118521"/>
              <a:gd name="connsiteX27" fmla="*/ 265826 w 1926870"/>
              <a:gd name="connsiteY27" fmla="*/ 1328889 h 2118521"/>
              <a:gd name="connsiteX28" fmla="*/ 171658 w 1926870"/>
              <a:gd name="connsiteY28" fmla="*/ 1514324 h 2118521"/>
              <a:gd name="connsiteX29" fmla="*/ 145915 w 1926870"/>
              <a:gd name="connsiteY29" fmla="*/ 1845414 h 2118521"/>
              <a:gd name="connsiteX30" fmla="*/ 142755 w 1926870"/>
              <a:gd name="connsiteY30" fmla="*/ 1948647 h 2118521"/>
              <a:gd name="connsiteX31" fmla="*/ 175543 w 1926870"/>
              <a:gd name="connsiteY31" fmla="*/ 1982678 h 2118521"/>
              <a:gd name="connsiteX32" fmla="*/ 721437 w 1926870"/>
              <a:gd name="connsiteY32" fmla="*/ 1982678 h 2118521"/>
              <a:gd name="connsiteX33" fmla="*/ 1852542 w 1926870"/>
              <a:gd name="connsiteY33" fmla="*/ 1982730 h 2118521"/>
              <a:gd name="connsiteX34" fmla="*/ 1930808 w 1926870"/>
              <a:gd name="connsiteY34" fmla="*/ 2043333 h 2118521"/>
              <a:gd name="connsiteX35" fmla="*/ 1869324 w 1926870"/>
              <a:gd name="connsiteY35" fmla="*/ 2121703 h 2118521"/>
              <a:gd name="connsiteX36" fmla="*/ 1846585 w 1926870"/>
              <a:gd name="connsiteY36" fmla="*/ 2121962 h 2118521"/>
              <a:gd name="connsiteX37" fmla="*/ 84845 w 1926870"/>
              <a:gd name="connsiteY37" fmla="*/ 2121962 h 2118521"/>
              <a:gd name="connsiteX38" fmla="*/ 1 w 1926870"/>
              <a:gd name="connsiteY38" fmla="*/ 2035978 h 2118521"/>
              <a:gd name="connsiteX39" fmla="*/ 8858 w 1926870"/>
              <a:gd name="connsiteY39" fmla="*/ 1711673 h 2118521"/>
              <a:gd name="connsiteX40" fmla="*/ 42371 w 1926870"/>
              <a:gd name="connsiteY40" fmla="*/ 1443620 h 2118521"/>
              <a:gd name="connsiteX41" fmla="*/ 205534 w 1926870"/>
              <a:gd name="connsiteY41" fmla="*/ 1194837 h 2118521"/>
              <a:gd name="connsiteX42" fmla="*/ 534293 w 1926870"/>
              <a:gd name="connsiteY42" fmla="*/ 1010800 h 2118521"/>
              <a:gd name="connsiteX43" fmla="*/ 635765 w 1926870"/>
              <a:gd name="connsiteY43" fmla="*/ 1052031 h 2118521"/>
              <a:gd name="connsiteX44" fmla="*/ 882425 w 1926870"/>
              <a:gd name="connsiteY44" fmla="*/ 1541000 h 2118521"/>
              <a:gd name="connsiteX45" fmla="*/ 890505 w 1926870"/>
              <a:gd name="connsiteY45" fmla="*/ 1554623 h 2118521"/>
              <a:gd name="connsiteX46" fmla="*/ 893820 w 1926870"/>
              <a:gd name="connsiteY46" fmla="*/ 1554001 h 2118521"/>
              <a:gd name="connsiteX47" fmla="*/ 920910 w 1926870"/>
              <a:gd name="connsiteY47" fmla="*/ 1524 h 2118521"/>
              <a:gd name="connsiteX48" fmla="*/ 711751 w 1926870"/>
              <a:gd name="connsiteY48" fmla="*/ 57776 h 2118521"/>
              <a:gd name="connsiteX49" fmla="*/ 456700 w 1926870"/>
              <a:gd name="connsiteY49" fmla="*/ 524317 h 2118521"/>
              <a:gd name="connsiteX50" fmla="*/ 579046 w 1926870"/>
              <a:gd name="connsiteY50" fmla="*/ 885087 h 2118521"/>
              <a:gd name="connsiteX51" fmla="*/ 964161 w 1926870"/>
              <a:gd name="connsiteY51" fmla="*/ 1216436 h 2118521"/>
              <a:gd name="connsiteX52" fmla="*/ 1035124 w 1926870"/>
              <a:gd name="connsiteY52" fmla="*/ 1216799 h 2118521"/>
              <a:gd name="connsiteX53" fmla="*/ 1038180 w 1926870"/>
              <a:gd name="connsiteY53" fmla="*/ 1097923 h 2118521"/>
              <a:gd name="connsiteX54" fmla="*/ 913140 w 1926870"/>
              <a:gd name="connsiteY54" fmla="*/ 1017275 h 2118521"/>
              <a:gd name="connsiteX55" fmla="*/ 674457 w 1926870"/>
              <a:gd name="connsiteY55" fmla="*/ 771650 h 2118521"/>
              <a:gd name="connsiteX56" fmla="*/ 614994 w 1926870"/>
              <a:gd name="connsiteY56" fmla="*/ 391456 h 2118521"/>
              <a:gd name="connsiteX57" fmla="*/ 838655 w 1926870"/>
              <a:gd name="connsiteY57" fmla="*/ 156243 h 2118521"/>
              <a:gd name="connsiteX58" fmla="*/ 1085264 w 1926870"/>
              <a:gd name="connsiteY58" fmla="*/ 151944 h 2118521"/>
              <a:gd name="connsiteX59" fmla="*/ 1310117 w 1926870"/>
              <a:gd name="connsiteY59" fmla="*/ 340073 h 2118521"/>
              <a:gd name="connsiteX60" fmla="*/ 1339072 w 1926870"/>
              <a:gd name="connsiteY60" fmla="*/ 580569 h 2118521"/>
              <a:gd name="connsiteX61" fmla="*/ 1201290 w 1926870"/>
              <a:gd name="connsiteY61" fmla="*/ 840179 h 2118521"/>
              <a:gd name="connsiteX62" fmla="*/ 1073920 w 1926870"/>
              <a:gd name="connsiteY62" fmla="*/ 923832 h 2118521"/>
              <a:gd name="connsiteX63" fmla="*/ 1042531 w 1926870"/>
              <a:gd name="connsiteY63" fmla="*/ 1017016 h 2118521"/>
              <a:gd name="connsiteX64" fmla="*/ 1136025 w 1926870"/>
              <a:gd name="connsiteY64" fmla="*/ 1049130 h 2118521"/>
              <a:gd name="connsiteX65" fmla="*/ 1467945 w 1926870"/>
              <a:gd name="connsiteY65" fmla="*/ 367163 h 2118521"/>
              <a:gd name="connsiteX66" fmla="*/ 1229624 w 1926870"/>
              <a:gd name="connsiteY66" fmla="*/ 56792 h 2118521"/>
              <a:gd name="connsiteX67" fmla="*/ 972553 w 1926870"/>
              <a:gd name="connsiteY67" fmla="*/ 1420 h 2118521"/>
              <a:gd name="connsiteX68" fmla="*/ 920910 w 1926870"/>
              <a:gd name="connsiteY68" fmla="*/ 1524 h 2118521"/>
              <a:gd name="connsiteX69" fmla="*/ 1478977 w 1926870"/>
              <a:gd name="connsiteY69" fmla="*/ 1614449 h 2118521"/>
              <a:gd name="connsiteX70" fmla="*/ 1371653 w 1926870"/>
              <a:gd name="connsiteY70" fmla="*/ 1614604 h 2118521"/>
              <a:gd name="connsiteX71" fmla="*/ 1302503 w 1926870"/>
              <a:gd name="connsiteY71" fmla="*/ 1684117 h 2118521"/>
              <a:gd name="connsiteX72" fmla="*/ 1372378 w 1926870"/>
              <a:gd name="connsiteY72" fmla="*/ 1753525 h 2118521"/>
              <a:gd name="connsiteX73" fmla="*/ 1582883 w 1926870"/>
              <a:gd name="connsiteY73" fmla="*/ 1753525 h 2118521"/>
              <a:gd name="connsiteX74" fmla="*/ 1652396 w 1926870"/>
              <a:gd name="connsiteY74" fmla="*/ 1682407 h 2118521"/>
              <a:gd name="connsiteX75" fmla="*/ 1582158 w 1926870"/>
              <a:gd name="connsiteY75" fmla="*/ 1614501 h 2118521"/>
              <a:gd name="connsiteX76" fmla="*/ 1478977 w 1926870"/>
              <a:gd name="connsiteY76" fmla="*/ 1614397 h 2118521"/>
              <a:gd name="connsiteX77" fmla="*/ 1478977 w 1926870"/>
              <a:gd name="connsiteY77" fmla="*/ 1614449 h 211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926870" h="2118521">
                <a:moveTo>
                  <a:pt x="893820" y="1554001"/>
                </a:moveTo>
                <a:cubicBezTo>
                  <a:pt x="893820" y="1517846"/>
                  <a:pt x="893354" y="1481692"/>
                  <a:pt x="893975" y="1445537"/>
                </a:cubicBezTo>
                <a:cubicBezTo>
                  <a:pt x="894493" y="1413889"/>
                  <a:pt x="891023" y="1382085"/>
                  <a:pt x="896151" y="1350592"/>
                </a:cubicBezTo>
                <a:cubicBezTo>
                  <a:pt x="902781" y="1310138"/>
                  <a:pt x="931840" y="1285897"/>
                  <a:pt x="970221" y="1288072"/>
                </a:cubicBezTo>
                <a:cubicBezTo>
                  <a:pt x="1007309" y="1290196"/>
                  <a:pt x="1035227" y="1319876"/>
                  <a:pt x="1035745" y="1360123"/>
                </a:cubicBezTo>
                <a:cubicBezTo>
                  <a:pt x="1036522" y="1419379"/>
                  <a:pt x="1036005" y="1478688"/>
                  <a:pt x="1036005" y="1537944"/>
                </a:cubicBezTo>
                <a:cubicBezTo>
                  <a:pt x="1036005" y="1543383"/>
                  <a:pt x="1036005" y="1548770"/>
                  <a:pt x="1039630" y="1555814"/>
                </a:cubicBezTo>
                <a:cubicBezTo>
                  <a:pt x="1043515" y="1549132"/>
                  <a:pt x="1047503" y="1542502"/>
                  <a:pt x="1051285" y="1535717"/>
                </a:cubicBezTo>
                <a:cubicBezTo>
                  <a:pt x="1137165" y="1380738"/>
                  <a:pt x="1214551" y="1221461"/>
                  <a:pt x="1290486" y="1061510"/>
                </a:cubicBezTo>
                <a:cubicBezTo>
                  <a:pt x="1294630" y="1052808"/>
                  <a:pt x="1298566" y="1043950"/>
                  <a:pt x="1303694" y="1035766"/>
                </a:cubicBezTo>
                <a:cubicBezTo>
                  <a:pt x="1320684" y="1008521"/>
                  <a:pt x="1352436" y="994743"/>
                  <a:pt x="1382479" y="1006086"/>
                </a:cubicBezTo>
                <a:cubicBezTo>
                  <a:pt x="1524093" y="1059438"/>
                  <a:pt x="1656229" y="1129054"/>
                  <a:pt x="1768319" y="1233012"/>
                </a:cubicBezTo>
                <a:cubicBezTo>
                  <a:pt x="1842907" y="1302161"/>
                  <a:pt x="1881807" y="1389440"/>
                  <a:pt x="1899366" y="1487338"/>
                </a:cubicBezTo>
                <a:cubicBezTo>
                  <a:pt x="1921380" y="1610150"/>
                  <a:pt x="1919775" y="1734153"/>
                  <a:pt x="1912989" y="1858053"/>
                </a:cubicBezTo>
                <a:cubicBezTo>
                  <a:pt x="1910814" y="1897471"/>
                  <a:pt x="1879165" y="1924354"/>
                  <a:pt x="1841353" y="1923059"/>
                </a:cubicBezTo>
                <a:cubicBezTo>
                  <a:pt x="1803956" y="1921764"/>
                  <a:pt x="1774482" y="1891877"/>
                  <a:pt x="1774120" y="1852873"/>
                </a:cubicBezTo>
                <a:cubicBezTo>
                  <a:pt x="1773499" y="1780512"/>
                  <a:pt x="1774948" y="1708099"/>
                  <a:pt x="1773499" y="1635790"/>
                </a:cubicBezTo>
                <a:cubicBezTo>
                  <a:pt x="1772307" y="1576481"/>
                  <a:pt x="1763191" y="1518105"/>
                  <a:pt x="1748273" y="1460455"/>
                </a:cubicBezTo>
                <a:cubicBezTo>
                  <a:pt x="1730714" y="1392496"/>
                  <a:pt x="1686427" y="1344584"/>
                  <a:pt x="1634111" y="1302628"/>
                </a:cubicBezTo>
                <a:cubicBezTo>
                  <a:pt x="1568173" y="1249794"/>
                  <a:pt x="1494827" y="1208926"/>
                  <a:pt x="1418581" y="1172823"/>
                </a:cubicBezTo>
                <a:cubicBezTo>
                  <a:pt x="1401384" y="1164691"/>
                  <a:pt x="1394961" y="1169093"/>
                  <a:pt x="1387555" y="1184684"/>
                </a:cubicBezTo>
                <a:cubicBezTo>
                  <a:pt x="1307890" y="1352094"/>
                  <a:pt x="1225014" y="1517846"/>
                  <a:pt x="1132504" y="1678626"/>
                </a:cubicBezTo>
                <a:cubicBezTo>
                  <a:pt x="1099146" y="1736588"/>
                  <a:pt x="1063872" y="1793358"/>
                  <a:pt x="1024920" y="1847745"/>
                </a:cubicBezTo>
                <a:cubicBezTo>
                  <a:pt x="991821" y="1894052"/>
                  <a:pt x="935776" y="1891566"/>
                  <a:pt x="902936" y="1844068"/>
                </a:cubicBezTo>
                <a:cubicBezTo>
                  <a:pt x="777483" y="1662517"/>
                  <a:pt x="681191" y="1464858"/>
                  <a:pt x="583034" y="1268182"/>
                </a:cubicBezTo>
                <a:cubicBezTo>
                  <a:pt x="567962" y="1237984"/>
                  <a:pt x="553458" y="1207475"/>
                  <a:pt x="539110" y="1176915"/>
                </a:cubicBezTo>
                <a:cubicBezTo>
                  <a:pt x="534966" y="1168109"/>
                  <a:pt x="531133" y="1163758"/>
                  <a:pt x="520411" y="1168886"/>
                </a:cubicBezTo>
                <a:cubicBezTo>
                  <a:pt x="429454" y="1212500"/>
                  <a:pt x="342072" y="1261293"/>
                  <a:pt x="265826" y="1328889"/>
                </a:cubicBezTo>
                <a:cubicBezTo>
                  <a:pt x="209315" y="1378977"/>
                  <a:pt x="183002" y="1442222"/>
                  <a:pt x="171658" y="1514324"/>
                </a:cubicBezTo>
                <a:cubicBezTo>
                  <a:pt x="154358" y="1624032"/>
                  <a:pt x="148142" y="1734568"/>
                  <a:pt x="145915" y="1845414"/>
                </a:cubicBezTo>
                <a:cubicBezTo>
                  <a:pt x="145241" y="1879860"/>
                  <a:pt x="143377" y="1914253"/>
                  <a:pt x="142755" y="1948647"/>
                </a:cubicBezTo>
                <a:cubicBezTo>
                  <a:pt x="142133" y="1982678"/>
                  <a:pt x="142496" y="1982678"/>
                  <a:pt x="175543" y="1982678"/>
                </a:cubicBezTo>
                <a:cubicBezTo>
                  <a:pt x="357508" y="1982678"/>
                  <a:pt x="539473" y="1982678"/>
                  <a:pt x="721437" y="1982678"/>
                </a:cubicBezTo>
                <a:cubicBezTo>
                  <a:pt x="1098472" y="1982678"/>
                  <a:pt x="1475507" y="1982678"/>
                  <a:pt x="1852542" y="1982730"/>
                </a:cubicBezTo>
                <a:cubicBezTo>
                  <a:pt x="1896776" y="1982730"/>
                  <a:pt x="1924385" y="2004278"/>
                  <a:pt x="1930808" y="2043333"/>
                </a:cubicBezTo>
                <a:cubicBezTo>
                  <a:pt x="1937075" y="2081145"/>
                  <a:pt x="1907654" y="2118802"/>
                  <a:pt x="1869324" y="2121703"/>
                </a:cubicBezTo>
                <a:cubicBezTo>
                  <a:pt x="1861761" y="2122273"/>
                  <a:pt x="1854147" y="2121962"/>
                  <a:pt x="1846585" y="2121962"/>
                </a:cubicBezTo>
                <a:cubicBezTo>
                  <a:pt x="1259356" y="2121962"/>
                  <a:pt x="672075" y="2121962"/>
                  <a:pt x="84845" y="2121962"/>
                </a:cubicBezTo>
                <a:cubicBezTo>
                  <a:pt x="25226" y="2121962"/>
                  <a:pt x="-155" y="2096218"/>
                  <a:pt x="1" y="2035978"/>
                </a:cubicBezTo>
                <a:cubicBezTo>
                  <a:pt x="311" y="1927824"/>
                  <a:pt x="2746" y="1819671"/>
                  <a:pt x="8858" y="1711673"/>
                </a:cubicBezTo>
                <a:cubicBezTo>
                  <a:pt x="13986" y="1621701"/>
                  <a:pt x="23983" y="1532091"/>
                  <a:pt x="42371" y="1443620"/>
                </a:cubicBezTo>
                <a:cubicBezTo>
                  <a:pt x="64126" y="1339093"/>
                  <a:pt x="124367" y="1260153"/>
                  <a:pt x="205534" y="1194837"/>
                </a:cubicBezTo>
                <a:cubicBezTo>
                  <a:pt x="304726" y="1114965"/>
                  <a:pt x="416350" y="1057055"/>
                  <a:pt x="534293" y="1010800"/>
                </a:cubicBezTo>
                <a:cubicBezTo>
                  <a:pt x="581325" y="992360"/>
                  <a:pt x="613854" y="1005931"/>
                  <a:pt x="635765" y="1052031"/>
                </a:cubicBezTo>
                <a:cubicBezTo>
                  <a:pt x="714238" y="1216903"/>
                  <a:pt x="793592" y="1381360"/>
                  <a:pt x="882425" y="1541000"/>
                </a:cubicBezTo>
                <a:cubicBezTo>
                  <a:pt x="885014" y="1545610"/>
                  <a:pt x="887812" y="1550116"/>
                  <a:pt x="890505" y="1554623"/>
                </a:cubicBezTo>
                <a:cubicBezTo>
                  <a:pt x="891541" y="1554467"/>
                  <a:pt x="892680" y="1554208"/>
                  <a:pt x="893820" y="1554001"/>
                </a:cubicBezTo>
                <a:close/>
                <a:moveTo>
                  <a:pt x="920910" y="1524"/>
                </a:moveTo>
                <a:cubicBezTo>
                  <a:pt x="846166" y="1628"/>
                  <a:pt x="776136" y="21570"/>
                  <a:pt x="711751" y="57776"/>
                </a:cubicBezTo>
                <a:cubicBezTo>
                  <a:pt x="530253" y="159921"/>
                  <a:pt x="457115" y="324896"/>
                  <a:pt x="456700" y="524317"/>
                </a:cubicBezTo>
                <a:cubicBezTo>
                  <a:pt x="456441" y="656349"/>
                  <a:pt x="505234" y="776105"/>
                  <a:pt x="579046" y="885087"/>
                </a:cubicBezTo>
                <a:cubicBezTo>
                  <a:pt x="677409" y="1030276"/>
                  <a:pt x="814570" y="1130711"/>
                  <a:pt x="964161" y="1216436"/>
                </a:cubicBezTo>
                <a:cubicBezTo>
                  <a:pt x="987211" y="1229645"/>
                  <a:pt x="1011763" y="1230214"/>
                  <a:pt x="1035124" y="1216799"/>
                </a:cubicBezTo>
                <a:cubicBezTo>
                  <a:pt x="1080136" y="1190952"/>
                  <a:pt x="1081949" y="1127655"/>
                  <a:pt x="1038180" y="1097923"/>
                </a:cubicBezTo>
                <a:cubicBezTo>
                  <a:pt x="997156" y="1070056"/>
                  <a:pt x="953750" y="1045970"/>
                  <a:pt x="913140" y="1017275"/>
                </a:cubicBezTo>
                <a:cubicBezTo>
                  <a:pt x="818195" y="950145"/>
                  <a:pt x="733558" y="873018"/>
                  <a:pt x="674457" y="771650"/>
                </a:cubicBezTo>
                <a:cubicBezTo>
                  <a:pt x="605256" y="652982"/>
                  <a:pt x="573918" y="527321"/>
                  <a:pt x="614994" y="391456"/>
                </a:cubicBezTo>
                <a:cubicBezTo>
                  <a:pt x="649905" y="275999"/>
                  <a:pt x="720816" y="192553"/>
                  <a:pt x="838655" y="156243"/>
                </a:cubicBezTo>
                <a:cubicBezTo>
                  <a:pt x="919926" y="131225"/>
                  <a:pt x="1002698" y="130137"/>
                  <a:pt x="1085264" y="151944"/>
                </a:cubicBezTo>
                <a:cubicBezTo>
                  <a:pt x="1189584" y="179500"/>
                  <a:pt x="1265157" y="241606"/>
                  <a:pt x="1310117" y="340073"/>
                </a:cubicBezTo>
                <a:cubicBezTo>
                  <a:pt x="1345340" y="417148"/>
                  <a:pt x="1352073" y="498107"/>
                  <a:pt x="1339072" y="580569"/>
                </a:cubicBezTo>
                <a:cubicBezTo>
                  <a:pt x="1322963" y="682507"/>
                  <a:pt x="1277226" y="769475"/>
                  <a:pt x="1201290" y="840179"/>
                </a:cubicBezTo>
                <a:cubicBezTo>
                  <a:pt x="1163530" y="875349"/>
                  <a:pt x="1119347" y="900264"/>
                  <a:pt x="1073920" y="923832"/>
                </a:cubicBezTo>
                <a:cubicBezTo>
                  <a:pt x="1037300" y="942841"/>
                  <a:pt x="1025386" y="981741"/>
                  <a:pt x="1042531" y="1017016"/>
                </a:cubicBezTo>
                <a:cubicBezTo>
                  <a:pt x="1059262" y="1051409"/>
                  <a:pt x="1099042" y="1065084"/>
                  <a:pt x="1136025" y="1049130"/>
                </a:cubicBezTo>
                <a:cubicBezTo>
                  <a:pt x="1394910" y="937558"/>
                  <a:pt x="1540047" y="640551"/>
                  <a:pt x="1467945" y="367163"/>
                </a:cubicBezTo>
                <a:cubicBezTo>
                  <a:pt x="1431997" y="230935"/>
                  <a:pt x="1355129" y="124440"/>
                  <a:pt x="1229624" y="56792"/>
                </a:cubicBezTo>
                <a:cubicBezTo>
                  <a:pt x="1149596" y="13645"/>
                  <a:pt x="1063716" y="-5624"/>
                  <a:pt x="972553" y="1420"/>
                </a:cubicBezTo>
                <a:cubicBezTo>
                  <a:pt x="955355" y="1524"/>
                  <a:pt x="938159" y="1524"/>
                  <a:pt x="920910" y="1524"/>
                </a:cubicBezTo>
                <a:close/>
                <a:moveTo>
                  <a:pt x="1478977" y="1614449"/>
                </a:moveTo>
                <a:cubicBezTo>
                  <a:pt x="1443185" y="1614449"/>
                  <a:pt x="1407445" y="1613931"/>
                  <a:pt x="1371653" y="1614604"/>
                </a:cubicBezTo>
                <a:cubicBezTo>
                  <a:pt x="1331872" y="1615329"/>
                  <a:pt x="1302347" y="1645528"/>
                  <a:pt x="1302503" y="1684117"/>
                </a:cubicBezTo>
                <a:cubicBezTo>
                  <a:pt x="1302658" y="1722343"/>
                  <a:pt x="1332701" y="1753163"/>
                  <a:pt x="1372378" y="1753525"/>
                </a:cubicBezTo>
                <a:cubicBezTo>
                  <a:pt x="1442512" y="1754199"/>
                  <a:pt x="1512697" y="1754199"/>
                  <a:pt x="1582883" y="1753525"/>
                </a:cubicBezTo>
                <a:cubicBezTo>
                  <a:pt x="1624114" y="1753111"/>
                  <a:pt x="1652862" y="1722809"/>
                  <a:pt x="1652396" y="1682407"/>
                </a:cubicBezTo>
                <a:cubicBezTo>
                  <a:pt x="1651981" y="1643300"/>
                  <a:pt x="1623182" y="1615122"/>
                  <a:pt x="1582158" y="1614501"/>
                </a:cubicBezTo>
                <a:cubicBezTo>
                  <a:pt x="1547764" y="1613983"/>
                  <a:pt x="1513371" y="1614397"/>
                  <a:pt x="1478977" y="1614397"/>
                </a:cubicBezTo>
                <a:cubicBezTo>
                  <a:pt x="1478977" y="1614397"/>
                  <a:pt x="1478977" y="1614449"/>
                  <a:pt x="1478977" y="1614449"/>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9C2EAC11-B85B-497B-8394-89C4CA87EAD1}"/>
              </a:ext>
            </a:extLst>
          </p:cNvPr>
          <p:cNvSpPr/>
          <p:nvPr/>
        </p:nvSpPr>
        <p:spPr>
          <a:xfrm>
            <a:off x="5568577" y="3895493"/>
            <a:ext cx="283894" cy="249416"/>
          </a:xfrm>
          <a:custGeom>
            <a:avLst/>
            <a:gdLst>
              <a:gd name="connsiteX0" fmla="*/ 0 w 2004566"/>
              <a:gd name="connsiteY0" fmla="*/ 483700 h 1761117"/>
              <a:gd name="connsiteX1" fmla="*/ 52057 w 2004566"/>
              <a:gd name="connsiteY1" fmla="*/ 310230 h 1761117"/>
              <a:gd name="connsiteX2" fmla="*/ 401483 w 2004566"/>
              <a:gd name="connsiteY2" fmla="*/ 20475 h 1761117"/>
              <a:gd name="connsiteX3" fmla="*/ 824307 w 2004566"/>
              <a:gd name="connsiteY3" fmla="*/ 83719 h 1761117"/>
              <a:gd name="connsiteX4" fmla="*/ 928834 w 2004566"/>
              <a:gd name="connsiteY4" fmla="*/ 168926 h 1761117"/>
              <a:gd name="connsiteX5" fmla="*/ 1217968 w 2004566"/>
              <a:gd name="connsiteY5" fmla="*/ 458838 h 1761117"/>
              <a:gd name="connsiteX6" fmla="*/ 1217088 w 2004566"/>
              <a:gd name="connsiteY6" fmla="*/ 491573 h 1761117"/>
              <a:gd name="connsiteX7" fmla="*/ 982497 w 2004566"/>
              <a:gd name="connsiteY7" fmla="*/ 725232 h 1761117"/>
              <a:gd name="connsiteX8" fmla="*/ 982756 w 2004566"/>
              <a:gd name="connsiteY8" fmla="*/ 754654 h 1761117"/>
              <a:gd name="connsiteX9" fmla="*/ 1217398 w 2004566"/>
              <a:gd name="connsiteY9" fmla="*/ 988209 h 1761117"/>
              <a:gd name="connsiteX10" fmla="*/ 1217813 w 2004566"/>
              <a:gd name="connsiteY10" fmla="*/ 1020997 h 1761117"/>
              <a:gd name="connsiteX11" fmla="*/ 1000263 w 2004566"/>
              <a:gd name="connsiteY11" fmla="*/ 1238443 h 1761117"/>
              <a:gd name="connsiteX12" fmla="*/ 969029 w 2004566"/>
              <a:gd name="connsiteY12" fmla="*/ 1237873 h 1761117"/>
              <a:gd name="connsiteX13" fmla="*/ 903919 w 2004566"/>
              <a:gd name="connsiteY13" fmla="*/ 1172763 h 1761117"/>
              <a:gd name="connsiteX14" fmla="*/ 903350 w 2004566"/>
              <a:gd name="connsiteY14" fmla="*/ 1140131 h 1761117"/>
              <a:gd name="connsiteX15" fmla="*/ 1025799 w 2004566"/>
              <a:gd name="connsiteY15" fmla="*/ 1018769 h 1761117"/>
              <a:gd name="connsiteX16" fmla="*/ 1025540 w 2004566"/>
              <a:gd name="connsiteY16" fmla="*/ 990540 h 1761117"/>
              <a:gd name="connsiteX17" fmla="*/ 789551 w 2004566"/>
              <a:gd name="connsiteY17" fmla="*/ 755534 h 1761117"/>
              <a:gd name="connsiteX18" fmla="*/ 789447 w 2004566"/>
              <a:gd name="connsiteY18" fmla="*/ 724300 h 1761117"/>
              <a:gd name="connsiteX19" fmla="*/ 1022743 w 2004566"/>
              <a:gd name="connsiteY19" fmla="*/ 492091 h 1761117"/>
              <a:gd name="connsiteX20" fmla="*/ 1023469 w 2004566"/>
              <a:gd name="connsiteY20" fmla="*/ 458112 h 1761117"/>
              <a:gd name="connsiteX21" fmla="*/ 806799 w 2004566"/>
              <a:gd name="connsiteY21" fmla="*/ 242686 h 1761117"/>
              <a:gd name="connsiteX22" fmla="*/ 543616 w 2004566"/>
              <a:gd name="connsiteY22" fmla="*/ 138832 h 1761117"/>
              <a:gd name="connsiteX23" fmla="*/ 137574 w 2004566"/>
              <a:gd name="connsiteY23" fmla="*/ 498359 h 1761117"/>
              <a:gd name="connsiteX24" fmla="*/ 260075 w 2004566"/>
              <a:gd name="connsiteY24" fmla="*/ 833437 h 1761117"/>
              <a:gd name="connsiteX25" fmla="*/ 494978 w 2004566"/>
              <a:gd name="connsiteY25" fmla="*/ 1066734 h 1761117"/>
              <a:gd name="connsiteX26" fmla="*/ 985708 w 2004566"/>
              <a:gd name="connsiteY26" fmla="*/ 1556791 h 1761117"/>
              <a:gd name="connsiteX27" fmla="*/ 1021085 w 2004566"/>
              <a:gd name="connsiteY27" fmla="*/ 1557050 h 1761117"/>
              <a:gd name="connsiteX28" fmla="*/ 1749515 w 2004566"/>
              <a:gd name="connsiteY28" fmla="*/ 828154 h 1761117"/>
              <a:gd name="connsiteX29" fmla="*/ 1871343 w 2004566"/>
              <a:gd name="connsiteY29" fmla="*/ 538606 h 1761117"/>
              <a:gd name="connsiteX30" fmla="*/ 1754073 w 2004566"/>
              <a:gd name="connsiteY30" fmla="*/ 260919 h 1761117"/>
              <a:gd name="connsiteX31" fmla="*/ 1473175 w 2004566"/>
              <a:gd name="connsiteY31" fmla="*/ 136915 h 1761117"/>
              <a:gd name="connsiteX32" fmla="*/ 1207195 w 2004566"/>
              <a:gd name="connsiteY32" fmla="*/ 233932 h 1761117"/>
              <a:gd name="connsiteX33" fmla="*/ 1163167 w 2004566"/>
              <a:gd name="connsiteY33" fmla="*/ 232171 h 1761117"/>
              <a:gd name="connsiteX34" fmla="*/ 1099352 w 2004566"/>
              <a:gd name="connsiteY34" fmla="*/ 168564 h 1761117"/>
              <a:gd name="connsiteX35" fmla="*/ 1099455 w 2004566"/>
              <a:gd name="connsiteY35" fmla="*/ 146291 h 1761117"/>
              <a:gd name="connsiteX36" fmla="*/ 1508087 w 2004566"/>
              <a:gd name="connsiteY36" fmla="*/ 1516 h 1761117"/>
              <a:gd name="connsiteX37" fmla="*/ 1998351 w 2004566"/>
              <a:gd name="connsiteY37" fmla="*/ 439413 h 1761117"/>
              <a:gd name="connsiteX38" fmla="*/ 1848967 w 2004566"/>
              <a:gd name="connsiteY38" fmla="*/ 922063 h 1761117"/>
              <a:gd name="connsiteX39" fmla="*/ 1019739 w 2004566"/>
              <a:gd name="connsiteY39" fmla="*/ 1752430 h 1761117"/>
              <a:gd name="connsiteX40" fmla="*/ 986951 w 2004566"/>
              <a:gd name="connsiteY40" fmla="*/ 1751705 h 1761117"/>
              <a:gd name="connsiteX41" fmla="*/ 157931 w 2004566"/>
              <a:gd name="connsiteY41" fmla="*/ 923876 h 1761117"/>
              <a:gd name="connsiteX42" fmla="*/ 2279 w 2004566"/>
              <a:gd name="connsiteY42" fmla="*/ 608791 h 1761117"/>
              <a:gd name="connsiteX43" fmla="*/ 52 w 2004566"/>
              <a:gd name="connsiteY43" fmla="*/ 601125 h 1761117"/>
              <a:gd name="connsiteX44" fmla="*/ 0 w 2004566"/>
              <a:gd name="connsiteY44" fmla="*/ 483700 h 176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004566" h="1761117">
                <a:moveTo>
                  <a:pt x="0" y="483700"/>
                </a:moveTo>
                <a:cubicBezTo>
                  <a:pt x="9997" y="423667"/>
                  <a:pt x="23723" y="364721"/>
                  <a:pt x="52057" y="310230"/>
                </a:cubicBezTo>
                <a:cubicBezTo>
                  <a:pt x="127785" y="164575"/>
                  <a:pt x="241843" y="63984"/>
                  <a:pt x="401483" y="20475"/>
                </a:cubicBezTo>
                <a:cubicBezTo>
                  <a:pt x="550971" y="-20239"/>
                  <a:pt x="692326" y="3019"/>
                  <a:pt x="824307" y="83719"/>
                </a:cubicBezTo>
                <a:cubicBezTo>
                  <a:pt x="862948" y="107339"/>
                  <a:pt x="896927" y="137019"/>
                  <a:pt x="928834" y="168926"/>
                </a:cubicBezTo>
                <a:cubicBezTo>
                  <a:pt x="1025281" y="265477"/>
                  <a:pt x="1121107" y="362649"/>
                  <a:pt x="1217968" y="458838"/>
                </a:cubicBezTo>
                <a:cubicBezTo>
                  <a:pt x="1231487" y="472253"/>
                  <a:pt x="1229208" y="479608"/>
                  <a:pt x="1217088" y="491573"/>
                </a:cubicBezTo>
                <a:cubicBezTo>
                  <a:pt x="1138615" y="569218"/>
                  <a:pt x="1061022" y="647691"/>
                  <a:pt x="982497" y="725232"/>
                </a:cubicBezTo>
                <a:cubicBezTo>
                  <a:pt x="970790" y="736783"/>
                  <a:pt x="971256" y="743310"/>
                  <a:pt x="982756" y="754654"/>
                </a:cubicBezTo>
                <a:cubicBezTo>
                  <a:pt x="1061281" y="832194"/>
                  <a:pt x="1138873" y="910720"/>
                  <a:pt x="1217398" y="988209"/>
                </a:cubicBezTo>
                <a:cubicBezTo>
                  <a:pt x="1229934" y="1000588"/>
                  <a:pt x="1230918" y="1008099"/>
                  <a:pt x="1217813" y="1020997"/>
                </a:cubicBezTo>
                <a:cubicBezTo>
                  <a:pt x="1144726" y="1092891"/>
                  <a:pt x="1072210" y="1165408"/>
                  <a:pt x="1000263" y="1238443"/>
                </a:cubicBezTo>
                <a:cubicBezTo>
                  <a:pt x="987728" y="1251185"/>
                  <a:pt x="980425" y="1250149"/>
                  <a:pt x="969029" y="1237873"/>
                </a:cubicBezTo>
                <a:cubicBezTo>
                  <a:pt x="948207" y="1215341"/>
                  <a:pt x="926451" y="1193586"/>
                  <a:pt x="903919" y="1172763"/>
                </a:cubicBezTo>
                <a:cubicBezTo>
                  <a:pt x="891074" y="1160902"/>
                  <a:pt x="889831" y="1153081"/>
                  <a:pt x="903350" y="1140131"/>
                </a:cubicBezTo>
                <a:cubicBezTo>
                  <a:pt x="944840" y="1100351"/>
                  <a:pt x="984569" y="1058809"/>
                  <a:pt x="1025799" y="1018769"/>
                </a:cubicBezTo>
                <a:cubicBezTo>
                  <a:pt x="1037040" y="1007840"/>
                  <a:pt x="1036366" y="1001262"/>
                  <a:pt x="1025540" y="990540"/>
                </a:cubicBezTo>
                <a:cubicBezTo>
                  <a:pt x="946652" y="912429"/>
                  <a:pt x="868542" y="833541"/>
                  <a:pt x="789551" y="755534"/>
                </a:cubicBezTo>
                <a:cubicBezTo>
                  <a:pt x="777326" y="743465"/>
                  <a:pt x="777067" y="736524"/>
                  <a:pt x="789447" y="724300"/>
                </a:cubicBezTo>
                <a:cubicBezTo>
                  <a:pt x="867557" y="647277"/>
                  <a:pt x="944580" y="569114"/>
                  <a:pt x="1022743" y="492091"/>
                </a:cubicBezTo>
                <a:cubicBezTo>
                  <a:pt x="1035745" y="479297"/>
                  <a:pt x="1037713" y="471683"/>
                  <a:pt x="1023469" y="458112"/>
                </a:cubicBezTo>
                <a:cubicBezTo>
                  <a:pt x="949812" y="387771"/>
                  <a:pt x="881957" y="311473"/>
                  <a:pt x="806799" y="242686"/>
                </a:cubicBezTo>
                <a:cubicBezTo>
                  <a:pt x="732418" y="174624"/>
                  <a:pt x="644777" y="141474"/>
                  <a:pt x="543616" y="138832"/>
                </a:cubicBezTo>
                <a:cubicBezTo>
                  <a:pt x="336943" y="133393"/>
                  <a:pt x="156429" y="307744"/>
                  <a:pt x="137574" y="498359"/>
                </a:cubicBezTo>
                <a:cubicBezTo>
                  <a:pt x="124521" y="630339"/>
                  <a:pt x="167461" y="740823"/>
                  <a:pt x="260075" y="833437"/>
                </a:cubicBezTo>
                <a:cubicBezTo>
                  <a:pt x="338083" y="911497"/>
                  <a:pt x="416815" y="988830"/>
                  <a:pt x="494978" y="1066734"/>
                </a:cubicBezTo>
                <a:cubicBezTo>
                  <a:pt x="658762" y="1229896"/>
                  <a:pt x="822546" y="1393059"/>
                  <a:pt x="985708" y="1556791"/>
                </a:cubicBezTo>
                <a:cubicBezTo>
                  <a:pt x="999590" y="1570724"/>
                  <a:pt x="1006841" y="1571346"/>
                  <a:pt x="1021085" y="1557050"/>
                </a:cubicBezTo>
                <a:cubicBezTo>
                  <a:pt x="1263498" y="1313704"/>
                  <a:pt x="1506377" y="1070774"/>
                  <a:pt x="1749515" y="828154"/>
                </a:cubicBezTo>
                <a:cubicBezTo>
                  <a:pt x="1829801" y="748023"/>
                  <a:pt x="1872172" y="651835"/>
                  <a:pt x="1871343" y="538606"/>
                </a:cubicBezTo>
                <a:cubicBezTo>
                  <a:pt x="1870514" y="430608"/>
                  <a:pt x="1829594" y="338356"/>
                  <a:pt x="1754073" y="260919"/>
                </a:cubicBezTo>
                <a:cubicBezTo>
                  <a:pt x="1676843" y="181772"/>
                  <a:pt x="1582986" y="139143"/>
                  <a:pt x="1473175" y="136915"/>
                </a:cubicBezTo>
                <a:cubicBezTo>
                  <a:pt x="1373050" y="134947"/>
                  <a:pt x="1283389" y="167424"/>
                  <a:pt x="1207195" y="233932"/>
                </a:cubicBezTo>
                <a:cubicBezTo>
                  <a:pt x="1184611" y="253616"/>
                  <a:pt x="1184455" y="253460"/>
                  <a:pt x="1163167" y="232171"/>
                </a:cubicBezTo>
                <a:cubicBezTo>
                  <a:pt x="1141930" y="210934"/>
                  <a:pt x="1120900" y="189438"/>
                  <a:pt x="1099352" y="168564"/>
                </a:cubicBezTo>
                <a:cubicBezTo>
                  <a:pt x="1091012" y="160483"/>
                  <a:pt x="1090287" y="154734"/>
                  <a:pt x="1099455" y="146291"/>
                </a:cubicBezTo>
                <a:cubicBezTo>
                  <a:pt x="1215068" y="39743"/>
                  <a:pt x="1351762" y="-9516"/>
                  <a:pt x="1508087" y="1516"/>
                </a:cubicBezTo>
                <a:cubicBezTo>
                  <a:pt x="1745009" y="18247"/>
                  <a:pt x="1956447" y="206738"/>
                  <a:pt x="1998351" y="439413"/>
                </a:cubicBezTo>
                <a:cubicBezTo>
                  <a:pt x="2031812" y="625004"/>
                  <a:pt x="1982242" y="787959"/>
                  <a:pt x="1848967" y="922063"/>
                </a:cubicBezTo>
                <a:cubicBezTo>
                  <a:pt x="1573248" y="1199543"/>
                  <a:pt x="1295924" y="1475417"/>
                  <a:pt x="1019739" y="1752430"/>
                </a:cubicBezTo>
                <a:cubicBezTo>
                  <a:pt x="1006427" y="1765794"/>
                  <a:pt x="999123" y="1763877"/>
                  <a:pt x="986951" y="1751705"/>
                </a:cubicBezTo>
                <a:cubicBezTo>
                  <a:pt x="710818" y="1475572"/>
                  <a:pt x="434374" y="1199699"/>
                  <a:pt x="157931" y="923876"/>
                </a:cubicBezTo>
                <a:cubicBezTo>
                  <a:pt x="70289" y="836442"/>
                  <a:pt x="17611" y="731914"/>
                  <a:pt x="2279" y="608791"/>
                </a:cubicBezTo>
                <a:cubicBezTo>
                  <a:pt x="1968" y="606201"/>
                  <a:pt x="829" y="603715"/>
                  <a:pt x="52" y="601125"/>
                </a:cubicBezTo>
                <a:cubicBezTo>
                  <a:pt x="0" y="562070"/>
                  <a:pt x="0" y="522859"/>
                  <a:pt x="0" y="483700"/>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9BAB4B1-3D8A-4268-8B9B-775E14064F47}"/>
              </a:ext>
            </a:extLst>
          </p:cNvPr>
          <p:cNvSpPr/>
          <p:nvPr/>
        </p:nvSpPr>
        <p:spPr>
          <a:xfrm>
            <a:off x="5569678" y="3274575"/>
            <a:ext cx="281692" cy="281690"/>
          </a:xfrm>
          <a:custGeom>
            <a:avLst/>
            <a:gdLst>
              <a:gd name="connsiteX0" fmla="*/ 1990486 w 1989027"/>
              <a:gd name="connsiteY0" fmla="*/ 1402420 h 1989027"/>
              <a:gd name="connsiteX1" fmla="*/ 1990486 w 1989027"/>
              <a:gd name="connsiteY1" fmla="*/ 1522849 h 1989027"/>
              <a:gd name="connsiteX2" fmla="*/ 1941330 w 1989027"/>
              <a:gd name="connsiteY2" fmla="*/ 1689585 h 1989027"/>
              <a:gd name="connsiteX3" fmla="*/ 1464015 w 1989027"/>
              <a:gd name="connsiteY3" fmla="*/ 1989856 h 1989027"/>
              <a:gd name="connsiteX4" fmla="*/ 135614 w 1989027"/>
              <a:gd name="connsiteY4" fmla="*/ 1990478 h 1989027"/>
              <a:gd name="connsiteX5" fmla="*/ 60 w 1989027"/>
              <a:gd name="connsiteY5" fmla="*/ 1854872 h 1989027"/>
              <a:gd name="connsiteX6" fmla="*/ 60 w 1989027"/>
              <a:gd name="connsiteY6" fmla="*/ 134156 h 1989027"/>
              <a:gd name="connsiteX7" fmla="*/ 2546 w 1989027"/>
              <a:gd name="connsiteY7" fmla="*/ 105253 h 1989027"/>
              <a:gd name="connsiteX8" fmla="*/ 106348 w 1989027"/>
              <a:gd name="connsiteY8" fmla="*/ 0 h 1989027"/>
              <a:gd name="connsiteX9" fmla="*/ 1415532 w 1989027"/>
              <a:gd name="connsiteY9" fmla="*/ 0 h 1989027"/>
              <a:gd name="connsiteX10" fmla="*/ 1525447 w 1989027"/>
              <a:gd name="connsiteY10" fmla="*/ 151508 h 1989027"/>
              <a:gd name="connsiteX11" fmla="*/ 1525447 w 1989027"/>
              <a:gd name="connsiteY11" fmla="*/ 906665 h 1989027"/>
              <a:gd name="connsiteX12" fmla="*/ 1554972 w 1989027"/>
              <a:gd name="connsiteY12" fmla="*/ 941939 h 1989027"/>
              <a:gd name="connsiteX13" fmla="*/ 1912582 w 1989027"/>
              <a:gd name="connsiteY13" fmla="*/ 1182953 h 1989027"/>
              <a:gd name="connsiteX14" fmla="*/ 1990486 w 1989027"/>
              <a:gd name="connsiteY14" fmla="*/ 1402420 h 1989027"/>
              <a:gd name="connsiteX15" fmla="*/ 1130439 w 1989027"/>
              <a:gd name="connsiteY15" fmla="*/ 1051077 h 1989027"/>
              <a:gd name="connsiteX16" fmla="*/ 1060719 w 1989027"/>
              <a:gd name="connsiteY16" fmla="*/ 1047814 h 1989027"/>
              <a:gd name="connsiteX17" fmla="*/ 1010268 w 1989027"/>
              <a:gd name="connsiteY17" fmla="*/ 982186 h 1989027"/>
              <a:gd name="connsiteX18" fmla="*/ 1070302 w 1989027"/>
              <a:gd name="connsiteY18" fmla="*/ 927384 h 1989027"/>
              <a:gd name="connsiteX19" fmla="*/ 1136343 w 1989027"/>
              <a:gd name="connsiteY19" fmla="*/ 927384 h 1989027"/>
              <a:gd name="connsiteX20" fmla="*/ 1198138 w 1989027"/>
              <a:gd name="connsiteY20" fmla="*/ 989023 h 1989027"/>
              <a:gd name="connsiteX21" fmla="*/ 1212952 w 1989027"/>
              <a:gd name="connsiteY21" fmla="*/ 997570 h 1989027"/>
              <a:gd name="connsiteX22" fmla="*/ 1377358 w 1989027"/>
              <a:gd name="connsiteY22" fmla="*/ 941525 h 1989027"/>
              <a:gd name="connsiteX23" fmla="*/ 1403153 w 1989027"/>
              <a:gd name="connsiteY23" fmla="*/ 910291 h 1989027"/>
              <a:gd name="connsiteX24" fmla="*/ 1402738 w 1989027"/>
              <a:gd name="connsiteY24" fmla="*/ 156791 h 1989027"/>
              <a:gd name="connsiteX25" fmla="*/ 1363942 w 1989027"/>
              <a:gd name="connsiteY25" fmla="*/ 118047 h 1989027"/>
              <a:gd name="connsiteX26" fmla="*/ 159907 w 1989027"/>
              <a:gd name="connsiteY26" fmla="*/ 118047 h 1989027"/>
              <a:gd name="connsiteX27" fmla="*/ 119505 w 1989027"/>
              <a:gd name="connsiteY27" fmla="*/ 157983 h 1989027"/>
              <a:gd name="connsiteX28" fmla="*/ 119505 w 1989027"/>
              <a:gd name="connsiteY28" fmla="*/ 1831977 h 1989027"/>
              <a:gd name="connsiteX29" fmla="*/ 158871 w 1989027"/>
              <a:gd name="connsiteY29" fmla="*/ 1870981 h 1989027"/>
              <a:gd name="connsiteX30" fmla="*/ 1100758 w 1989027"/>
              <a:gd name="connsiteY30" fmla="*/ 1870877 h 1989027"/>
              <a:gd name="connsiteX31" fmla="*/ 1122462 w 1989027"/>
              <a:gd name="connsiteY31" fmla="*/ 1867355 h 1989027"/>
              <a:gd name="connsiteX32" fmla="*/ 936198 w 1989027"/>
              <a:gd name="connsiteY32" fmla="*/ 1458724 h 1989027"/>
              <a:gd name="connsiteX33" fmla="*/ 1130439 w 1989027"/>
              <a:gd name="connsiteY33" fmla="*/ 1051077 h 1989027"/>
              <a:gd name="connsiteX34" fmla="*/ 1464222 w 1989027"/>
              <a:gd name="connsiteY34" fmla="*/ 1054340 h 1989027"/>
              <a:gd name="connsiteX35" fmla="*/ 1056990 w 1989027"/>
              <a:gd name="connsiteY35" fmla="*/ 1463437 h 1989027"/>
              <a:gd name="connsiteX36" fmla="*/ 1463963 w 1989027"/>
              <a:gd name="connsiteY36" fmla="*/ 1869789 h 1989027"/>
              <a:gd name="connsiteX37" fmla="*/ 1871144 w 1989027"/>
              <a:gd name="connsiteY37" fmla="*/ 1461780 h 1989027"/>
              <a:gd name="connsiteX38" fmla="*/ 1464222 w 1989027"/>
              <a:gd name="connsiteY38" fmla="*/ 1054340 h 1989027"/>
              <a:gd name="connsiteX39" fmla="*/ 764489 w 1989027"/>
              <a:gd name="connsiteY39" fmla="*/ 243293 h 1989027"/>
              <a:gd name="connsiteX40" fmla="*/ 1129403 w 1989027"/>
              <a:gd name="connsiteY40" fmla="*/ 243345 h 1989027"/>
              <a:gd name="connsiteX41" fmla="*/ 1230615 w 1989027"/>
              <a:gd name="connsiteY41" fmla="*/ 342227 h 1989027"/>
              <a:gd name="connsiteX42" fmla="*/ 1230615 w 1989027"/>
              <a:gd name="connsiteY42" fmla="*/ 606187 h 1989027"/>
              <a:gd name="connsiteX43" fmla="*/ 1130905 w 1989027"/>
              <a:gd name="connsiteY43" fmla="*/ 704603 h 1989027"/>
              <a:gd name="connsiteX44" fmla="*/ 393307 w 1989027"/>
              <a:gd name="connsiteY44" fmla="*/ 704603 h 1989027"/>
              <a:gd name="connsiteX45" fmla="*/ 291887 w 1989027"/>
              <a:gd name="connsiteY45" fmla="*/ 604737 h 1989027"/>
              <a:gd name="connsiteX46" fmla="*/ 291887 w 1989027"/>
              <a:gd name="connsiteY46" fmla="*/ 342693 h 1989027"/>
              <a:gd name="connsiteX47" fmla="*/ 393721 w 1989027"/>
              <a:gd name="connsiteY47" fmla="*/ 243345 h 1989027"/>
              <a:gd name="connsiteX48" fmla="*/ 764489 w 1989027"/>
              <a:gd name="connsiteY48" fmla="*/ 243293 h 1989027"/>
              <a:gd name="connsiteX49" fmla="*/ 762831 w 1989027"/>
              <a:gd name="connsiteY49" fmla="*/ 362790 h 1989027"/>
              <a:gd name="connsiteX50" fmla="*/ 438630 w 1989027"/>
              <a:gd name="connsiteY50" fmla="*/ 362428 h 1989027"/>
              <a:gd name="connsiteX51" fmla="*/ 414026 w 1989027"/>
              <a:gd name="connsiteY51" fmla="*/ 387032 h 1989027"/>
              <a:gd name="connsiteX52" fmla="*/ 414078 w 1989027"/>
              <a:gd name="connsiteY52" fmla="*/ 561745 h 1989027"/>
              <a:gd name="connsiteX53" fmla="*/ 437542 w 1989027"/>
              <a:gd name="connsiteY53" fmla="*/ 585416 h 1989027"/>
              <a:gd name="connsiteX54" fmla="*/ 1087913 w 1989027"/>
              <a:gd name="connsiteY54" fmla="*/ 585416 h 1989027"/>
              <a:gd name="connsiteX55" fmla="*/ 1111377 w 1989027"/>
              <a:gd name="connsiteY55" fmla="*/ 561849 h 1989027"/>
              <a:gd name="connsiteX56" fmla="*/ 1111066 w 1989027"/>
              <a:gd name="connsiteY56" fmla="*/ 389052 h 1989027"/>
              <a:gd name="connsiteX57" fmla="*/ 1085116 w 1989027"/>
              <a:gd name="connsiteY57" fmla="*/ 362790 h 1989027"/>
              <a:gd name="connsiteX58" fmla="*/ 762831 w 1989027"/>
              <a:gd name="connsiteY58" fmla="*/ 362790 h 1989027"/>
              <a:gd name="connsiteX59" fmla="*/ 763349 w 1989027"/>
              <a:gd name="connsiteY59" fmla="*/ 927280 h 1989027"/>
              <a:gd name="connsiteX60" fmla="*/ 728386 w 1989027"/>
              <a:gd name="connsiteY60" fmla="*/ 927332 h 1989027"/>
              <a:gd name="connsiteX61" fmla="*/ 668508 w 1989027"/>
              <a:gd name="connsiteY61" fmla="*/ 980321 h 1989027"/>
              <a:gd name="connsiteX62" fmla="*/ 717146 w 1989027"/>
              <a:gd name="connsiteY62" fmla="*/ 1046985 h 1989027"/>
              <a:gd name="connsiteX63" fmla="*/ 807843 w 1989027"/>
              <a:gd name="connsiteY63" fmla="*/ 1046674 h 1989027"/>
              <a:gd name="connsiteX64" fmla="*/ 856533 w 1989027"/>
              <a:gd name="connsiteY64" fmla="*/ 985086 h 1989027"/>
              <a:gd name="connsiteX65" fmla="*/ 798261 w 1989027"/>
              <a:gd name="connsiteY65" fmla="*/ 927488 h 1989027"/>
              <a:gd name="connsiteX66" fmla="*/ 763297 w 1989027"/>
              <a:gd name="connsiteY66" fmla="*/ 927332 h 1989027"/>
              <a:gd name="connsiteX67" fmla="*/ 763349 w 1989027"/>
              <a:gd name="connsiteY67" fmla="*/ 927280 h 1989027"/>
              <a:gd name="connsiteX68" fmla="*/ 418895 w 1989027"/>
              <a:gd name="connsiteY68" fmla="*/ 1698702 h 1989027"/>
              <a:gd name="connsiteX69" fmla="*/ 457743 w 1989027"/>
              <a:gd name="connsiteY69" fmla="*/ 1698547 h 1989027"/>
              <a:gd name="connsiteX70" fmla="*/ 514772 w 1989027"/>
              <a:gd name="connsiteY70" fmla="*/ 1641828 h 1989027"/>
              <a:gd name="connsiteX71" fmla="*/ 466911 w 1989027"/>
              <a:gd name="connsiteY71" fmla="*/ 1579723 h 1989027"/>
              <a:gd name="connsiteX72" fmla="*/ 374349 w 1989027"/>
              <a:gd name="connsiteY72" fmla="*/ 1579464 h 1989027"/>
              <a:gd name="connsiteX73" fmla="*/ 326644 w 1989027"/>
              <a:gd name="connsiteY73" fmla="*/ 1643123 h 1989027"/>
              <a:gd name="connsiteX74" fmla="*/ 384035 w 1989027"/>
              <a:gd name="connsiteY74" fmla="*/ 1698702 h 1989027"/>
              <a:gd name="connsiteX75" fmla="*/ 418999 w 1989027"/>
              <a:gd name="connsiteY75" fmla="*/ 1698806 h 1989027"/>
              <a:gd name="connsiteX76" fmla="*/ 418895 w 1989027"/>
              <a:gd name="connsiteY76" fmla="*/ 1698702 h 1989027"/>
              <a:gd name="connsiteX77" fmla="*/ 760966 w 1989027"/>
              <a:gd name="connsiteY77" fmla="*/ 1698650 h 1989027"/>
              <a:gd name="connsiteX78" fmla="*/ 799763 w 1989027"/>
              <a:gd name="connsiteY78" fmla="*/ 1698443 h 1989027"/>
              <a:gd name="connsiteX79" fmla="*/ 856533 w 1989027"/>
              <a:gd name="connsiteY79" fmla="*/ 1641466 h 1989027"/>
              <a:gd name="connsiteX80" fmla="*/ 808361 w 1989027"/>
              <a:gd name="connsiteY80" fmla="*/ 1579567 h 1989027"/>
              <a:gd name="connsiteX81" fmla="*/ 715799 w 1989027"/>
              <a:gd name="connsiteY81" fmla="*/ 1579412 h 1989027"/>
              <a:gd name="connsiteX82" fmla="*/ 668508 w 1989027"/>
              <a:gd name="connsiteY82" fmla="*/ 1645195 h 1989027"/>
              <a:gd name="connsiteX83" fmla="*/ 726003 w 1989027"/>
              <a:gd name="connsiteY83" fmla="*/ 1698598 h 1989027"/>
              <a:gd name="connsiteX84" fmla="*/ 760966 w 1989027"/>
              <a:gd name="connsiteY84" fmla="*/ 1698702 h 1989027"/>
              <a:gd name="connsiteX85" fmla="*/ 760966 w 1989027"/>
              <a:gd name="connsiteY85" fmla="*/ 1698650 h 1989027"/>
              <a:gd name="connsiteX86" fmla="*/ 384553 w 1989027"/>
              <a:gd name="connsiteY86" fmla="*/ 927436 h 1989027"/>
              <a:gd name="connsiteX87" fmla="*/ 326592 w 1989027"/>
              <a:gd name="connsiteY87" fmla="*/ 982445 h 1989027"/>
              <a:gd name="connsiteX88" fmla="*/ 373728 w 1989027"/>
              <a:gd name="connsiteY88" fmla="*/ 1046622 h 1989027"/>
              <a:gd name="connsiteX89" fmla="*/ 466290 w 1989027"/>
              <a:gd name="connsiteY89" fmla="*/ 1046622 h 1989027"/>
              <a:gd name="connsiteX90" fmla="*/ 514824 w 1989027"/>
              <a:gd name="connsiteY90" fmla="*/ 984983 h 1989027"/>
              <a:gd name="connsiteX91" fmla="*/ 456448 w 1989027"/>
              <a:gd name="connsiteY91" fmla="*/ 927539 h 1989027"/>
              <a:gd name="connsiteX92" fmla="*/ 421485 w 1989027"/>
              <a:gd name="connsiteY92" fmla="*/ 927384 h 1989027"/>
              <a:gd name="connsiteX93" fmla="*/ 384553 w 1989027"/>
              <a:gd name="connsiteY93" fmla="*/ 927436 h 1989027"/>
              <a:gd name="connsiteX94" fmla="*/ 458935 w 1989027"/>
              <a:gd name="connsiteY94" fmla="*/ 1372584 h 1989027"/>
              <a:gd name="connsiteX95" fmla="*/ 514824 w 1989027"/>
              <a:gd name="connsiteY95" fmla="*/ 1313638 h 1989027"/>
              <a:gd name="connsiteX96" fmla="*/ 458054 w 1989027"/>
              <a:gd name="connsiteY96" fmla="*/ 1253605 h 1989027"/>
              <a:gd name="connsiteX97" fmla="*/ 382430 w 1989027"/>
              <a:gd name="connsiteY97" fmla="*/ 1253605 h 1989027"/>
              <a:gd name="connsiteX98" fmla="*/ 326436 w 1989027"/>
              <a:gd name="connsiteY98" fmla="*/ 1313483 h 1989027"/>
              <a:gd name="connsiteX99" fmla="*/ 383310 w 1989027"/>
              <a:gd name="connsiteY99" fmla="*/ 1372636 h 1989027"/>
              <a:gd name="connsiteX100" fmla="*/ 420138 w 1989027"/>
              <a:gd name="connsiteY100" fmla="*/ 1372688 h 1989027"/>
              <a:gd name="connsiteX101" fmla="*/ 458935 w 1989027"/>
              <a:gd name="connsiteY101" fmla="*/ 1372584 h 1989027"/>
              <a:gd name="connsiteX102" fmla="*/ 800436 w 1989027"/>
              <a:gd name="connsiteY102" fmla="*/ 1372584 h 1989027"/>
              <a:gd name="connsiteX103" fmla="*/ 856636 w 1989027"/>
              <a:gd name="connsiteY103" fmla="*/ 1313898 h 1989027"/>
              <a:gd name="connsiteX104" fmla="*/ 800177 w 1989027"/>
              <a:gd name="connsiteY104" fmla="*/ 1253605 h 1989027"/>
              <a:gd name="connsiteX105" fmla="*/ 722636 w 1989027"/>
              <a:gd name="connsiteY105" fmla="*/ 1253709 h 1989027"/>
              <a:gd name="connsiteX106" fmla="*/ 668300 w 1989027"/>
              <a:gd name="connsiteY106" fmla="*/ 1313172 h 1989027"/>
              <a:gd name="connsiteX107" fmla="*/ 722843 w 1989027"/>
              <a:gd name="connsiteY107" fmla="*/ 1372533 h 1989027"/>
              <a:gd name="connsiteX108" fmla="*/ 761640 w 1989027"/>
              <a:gd name="connsiteY108" fmla="*/ 1372636 h 1989027"/>
              <a:gd name="connsiteX109" fmla="*/ 800436 w 1989027"/>
              <a:gd name="connsiteY109" fmla="*/ 1372584 h 1989027"/>
              <a:gd name="connsiteX110" fmla="*/ 1405794 w 1989027"/>
              <a:gd name="connsiteY110" fmla="*/ 1186372 h 1989027"/>
              <a:gd name="connsiteX111" fmla="*/ 1382641 w 1989027"/>
              <a:gd name="connsiteY111" fmla="*/ 1216725 h 1989027"/>
              <a:gd name="connsiteX112" fmla="*/ 1380983 w 1989027"/>
              <a:gd name="connsiteY112" fmla="*/ 1473589 h 1989027"/>
              <a:gd name="connsiteX113" fmla="*/ 1483905 w 1989027"/>
              <a:gd name="connsiteY113" fmla="*/ 1518757 h 1989027"/>
              <a:gd name="connsiteX114" fmla="*/ 1514880 w 1989027"/>
              <a:gd name="connsiteY114" fmla="*/ 1563458 h 1989027"/>
              <a:gd name="connsiteX115" fmla="*/ 1469506 w 1989027"/>
              <a:gd name="connsiteY115" fmla="*/ 1607072 h 1989027"/>
              <a:gd name="connsiteX116" fmla="*/ 1384298 w 1989027"/>
              <a:gd name="connsiteY116" fmla="*/ 1588321 h 1989027"/>
              <a:gd name="connsiteX117" fmla="*/ 1302769 w 1989027"/>
              <a:gd name="connsiteY117" fmla="*/ 1607952 h 1989027"/>
              <a:gd name="connsiteX118" fmla="*/ 1322141 w 1989027"/>
              <a:gd name="connsiteY118" fmla="*/ 1691502 h 1989027"/>
              <a:gd name="connsiteX119" fmla="*/ 1384816 w 1989027"/>
              <a:gd name="connsiteY119" fmla="*/ 1721544 h 1989027"/>
              <a:gd name="connsiteX120" fmla="*/ 1406882 w 1989027"/>
              <a:gd name="connsiteY120" fmla="*/ 1742885 h 1989027"/>
              <a:gd name="connsiteX121" fmla="*/ 1467382 w 1989027"/>
              <a:gd name="connsiteY121" fmla="*/ 1784582 h 1989027"/>
              <a:gd name="connsiteX122" fmla="*/ 1522287 w 1989027"/>
              <a:gd name="connsiteY122" fmla="*/ 1738534 h 1989027"/>
              <a:gd name="connsiteX123" fmla="*/ 1547461 w 1989027"/>
              <a:gd name="connsiteY123" fmla="*/ 1707456 h 1989027"/>
              <a:gd name="connsiteX124" fmla="*/ 1634481 w 1989027"/>
              <a:gd name="connsiteY124" fmla="*/ 1527770 h 1989027"/>
              <a:gd name="connsiteX125" fmla="*/ 1537153 w 1989027"/>
              <a:gd name="connsiteY125" fmla="*/ 1408894 h 1989027"/>
              <a:gd name="connsiteX126" fmla="*/ 1446093 w 1989027"/>
              <a:gd name="connsiteY126" fmla="*/ 1370461 h 1989027"/>
              <a:gd name="connsiteX127" fmla="*/ 1429000 w 1989027"/>
              <a:gd name="connsiteY127" fmla="*/ 1341609 h 1989027"/>
              <a:gd name="connsiteX128" fmla="*/ 1458783 w 1989027"/>
              <a:gd name="connsiteY128" fmla="*/ 1318559 h 1989027"/>
              <a:gd name="connsiteX129" fmla="*/ 1503899 w 1989027"/>
              <a:gd name="connsiteY129" fmla="*/ 1328349 h 1989027"/>
              <a:gd name="connsiteX130" fmla="*/ 1587345 w 1989027"/>
              <a:gd name="connsiteY130" fmla="*/ 1294629 h 1989027"/>
              <a:gd name="connsiteX131" fmla="*/ 1545959 w 1989027"/>
              <a:gd name="connsiteY131" fmla="*/ 1215172 h 1989027"/>
              <a:gd name="connsiteX132" fmla="*/ 1523530 w 1989027"/>
              <a:gd name="connsiteY132" fmla="*/ 1190101 h 1989027"/>
              <a:gd name="connsiteX133" fmla="*/ 1465154 w 1989027"/>
              <a:gd name="connsiteY133" fmla="*/ 1140687 h 1989027"/>
              <a:gd name="connsiteX134" fmla="*/ 1405794 w 1989027"/>
              <a:gd name="connsiteY134" fmla="*/ 1186372 h 198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Lst>
            <a:rect l="l" t="t" r="r" b="b"/>
            <a:pathLst>
              <a:path w="1989027" h="1989027">
                <a:moveTo>
                  <a:pt x="1990486" y="1402420"/>
                </a:moveTo>
                <a:cubicBezTo>
                  <a:pt x="1990486" y="1442563"/>
                  <a:pt x="1990486" y="1482706"/>
                  <a:pt x="1990486" y="1522849"/>
                </a:cubicBezTo>
                <a:cubicBezTo>
                  <a:pt x="1981680" y="1580655"/>
                  <a:pt x="1968472" y="1637373"/>
                  <a:pt x="1941330" y="1689585"/>
                </a:cubicBezTo>
                <a:cubicBezTo>
                  <a:pt x="1840946" y="1882687"/>
                  <a:pt x="1683171" y="1988716"/>
                  <a:pt x="1464015" y="1989856"/>
                </a:cubicBezTo>
                <a:cubicBezTo>
                  <a:pt x="1021249" y="1992135"/>
                  <a:pt x="578432" y="1990581"/>
                  <a:pt x="135614" y="1990478"/>
                </a:cubicBezTo>
                <a:cubicBezTo>
                  <a:pt x="59834" y="1990478"/>
                  <a:pt x="60" y="1930652"/>
                  <a:pt x="60" y="1854872"/>
                </a:cubicBezTo>
                <a:cubicBezTo>
                  <a:pt x="-44" y="1281265"/>
                  <a:pt x="8" y="707710"/>
                  <a:pt x="60" y="134156"/>
                </a:cubicBezTo>
                <a:cubicBezTo>
                  <a:pt x="60" y="124470"/>
                  <a:pt x="163" y="114835"/>
                  <a:pt x="2546" y="105253"/>
                </a:cubicBezTo>
                <a:cubicBezTo>
                  <a:pt x="16531" y="49726"/>
                  <a:pt x="53152" y="16731"/>
                  <a:pt x="106348" y="0"/>
                </a:cubicBezTo>
                <a:cubicBezTo>
                  <a:pt x="542743" y="0"/>
                  <a:pt x="979138" y="0"/>
                  <a:pt x="1415532" y="0"/>
                </a:cubicBezTo>
                <a:cubicBezTo>
                  <a:pt x="1491053" y="23982"/>
                  <a:pt x="1525447" y="71274"/>
                  <a:pt x="1525447" y="151508"/>
                </a:cubicBezTo>
                <a:cubicBezTo>
                  <a:pt x="1525499" y="403244"/>
                  <a:pt x="1525447" y="654981"/>
                  <a:pt x="1525447" y="906665"/>
                </a:cubicBezTo>
                <a:cubicBezTo>
                  <a:pt x="1525447" y="936552"/>
                  <a:pt x="1525499" y="936552"/>
                  <a:pt x="1554972" y="941939"/>
                </a:cubicBezTo>
                <a:cubicBezTo>
                  <a:pt x="1709225" y="970272"/>
                  <a:pt x="1827893" y="1051750"/>
                  <a:pt x="1912582" y="1182953"/>
                </a:cubicBezTo>
                <a:cubicBezTo>
                  <a:pt x="1955781" y="1249824"/>
                  <a:pt x="1979297" y="1324050"/>
                  <a:pt x="1990486" y="1402420"/>
                </a:cubicBezTo>
                <a:close/>
                <a:moveTo>
                  <a:pt x="1130439" y="1051077"/>
                </a:moveTo>
                <a:cubicBezTo>
                  <a:pt x="1104592" y="1047917"/>
                  <a:pt x="1082422" y="1052320"/>
                  <a:pt x="1060719" y="1047814"/>
                </a:cubicBezTo>
                <a:cubicBezTo>
                  <a:pt x="1027413" y="1040873"/>
                  <a:pt x="1007937" y="1015336"/>
                  <a:pt x="1010268" y="982186"/>
                </a:cubicBezTo>
                <a:cubicBezTo>
                  <a:pt x="1012392" y="951677"/>
                  <a:pt x="1037306" y="928472"/>
                  <a:pt x="1070302" y="927384"/>
                </a:cubicBezTo>
                <a:cubicBezTo>
                  <a:pt x="1092264" y="926659"/>
                  <a:pt x="1114330" y="926711"/>
                  <a:pt x="1136343" y="927384"/>
                </a:cubicBezTo>
                <a:cubicBezTo>
                  <a:pt x="1171877" y="928472"/>
                  <a:pt x="1197827" y="953542"/>
                  <a:pt x="1198138" y="989023"/>
                </a:cubicBezTo>
                <a:cubicBezTo>
                  <a:pt x="1198293" y="1004303"/>
                  <a:pt x="1202126" y="1003475"/>
                  <a:pt x="1212952" y="997570"/>
                </a:cubicBezTo>
                <a:cubicBezTo>
                  <a:pt x="1264491" y="969444"/>
                  <a:pt x="1319189" y="949605"/>
                  <a:pt x="1377358" y="941525"/>
                </a:cubicBezTo>
                <a:cubicBezTo>
                  <a:pt x="1398336" y="938624"/>
                  <a:pt x="1403205" y="930077"/>
                  <a:pt x="1403153" y="910291"/>
                </a:cubicBezTo>
                <a:cubicBezTo>
                  <a:pt x="1402531" y="659124"/>
                  <a:pt x="1402790" y="407958"/>
                  <a:pt x="1402738" y="156791"/>
                </a:cubicBezTo>
                <a:cubicBezTo>
                  <a:pt x="1402738" y="121258"/>
                  <a:pt x="1399527" y="118047"/>
                  <a:pt x="1363942" y="118047"/>
                </a:cubicBezTo>
                <a:cubicBezTo>
                  <a:pt x="962614" y="118047"/>
                  <a:pt x="561235" y="118047"/>
                  <a:pt x="159907" y="118047"/>
                </a:cubicBezTo>
                <a:cubicBezTo>
                  <a:pt x="124011" y="118047"/>
                  <a:pt x="119505" y="122501"/>
                  <a:pt x="119505" y="157983"/>
                </a:cubicBezTo>
                <a:cubicBezTo>
                  <a:pt x="119505" y="715998"/>
                  <a:pt x="119505" y="1274014"/>
                  <a:pt x="119505" y="1831977"/>
                </a:cubicBezTo>
                <a:cubicBezTo>
                  <a:pt x="119505" y="1866112"/>
                  <a:pt x="124478" y="1870981"/>
                  <a:pt x="158871" y="1870981"/>
                </a:cubicBezTo>
                <a:cubicBezTo>
                  <a:pt x="472816" y="1870981"/>
                  <a:pt x="786813" y="1871033"/>
                  <a:pt x="1100758" y="1870877"/>
                </a:cubicBezTo>
                <a:cubicBezTo>
                  <a:pt x="1107492" y="1870877"/>
                  <a:pt x="1114847" y="1873312"/>
                  <a:pt x="1122462" y="1867355"/>
                </a:cubicBezTo>
                <a:cubicBezTo>
                  <a:pt x="1001462" y="1757751"/>
                  <a:pt x="935006" y="1623595"/>
                  <a:pt x="936198" y="1458724"/>
                </a:cubicBezTo>
                <a:cubicBezTo>
                  <a:pt x="937389" y="1293852"/>
                  <a:pt x="1005969" y="1160784"/>
                  <a:pt x="1130439" y="1051077"/>
                </a:cubicBezTo>
                <a:close/>
                <a:moveTo>
                  <a:pt x="1464222" y="1054340"/>
                </a:moveTo>
                <a:cubicBezTo>
                  <a:pt x="1239421" y="1058898"/>
                  <a:pt x="1056575" y="1231643"/>
                  <a:pt x="1056990" y="1463437"/>
                </a:cubicBezTo>
                <a:cubicBezTo>
                  <a:pt x="1057404" y="1689741"/>
                  <a:pt x="1233878" y="1869168"/>
                  <a:pt x="1463963" y="1869789"/>
                </a:cubicBezTo>
                <a:cubicBezTo>
                  <a:pt x="1689593" y="1870411"/>
                  <a:pt x="1871714" y="1692693"/>
                  <a:pt x="1871144" y="1461780"/>
                </a:cubicBezTo>
                <a:cubicBezTo>
                  <a:pt x="1870574" y="1233404"/>
                  <a:pt x="1692235" y="1059727"/>
                  <a:pt x="1464222" y="1054340"/>
                </a:cubicBezTo>
                <a:close/>
                <a:moveTo>
                  <a:pt x="764489" y="243293"/>
                </a:moveTo>
                <a:cubicBezTo>
                  <a:pt x="886109" y="243293"/>
                  <a:pt x="1007782" y="243242"/>
                  <a:pt x="1129403" y="243345"/>
                </a:cubicBezTo>
                <a:cubicBezTo>
                  <a:pt x="1189177" y="243397"/>
                  <a:pt x="1230201" y="282867"/>
                  <a:pt x="1230615" y="342227"/>
                </a:cubicBezTo>
                <a:cubicBezTo>
                  <a:pt x="1231237" y="430231"/>
                  <a:pt x="1231237" y="518235"/>
                  <a:pt x="1230615" y="606187"/>
                </a:cubicBezTo>
                <a:cubicBezTo>
                  <a:pt x="1230201" y="664408"/>
                  <a:pt x="1189073" y="704603"/>
                  <a:pt x="1130905" y="704603"/>
                </a:cubicBezTo>
                <a:cubicBezTo>
                  <a:pt x="885022" y="704706"/>
                  <a:pt x="639190" y="704706"/>
                  <a:pt x="393307" y="704603"/>
                </a:cubicBezTo>
                <a:cubicBezTo>
                  <a:pt x="335190" y="704603"/>
                  <a:pt x="292354" y="663061"/>
                  <a:pt x="291887" y="604737"/>
                </a:cubicBezTo>
                <a:cubicBezTo>
                  <a:pt x="291162" y="517406"/>
                  <a:pt x="291110" y="430024"/>
                  <a:pt x="291887" y="342693"/>
                </a:cubicBezTo>
                <a:cubicBezTo>
                  <a:pt x="292405" y="284576"/>
                  <a:pt x="335397" y="243397"/>
                  <a:pt x="393721" y="243345"/>
                </a:cubicBezTo>
                <a:cubicBezTo>
                  <a:pt x="517311" y="243190"/>
                  <a:pt x="640900" y="243293"/>
                  <a:pt x="764489" y="243293"/>
                </a:cubicBezTo>
                <a:close/>
                <a:moveTo>
                  <a:pt x="762831" y="362790"/>
                </a:moveTo>
                <a:cubicBezTo>
                  <a:pt x="654781" y="362790"/>
                  <a:pt x="546680" y="363153"/>
                  <a:pt x="438630" y="362428"/>
                </a:cubicBezTo>
                <a:cubicBezTo>
                  <a:pt x="419879" y="362324"/>
                  <a:pt x="413767" y="368384"/>
                  <a:pt x="414026" y="387032"/>
                </a:cubicBezTo>
                <a:cubicBezTo>
                  <a:pt x="414958" y="445252"/>
                  <a:pt x="414855" y="503524"/>
                  <a:pt x="414078" y="561745"/>
                </a:cubicBezTo>
                <a:cubicBezTo>
                  <a:pt x="413819" y="579408"/>
                  <a:pt x="419568" y="585468"/>
                  <a:pt x="437542" y="585416"/>
                </a:cubicBezTo>
                <a:cubicBezTo>
                  <a:pt x="654315" y="584950"/>
                  <a:pt x="871140" y="584950"/>
                  <a:pt x="1087913" y="585416"/>
                </a:cubicBezTo>
                <a:cubicBezTo>
                  <a:pt x="1105835" y="585468"/>
                  <a:pt x="1111636" y="579615"/>
                  <a:pt x="1111377" y="561849"/>
                </a:cubicBezTo>
                <a:cubicBezTo>
                  <a:pt x="1110496" y="504250"/>
                  <a:pt x="1111118" y="446651"/>
                  <a:pt x="1111066" y="389052"/>
                </a:cubicBezTo>
                <a:cubicBezTo>
                  <a:pt x="1111066" y="363256"/>
                  <a:pt x="1110600" y="362790"/>
                  <a:pt x="1085116" y="362790"/>
                </a:cubicBezTo>
                <a:cubicBezTo>
                  <a:pt x="977687" y="362739"/>
                  <a:pt x="870259" y="362790"/>
                  <a:pt x="762831" y="362790"/>
                </a:cubicBezTo>
                <a:close/>
                <a:moveTo>
                  <a:pt x="763349" y="927280"/>
                </a:moveTo>
                <a:cubicBezTo>
                  <a:pt x="751695" y="927280"/>
                  <a:pt x="740040" y="926866"/>
                  <a:pt x="728386" y="927332"/>
                </a:cubicBezTo>
                <a:cubicBezTo>
                  <a:pt x="696375" y="928627"/>
                  <a:pt x="671512" y="950796"/>
                  <a:pt x="668508" y="980321"/>
                </a:cubicBezTo>
                <a:cubicBezTo>
                  <a:pt x="665193" y="1013161"/>
                  <a:pt x="684202" y="1041028"/>
                  <a:pt x="717146" y="1046985"/>
                </a:cubicBezTo>
                <a:cubicBezTo>
                  <a:pt x="747085" y="1052423"/>
                  <a:pt x="777852" y="1052579"/>
                  <a:pt x="807843" y="1046674"/>
                </a:cubicBezTo>
                <a:cubicBezTo>
                  <a:pt x="837730" y="1040769"/>
                  <a:pt x="858346" y="1013264"/>
                  <a:pt x="856533" y="985086"/>
                </a:cubicBezTo>
                <a:cubicBezTo>
                  <a:pt x="854565" y="954578"/>
                  <a:pt x="829754" y="929715"/>
                  <a:pt x="798261" y="927488"/>
                </a:cubicBezTo>
                <a:cubicBezTo>
                  <a:pt x="786658" y="926659"/>
                  <a:pt x="774952" y="927332"/>
                  <a:pt x="763297" y="927332"/>
                </a:cubicBezTo>
                <a:cubicBezTo>
                  <a:pt x="763349" y="927332"/>
                  <a:pt x="763349" y="927332"/>
                  <a:pt x="763349" y="927280"/>
                </a:cubicBezTo>
                <a:close/>
                <a:moveTo>
                  <a:pt x="418895" y="1698702"/>
                </a:moveTo>
                <a:cubicBezTo>
                  <a:pt x="431844" y="1698702"/>
                  <a:pt x="444846" y="1699582"/>
                  <a:pt x="457743" y="1698547"/>
                </a:cubicBezTo>
                <a:cubicBezTo>
                  <a:pt x="488356" y="1696060"/>
                  <a:pt x="512079" y="1671974"/>
                  <a:pt x="514772" y="1641828"/>
                </a:cubicBezTo>
                <a:cubicBezTo>
                  <a:pt x="517259" y="1613961"/>
                  <a:pt x="496591" y="1585628"/>
                  <a:pt x="466911" y="1579723"/>
                </a:cubicBezTo>
                <a:cubicBezTo>
                  <a:pt x="436299" y="1573611"/>
                  <a:pt x="404910" y="1573662"/>
                  <a:pt x="374349" y="1579464"/>
                </a:cubicBezTo>
                <a:cubicBezTo>
                  <a:pt x="343012" y="1585421"/>
                  <a:pt x="324572" y="1611837"/>
                  <a:pt x="326644" y="1643123"/>
                </a:cubicBezTo>
                <a:cubicBezTo>
                  <a:pt x="328612" y="1673062"/>
                  <a:pt x="352698" y="1696682"/>
                  <a:pt x="384035" y="1698702"/>
                </a:cubicBezTo>
                <a:cubicBezTo>
                  <a:pt x="395638" y="1699479"/>
                  <a:pt x="407344" y="1698806"/>
                  <a:pt x="418999" y="1698806"/>
                </a:cubicBezTo>
                <a:cubicBezTo>
                  <a:pt x="418895" y="1698754"/>
                  <a:pt x="418895" y="1698702"/>
                  <a:pt x="418895" y="1698702"/>
                </a:cubicBezTo>
                <a:close/>
                <a:moveTo>
                  <a:pt x="760966" y="1698650"/>
                </a:moveTo>
                <a:cubicBezTo>
                  <a:pt x="773916" y="1698650"/>
                  <a:pt x="786917" y="1699582"/>
                  <a:pt x="799763" y="1698443"/>
                </a:cubicBezTo>
                <a:cubicBezTo>
                  <a:pt x="830427" y="1695853"/>
                  <a:pt x="854047" y="1671612"/>
                  <a:pt x="856533" y="1641466"/>
                </a:cubicBezTo>
                <a:cubicBezTo>
                  <a:pt x="858864" y="1613598"/>
                  <a:pt x="838145" y="1585421"/>
                  <a:pt x="808361" y="1579567"/>
                </a:cubicBezTo>
                <a:cubicBezTo>
                  <a:pt x="777749" y="1573559"/>
                  <a:pt x="746359" y="1573507"/>
                  <a:pt x="715799" y="1579412"/>
                </a:cubicBezTo>
                <a:cubicBezTo>
                  <a:pt x="683840" y="1585628"/>
                  <a:pt x="665296" y="1613236"/>
                  <a:pt x="668508" y="1645195"/>
                </a:cubicBezTo>
                <a:cubicBezTo>
                  <a:pt x="671357" y="1674098"/>
                  <a:pt x="695391" y="1696682"/>
                  <a:pt x="726003" y="1698598"/>
                </a:cubicBezTo>
                <a:cubicBezTo>
                  <a:pt x="737606" y="1699323"/>
                  <a:pt x="749312" y="1698702"/>
                  <a:pt x="760966" y="1698702"/>
                </a:cubicBezTo>
                <a:cubicBezTo>
                  <a:pt x="760966" y="1698754"/>
                  <a:pt x="760966" y="1698702"/>
                  <a:pt x="760966" y="1698650"/>
                </a:cubicBezTo>
                <a:close/>
                <a:moveTo>
                  <a:pt x="384553" y="927436"/>
                </a:moveTo>
                <a:cubicBezTo>
                  <a:pt x="353112" y="929249"/>
                  <a:pt x="328819" y="952558"/>
                  <a:pt x="326592" y="982445"/>
                </a:cubicBezTo>
                <a:cubicBezTo>
                  <a:pt x="324261" y="1013575"/>
                  <a:pt x="342701" y="1040458"/>
                  <a:pt x="373728" y="1046622"/>
                </a:cubicBezTo>
                <a:cubicBezTo>
                  <a:pt x="404288" y="1052683"/>
                  <a:pt x="435678" y="1052527"/>
                  <a:pt x="466290" y="1046622"/>
                </a:cubicBezTo>
                <a:cubicBezTo>
                  <a:pt x="496022" y="1040873"/>
                  <a:pt x="516896" y="1012798"/>
                  <a:pt x="514824" y="984983"/>
                </a:cubicBezTo>
                <a:cubicBezTo>
                  <a:pt x="512545" y="954215"/>
                  <a:pt x="487941" y="929715"/>
                  <a:pt x="456448" y="927539"/>
                </a:cubicBezTo>
                <a:cubicBezTo>
                  <a:pt x="444846" y="926763"/>
                  <a:pt x="433139" y="927436"/>
                  <a:pt x="421485" y="927384"/>
                </a:cubicBezTo>
                <a:cubicBezTo>
                  <a:pt x="409157" y="927332"/>
                  <a:pt x="396829" y="926763"/>
                  <a:pt x="384553" y="927436"/>
                </a:cubicBezTo>
                <a:close/>
                <a:moveTo>
                  <a:pt x="458935" y="1372584"/>
                </a:moveTo>
                <a:cubicBezTo>
                  <a:pt x="489443" y="1371082"/>
                  <a:pt x="514410" y="1344406"/>
                  <a:pt x="514824" y="1313638"/>
                </a:cubicBezTo>
                <a:cubicBezTo>
                  <a:pt x="515239" y="1282353"/>
                  <a:pt x="489547" y="1254589"/>
                  <a:pt x="458054" y="1253605"/>
                </a:cubicBezTo>
                <a:cubicBezTo>
                  <a:pt x="432880" y="1252828"/>
                  <a:pt x="407603" y="1252828"/>
                  <a:pt x="382430" y="1253605"/>
                </a:cubicBezTo>
                <a:cubicBezTo>
                  <a:pt x="350211" y="1254589"/>
                  <a:pt x="326229" y="1280799"/>
                  <a:pt x="326436" y="1313483"/>
                </a:cubicBezTo>
                <a:cubicBezTo>
                  <a:pt x="326592" y="1346064"/>
                  <a:pt x="350833" y="1371445"/>
                  <a:pt x="383310" y="1372636"/>
                </a:cubicBezTo>
                <a:cubicBezTo>
                  <a:pt x="395586" y="1373102"/>
                  <a:pt x="407862" y="1372688"/>
                  <a:pt x="420138" y="1372688"/>
                </a:cubicBezTo>
                <a:cubicBezTo>
                  <a:pt x="433088" y="1372688"/>
                  <a:pt x="446037" y="1373258"/>
                  <a:pt x="458935" y="1372584"/>
                </a:cubicBezTo>
                <a:close/>
                <a:moveTo>
                  <a:pt x="800436" y="1372584"/>
                </a:moveTo>
                <a:cubicBezTo>
                  <a:pt x="831048" y="1371134"/>
                  <a:pt x="856015" y="1344821"/>
                  <a:pt x="856636" y="1313898"/>
                </a:cubicBezTo>
                <a:cubicBezTo>
                  <a:pt x="857310" y="1282715"/>
                  <a:pt x="831566" y="1254589"/>
                  <a:pt x="800177" y="1253605"/>
                </a:cubicBezTo>
                <a:cubicBezTo>
                  <a:pt x="774330" y="1252776"/>
                  <a:pt x="748431" y="1252673"/>
                  <a:pt x="722636" y="1253709"/>
                </a:cubicBezTo>
                <a:cubicBezTo>
                  <a:pt x="691609" y="1254952"/>
                  <a:pt x="668249" y="1281317"/>
                  <a:pt x="668300" y="1313172"/>
                </a:cubicBezTo>
                <a:cubicBezTo>
                  <a:pt x="668352" y="1345028"/>
                  <a:pt x="691817" y="1370875"/>
                  <a:pt x="722843" y="1372533"/>
                </a:cubicBezTo>
                <a:cubicBezTo>
                  <a:pt x="735741" y="1373258"/>
                  <a:pt x="748690" y="1372636"/>
                  <a:pt x="761640" y="1372636"/>
                </a:cubicBezTo>
                <a:cubicBezTo>
                  <a:pt x="774589" y="1372688"/>
                  <a:pt x="787538" y="1373206"/>
                  <a:pt x="800436" y="1372584"/>
                </a:cubicBezTo>
                <a:close/>
                <a:moveTo>
                  <a:pt x="1405794" y="1186372"/>
                </a:moveTo>
                <a:cubicBezTo>
                  <a:pt x="1402220" y="1200772"/>
                  <a:pt x="1395849" y="1209629"/>
                  <a:pt x="1382641" y="1216725"/>
                </a:cubicBezTo>
                <a:cubicBezTo>
                  <a:pt x="1291995" y="1265104"/>
                  <a:pt x="1268168" y="1413401"/>
                  <a:pt x="1380983" y="1473589"/>
                </a:cubicBezTo>
                <a:cubicBezTo>
                  <a:pt x="1414237" y="1491356"/>
                  <a:pt x="1448890" y="1505290"/>
                  <a:pt x="1483905" y="1518757"/>
                </a:cubicBezTo>
                <a:cubicBezTo>
                  <a:pt x="1509390" y="1528547"/>
                  <a:pt x="1518040" y="1541652"/>
                  <a:pt x="1514880" y="1563458"/>
                </a:cubicBezTo>
                <a:cubicBezTo>
                  <a:pt x="1511513" y="1586767"/>
                  <a:pt x="1492555" y="1605207"/>
                  <a:pt x="1469506" y="1607072"/>
                </a:cubicBezTo>
                <a:cubicBezTo>
                  <a:pt x="1439256" y="1609558"/>
                  <a:pt x="1411233" y="1605259"/>
                  <a:pt x="1384298" y="1588321"/>
                </a:cubicBezTo>
                <a:cubicBezTo>
                  <a:pt x="1355344" y="1570140"/>
                  <a:pt x="1319500" y="1580603"/>
                  <a:pt x="1302769" y="1607952"/>
                </a:cubicBezTo>
                <a:cubicBezTo>
                  <a:pt x="1285262" y="1636597"/>
                  <a:pt x="1293290" y="1671664"/>
                  <a:pt x="1322141" y="1691502"/>
                </a:cubicBezTo>
                <a:cubicBezTo>
                  <a:pt x="1341462" y="1704762"/>
                  <a:pt x="1362077" y="1715743"/>
                  <a:pt x="1384816" y="1721544"/>
                </a:cubicBezTo>
                <a:cubicBezTo>
                  <a:pt x="1396937" y="1724653"/>
                  <a:pt x="1402894" y="1731231"/>
                  <a:pt x="1406882" y="1742885"/>
                </a:cubicBezTo>
                <a:cubicBezTo>
                  <a:pt x="1416672" y="1771581"/>
                  <a:pt x="1437909" y="1785515"/>
                  <a:pt x="1467382" y="1784582"/>
                </a:cubicBezTo>
                <a:cubicBezTo>
                  <a:pt x="1494420" y="1783753"/>
                  <a:pt x="1515761" y="1767386"/>
                  <a:pt x="1522287" y="1738534"/>
                </a:cubicBezTo>
                <a:cubicBezTo>
                  <a:pt x="1525861" y="1722839"/>
                  <a:pt x="1534097" y="1714863"/>
                  <a:pt x="1547461" y="1707456"/>
                </a:cubicBezTo>
                <a:cubicBezTo>
                  <a:pt x="1612829" y="1671301"/>
                  <a:pt x="1646757" y="1600908"/>
                  <a:pt x="1634481" y="1527770"/>
                </a:cubicBezTo>
                <a:cubicBezTo>
                  <a:pt x="1624743" y="1469860"/>
                  <a:pt x="1590556" y="1431167"/>
                  <a:pt x="1537153" y="1408894"/>
                </a:cubicBezTo>
                <a:cubicBezTo>
                  <a:pt x="1506748" y="1396204"/>
                  <a:pt x="1475151" y="1386414"/>
                  <a:pt x="1446093" y="1370461"/>
                </a:cubicBezTo>
                <a:cubicBezTo>
                  <a:pt x="1434439" y="1364038"/>
                  <a:pt x="1425426" y="1356527"/>
                  <a:pt x="1429000" y="1341609"/>
                </a:cubicBezTo>
                <a:cubicBezTo>
                  <a:pt x="1432677" y="1326070"/>
                  <a:pt x="1443918" y="1319699"/>
                  <a:pt x="1458783" y="1318559"/>
                </a:cubicBezTo>
                <a:cubicBezTo>
                  <a:pt x="1474737" y="1317368"/>
                  <a:pt x="1489240" y="1323273"/>
                  <a:pt x="1503899" y="1328349"/>
                </a:cubicBezTo>
                <a:cubicBezTo>
                  <a:pt x="1541297" y="1341350"/>
                  <a:pt x="1574914" y="1327676"/>
                  <a:pt x="1587345" y="1294629"/>
                </a:cubicBezTo>
                <a:cubicBezTo>
                  <a:pt x="1599828" y="1261530"/>
                  <a:pt x="1583305" y="1228742"/>
                  <a:pt x="1545959" y="1215172"/>
                </a:cubicBezTo>
                <a:cubicBezTo>
                  <a:pt x="1533113" y="1210510"/>
                  <a:pt x="1526431" y="1204398"/>
                  <a:pt x="1523530" y="1190101"/>
                </a:cubicBezTo>
                <a:cubicBezTo>
                  <a:pt x="1517056" y="1158453"/>
                  <a:pt x="1494835" y="1140997"/>
                  <a:pt x="1465154" y="1140687"/>
                </a:cubicBezTo>
                <a:cubicBezTo>
                  <a:pt x="1435475" y="1140479"/>
                  <a:pt x="1413253" y="1156381"/>
                  <a:pt x="1405794" y="1186372"/>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D8B9641C-659D-4AB5-B878-308EE86328EB}"/>
              </a:ext>
            </a:extLst>
          </p:cNvPr>
          <p:cNvSpPr/>
          <p:nvPr/>
        </p:nvSpPr>
        <p:spPr>
          <a:xfrm>
            <a:off x="5576873" y="2011019"/>
            <a:ext cx="267302" cy="267248"/>
          </a:xfrm>
          <a:custGeom>
            <a:avLst/>
            <a:gdLst>
              <a:gd name="connsiteX0" fmla="*/ 630377 w 1887410"/>
              <a:gd name="connsiteY0" fmla="*/ 1206572 h 1887030"/>
              <a:gd name="connsiteX1" fmla="*/ 665910 w 1887410"/>
              <a:gd name="connsiteY1" fmla="*/ 1314829 h 1887030"/>
              <a:gd name="connsiteX2" fmla="*/ 649387 w 1887410"/>
              <a:gd name="connsiteY2" fmla="*/ 1332078 h 1887030"/>
              <a:gd name="connsiteX3" fmla="*/ 246039 w 1887410"/>
              <a:gd name="connsiteY3" fmla="*/ 1735633 h 1887030"/>
              <a:gd name="connsiteX4" fmla="*/ 233297 w 1887410"/>
              <a:gd name="connsiteY4" fmla="*/ 1749152 h 1887030"/>
              <a:gd name="connsiteX5" fmla="*/ 253601 w 1887410"/>
              <a:gd name="connsiteY5" fmla="*/ 1751898 h 1887030"/>
              <a:gd name="connsiteX6" fmla="*/ 502074 w 1887410"/>
              <a:gd name="connsiteY6" fmla="*/ 1752260 h 1887030"/>
              <a:gd name="connsiteX7" fmla="*/ 567909 w 1887410"/>
              <a:gd name="connsiteY7" fmla="*/ 1843476 h 1887030"/>
              <a:gd name="connsiteX8" fmla="*/ 507461 w 1887410"/>
              <a:gd name="connsiteY8" fmla="*/ 1886778 h 1887030"/>
              <a:gd name="connsiteX9" fmla="*/ 62054 w 1887410"/>
              <a:gd name="connsiteY9" fmla="*/ 1886778 h 1887030"/>
              <a:gd name="connsiteX10" fmla="*/ 311 w 1887410"/>
              <a:gd name="connsiteY10" fmla="*/ 1841559 h 1887030"/>
              <a:gd name="connsiteX11" fmla="*/ 311 w 1887410"/>
              <a:gd name="connsiteY11" fmla="*/ 1362794 h 1887030"/>
              <a:gd name="connsiteX12" fmla="*/ 59464 w 1887410"/>
              <a:gd name="connsiteY12" fmla="*/ 1314208 h 1887030"/>
              <a:gd name="connsiteX13" fmla="*/ 133793 w 1887410"/>
              <a:gd name="connsiteY13" fmla="*/ 1384756 h 1887030"/>
              <a:gd name="connsiteX14" fmla="*/ 133949 w 1887410"/>
              <a:gd name="connsiteY14" fmla="*/ 1631364 h 1887030"/>
              <a:gd name="connsiteX15" fmla="*/ 133949 w 1887410"/>
              <a:gd name="connsiteY15" fmla="*/ 1651721 h 1887030"/>
              <a:gd name="connsiteX16" fmla="*/ 150835 w 1887410"/>
              <a:gd name="connsiteY16" fmla="*/ 1639290 h 1887030"/>
              <a:gd name="connsiteX17" fmla="*/ 559466 w 1887410"/>
              <a:gd name="connsiteY17" fmla="*/ 1230607 h 1887030"/>
              <a:gd name="connsiteX18" fmla="*/ 630377 w 1887410"/>
              <a:gd name="connsiteY18" fmla="*/ 1206572 h 1887030"/>
              <a:gd name="connsiteX19" fmla="*/ 1282065 w 1887410"/>
              <a:gd name="connsiteY19" fmla="*/ 1205224 h 1887030"/>
              <a:gd name="connsiteX20" fmla="*/ 1313431 w 1887410"/>
              <a:gd name="connsiteY20" fmla="*/ 1218900 h 1887030"/>
              <a:gd name="connsiteX21" fmla="*/ 1330835 w 1887410"/>
              <a:gd name="connsiteY21" fmla="*/ 1235268 h 1887030"/>
              <a:gd name="connsiteX22" fmla="*/ 1734235 w 1887410"/>
              <a:gd name="connsiteY22" fmla="*/ 1638667 h 1887030"/>
              <a:gd name="connsiteX23" fmla="*/ 1748997 w 1887410"/>
              <a:gd name="connsiteY23" fmla="*/ 1652808 h 1887030"/>
              <a:gd name="connsiteX24" fmla="*/ 1751846 w 1887410"/>
              <a:gd name="connsiteY24" fmla="*/ 1632504 h 1887030"/>
              <a:gd name="connsiteX25" fmla="*/ 1752157 w 1887410"/>
              <a:gd name="connsiteY25" fmla="*/ 1384030 h 1887030"/>
              <a:gd name="connsiteX26" fmla="*/ 1841508 w 1887410"/>
              <a:gd name="connsiteY26" fmla="*/ 1317522 h 1887030"/>
              <a:gd name="connsiteX27" fmla="*/ 1886675 w 1887410"/>
              <a:gd name="connsiteY27" fmla="*/ 1378436 h 1887030"/>
              <a:gd name="connsiteX28" fmla="*/ 1886623 w 1887410"/>
              <a:gd name="connsiteY28" fmla="*/ 1823792 h 1887030"/>
              <a:gd name="connsiteX29" fmla="*/ 1822757 w 1887410"/>
              <a:gd name="connsiteY29" fmla="*/ 1886778 h 1887030"/>
              <a:gd name="connsiteX30" fmla="*/ 1379214 w 1887410"/>
              <a:gd name="connsiteY30" fmla="*/ 1886778 h 1887030"/>
              <a:gd name="connsiteX31" fmla="*/ 1313794 w 1887410"/>
              <a:gd name="connsiteY31" fmla="*/ 1820891 h 1887030"/>
              <a:gd name="connsiteX32" fmla="*/ 1382943 w 1887410"/>
              <a:gd name="connsiteY32" fmla="*/ 1752260 h 1887030"/>
              <a:gd name="connsiteX33" fmla="*/ 1631416 w 1887410"/>
              <a:gd name="connsiteY33" fmla="*/ 1752052 h 1887030"/>
              <a:gd name="connsiteX34" fmla="*/ 1651100 w 1887410"/>
              <a:gd name="connsiteY34" fmla="*/ 1752052 h 1887030"/>
              <a:gd name="connsiteX35" fmla="*/ 1654001 w 1887410"/>
              <a:gd name="connsiteY35" fmla="*/ 1745940 h 1887030"/>
              <a:gd name="connsiteX36" fmla="*/ 1639341 w 1887410"/>
              <a:gd name="connsiteY36" fmla="*/ 1734856 h 1887030"/>
              <a:gd name="connsiteX37" fmla="*/ 1230607 w 1887410"/>
              <a:gd name="connsiteY37" fmla="*/ 1326380 h 1887030"/>
              <a:gd name="connsiteX38" fmla="*/ 1206573 w 1887410"/>
              <a:gd name="connsiteY38" fmla="*/ 1255521 h 1887030"/>
              <a:gd name="connsiteX39" fmla="*/ 1282065 w 1887410"/>
              <a:gd name="connsiteY39" fmla="*/ 1205224 h 1887030"/>
              <a:gd name="connsiteX40" fmla="*/ 1362691 w 1887410"/>
              <a:gd name="connsiteY40" fmla="*/ 310 h 1887030"/>
              <a:gd name="connsiteX41" fmla="*/ 1841405 w 1887410"/>
              <a:gd name="connsiteY41" fmla="*/ 362 h 1887030"/>
              <a:gd name="connsiteX42" fmla="*/ 1887401 w 1887410"/>
              <a:gd name="connsiteY42" fmla="*/ 80441 h 1887030"/>
              <a:gd name="connsiteX43" fmla="*/ 1886883 w 1887410"/>
              <a:gd name="connsiteY43" fmla="*/ 503679 h 1887030"/>
              <a:gd name="connsiteX44" fmla="*/ 1850211 w 1887410"/>
              <a:gd name="connsiteY44" fmla="*/ 564800 h 1887030"/>
              <a:gd name="connsiteX45" fmla="*/ 1779144 w 1887410"/>
              <a:gd name="connsiteY45" fmla="*/ 558118 h 1887030"/>
              <a:gd name="connsiteX46" fmla="*/ 1751951 w 1887410"/>
              <a:gd name="connsiteY46" fmla="*/ 498655 h 1887030"/>
              <a:gd name="connsiteX47" fmla="*/ 1751951 w 1887410"/>
              <a:gd name="connsiteY47" fmla="*/ 253911 h 1887030"/>
              <a:gd name="connsiteX48" fmla="*/ 1751951 w 1887410"/>
              <a:gd name="connsiteY48" fmla="*/ 233606 h 1887030"/>
              <a:gd name="connsiteX49" fmla="*/ 1734547 w 1887410"/>
              <a:gd name="connsiteY49" fmla="*/ 247177 h 1887030"/>
              <a:gd name="connsiteX50" fmla="*/ 1337569 w 1887410"/>
              <a:gd name="connsiteY50" fmla="*/ 643895 h 1887030"/>
              <a:gd name="connsiteX51" fmla="*/ 1235320 w 1887410"/>
              <a:gd name="connsiteY51" fmla="*/ 646174 h 1887030"/>
              <a:gd name="connsiteX52" fmla="*/ 1232575 w 1887410"/>
              <a:gd name="connsiteY52" fmla="*/ 558533 h 1887030"/>
              <a:gd name="connsiteX53" fmla="*/ 1249047 w 1887410"/>
              <a:gd name="connsiteY53" fmla="*/ 541232 h 1887030"/>
              <a:gd name="connsiteX54" fmla="*/ 1639446 w 1887410"/>
              <a:gd name="connsiteY54" fmla="*/ 150937 h 1887030"/>
              <a:gd name="connsiteX55" fmla="*/ 1655970 w 1887410"/>
              <a:gd name="connsiteY55" fmla="*/ 138765 h 1887030"/>
              <a:gd name="connsiteX56" fmla="*/ 1633023 w 1887410"/>
              <a:gd name="connsiteY56" fmla="*/ 134051 h 1887030"/>
              <a:gd name="connsiteX57" fmla="*/ 1384601 w 1887410"/>
              <a:gd name="connsiteY57" fmla="*/ 133792 h 1887030"/>
              <a:gd name="connsiteX58" fmla="*/ 1318974 w 1887410"/>
              <a:gd name="connsiteY58" fmla="*/ 39935 h 1887030"/>
              <a:gd name="connsiteX59" fmla="*/ 1362691 w 1887410"/>
              <a:gd name="connsiteY59" fmla="*/ 310 h 1887030"/>
              <a:gd name="connsiteX60" fmla="*/ 14089 w 1887410"/>
              <a:gd name="connsiteY60" fmla="*/ 0 h 1887030"/>
              <a:gd name="connsiteX61" fmla="*/ 523155 w 1887410"/>
              <a:gd name="connsiteY61" fmla="*/ 363 h 1887030"/>
              <a:gd name="connsiteX62" fmla="*/ 568478 w 1887410"/>
              <a:gd name="connsiteY62" fmla="*/ 86657 h 1887030"/>
              <a:gd name="connsiteX63" fmla="*/ 499380 w 1887410"/>
              <a:gd name="connsiteY63" fmla="*/ 133897 h 1887030"/>
              <a:gd name="connsiteX64" fmla="*/ 254585 w 1887410"/>
              <a:gd name="connsiteY64" fmla="*/ 134000 h 1887030"/>
              <a:gd name="connsiteX65" fmla="*/ 234228 w 1887410"/>
              <a:gd name="connsiteY65" fmla="*/ 134000 h 1887030"/>
              <a:gd name="connsiteX66" fmla="*/ 246764 w 1887410"/>
              <a:gd name="connsiteY66" fmla="*/ 150938 h 1887030"/>
              <a:gd name="connsiteX67" fmla="*/ 641150 w 1887410"/>
              <a:gd name="connsiteY67" fmla="*/ 545326 h 1887030"/>
              <a:gd name="connsiteX68" fmla="*/ 668085 w 1887410"/>
              <a:gd name="connsiteY68" fmla="*/ 601423 h 1887030"/>
              <a:gd name="connsiteX69" fmla="*/ 629806 w 1887410"/>
              <a:gd name="connsiteY69" fmla="*/ 661560 h 1887030"/>
              <a:gd name="connsiteX70" fmla="*/ 557445 w 1887410"/>
              <a:gd name="connsiteY70" fmla="*/ 652443 h 1887030"/>
              <a:gd name="connsiteX71" fmla="*/ 540197 w 1887410"/>
              <a:gd name="connsiteY71" fmla="*/ 635868 h 1887030"/>
              <a:gd name="connsiteX72" fmla="*/ 151094 w 1887410"/>
              <a:gd name="connsiteY72" fmla="*/ 246608 h 1887030"/>
              <a:gd name="connsiteX73" fmla="*/ 138869 w 1887410"/>
              <a:gd name="connsiteY73" fmla="*/ 230396 h 1887030"/>
              <a:gd name="connsiteX74" fmla="*/ 134052 w 1887410"/>
              <a:gd name="connsiteY74" fmla="*/ 252669 h 1887030"/>
              <a:gd name="connsiteX75" fmla="*/ 133793 w 1887410"/>
              <a:gd name="connsiteY75" fmla="*/ 501194 h 1887030"/>
              <a:gd name="connsiteX76" fmla="*/ 39936 w 1887410"/>
              <a:gd name="connsiteY76" fmla="*/ 566925 h 1887030"/>
              <a:gd name="connsiteX77" fmla="*/ 311 w 1887410"/>
              <a:gd name="connsiteY77" fmla="*/ 523208 h 1887030"/>
              <a:gd name="connsiteX78" fmla="*/ 0 w 1887410"/>
              <a:gd name="connsiteY78" fmla="*/ 14089 h 1887030"/>
              <a:gd name="connsiteX79" fmla="*/ 14089 w 1887410"/>
              <a:gd name="connsiteY79" fmla="*/ 0 h 188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87410" h="1887030">
                <a:moveTo>
                  <a:pt x="630377" y="1206572"/>
                </a:moveTo>
                <a:cubicBezTo>
                  <a:pt x="678600" y="1219108"/>
                  <a:pt x="697559" y="1276188"/>
                  <a:pt x="665910" y="1314829"/>
                </a:cubicBezTo>
                <a:cubicBezTo>
                  <a:pt x="660885" y="1320993"/>
                  <a:pt x="655032" y="1326484"/>
                  <a:pt x="649387" y="1332078"/>
                </a:cubicBezTo>
                <a:cubicBezTo>
                  <a:pt x="514920" y="1466596"/>
                  <a:pt x="380454" y="1601115"/>
                  <a:pt x="246039" y="1735633"/>
                </a:cubicBezTo>
                <a:cubicBezTo>
                  <a:pt x="241792" y="1739880"/>
                  <a:pt x="237803" y="1744335"/>
                  <a:pt x="233297" y="1749152"/>
                </a:cubicBezTo>
                <a:cubicBezTo>
                  <a:pt x="240341" y="1754073"/>
                  <a:pt x="247230" y="1751898"/>
                  <a:pt x="253601" y="1751898"/>
                </a:cubicBezTo>
                <a:cubicBezTo>
                  <a:pt x="336426" y="1752105"/>
                  <a:pt x="419250" y="1751587"/>
                  <a:pt x="502074" y="1752260"/>
                </a:cubicBezTo>
                <a:cubicBezTo>
                  <a:pt x="552007" y="1752675"/>
                  <a:pt x="584277" y="1798256"/>
                  <a:pt x="567909" y="1843476"/>
                </a:cubicBezTo>
                <a:cubicBezTo>
                  <a:pt x="558741" y="1868857"/>
                  <a:pt x="534914" y="1886726"/>
                  <a:pt x="507461" y="1886778"/>
                </a:cubicBezTo>
                <a:cubicBezTo>
                  <a:pt x="359010" y="1887037"/>
                  <a:pt x="210506" y="1887089"/>
                  <a:pt x="62054" y="1886778"/>
                </a:cubicBezTo>
                <a:cubicBezTo>
                  <a:pt x="31079" y="1886726"/>
                  <a:pt x="13468" y="1866733"/>
                  <a:pt x="311" y="1841559"/>
                </a:cubicBezTo>
                <a:cubicBezTo>
                  <a:pt x="311" y="1681919"/>
                  <a:pt x="311" y="1522331"/>
                  <a:pt x="311" y="1362794"/>
                </a:cubicBezTo>
                <a:cubicBezTo>
                  <a:pt x="10981" y="1335549"/>
                  <a:pt x="29473" y="1317368"/>
                  <a:pt x="59464" y="1314208"/>
                </a:cubicBezTo>
                <a:cubicBezTo>
                  <a:pt x="100384" y="1309960"/>
                  <a:pt x="133535" y="1341246"/>
                  <a:pt x="133793" y="1384756"/>
                </a:cubicBezTo>
                <a:cubicBezTo>
                  <a:pt x="134260" y="1466959"/>
                  <a:pt x="133949" y="1549162"/>
                  <a:pt x="133949" y="1631364"/>
                </a:cubicBezTo>
                <a:cubicBezTo>
                  <a:pt x="133949" y="1637943"/>
                  <a:pt x="133949" y="1644521"/>
                  <a:pt x="133949" y="1651721"/>
                </a:cubicBezTo>
                <a:cubicBezTo>
                  <a:pt x="143169" y="1650271"/>
                  <a:pt x="146380" y="1643744"/>
                  <a:pt x="150835" y="1639290"/>
                </a:cubicBezTo>
                <a:cubicBezTo>
                  <a:pt x="287166" y="1503165"/>
                  <a:pt x="423342" y="1366938"/>
                  <a:pt x="559466" y="1230607"/>
                </a:cubicBezTo>
                <a:cubicBezTo>
                  <a:pt x="579252" y="1210768"/>
                  <a:pt x="601266" y="1199010"/>
                  <a:pt x="630377" y="1206572"/>
                </a:cubicBezTo>
                <a:close/>
                <a:moveTo>
                  <a:pt x="1282065" y="1205224"/>
                </a:moveTo>
                <a:cubicBezTo>
                  <a:pt x="1292939" y="1206915"/>
                  <a:pt x="1303706" y="1211363"/>
                  <a:pt x="1313431" y="1218900"/>
                </a:cubicBezTo>
                <a:cubicBezTo>
                  <a:pt x="1319699" y="1223769"/>
                  <a:pt x="1325241" y="1229622"/>
                  <a:pt x="1330835" y="1235268"/>
                </a:cubicBezTo>
                <a:cubicBezTo>
                  <a:pt x="1465302" y="1369734"/>
                  <a:pt x="1599768" y="1504201"/>
                  <a:pt x="1734235" y="1638667"/>
                </a:cubicBezTo>
                <a:cubicBezTo>
                  <a:pt x="1738896" y="1643329"/>
                  <a:pt x="1743766" y="1647835"/>
                  <a:pt x="1748997" y="1652808"/>
                </a:cubicBezTo>
                <a:cubicBezTo>
                  <a:pt x="1754073" y="1645764"/>
                  <a:pt x="1751846" y="1638875"/>
                  <a:pt x="1751846" y="1632504"/>
                </a:cubicBezTo>
                <a:cubicBezTo>
                  <a:pt x="1752053" y="1549679"/>
                  <a:pt x="1751535" y="1466855"/>
                  <a:pt x="1752157" y="1384030"/>
                </a:cubicBezTo>
                <a:cubicBezTo>
                  <a:pt x="1752519" y="1334823"/>
                  <a:pt x="1796703" y="1302553"/>
                  <a:pt x="1841508" y="1317522"/>
                </a:cubicBezTo>
                <a:cubicBezTo>
                  <a:pt x="1868132" y="1326431"/>
                  <a:pt x="1886623" y="1350155"/>
                  <a:pt x="1886675" y="1378436"/>
                </a:cubicBezTo>
                <a:cubicBezTo>
                  <a:pt x="1886986" y="1526888"/>
                  <a:pt x="1887038" y="1675340"/>
                  <a:pt x="1886623" y="1823792"/>
                </a:cubicBezTo>
                <a:cubicBezTo>
                  <a:pt x="1886519" y="1858652"/>
                  <a:pt x="1857928" y="1886674"/>
                  <a:pt x="1822757" y="1886778"/>
                </a:cubicBezTo>
                <a:cubicBezTo>
                  <a:pt x="1674926" y="1887089"/>
                  <a:pt x="1527096" y="1887140"/>
                  <a:pt x="1379214" y="1886778"/>
                </a:cubicBezTo>
                <a:cubicBezTo>
                  <a:pt x="1342748" y="1886674"/>
                  <a:pt x="1314001" y="1856839"/>
                  <a:pt x="1313794" y="1820891"/>
                </a:cubicBezTo>
                <a:cubicBezTo>
                  <a:pt x="1313535" y="1782509"/>
                  <a:pt x="1342852" y="1752570"/>
                  <a:pt x="1382943" y="1752260"/>
                </a:cubicBezTo>
                <a:cubicBezTo>
                  <a:pt x="1465768" y="1751690"/>
                  <a:pt x="1548592" y="1752052"/>
                  <a:pt x="1631416" y="1752052"/>
                </a:cubicBezTo>
                <a:cubicBezTo>
                  <a:pt x="1637995" y="1752052"/>
                  <a:pt x="1644573" y="1752052"/>
                  <a:pt x="1651100" y="1752052"/>
                </a:cubicBezTo>
                <a:cubicBezTo>
                  <a:pt x="1652084" y="1749980"/>
                  <a:pt x="1653068" y="1747960"/>
                  <a:pt x="1654001" y="1745940"/>
                </a:cubicBezTo>
                <a:cubicBezTo>
                  <a:pt x="1649079" y="1742263"/>
                  <a:pt x="1643641" y="1739155"/>
                  <a:pt x="1639341" y="1734856"/>
                </a:cubicBezTo>
                <a:cubicBezTo>
                  <a:pt x="1503062" y="1598731"/>
                  <a:pt x="1366886" y="1462452"/>
                  <a:pt x="1230607" y="1326380"/>
                </a:cubicBezTo>
                <a:cubicBezTo>
                  <a:pt x="1210768" y="1306541"/>
                  <a:pt x="1198958" y="1284579"/>
                  <a:pt x="1206573" y="1255521"/>
                </a:cubicBezTo>
                <a:cubicBezTo>
                  <a:pt x="1215858" y="1219897"/>
                  <a:pt x="1249442" y="1200152"/>
                  <a:pt x="1282065" y="1205224"/>
                </a:cubicBezTo>
                <a:close/>
                <a:moveTo>
                  <a:pt x="1362691" y="310"/>
                </a:moveTo>
                <a:cubicBezTo>
                  <a:pt x="1522280" y="362"/>
                  <a:pt x="1681869" y="362"/>
                  <a:pt x="1841405" y="362"/>
                </a:cubicBezTo>
                <a:cubicBezTo>
                  <a:pt x="1875177" y="16471"/>
                  <a:pt x="1887815" y="42836"/>
                  <a:pt x="1887401" y="80441"/>
                </a:cubicBezTo>
                <a:cubicBezTo>
                  <a:pt x="1886003" y="221486"/>
                  <a:pt x="1886728" y="362582"/>
                  <a:pt x="1886883" y="503679"/>
                </a:cubicBezTo>
                <a:cubicBezTo>
                  <a:pt x="1886883" y="531650"/>
                  <a:pt x="1874452" y="552213"/>
                  <a:pt x="1850211" y="564800"/>
                </a:cubicBezTo>
                <a:cubicBezTo>
                  <a:pt x="1825607" y="577594"/>
                  <a:pt x="1801210" y="574227"/>
                  <a:pt x="1779144" y="558118"/>
                </a:cubicBezTo>
                <a:cubicBezTo>
                  <a:pt x="1759306" y="543615"/>
                  <a:pt x="1751899" y="522741"/>
                  <a:pt x="1751951" y="498655"/>
                </a:cubicBezTo>
                <a:cubicBezTo>
                  <a:pt x="1752054" y="417073"/>
                  <a:pt x="1751951" y="335492"/>
                  <a:pt x="1751951" y="253911"/>
                </a:cubicBezTo>
                <a:cubicBezTo>
                  <a:pt x="1751951" y="247436"/>
                  <a:pt x="1751951" y="240962"/>
                  <a:pt x="1751951" y="233606"/>
                </a:cubicBezTo>
                <a:cubicBezTo>
                  <a:pt x="1742679" y="236507"/>
                  <a:pt x="1739157" y="242567"/>
                  <a:pt x="1734547" y="247177"/>
                </a:cubicBezTo>
                <a:cubicBezTo>
                  <a:pt x="1602204" y="379365"/>
                  <a:pt x="1469965" y="511759"/>
                  <a:pt x="1337569" y="643895"/>
                </a:cubicBezTo>
                <a:cubicBezTo>
                  <a:pt x="1305558" y="675854"/>
                  <a:pt x="1263499" y="676476"/>
                  <a:pt x="1235320" y="646174"/>
                </a:cubicBezTo>
                <a:cubicBezTo>
                  <a:pt x="1212892" y="622036"/>
                  <a:pt x="1211546" y="584172"/>
                  <a:pt x="1232575" y="558533"/>
                </a:cubicBezTo>
                <a:cubicBezTo>
                  <a:pt x="1237600" y="552369"/>
                  <a:pt x="1243401" y="546878"/>
                  <a:pt x="1249047" y="541232"/>
                </a:cubicBezTo>
                <a:cubicBezTo>
                  <a:pt x="1379162" y="411117"/>
                  <a:pt x="1509227" y="280949"/>
                  <a:pt x="1639446" y="150937"/>
                </a:cubicBezTo>
                <a:cubicBezTo>
                  <a:pt x="1643745" y="146638"/>
                  <a:pt x="1649288" y="143634"/>
                  <a:pt x="1655970" y="138765"/>
                </a:cubicBezTo>
                <a:cubicBezTo>
                  <a:pt x="1645973" y="132290"/>
                  <a:pt x="1639239" y="134051"/>
                  <a:pt x="1633023" y="134051"/>
                </a:cubicBezTo>
                <a:cubicBezTo>
                  <a:pt x="1550199" y="133896"/>
                  <a:pt x="1467427" y="134362"/>
                  <a:pt x="1384601" y="133792"/>
                </a:cubicBezTo>
                <a:cubicBezTo>
                  <a:pt x="1332959" y="133430"/>
                  <a:pt x="1299964" y="85569"/>
                  <a:pt x="1318974" y="39935"/>
                </a:cubicBezTo>
                <a:cubicBezTo>
                  <a:pt x="1327261" y="20045"/>
                  <a:pt x="1343008" y="7924"/>
                  <a:pt x="1362691" y="310"/>
                </a:cubicBezTo>
                <a:close/>
                <a:moveTo>
                  <a:pt x="14089" y="0"/>
                </a:moveTo>
                <a:cubicBezTo>
                  <a:pt x="183778" y="466"/>
                  <a:pt x="353466" y="363"/>
                  <a:pt x="523155" y="363"/>
                </a:cubicBezTo>
                <a:cubicBezTo>
                  <a:pt x="563661" y="18595"/>
                  <a:pt x="580392" y="50399"/>
                  <a:pt x="568478" y="86657"/>
                </a:cubicBezTo>
                <a:cubicBezTo>
                  <a:pt x="558637" y="116700"/>
                  <a:pt x="534188" y="133793"/>
                  <a:pt x="499380" y="133897"/>
                </a:cubicBezTo>
                <a:cubicBezTo>
                  <a:pt x="417799" y="134104"/>
                  <a:pt x="336166" y="134000"/>
                  <a:pt x="254585" y="134000"/>
                </a:cubicBezTo>
                <a:cubicBezTo>
                  <a:pt x="248007" y="134000"/>
                  <a:pt x="241480" y="134000"/>
                  <a:pt x="234228" y="134000"/>
                </a:cubicBezTo>
                <a:cubicBezTo>
                  <a:pt x="235731" y="143220"/>
                  <a:pt x="242257" y="146432"/>
                  <a:pt x="246764" y="150938"/>
                </a:cubicBezTo>
                <a:cubicBezTo>
                  <a:pt x="378122" y="282504"/>
                  <a:pt x="509533" y="414018"/>
                  <a:pt x="641150" y="545326"/>
                </a:cubicBezTo>
                <a:cubicBezTo>
                  <a:pt x="656948" y="561072"/>
                  <a:pt x="668655" y="577907"/>
                  <a:pt x="668085" y="601423"/>
                </a:cubicBezTo>
                <a:cubicBezTo>
                  <a:pt x="667463" y="629445"/>
                  <a:pt x="654410" y="649905"/>
                  <a:pt x="629806" y="661560"/>
                </a:cubicBezTo>
                <a:cubicBezTo>
                  <a:pt x="604478" y="673577"/>
                  <a:pt x="579563" y="670417"/>
                  <a:pt x="557445" y="652443"/>
                </a:cubicBezTo>
                <a:cubicBezTo>
                  <a:pt x="551282" y="647419"/>
                  <a:pt x="545843" y="641514"/>
                  <a:pt x="540197" y="635868"/>
                </a:cubicBezTo>
                <a:cubicBezTo>
                  <a:pt x="410444" y="506167"/>
                  <a:pt x="280691" y="376465"/>
                  <a:pt x="151094" y="246608"/>
                </a:cubicBezTo>
                <a:cubicBezTo>
                  <a:pt x="146794" y="242309"/>
                  <a:pt x="143686" y="236819"/>
                  <a:pt x="138869" y="230396"/>
                </a:cubicBezTo>
                <a:cubicBezTo>
                  <a:pt x="132239" y="239823"/>
                  <a:pt x="134052" y="246557"/>
                  <a:pt x="134052" y="252669"/>
                </a:cubicBezTo>
                <a:cubicBezTo>
                  <a:pt x="133897" y="335493"/>
                  <a:pt x="134311" y="418317"/>
                  <a:pt x="133793" y="501194"/>
                </a:cubicBezTo>
                <a:cubicBezTo>
                  <a:pt x="133430" y="552785"/>
                  <a:pt x="85518" y="585935"/>
                  <a:pt x="39936" y="566925"/>
                </a:cubicBezTo>
                <a:cubicBezTo>
                  <a:pt x="20045" y="558638"/>
                  <a:pt x="7769" y="542995"/>
                  <a:pt x="311" y="523208"/>
                </a:cubicBezTo>
                <a:cubicBezTo>
                  <a:pt x="311" y="353518"/>
                  <a:pt x="466" y="183830"/>
                  <a:pt x="0" y="14089"/>
                </a:cubicBezTo>
                <a:cubicBezTo>
                  <a:pt x="-52" y="2590"/>
                  <a:pt x="2590" y="0"/>
                  <a:pt x="14089" y="0"/>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F3583EA-0F94-410F-866B-3B5066B653C3}"/>
              </a:ext>
            </a:extLst>
          </p:cNvPr>
          <p:cNvSpPr/>
          <p:nvPr/>
        </p:nvSpPr>
        <p:spPr>
          <a:xfrm>
            <a:off x="5569679" y="1432179"/>
            <a:ext cx="281690" cy="243546"/>
          </a:xfrm>
          <a:custGeom>
            <a:avLst/>
            <a:gdLst>
              <a:gd name="connsiteX0" fmla="*/ 52 w 1989027"/>
              <a:gd name="connsiteY0" fmla="*/ 1590495 h 1719679"/>
              <a:gd name="connsiteX1" fmla="*/ 104838 w 1989027"/>
              <a:gd name="connsiteY1" fmla="*/ 1589252 h 1719679"/>
              <a:gd name="connsiteX2" fmla="*/ 131825 w 1989027"/>
              <a:gd name="connsiteY2" fmla="*/ 1562628 h 1719679"/>
              <a:gd name="connsiteX3" fmla="*/ 131825 w 1989027"/>
              <a:gd name="connsiteY3" fmla="*/ 684762 h 1719679"/>
              <a:gd name="connsiteX4" fmla="*/ 131825 w 1989027"/>
              <a:gd name="connsiteY4" fmla="*/ 302134 h 1719679"/>
              <a:gd name="connsiteX5" fmla="*/ 202736 w 1989027"/>
              <a:gd name="connsiteY5" fmla="*/ 210297 h 1719679"/>
              <a:gd name="connsiteX6" fmla="*/ 961466 w 1989027"/>
              <a:gd name="connsiteY6" fmla="*/ 6110 h 1719679"/>
              <a:gd name="connsiteX7" fmla="*/ 1016787 w 1989027"/>
              <a:gd name="connsiteY7" fmla="*/ 2951 h 1719679"/>
              <a:gd name="connsiteX8" fmla="*/ 1061799 w 1989027"/>
              <a:gd name="connsiteY8" fmla="*/ 64383 h 1719679"/>
              <a:gd name="connsiteX9" fmla="*/ 1062162 w 1989027"/>
              <a:gd name="connsiteY9" fmla="*/ 276079 h 1719679"/>
              <a:gd name="connsiteX10" fmla="*/ 1042063 w 1989027"/>
              <a:gd name="connsiteY10" fmla="*/ 296902 h 1719679"/>
              <a:gd name="connsiteX11" fmla="*/ 950797 w 1989027"/>
              <a:gd name="connsiteY11" fmla="*/ 296902 h 1719679"/>
              <a:gd name="connsiteX12" fmla="*/ 930854 w 1989027"/>
              <a:gd name="connsiteY12" fmla="*/ 275924 h 1719679"/>
              <a:gd name="connsiteX13" fmla="*/ 931321 w 1989027"/>
              <a:gd name="connsiteY13" fmla="*/ 169117 h 1719679"/>
              <a:gd name="connsiteX14" fmla="*/ 914796 w 1989027"/>
              <a:gd name="connsiteY14" fmla="*/ 155805 h 1719679"/>
              <a:gd name="connsiteX15" fmla="*/ 281572 w 1989027"/>
              <a:gd name="connsiteY15" fmla="*/ 325805 h 1719679"/>
              <a:gd name="connsiteX16" fmla="*/ 265203 w 1989027"/>
              <a:gd name="connsiteY16" fmla="*/ 351445 h 1719679"/>
              <a:gd name="connsiteX17" fmla="*/ 265359 w 1989027"/>
              <a:gd name="connsiteY17" fmla="*/ 885530 h 1719679"/>
              <a:gd name="connsiteX18" fmla="*/ 265359 w 1989027"/>
              <a:gd name="connsiteY18" fmla="*/ 1563353 h 1719679"/>
              <a:gd name="connsiteX19" fmla="*/ 290844 w 1989027"/>
              <a:gd name="connsiteY19" fmla="*/ 1589148 h 1719679"/>
              <a:gd name="connsiteX20" fmla="*/ 906510 w 1989027"/>
              <a:gd name="connsiteY20" fmla="*/ 1589562 h 1719679"/>
              <a:gd name="connsiteX21" fmla="*/ 931528 w 1989027"/>
              <a:gd name="connsiteY21" fmla="*/ 1564493 h 1719679"/>
              <a:gd name="connsiteX22" fmla="*/ 930854 w 1989027"/>
              <a:gd name="connsiteY22" fmla="*/ 492386 h 1719679"/>
              <a:gd name="connsiteX23" fmla="*/ 958203 w 1989027"/>
              <a:gd name="connsiteY23" fmla="*/ 431524 h 1719679"/>
              <a:gd name="connsiteX24" fmla="*/ 996327 w 1989027"/>
              <a:gd name="connsiteY24" fmla="*/ 419662 h 1719679"/>
              <a:gd name="connsiteX25" fmla="*/ 1776968 w 1989027"/>
              <a:gd name="connsiteY25" fmla="*/ 417021 h 1719679"/>
              <a:gd name="connsiteX26" fmla="*/ 1857151 w 1989027"/>
              <a:gd name="connsiteY26" fmla="*/ 497359 h 1719679"/>
              <a:gd name="connsiteX27" fmla="*/ 1857203 w 1989027"/>
              <a:gd name="connsiteY27" fmla="*/ 1227601 h 1719679"/>
              <a:gd name="connsiteX28" fmla="*/ 1830941 w 1989027"/>
              <a:gd name="connsiteY28" fmla="*/ 1253603 h 1719679"/>
              <a:gd name="connsiteX29" fmla="*/ 1749360 w 1989027"/>
              <a:gd name="connsiteY29" fmla="*/ 1253603 h 1719679"/>
              <a:gd name="connsiteX30" fmla="*/ 1723772 w 1989027"/>
              <a:gd name="connsiteY30" fmla="*/ 1227186 h 1719679"/>
              <a:gd name="connsiteX31" fmla="*/ 1723772 w 1989027"/>
              <a:gd name="connsiteY31" fmla="*/ 879521 h 1719679"/>
              <a:gd name="connsiteX32" fmla="*/ 1723772 w 1989027"/>
              <a:gd name="connsiteY32" fmla="*/ 576557 h 1719679"/>
              <a:gd name="connsiteX33" fmla="*/ 1698546 w 1989027"/>
              <a:gd name="connsiteY33" fmla="*/ 550451 h 1719679"/>
              <a:gd name="connsiteX34" fmla="*/ 1088681 w 1989027"/>
              <a:gd name="connsiteY34" fmla="*/ 550555 h 1719679"/>
              <a:gd name="connsiteX35" fmla="*/ 1061851 w 1989027"/>
              <a:gd name="connsiteY35" fmla="*/ 576868 h 1719679"/>
              <a:gd name="connsiteX36" fmla="*/ 1061851 w 1989027"/>
              <a:gd name="connsiteY36" fmla="*/ 1563508 h 1719679"/>
              <a:gd name="connsiteX37" fmla="*/ 1087438 w 1989027"/>
              <a:gd name="connsiteY37" fmla="*/ 1589096 h 1719679"/>
              <a:gd name="connsiteX38" fmla="*/ 1961419 w 1989027"/>
              <a:gd name="connsiteY38" fmla="*/ 1589096 h 1719679"/>
              <a:gd name="connsiteX39" fmla="*/ 1990322 w 1989027"/>
              <a:gd name="connsiteY39" fmla="*/ 1617585 h 1719679"/>
              <a:gd name="connsiteX40" fmla="*/ 1990530 w 1989027"/>
              <a:gd name="connsiteY40" fmla="*/ 1701083 h 1719679"/>
              <a:gd name="connsiteX41" fmla="*/ 1971209 w 1989027"/>
              <a:gd name="connsiteY41" fmla="*/ 1719937 h 1719679"/>
              <a:gd name="connsiteX42" fmla="*/ 1955670 w 1989027"/>
              <a:gd name="connsiteY42" fmla="*/ 1719885 h 1719679"/>
              <a:gd name="connsiteX43" fmla="*/ 29007 w 1989027"/>
              <a:gd name="connsiteY43" fmla="*/ 1719834 h 1719679"/>
              <a:gd name="connsiteX44" fmla="*/ 0 w 1989027"/>
              <a:gd name="connsiteY44" fmla="*/ 1718539 h 1719679"/>
              <a:gd name="connsiteX45" fmla="*/ 52 w 1989027"/>
              <a:gd name="connsiteY45" fmla="*/ 1590495 h 1719679"/>
              <a:gd name="connsiteX46" fmla="*/ 730190 w 1989027"/>
              <a:gd name="connsiteY46" fmla="*/ 554284 h 1719679"/>
              <a:gd name="connsiteX47" fmla="*/ 751428 w 1989027"/>
              <a:gd name="connsiteY47" fmla="*/ 532737 h 1719679"/>
              <a:gd name="connsiteX48" fmla="*/ 751376 w 1989027"/>
              <a:gd name="connsiteY48" fmla="*/ 439501 h 1719679"/>
              <a:gd name="connsiteX49" fmla="*/ 732003 w 1989027"/>
              <a:gd name="connsiteY49" fmla="*/ 420180 h 1719679"/>
              <a:gd name="connsiteX50" fmla="*/ 462034 w 1989027"/>
              <a:gd name="connsiteY50" fmla="*/ 420180 h 1719679"/>
              <a:gd name="connsiteX51" fmla="*/ 442403 w 1989027"/>
              <a:gd name="connsiteY51" fmla="*/ 439656 h 1719679"/>
              <a:gd name="connsiteX52" fmla="*/ 442300 w 1989027"/>
              <a:gd name="connsiteY52" fmla="*/ 532892 h 1719679"/>
              <a:gd name="connsiteX53" fmla="*/ 464054 w 1989027"/>
              <a:gd name="connsiteY53" fmla="*/ 554284 h 1719679"/>
              <a:gd name="connsiteX54" fmla="*/ 596138 w 1989027"/>
              <a:gd name="connsiteY54" fmla="*/ 554025 h 1719679"/>
              <a:gd name="connsiteX55" fmla="*/ 730190 w 1989027"/>
              <a:gd name="connsiteY55" fmla="*/ 554284 h 1719679"/>
              <a:gd name="connsiteX56" fmla="*/ 731641 w 1989027"/>
              <a:gd name="connsiteY56" fmla="*/ 1424432 h 1719679"/>
              <a:gd name="connsiteX57" fmla="*/ 751376 w 1989027"/>
              <a:gd name="connsiteY57" fmla="*/ 1405422 h 1719679"/>
              <a:gd name="connsiteX58" fmla="*/ 751428 w 1989027"/>
              <a:gd name="connsiteY58" fmla="*/ 1310270 h 1719679"/>
              <a:gd name="connsiteX59" fmla="*/ 730553 w 1989027"/>
              <a:gd name="connsiteY59" fmla="*/ 1290380 h 1719679"/>
              <a:gd name="connsiteX60" fmla="*/ 462501 w 1989027"/>
              <a:gd name="connsiteY60" fmla="*/ 1290328 h 1719679"/>
              <a:gd name="connsiteX61" fmla="*/ 442352 w 1989027"/>
              <a:gd name="connsiteY61" fmla="*/ 1311358 h 1719679"/>
              <a:gd name="connsiteX62" fmla="*/ 442248 w 1989027"/>
              <a:gd name="connsiteY62" fmla="*/ 1402625 h 1719679"/>
              <a:gd name="connsiteX63" fmla="*/ 465557 w 1989027"/>
              <a:gd name="connsiteY63" fmla="*/ 1424535 h 1719679"/>
              <a:gd name="connsiteX64" fmla="*/ 597641 w 1989027"/>
              <a:gd name="connsiteY64" fmla="*/ 1424277 h 1719679"/>
              <a:gd name="connsiteX65" fmla="*/ 731641 w 1989027"/>
              <a:gd name="connsiteY65" fmla="*/ 1424432 h 1719679"/>
              <a:gd name="connsiteX66" fmla="*/ 1526786 w 1989027"/>
              <a:gd name="connsiteY66" fmla="*/ 1424484 h 1719679"/>
              <a:gd name="connsiteX67" fmla="*/ 1546779 w 1989027"/>
              <a:gd name="connsiteY67" fmla="*/ 1405318 h 1719679"/>
              <a:gd name="connsiteX68" fmla="*/ 1546779 w 1989027"/>
              <a:gd name="connsiteY68" fmla="*/ 1310166 h 1719679"/>
              <a:gd name="connsiteX69" fmla="*/ 1527407 w 1989027"/>
              <a:gd name="connsiteY69" fmla="*/ 1290431 h 1719679"/>
              <a:gd name="connsiteX70" fmla="*/ 1257438 w 1989027"/>
              <a:gd name="connsiteY70" fmla="*/ 1290380 h 1719679"/>
              <a:gd name="connsiteX71" fmla="*/ 1237859 w 1989027"/>
              <a:gd name="connsiteY71" fmla="*/ 1311513 h 1719679"/>
              <a:gd name="connsiteX72" fmla="*/ 1237703 w 1989027"/>
              <a:gd name="connsiteY72" fmla="*/ 1398896 h 1719679"/>
              <a:gd name="connsiteX73" fmla="*/ 1262722 w 1989027"/>
              <a:gd name="connsiteY73" fmla="*/ 1424743 h 1719679"/>
              <a:gd name="connsiteX74" fmla="*/ 1390921 w 1989027"/>
              <a:gd name="connsiteY74" fmla="*/ 1424328 h 1719679"/>
              <a:gd name="connsiteX75" fmla="*/ 1526786 w 1989027"/>
              <a:gd name="connsiteY75" fmla="*/ 1424484 h 1719679"/>
              <a:gd name="connsiteX76" fmla="*/ 464572 w 1989027"/>
              <a:gd name="connsiteY76" fmla="*/ 711024 h 1719679"/>
              <a:gd name="connsiteX77" fmla="*/ 442248 w 1989027"/>
              <a:gd name="connsiteY77" fmla="*/ 733659 h 1719679"/>
              <a:gd name="connsiteX78" fmla="*/ 442300 w 1989027"/>
              <a:gd name="connsiteY78" fmla="*/ 822855 h 1719679"/>
              <a:gd name="connsiteX79" fmla="*/ 464158 w 1989027"/>
              <a:gd name="connsiteY79" fmla="*/ 844454 h 1719679"/>
              <a:gd name="connsiteX80" fmla="*/ 729776 w 1989027"/>
              <a:gd name="connsiteY80" fmla="*/ 844506 h 1719679"/>
              <a:gd name="connsiteX81" fmla="*/ 751480 w 1989027"/>
              <a:gd name="connsiteY81" fmla="*/ 823425 h 1719679"/>
              <a:gd name="connsiteX82" fmla="*/ 751428 w 1989027"/>
              <a:gd name="connsiteY82" fmla="*/ 732312 h 1719679"/>
              <a:gd name="connsiteX83" fmla="*/ 730190 w 1989027"/>
              <a:gd name="connsiteY83" fmla="*/ 711127 h 1719679"/>
              <a:gd name="connsiteX84" fmla="*/ 598366 w 1989027"/>
              <a:gd name="connsiteY84" fmla="*/ 711386 h 1719679"/>
              <a:gd name="connsiteX85" fmla="*/ 464572 w 1989027"/>
              <a:gd name="connsiteY85" fmla="*/ 711024 h 1719679"/>
              <a:gd name="connsiteX86" fmla="*/ 1524403 w 1989027"/>
              <a:gd name="connsiteY86" fmla="*/ 844351 h 1719679"/>
              <a:gd name="connsiteX87" fmla="*/ 1546779 w 1989027"/>
              <a:gd name="connsiteY87" fmla="*/ 825393 h 1719679"/>
              <a:gd name="connsiteX88" fmla="*/ 1546625 w 1989027"/>
              <a:gd name="connsiteY88" fmla="*/ 728479 h 1719679"/>
              <a:gd name="connsiteX89" fmla="*/ 1529116 w 1989027"/>
              <a:gd name="connsiteY89" fmla="*/ 711231 h 1719679"/>
              <a:gd name="connsiteX90" fmla="*/ 1255729 w 1989027"/>
              <a:gd name="connsiteY90" fmla="*/ 711179 h 1719679"/>
              <a:gd name="connsiteX91" fmla="*/ 1237859 w 1989027"/>
              <a:gd name="connsiteY91" fmla="*/ 729671 h 1719679"/>
              <a:gd name="connsiteX92" fmla="*/ 1237651 w 1989027"/>
              <a:gd name="connsiteY92" fmla="*/ 820783 h 1719679"/>
              <a:gd name="connsiteX93" fmla="*/ 1260701 w 1989027"/>
              <a:gd name="connsiteY93" fmla="*/ 844558 h 1719679"/>
              <a:gd name="connsiteX94" fmla="*/ 1390610 w 1989027"/>
              <a:gd name="connsiteY94" fmla="*/ 844299 h 1719679"/>
              <a:gd name="connsiteX95" fmla="*/ 1524403 w 1989027"/>
              <a:gd name="connsiteY95" fmla="*/ 844351 h 1719679"/>
              <a:gd name="connsiteX96" fmla="*/ 733040 w 1989027"/>
              <a:gd name="connsiteY96" fmla="*/ 1133433 h 1719679"/>
              <a:gd name="connsiteX97" fmla="*/ 751324 w 1989027"/>
              <a:gd name="connsiteY97" fmla="*/ 1115304 h 1719679"/>
              <a:gd name="connsiteX98" fmla="*/ 751428 w 1989027"/>
              <a:gd name="connsiteY98" fmla="*/ 1020307 h 1719679"/>
              <a:gd name="connsiteX99" fmla="*/ 730812 w 1989027"/>
              <a:gd name="connsiteY99" fmla="*/ 1000158 h 1719679"/>
              <a:gd name="connsiteX100" fmla="*/ 465194 w 1989027"/>
              <a:gd name="connsiteY100" fmla="*/ 1000106 h 1719679"/>
              <a:gd name="connsiteX101" fmla="*/ 442300 w 1989027"/>
              <a:gd name="connsiteY101" fmla="*/ 1022690 h 1719679"/>
              <a:gd name="connsiteX102" fmla="*/ 442300 w 1989027"/>
              <a:gd name="connsiteY102" fmla="*/ 1109917 h 1719679"/>
              <a:gd name="connsiteX103" fmla="*/ 465505 w 1989027"/>
              <a:gd name="connsiteY103" fmla="*/ 1133692 h 1719679"/>
              <a:gd name="connsiteX104" fmla="*/ 597329 w 1989027"/>
              <a:gd name="connsiteY104" fmla="*/ 1133329 h 1719679"/>
              <a:gd name="connsiteX105" fmla="*/ 733040 w 1989027"/>
              <a:gd name="connsiteY105" fmla="*/ 1133433 h 1719679"/>
              <a:gd name="connsiteX106" fmla="*/ 1526786 w 1989027"/>
              <a:gd name="connsiteY106" fmla="*/ 1133485 h 1719679"/>
              <a:gd name="connsiteX107" fmla="*/ 1546779 w 1989027"/>
              <a:gd name="connsiteY107" fmla="*/ 1114579 h 1719679"/>
              <a:gd name="connsiteX108" fmla="*/ 1546779 w 1989027"/>
              <a:gd name="connsiteY108" fmla="*/ 1019582 h 1719679"/>
              <a:gd name="connsiteX109" fmla="*/ 1526734 w 1989027"/>
              <a:gd name="connsiteY109" fmla="*/ 1000261 h 1719679"/>
              <a:gd name="connsiteX110" fmla="*/ 1257231 w 1989027"/>
              <a:gd name="connsiteY110" fmla="*/ 1000261 h 1719679"/>
              <a:gd name="connsiteX111" fmla="*/ 1237755 w 1989027"/>
              <a:gd name="connsiteY111" fmla="*/ 1019530 h 1719679"/>
              <a:gd name="connsiteX112" fmla="*/ 1237703 w 1989027"/>
              <a:gd name="connsiteY112" fmla="*/ 1112559 h 1719679"/>
              <a:gd name="connsiteX113" fmla="*/ 1259148 w 1989027"/>
              <a:gd name="connsiteY113" fmla="*/ 1133537 h 1719679"/>
              <a:gd name="connsiteX114" fmla="*/ 1390973 w 1989027"/>
              <a:gd name="connsiteY114" fmla="*/ 1133278 h 1719679"/>
              <a:gd name="connsiteX115" fmla="*/ 1526786 w 1989027"/>
              <a:gd name="connsiteY115" fmla="*/ 1133485 h 1719679"/>
              <a:gd name="connsiteX116" fmla="*/ 1839487 w 1989027"/>
              <a:gd name="connsiteY116" fmla="*/ 1486951 h 1719679"/>
              <a:gd name="connsiteX117" fmla="*/ 1857255 w 1989027"/>
              <a:gd name="connsiteY117" fmla="*/ 1469962 h 1719679"/>
              <a:gd name="connsiteX118" fmla="*/ 1857203 w 1989027"/>
              <a:gd name="connsiteY118" fmla="*/ 1380715 h 1719679"/>
              <a:gd name="connsiteX119" fmla="*/ 1841249 w 1989027"/>
              <a:gd name="connsiteY119" fmla="*/ 1363932 h 1719679"/>
              <a:gd name="connsiteX120" fmla="*/ 1740347 w 1989027"/>
              <a:gd name="connsiteY120" fmla="*/ 1363932 h 1719679"/>
              <a:gd name="connsiteX121" fmla="*/ 1723824 w 1989027"/>
              <a:gd name="connsiteY121" fmla="*/ 1379886 h 1719679"/>
              <a:gd name="connsiteX122" fmla="*/ 1723824 w 1989027"/>
              <a:gd name="connsiteY122" fmla="*/ 1471050 h 1719679"/>
              <a:gd name="connsiteX123" fmla="*/ 1740503 w 1989027"/>
              <a:gd name="connsiteY123" fmla="*/ 1486848 h 1719679"/>
              <a:gd name="connsiteX124" fmla="*/ 1790953 w 1989027"/>
              <a:gd name="connsiteY124" fmla="*/ 1486796 h 1719679"/>
              <a:gd name="connsiteX125" fmla="*/ 1839487 w 1989027"/>
              <a:gd name="connsiteY125" fmla="*/ 1486951 h 1719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1989027" h="1719679">
                <a:moveTo>
                  <a:pt x="52" y="1590495"/>
                </a:moveTo>
                <a:cubicBezTo>
                  <a:pt x="34963" y="1590081"/>
                  <a:pt x="69927" y="1589562"/>
                  <a:pt x="104838" y="1589252"/>
                </a:cubicBezTo>
                <a:cubicBezTo>
                  <a:pt x="131721" y="1589045"/>
                  <a:pt x="131825" y="1589148"/>
                  <a:pt x="131825" y="1562628"/>
                </a:cubicBezTo>
                <a:cubicBezTo>
                  <a:pt x="131825" y="1270023"/>
                  <a:pt x="131825" y="977367"/>
                  <a:pt x="131825" y="684762"/>
                </a:cubicBezTo>
                <a:cubicBezTo>
                  <a:pt x="131825" y="557237"/>
                  <a:pt x="131773" y="429711"/>
                  <a:pt x="131825" y="302134"/>
                </a:cubicBezTo>
                <a:cubicBezTo>
                  <a:pt x="131825" y="244276"/>
                  <a:pt x="147105" y="225214"/>
                  <a:pt x="202736" y="210297"/>
                </a:cubicBezTo>
                <a:cubicBezTo>
                  <a:pt x="455715" y="142390"/>
                  <a:pt x="708591" y="74276"/>
                  <a:pt x="961466" y="6110"/>
                </a:cubicBezTo>
                <a:cubicBezTo>
                  <a:pt x="979751" y="1190"/>
                  <a:pt x="998036" y="-3058"/>
                  <a:pt x="1016787" y="2951"/>
                </a:cubicBezTo>
                <a:cubicBezTo>
                  <a:pt x="1043721" y="11601"/>
                  <a:pt x="1061695" y="35687"/>
                  <a:pt x="1061799" y="64383"/>
                </a:cubicBezTo>
                <a:cubicBezTo>
                  <a:pt x="1062110" y="134931"/>
                  <a:pt x="1061591" y="205531"/>
                  <a:pt x="1062162" y="276079"/>
                </a:cubicBezTo>
                <a:cubicBezTo>
                  <a:pt x="1062265" y="291152"/>
                  <a:pt x="1057137" y="297161"/>
                  <a:pt x="1042063" y="296902"/>
                </a:cubicBezTo>
                <a:cubicBezTo>
                  <a:pt x="1011659" y="296384"/>
                  <a:pt x="981201" y="296332"/>
                  <a:pt x="950797" y="296902"/>
                </a:cubicBezTo>
                <a:cubicBezTo>
                  <a:pt x="935619" y="297161"/>
                  <a:pt x="930543" y="290842"/>
                  <a:pt x="930854" y="275924"/>
                </a:cubicBezTo>
                <a:cubicBezTo>
                  <a:pt x="931631" y="240339"/>
                  <a:pt x="930699" y="204702"/>
                  <a:pt x="931321" y="169117"/>
                </a:cubicBezTo>
                <a:cubicBezTo>
                  <a:pt x="931528" y="156064"/>
                  <a:pt x="928679" y="152076"/>
                  <a:pt x="914796" y="155805"/>
                </a:cubicBezTo>
                <a:cubicBezTo>
                  <a:pt x="703826" y="212835"/>
                  <a:pt x="492750" y="269553"/>
                  <a:pt x="281572" y="325805"/>
                </a:cubicBezTo>
                <a:cubicBezTo>
                  <a:pt x="266343" y="329845"/>
                  <a:pt x="265203" y="338754"/>
                  <a:pt x="265203" y="351445"/>
                </a:cubicBezTo>
                <a:cubicBezTo>
                  <a:pt x="265411" y="529473"/>
                  <a:pt x="265359" y="707502"/>
                  <a:pt x="265359" y="885530"/>
                </a:cubicBezTo>
                <a:cubicBezTo>
                  <a:pt x="265359" y="1111471"/>
                  <a:pt x="265359" y="1337412"/>
                  <a:pt x="265359" y="1563353"/>
                </a:cubicBezTo>
                <a:cubicBezTo>
                  <a:pt x="265359" y="1589096"/>
                  <a:pt x="265411" y="1589148"/>
                  <a:pt x="290844" y="1589148"/>
                </a:cubicBezTo>
                <a:cubicBezTo>
                  <a:pt x="496066" y="1589148"/>
                  <a:pt x="701288" y="1588889"/>
                  <a:pt x="906510" y="1589562"/>
                </a:cubicBezTo>
                <a:cubicBezTo>
                  <a:pt x="926245" y="1589614"/>
                  <a:pt x="931580" y="1584176"/>
                  <a:pt x="931528" y="1564493"/>
                </a:cubicBezTo>
                <a:cubicBezTo>
                  <a:pt x="930958" y="1207141"/>
                  <a:pt x="931217" y="849737"/>
                  <a:pt x="930854" y="492386"/>
                </a:cubicBezTo>
                <a:cubicBezTo>
                  <a:pt x="930802" y="467161"/>
                  <a:pt x="937744" y="446700"/>
                  <a:pt x="958203" y="431524"/>
                </a:cubicBezTo>
                <a:cubicBezTo>
                  <a:pt x="969495" y="423133"/>
                  <a:pt x="982185" y="419818"/>
                  <a:pt x="996327" y="419662"/>
                </a:cubicBezTo>
                <a:cubicBezTo>
                  <a:pt x="1256558" y="416762"/>
                  <a:pt x="1516789" y="417021"/>
                  <a:pt x="1776968" y="417021"/>
                </a:cubicBezTo>
                <a:cubicBezTo>
                  <a:pt x="1830113" y="417021"/>
                  <a:pt x="1857099" y="443904"/>
                  <a:pt x="1857151" y="497359"/>
                </a:cubicBezTo>
                <a:cubicBezTo>
                  <a:pt x="1857358" y="740755"/>
                  <a:pt x="1857255" y="984204"/>
                  <a:pt x="1857203" y="1227601"/>
                </a:cubicBezTo>
                <a:cubicBezTo>
                  <a:pt x="1857203" y="1252930"/>
                  <a:pt x="1856477" y="1253552"/>
                  <a:pt x="1830941" y="1253603"/>
                </a:cubicBezTo>
                <a:cubicBezTo>
                  <a:pt x="1803747" y="1253655"/>
                  <a:pt x="1776553" y="1253707"/>
                  <a:pt x="1749360" y="1253603"/>
                </a:cubicBezTo>
                <a:cubicBezTo>
                  <a:pt x="1723979" y="1253500"/>
                  <a:pt x="1723772" y="1253396"/>
                  <a:pt x="1723772" y="1227186"/>
                </a:cubicBezTo>
                <a:cubicBezTo>
                  <a:pt x="1723720" y="1111315"/>
                  <a:pt x="1723772" y="995392"/>
                  <a:pt x="1723772" y="879521"/>
                </a:cubicBezTo>
                <a:cubicBezTo>
                  <a:pt x="1723772" y="778516"/>
                  <a:pt x="1723772" y="677511"/>
                  <a:pt x="1723772" y="576557"/>
                </a:cubicBezTo>
                <a:cubicBezTo>
                  <a:pt x="1723772" y="550451"/>
                  <a:pt x="1723720" y="550451"/>
                  <a:pt x="1698546" y="550451"/>
                </a:cubicBezTo>
                <a:cubicBezTo>
                  <a:pt x="1495240" y="550503"/>
                  <a:pt x="1291987" y="550503"/>
                  <a:pt x="1088681" y="550555"/>
                </a:cubicBezTo>
                <a:cubicBezTo>
                  <a:pt x="1061902" y="550555"/>
                  <a:pt x="1061851" y="550606"/>
                  <a:pt x="1061851" y="576868"/>
                </a:cubicBezTo>
                <a:cubicBezTo>
                  <a:pt x="1061851" y="905731"/>
                  <a:pt x="1061851" y="1234645"/>
                  <a:pt x="1061851" y="1563508"/>
                </a:cubicBezTo>
                <a:cubicBezTo>
                  <a:pt x="1061851" y="1589045"/>
                  <a:pt x="1061902" y="1589096"/>
                  <a:pt x="1087438" y="1589096"/>
                </a:cubicBezTo>
                <a:cubicBezTo>
                  <a:pt x="1378748" y="1589096"/>
                  <a:pt x="1670109" y="1589096"/>
                  <a:pt x="1961419" y="1589096"/>
                </a:cubicBezTo>
                <a:cubicBezTo>
                  <a:pt x="1990270" y="1589096"/>
                  <a:pt x="1990270" y="1589148"/>
                  <a:pt x="1990322" y="1617585"/>
                </a:cubicBezTo>
                <a:cubicBezTo>
                  <a:pt x="1990374" y="1645400"/>
                  <a:pt x="1989752" y="1673268"/>
                  <a:pt x="1990530" y="1701083"/>
                </a:cubicBezTo>
                <a:cubicBezTo>
                  <a:pt x="1990943" y="1715586"/>
                  <a:pt x="1985246" y="1721284"/>
                  <a:pt x="1971209" y="1719937"/>
                </a:cubicBezTo>
                <a:cubicBezTo>
                  <a:pt x="1966081" y="1719471"/>
                  <a:pt x="1960850" y="1719885"/>
                  <a:pt x="1955670" y="1719885"/>
                </a:cubicBezTo>
                <a:cubicBezTo>
                  <a:pt x="1313432" y="1719885"/>
                  <a:pt x="671245" y="1719885"/>
                  <a:pt x="29007" y="1719834"/>
                </a:cubicBezTo>
                <a:cubicBezTo>
                  <a:pt x="19320" y="1719834"/>
                  <a:pt x="9686" y="1719005"/>
                  <a:pt x="0" y="1718539"/>
                </a:cubicBezTo>
                <a:cubicBezTo>
                  <a:pt x="52" y="1675961"/>
                  <a:pt x="52" y="1633228"/>
                  <a:pt x="52" y="1590495"/>
                </a:cubicBezTo>
                <a:close/>
                <a:moveTo>
                  <a:pt x="730190" y="554284"/>
                </a:moveTo>
                <a:cubicBezTo>
                  <a:pt x="746196" y="554543"/>
                  <a:pt x="751893" y="548690"/>
                  <a:pt x="751428" y="532737"/>
                </a:cubicBezTo>
                <a:cubicBezTo>
                  <a:pt x="750547" y="501709"/>
                  <a:pt x="750702" y="470579"/>
                  <a:pt x="751376" y="439501"/>
                </a:cubicBezTo>
                <a:cubicBezTo>
                  <a:pt x="751686" y="425153"/>
                  <a:pt x="746041" y="420128"/>
                  <a:pt x="732003" y="420180"/>
                </a:cubicBezTo>
                <a:cubicBezTo>
                  <a:pt x="642031" y="420491"/>
                  <a:pt x="552007" y="420491"/>
                  <a:pt x="462034" y="420180"/>
                </a:cubicBezTo>
                <a:cubicBezTo>
                  <a:pt x="447842" y="420128"/>
                  <a:pt x="442196" y="425671"/>
                  <a:pt x="442403" y="439656"/>
                </a:cubicBezTo>
                <a:cubicBezTo>
                  <a:pt x="442818" y="470735"/>
                  <a:pt x="443025" y="501813"/>
                  <a:pt x="442300" y="532892"/>
                </a:cubicBezTo>
                <a:cubicBezTo>
                  <a:pt x="441937" y="548897"/>
                  <a:pt x="448205" y="554543"/>
                  <a:pt x="464054" y="554284"/>
                </a:cubicBezTo>
                <a:cubicBezTo>
                  <a:pt x="508082" y="553611"/>
                  <a:pt x="552110" y="554025"/>
                  <a:pt x="596138" y="554025"/>
                </a:cubicBezTo>
                <a:cubicBezTo>
                  <a:pt x="640840" y="554025"/>
                  <a:pt x="685489" y="553611"/>
                  <a:pt x="730190" y="554284"/>
                </a:cubicBezTo>
                <a:close/>
                <a:moveTo>
                  <a:pt x="731641" y="1424432"/>
                </a:moveTo>
                <a:cubicBezTo>
                  <a:pt x="745316" y="1424587"/>
                  <a:pt x="751686" y="1420132"/>
                  <a:pt x="751376" y="1405422"/>
                </a:cubicBezTo>
                <a:cubicBezTo>
                  <a:pt x="750650" y="1373722"/>
                  <a:pt x="750547" y="1341970"/>
                  <a:pt x="751428" y="1310270"/>
                </a:cubicBezTo>
                <a:cubicBezTo>
                  <a:pt x="751841" y="1294472"/>
                  <a:pt x="745004" y="1290328"/>
                  <a:pt x="730553" y="1290380"/>
                </a:cubicBezTo>
                <a:cubicBezTo>
                  <a:pt x="641203" y="1290742"/>
                  <a:pt x="551852" y="1290794"/>
                  <a:pt x="462501" y="1290328"/>
                </a:cubicBezTo>
                <a:cubicBezTo>
                  <a:pt x="446962" y="1290276"/>
                  <a:pt x="442092" y="1296854"/>
                  <a:pt x="442352" y="1311358"/>
                </a:cubicBezTo>
                <a:cubicBezTo>
                  <a:pt x="442869" y="1341763"/>
                  <a:pt x="443180" y="1372220"/>
                  <a:pt x="442248" y="1402625"/>
                </a:cubicBezTo>
                <a:cubicBezTo>
                  <a:pt x="441730" y="1420132"/>
                  <a:pt x="449344" y="1424794"/>
                  <a:pt x="465557" y="1424535"/>
                </a:cubicBezTo>
                <a:cubicBezTo>
                  <a:pt x="509585" y="1423810"/>
                  <a:pt x="553613" y="1424277"/>
                  <a:pt x="597641" y="1424277"/>
                </a:cubicBezTo>
                <a:cubicBezTo>
                  <a:pt x="642290" y="1424277"/>
                  <a:pt x="686991" y="1424017"/>
                  <a:pt x="731641" y="1424432"/>
                </a:cubicBezTo>
                <a:close/>
                <a:moveTo>
                  <a:pt x="1526786" y="1424484"/>
                </a:moveTo>
                <a:cubicBezTo>
                  <a:pt x="1540667" y="1424639"/>
                  <a:pt x="1546986" y="1419666"/>
                  <a:pt x="1546779" y="1405318"/>
                </a:cubicBezTo>
                <a:cubicBezTo>
                  <a:pt x="1546313" y="1373618"/>
                  <a:pt x="1546365" y="1341866"/>
                  <a:pt x="1546779" y="1310166"/>
                </a:cubicBezTo>
                <a:cubicBezTo>
                  <a:pt x="1546986" y="1296336"/>
                  <a:pt x="1541755" y="1290380"/>
                  <a:pt x="1527407" y="1290431"/>
                </a:cubicBezTo>
                <a:cubicBezTo>
                  <a:pt x="1437435" y="1290794"/>
                  <a:pt x="1347410" y="1290846"/>
                  <a:pt x="1257438" y="1290380"/>
                </a:cubicBezTo>
                <a:cubicBezTo>
                  <a:pt x="1241692" y="1290276"/>
                  <a:pt x="1237496" y="1297062"/>
                  <a:pt x="1237859" y="1311513"/>
                </a:cubicBezTo>
                <a:cubicBezTo>
                  <a:pt x="1238583" y="1340623"/>
                  <a:pt x="1239102" y="1369837"/>
                  <a:pt x="1237703" y="1398896"/>
                </a:cubicBezTo>
                <a:cubicBezTo>
                  <a:pt x="1236771" y="1418164"/>
                  <a:pt x="1242675" y="1425312"/>
                  <a:pt x="1262722" y="1424743"/>
                </a:cubicBezTo>
                <a:cubicBezTo>
                  <a:pt x="1305403" y="1423448"/>
                  <a:pt x="1348188" y="1424328"/>
                  <a:pt x="1390921" y="1424328"/>
                </a:cubicBezTo>
                <a:cubicBezTo>
                  <a:pt x="1436140" y="1424277"/>
                  <a:pt x="1481463" y="1424017"/>
                  <a:pt x="1526786" y="1424484"/>
                </a:cubicBezTo>
                <a:close/>
                <a:moveTo>
                  <a:pt x="464572" y="711024"/>
                </a:moveTo>
                <a:cubicBezTo>
                  <a:pt x="447376" y="710661"/>
                  <a:pt x="441782" y="717084"/>
                  <a:pt x="442248" y="733659"/>
                </a:cubicBezTo>
                <a:cubicBezTo>
                  <a:pt x="443128" y="763339"/>
                  <a:pt x="443077" y="793123"/>
                  <a:pt x="442300" y="822855"/>
                </a:cubicBezTo>
                <a:cubicBezTo>
                  <a:pt x="441885" y="839016"/>
                  <a:pt x="448723" y="844506"/>
                  <a:pt x="464158" y="844454"/>
                </a:cubicBezTo>
                <a:cubicBezTo>
                  <a:pt x="552680" y="844144"/>
                  <a:pt x="641254" y="844144"/>
                  <a:pt x="729776" y="844506"/>
                </a:cubicBezTo>
                <a:cubicBezTo>
                  <a:pt x="744953" y="844558"/>
                  <a:pt x="752049" y="840103"/>
                  <a:pt x="751480" y="823425"/>
                </a:cubicBezTo>
                <a:cubicBezTo>
                  <a:pt x="750391" y="793071"/>
                  <a:pt x="750495" y="762666"/>
                  <a:pt x="751428" y="732312"/>
                </a:cubicBezTo>
                <a:cubicBezTo>
                  <a:pt x="751893" y="716255"/>
                  <a:pt x="746144" y="710817"/>
                  <a:pt x="730190" y="711127"/>
                </a:cubicBezTo>
                <a:cubicBezTo>
                  <a:pt x="686266" y="711904"/>
                  <a:pt x="642290" y="711386"/>
                  <a:pt x="598366" y="711386"/>
                </a:cubicBezTo>
                <a:cubicBezTo>
                  <a:pt x="553768" y="711334"/>
                  <a:pt x="509170" y="711956"/>
                  <a:pt x="464572" y="711024"/>
                </a:cubicBezTo>
                <a:close/>
                <a:moveTo>
                  <a:pt x="1524403" y="844351"/>
                </a:moveTo>
                <a:cubicBezTo>
                  <a:pt x="1537560" y="844402"/>
                  <a:pt x="1547090" y="841916"/>
                  <a:pt x="1546779" y="825393"/>
                </a:cubicBezTo>
                <a:cubicBezTo>
                  <a:pt x="1546158" y="793071"/>
                  <a:pt x="1546469" y="760749"/>
                  <a:pt x="1546625" y="728479"/>
                </a:cubicBezTo>
                <a:cubicBezTo>
                  <a:pt x="1546676" y="716359"/>
                  <a:pt x="1541547" y="711179"/>
                  <a:pt x="1529116" y="711231"/>
                </a:cubicBezTo>
                <a:cubicBezTo>
                  <a:pt x="1438004" y="711490"/>
                  <a:pt x="1346893" y="711542"/>
                  <a:pt x="1255729" y="711179"/>
                </a:cubicBezTo>
                <a:cubicBezTo>
                  <a:pt x="1242106" y="711127"/>
                  <a:pt x="1237651" y="716669"/>
                  <a:pt x="1237859" y="729671"/>
                </a:cubicBezTo>
                <a:cubicBezTo>
                  <a:pt x="1238377" y="760024"/>
                  <a:pt x="1238946" y="790481"/>
                  <a:pt x="1237651" y="820783"/>
                </a:cubicBezTo>
                <a:cubicBezTo>
                  <a:pt x="1236927" y="838601"/>
                  <a:pt x="1243038" y="844868"/>
                  <a:pt x="1260701" y="844558"/>
                </a:cubicBezTo>
                <a:cubicBezTo>
                  <a:pt x="1304004" y="843781"/>
                  <a:pt x="1347306" y="844299"/>
                  <a:pt x="1390610" y="844299"/>
                </a:cubicBezTo>
                <a:cubicBezTo>
                  <a:pt x="1435208" y="844299"/>
                  <a:pt x="1479805" y="844195"/>
                  <a:pt x="1524403" y="844351"/>
                </a:cubicBezTo>
                <a:close/>
                <a:moveTo>
                  <a:pt x="733040" y="1133433"/>
                </a:moveTo>
                <a:cubicBezTo>
                  <a:pt x="746248" y="1133589"/>
                  <a:pt x="751532" y="1128771"/>
                  <a:pt x="751324" y="1115304"/>
                </a:cubicBezTo>
                <a:cubicBezTo>
                  <a:pt x="750754" y="1083656"/>
                  <a:pt x="750495" y="1051955"/>
                  <a:pt x="751428" y="1020307"/>
                </a:cubicBezTo>
                <a:cubicBezTo>
                  <a:pt x="751893" y="1004612"/>
                  <a:pt x="745160" y="1000106"/>
                  <a:pt x="730812" y="1000158"/>
                </a:cubicBezTo>
                <a:cubicBezTo>
                  <a:pt x="642290" y="1000417"/>
                  <a:pt x="553716" y="1000469"/>
                  <a:pt x="465194" y="1000106"/>
                </a:cubicBezTo>
                <a:cubicBezTo>
                  <a:pt x="448878" y="1000054"/>
                  <a:pt x="441730" y="1005597"/>
                  <a:pt x="442300" y="1022690"/>
                </a:cubicBezTo>
                <a:cubicBezTo>
                  <a:pt x="443232" y="1051748"/>
                  <a:pt x="443180" y="1080858"/>
                  <a:pt x="442300" y="1109917"/>
                </a:cubicBezTo>
                <a:cubicBezTo>
                  <a:pt x="441782" y="1127062"/>
                  <a:pt x="447168" y="1134158"/>
                  <a:pt x="465505" y="1133692"/>
                </a:cubicBezTo>
                <a:cubicBezTo>
                  <a:pt x="509429" y="1132552"/>
                  <a:pt x="553405" y="1133329"/>
                  <a:pt x="597329" y="1133329"/>
                </a:cubicBezTo>
                <a:cubicBezTo>
                  <a:pt x="642549" y="1133278"/>
                  <a:pt x="687820" y="1132967"/>
                  <a:pt x="733040" y="1133433"/>
                </a:cubicBezTo>
                <a:close/>
                <a:moveTo>
                  <a:pt x="1526786" y="1133485"/>
                </a:moveTo>
                <a:cubicBezTo>
                  <a:pt x="1540615" y="1133640"/>
                  <a:pt x="1546986" y="1128978"/>
                  <a:pt x="1546779" y="1114579"/>
                </a:cubicBezTo>
                <a:cubicBezTo>
                  <a:pt x="1546313" y="1082930"/>
                  <a:pt x="1546262" y="1051230"/>
                  <a:pt x="1546779" y="1019582"/>
                </a:cubicBezTo>
                <a:cubicBezTo>
                  <a:pt x="1547038" y="1005079"/>
                  <a:pt x="1540150" y="1000210"/>
                  <a:pt x="1526734" y="1000261"/>
                </a:cubicBezTo>
                <a:cubicBezTo>
                  <a:pt x="1436916" y="1000417"/>
                  <a:pt x="1347048" y="1000417"/>
                  <a:pt x="1257231" y="1000261"/>
                </a:cubicBezTo>
                <a:cubicBezTo>
                  <a:pt x="1243763" y="1000210"/>
                  <a:pt x="1237392" y="1004819"/>
                  <a:pt x="1237755" y="1019530"/>
                </a:cubicBezTo>
                <a:cubicBezTo>
                  <a:pt x="1238583" y="1050505"/>
                  <a:pt x="1238687" y="1081584"/>
                  <a:pt x="1237703" y="1112559"/>
                </a:cubicBezTo>
                <a:cubicBezTo>
                  <a:pt x="1237186" y="1128875"/>
                  <a:pt x="1243505" y="1133796"/>
                  <a:pt x="1259148" y="1133537"/>
                </a:cubicBezTo>
                <a:cubicBezTo>
                  <a:pt x="1303072" y="1132811"/>
                  <a:pt x="1347048" y="1133278"/>
                  <a:pt x="1390973" y="1133278"/>
                </a:cubicBezTo>
                <a:cubicBezTo>
                  <a:pt x="1436295" y="1133278"/>
                  <a:pt x="1481515" y="1132967"/>
                  <a:pt x="1526786" y="1133485"/>
                </a:cubicBezTo>
                <a:close/>
                <a:moveTo>
                  <a:pt x="1839487" y="1486951"/>
                </a:moveTo>
                <a:cubicBezTo>
                  <a:pt x="1851816" y="1487366"/>
                  <a:pt x="1857358" y="1482238"/>
                  <a:pt x="1857255" y="1469962"/>
                </a:cubicBezTo>
                <a:cubicBezTo>
                  <a:pt x="1857047" y="1440230"/>
                  <a:pt x="1857151" y="1410446"/>
                  <a:pt x="1857203" y="1380715"/>
                </a:cubicBezTo>
                <a:cubicBezTo>
                  <a:pt x="1857203" y="1369941"/>
                  <a:pt x="1853266" y="1363829"/>
                  <a:pt x="1841249" y="1363932"/>
                </a:cubicBezTo>
                <a:cubicBezTo>
                  <a:pt x="1807632" y="1364243"/>
                  <a:pt x="1773964" y="1364243"/>
                  <a:pt x="1740347" y="1363932"/>
                </a:cubicBezTo>
                <a:cubicBezTo>
                  <a:pt x="1729055" y="1363829"/>
                  <a:pt x="1723720" y="1368231"/>
                  <a:pt x="1723824" y="1379886"/>
                </a:cubicBezTo>
                <a:cubicBezTo>
                  <a:pt x="1724083" y="1410291"/>
                  <a:pt x="1724083" y="1440696"/>
                  <a:pt x="1723824" y="1471050"/>
                </a:cubicBezTo>
                <a:cubicBezTo>
                  <a:pt x="1723720" y="1482808"/>
                  <a:pt x="1729365" y="1487107"/>
                  <a:pt x="1740503" y="1486848"/>
                </a:cubicBezTo>
                <a:cubicBezTo>
                  <a:pt x="1757337" y="1486485"/>
                  <a:pt x="1774119" y="1486744"/>
                  <a:pt x="1790953" y="1486796"/>
                </a:cubicBezTo>
                <a:cubicBezTo>
                  <a:pt x="1807114" y="1486796"/>
                  <a:pt x="1823327" y="1486382"/>
                  <a:pt x="1839487" y="1486951"/>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8A0628EA-5838-47B8-8F28-7EDDAD5CDD31}"/>
              </a:ext>
            </a:extLst>
          </p:cNvPr>
          <p:cNvSpPr/>
          <p:nvPr/>
        </p:nvSpPr>
        <p:spPr>
          <a:xfrm>
            <a:off x="5578481" y="2624640"/>
            <a:ext cx="264086" cy="300764"/>
          </a:xfrm>
          <a:custGeom>
            <a:avLst/>
            <a:gdLst>
              <a:gd name="connsiteX0" fmla="*/ 1004423 w 1864712"/>
              <a:gd name="connsiteY0" fmla="*/ 0 h 2123700"/>
              <a:gd name="connsiteX1" fmla="*/ 1182400 w 1864712"/>
              <a:gd name="connsiteY1" fmla="*/ 44960 h 2123700"/>
              <a:gd name="connsiteX2" fmla="*/ 1511781 w 1864712"/>
              <a:gd name="connsiteY2" fmla="*/ 317675 h 2123700"/>
              <a:gd name="connsiteX3" fmla="*/ 1618276 w 1864712"/>
              <a:gd name="connsiteY3" fmla="*/ 737805 h 2123700"/>
              <a:gd name="connsiteX4" fmla="*/ 1515510 w 1864712"/>
              <a:gd name="connsiteY4" fmla="*/ 1051180 h 2123700"/>
              <a:gd name="connsiteX5" fmla="*/ 1303140 w 1864712"/>
              <a:gd name="connsiteY5" fmla="*/ 1382426 h 2123700"/>
              <a:gd name="connsiteX6" fmla="*/ 1312930 w 1864712"/>
              <a:gd name="connsiteY6" fmla="*/ 1403922 h 2123700"/>
              <a:gd name="connsiteX7" fmla="*/ 1690845 w 1864712"/>
              <a:gd name="connsiteY7" fmla="*/ 1520984 h 2123700"/>
              <a:gd name="connsiteX8" fmla="*/ 1821996 w 1864712"/>
              <a:gd name="connsiteY8" fmla="*/ 1623647 h 2123700"/>
              <a:gd name="connsiteX9" fmla="*/ 1814848 w 1864712"/>
              <a:gd name="connsiteY9" fmla="*/ 1882635 h 2123700"/>
              <a:gd name="connsiteX10" fmla="*/ 1616878 w 1864712"/>
              <a:gd name="connsiteY10" fmla="*/ 2011197 h 2123700"/>
              <a:gd name="connsiteX11" fmla="*/ 1217829 w 1864712"/>
              <a:gd name="connsiteY11" fmla="*/ 2107074 h 2123700"/>
              <a:gd name="connsiteX12" fmla="*/ 835667 w 1864712"/>
              <a:gd name="connsiteY12" fmla="*/ 2122095 h 2123700"/>
              <a:gd name="connsiteX13" fmla="*/ 270399 w 1864712"/>
              <a:gd name="connsiteY13" fmla="*/ 2019225 h 2123700"/>
              <a:gd name="connsiteX14" fmla="*/ 61811 w 1864712"/>
              <a:gd name="connsiteY14" fmla="*/ 1891958 h 2123700"/>
              <a:gd name="connsiteX15" fmla="*/ 67871 w 1864712"/>
              <a:gd name="connsiteY15" fmla="*/ 1599095 h 2123700"/>
              <a:gd name="connsiteX16" fmla="*/ 306244 w 1864712"/>
              <a:gd name="connsiteY16" fmla="*/ 1465872 h 2123700"/>
              <a:gd name="connsiteX17" fmla="*/ 556892 w 1864712"/>
              <a:gd name="connsiteY17" fmla="*/ 1403663 h 2123700"/>
              <a:gd name="connsiteX18" fmla="*/ 565905 w 1864712"/>
              <a:gd name="connsiteY18" fmla="*/ 1384342 h 2123700"/>
              <a:gd name="connsiteX19" fmla="*/ 366847 w 1864712"/>
              <a:gd name="connsiteY19" fmla="*/ 1074075 h 2123700"/>
              <a:gd name="connsiteX20" fmla="*/ 250302 w 1864712"/>
              <a:gd name="connsiteY20" fmla="*/ 632397 h 2123700"/>
              <a:gd name="connsiteX21" fmla="*/ 425015 w 1864712"/>
              <a:gd name="connsiteY21" fmla="*/ 227391 h 2123700"/>
              <a:gd name="connsiteX22" fmla="*/ 812668 w 1864712"/>
              <a:gd name="connsiteY22" fmla="*/ 9013 h 2123700"/>
              <a:gd name="connsiteX23" fmla="*/ 863430 w 1864712"/>
              <a:gd name="connsiteY23" fmla="*/ 104 h 2123700"/>
              <a:gd name="connsiteX24" fmla="*/ 1004423 w 1864712"/>
              <a:gd name="connsiteY24" fmla="*/ 0 h 2123700"/>
              <a:gd name="connsiteX25" fmla="*/ 376584 w 1864712"/>
              <a:gd name="connsiteY25" fmla="*/ 686525 h 2123700"/>
              <a:gd name="connsiteX26" fmla="*/ 379278 w 1864712"/>
              <a:gd name="connsiteY26" fmla="*/ 719520 h 2123700"/>
              <a:gd name="connsiteX27" fmla="*/ 444906 w 1864712"/>
              <a:gd name="connsiteY27" fmla="*/ 952350 h 2123700"/>
              <a:gd name="connsiteX28" fmla="*/ 547827 w 1864712"/>
              <a:gd name="connsiteY28" fmla="*/ 1115047 h 2123700"/>
              <a:gd name="connsiteX29" fmla="*/ 920459 w 1864712"/>
              <a:gd name="connsiteY29" fmla="*/ 1700204 h 2123700"/>
              <a:gd name="connsiteX30" fmla="*/ 947031 w 1864712"/>
              <a:gd name="connsiteY30" fmla="*/ 1701085 h 2123700"/>
              <a:gd name="connsiteX31" fmla="*/ 954905 w 1864712"/>
              <a:gd name="connsiteY31" fmla="*/ 1688912 h 2123700"/>
              <a:gd name="connsiteX32" fmla="*/ 1389901 w 1864712"/>
              <a:gd name="connsiteY32" fmla="*/ 1008447 h 2123700"/>
              <a:gd name="connsiteX33" fmla="*/ 1483810 w 1864712"/>
              <a:gd name="connsiteY33" fmla="*/ 605307 h 2123700"/>
              <a:gd name="connsiteX34" fmla="*/ 1281385 w 1864712"/>
              <a:gd name="connsiteY34" fmla="*/ 250804 h 2123700"/>
              <a:gd name="connsiteX35" fmla="*/ 853174 w 1864712"/>
              <a:gd name="connsiteY35" fmla="*/ 133949 h 2123700"/>
              <a:gd name="connsiteX36" fmla="*/ 501054 w 1864712"/>
              <a:gd name="connsiteY36" fmla="*/ 336218 h 2123700"/>
              <a:gd name="connsiteX37" fmla="*/ 376584 w 1864712"/>
              <a:gd name="connsiteY37" fmla="*/ 686525 h 2123700"/>
              <a:gd name="connsiteX38" fmla="*/ 934134 w 1864712"/>
              <a:gd name="connsiteY38" fmla="*/ 1992601 h 2123700"/>
              <a:gd name="connsiteX39" fmla="*/ 998156 w 1864712"/>
              <a:gd name="connsiteY39" fmla="*/ 1992601 h 2123700"/>
              <a:gd name="connsiteX40" fmla="*/ 1288274 w 1864712"/>
              <a:gd name="connsiteY40" fmla="*/ 1966806 h 2123700"/>
              <a:gd name="connsiteX41" fmla="*/ 1607036 w 1864712"/>
              <a:gd name="connsiteY41" fmla="*/ 1874088 h 2123700"/>
              <a:gd name="connsiteX42" fmla="*/ 1719333 w 1864712"/>
              <a:gd name="connsiteY42" fmla="*/ 1794631 h 2123700"/>
              <a:gd name="connsiteX43" fmla="*/ 1718815 w 1864712"/>
              <a:gd name="connsiteY43" fmla="*/ 1702949 h 2123700"/>
              <a:gd name="connsiteX44" fmla="*/ 1597609 w 1864712"/>
              <a:gd name="connsiteY44" fmla="*/ 1618312 h 2123700"/>
              <a:gd name="connsiteX45" fmla="*/ 1237098 w 1864712"/>
              <a:gd name="connsiteY45" fmla="*/ 1522331 h 2123700"/>
              <a:gd name="connsiteX46" fmla="*/ 1203378 w 1864712"/>
              <a:gd name="connsiteY46" fmla="*/ 1539010 h 2123700"/>
              <a:gd name="connsiteX47" fmla="*/ 996602 w 1864712"/>
              <a:gd name="connsiteY47" fmla="*/ 1863936 h 2123700"/>
              <a:gd name="connsiteX48" fmla="*/ 973293 w 1864712"/>
              <a:gd name="connsiteY48" fmla="*/ 1892736 h 2123700"/>
              <a:gd name="connsiteX49" fmla="*/ 875810 w 1864712"/>
              <a:gd name="connsiteY49" fmla="*/ 1870618 h 2123700"/>
              <a:gd name="connsiteX50" fmla="*/ 678254 w 1864712"/>
              <a:gd name="connsiteY50" fmla="*/ 1559470 h 2123700"/>
              <a:gd name="connsiteX51" fmla="*/ 605944 w 1864712"/>
              <a:gd name="connsiteY51" fmla="*/ 1525335 h 2123700"/>
              <a:gd name="connsiteX52" fmla="*/ 264495 w 1864712"/>
              <a:gd name="connsiteY52" fmla="*/ 1621109 h 2123700"/>
              <a:gd name="connsiteX53" fmla="*/ 145049 w 1864712"/>
              <a:gd name="connsiteY53" fmla="*/ 1707974 h 2123700"/>
              <a:gd name="connsiteX54" fmla="*/ 143651 w 1864712"/>
              <a:gd name="connsiteY54" fmla="*/ 1788311 h 2123700"/>
              <a:gd name="connsiteX55" fmla="*/ 171673 w 1864712"/>
              <a:gd name="connsiteY55" fmla="*/ 1818613 h 2123700"/>
              <a:gd name="connsiteX56" fmla="*/ 412325 w 1864712"/>
              <a:gd name="connsiteY56" fmla="*/ 1929874 h 2123700"/>
              <a:gd name="connsiteX57" fmla="*/ 934134 w 1864712"/>
              <a:gd name="connsiteY57" fmla="*/ 1992601 h 2123700"/>
              <a:gd name="connsiteX58" fmla="*/ 932891 w 1864712"/>
              <a:gd name="connsiteY58" fmla="*/ 1000056 h 2123700"/>
              <a:gd name="connsiteX59" fmla="*/ 620965 w 1864712"/>
              <a:gd name="connsiteY59" fmla="*/ 686266 h 2123700"/>
              <a:gd name="connsiteX60" fmla="*/ 936102 w 1864712"/>
              <a:gd name="connsiteY60" fmla="*/ 374859 h 2123700"/>
              <a:gd name="connsiteX61" fmla="*/ 1246681 w 1864712"/>
              <a:gd name="connsiteY61" fmla="*/ 690513 h 2123700"/>
              <a:gd name="connsiteX62" fmla="*/ 932891 w 1864712"/>
              <a:gd name="connsiteY62" fmla="*/ 1000056 h 2123700"/>
              <a:gd name="connsiteX63" fmla="*/ 933046 w 1864712"/>
              <a:gd name="connsiteY63" fmla="*/ 504146 h 2123700"/>
              <a:gd name="connsiteX64" fmla="*/ 750459 w 1864712"/>
              <a:gd name="connsiteY64" fmla="*/ 688338 h 2123700"/>
              <a:gd name="connsiteX65" fmla="*/ 935947 w 1864712"/>
              <a:gd name="connsiteY65" fmla="*/ 871080 h 2123700"/>
              <a:gd name="connsiteX66" fmla="*/ 1117187 w 1864712"/>
              <a:gd name="connsiteY66" fmla="*/ 686473 h 2123700"/>
              <a:gd name="connsiteX67" fmla="*/ 933046 w 1864712"/>
              <a:gd name="connsiteY67" fmla="*/ 504146 h 212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64712" h="2123700">
                <a:moveTo>
                  <a:pt x="1004423" y="0"/>
                </a:moveTo>
                <a:cubicBezTo>
                  <a:pt x="1064923" y="10360"/>
                  <a:pt x="1125008" y="21859"/>
                  <a:pt x="1182400" y="44960"/>
                </a:cubicBezTo>
                <a:cubicBezTo>
                  <a:pt x="1321269" y="100850"/>
                  <a:pt x="1431184" y="191755"/>
                  <a:pt x="1511781" y="317675"/>
                </a:cubicBezTo>
                <a:cubicBezTo>
                  <a:pt x="1593776" y="445718"/>
                  <a:pt x="1628066" y="586711"/>
                  <a:pt x="1618276" y="737805"/>
                </a:cubicBezTo>
                <a:cubicBezTo>
                  <a:pt x="1610973" y="850620"/>
                  <a:pt x="1576217" y="955510"/>
                  <a:pt x="1515510" y="1051180"/>
                </a:cubicBezTo>
                <a:cubicBezTo>
                  <a:pt x="1445220" y="1161923"/>
                  <a:pt x="1374361" y="1272304"/>
                  <a:pt x="1303140" y="1382426"/>
                </a:cubicBezTo>
                <a:cubicBezTo>
                  <a:pt x="1293402" y="1397499"/>
                  <a:pt x="1296095" y="1400969"/>
                  <a:pt x="1312930" y="1403922"/>
                </a:cubicBezTo>
                <a:cubicBezTo>
                  <a:pt x="1443822" y="1426868"/>
                  <a:pt x="1572125" y="1458775"/>
                  <a:pt x="1690845" y="1520984"/>
                </a:cubicBezTo>
                <a:cubicBezTo>
                  <a:pt x="1740777" y="1547142"/>
                  <a:pt x="1786463" y="1579049"/>
                  <a:pt x="1821996" y="1623647"/>
                </a:cubicBezTo>
                <a:cubicBezTo>
                  <a:pt x="1886484" y="1704503"/>
                  <a:pt x="1883635" y="1805612"/>
                  <a:pt x="1814848" y="1882635"/>
                </a:cubicBezTo>
                <a:cubicBezTo>
                  <a:pt x="1760564" y="1943445"/>
                  <a:pt x="1690845" y="1980947"/>
                  <a:pt x="1616878" y="2011197"/>
                </a:cubicBezTo>
                <a:cubicBezTo>
                  <a:pt x="1488834" y="2063512"/>
                  <a:pt x="1354471" y="2089618"/>
                  <a:pt x="1217829" y="2107074"/>
                </a:cubicBezTo>
                <a:cubicBezTo>
                  <a:pt x="1090770" y="2123287"/>
                  <a:pt x="963192" y="2127068"/>
                  <a:pt x="835667" y="2122095"/>
                </a:cubicBezTo>
                <a:cubicBezTo>
                  <a:pt x="642669" y="2114585"/>
                  <a:pt x="452416" y="2088479"/>
                  <a:pt x="270399" y="2019225"/>
                </a:cubicBezTo>
                <a:cubicBezTo>
                  <a:pt x="193066" y="1989804"/>
                  <a:pt x="120290" y="1952665"/>
                  <a:pt x="61811" y="1891958"/>
                </a:cubicBezTo>
                <a:cubicBezTo>
                  <a:pt x="-22930" y="1803903"/>
                  <a:pt x="-20185" y="1683836"/>
                  <a:pt x="67871" y="1599095"/>
                </a:cubicBezTo>
                <a:cubicBezTo>
                  <a:pt x="135829" y="1533727"/>
                  <a:pt x="219016" y="1496121"/>
                  <a:pt x="306244" y="1465872"/>
                </a:cubicBezTo>
                <a:cubicBezTo>
                  <a:pt x="387825" y="1437590"/>
                  <a:pt x="471530" y="1417026"/>
                  <a:pt x="556892" y="1403663"/>
                </a:cubicBezTo>
                <a:cubicBezTo>
                  <a:pt x="571240" y="1401435"/>
                  <a:pt x="574555" y="1397810"/>
                  <a:pt x="565905" y="1384342"/>
                </a:cubicBezTo>
                <a:cubicBezTo>
                  <a:pt x="499345" y="1281058"/>
                  <a:pt x="434805" y="1176427"/>
                  <a:pt x="366847" y="1074075"/>
                </a:cubicBezTo>
                <a:cubicBezTo>
                  <a:pt x="277599" y="939660"/>
                  <a:pt x="237301" y="792348"/>
                  <a:pt x="250302" y="632397"/>
                </a:cubicBezTo>
                <a:cubicBezTo>
                  <a:pt x="262785" y="478610"/>
                  <a:pt x="321161" y="342848"/>
                  <a:pt x="425015" y="227391"/>
                </a:cubicBezTo>
                <a:cubicBezTo>
                  <a:pt x="529802" y="110950"/>
                  <a:pt x="659037" y="38382"/>
                  <a:pt x="812668" y="9013"/>
                </a:cubicBezTo>
                <a:cubicBezTo>
                  <a:pt x="829554" y="5801"/>
                  <a:pt x="846544" y="3056"/>
                  <a:pt x="863430" y="104"/>
                </a:cubicBezTo>
                <a:cubicBezTo>
                  <a:pt x="910514" y="0"/>
                  <a:pt x="957495" y="0"/>
                  <a:pt x="1004423" y="0"/>
                </a:cubicBezTo>
                <a:close/>
                <a:moveTo>
                  <a:pt x="376584" y="686525"/>
                </a:moveTo>
                <a:cubicBezTo>
                  <a:pt x="377517" y="697506"/>
                  <a:pt x="378812" y="708487"/>
                  <a:pt x="379278" y="719520"/>
                </a:cubicBezTo>
                <a:cubicBezTo>
                  <a:pt x="382541" y="802396"/>
                  <a:pt x="405125" y="879886"/>
                  <a:pt x="444906" y="952350"/>
                </a:cubicBezTo>
                <a:cubicBezTo>
                  <a:pt x="475881" y="1008654"/>
                  <a:pt x="513434" y="1060866"/>
                  <a:pt x="547827" y="1115047"/>
                </a:cubicBezTo>
                <a:cubicBezTo>
                  <a:pt x="671624" y="1310375"/>
                  <a:pt x="796145" y="1505238"/>
                  <a:pt x="920459" y="1700204"/>
                </a:cubicBezTo>
                <a:cubicBezTo>
                  <a:pt x="933771" y="1721078"/>
                  <a:pt x="933979" y="1720923"/>
                  <a:pt x="947031" y="1701085"/>
                </a:cubicBezTo>
                <a:cubicBezTo>
                  <a:pt x="949673" y="1697044"/>
                  <a:pt x="952263" y="1692952"/>
                  <a:pt x="954905" y="1688912"/>
                </a:cubicBezTo>
                <a:cubicBezTo>
                  <a:pt x="1099731" y="1461987"/>
                  <a:pt x="1243158" y="1234129"/>
                  <a:pt x="1389901" y="1008447"/>
                </a:cubicBezTo>
                <a:cubicBezTo>
                  <a:pt x="1470601" y="884392"/>
                  <a:pt x="1505098" y="751635"/>
                  <a:pt x="1483810" y="605307"/>
                </a:cubicBezTo>
                <a:cubicBezTo>
                  <a:pt x="1462832" y="460947"/>
                  <a:pt x="1394563" y="342071"/>
                  <a:pt x="1281385" y="250804"/>
                </a:cubicBezTo>
                <a:cubicBezTo>
                  <a:pt x="1156294" y="149902"/>
                  <a:pt x="1012296" y="111468"/>
                  <a:pt x="853174" y="133949"/>
                </a:cubicBezTo>
                <a:cubicBezTo>
                  <a:pt x="709229" y="154305"/>
                  <a:pt x="592011" y="223869"/>
                  <a:pt x="501054" y="336218"/>
                </a:cubicBezTo>
                <a:cubicBezTo>
                  <a:pt x="418748" y="437897"/>
                  <a:pt x="378605" y="555736"/>
                  <a:pt x="376584" y="686525"/>
                </a:cubicBezTo>
                <a:close/>
                <a:moveTo>
                  <a:pt x="934134" y="1992601"/>
                </a:moveTo>
                <a:cubicBezTo>
                  <a:pt x="955474" y="1992601"/>
                  <a:pt x="976815" y="1992705"/>
                  <a:pt x="998156" y="1992601"/>
                </a:cubicBezTo>
                <a:cubicBezTo>
                  <a:pt x="1095587" y="1991980"/>
                  <a:pt x="1192241" y="1982863"/>
                  <a:pt x="1288274" y="1966806"/>
                </a:cubicBezTo>
                <a:cubicBezTo>
                  <a:pt x="1398137" y="1948418"/>
                  <a:pt x="1505927" y="1922519"/>
                  <a:pt x="1607036" y="1874088"/>
                </a:cubicBezTo>
                <a:cubicBezTo>
                  <a:pt x="1648837" y="1854043"/>
                  <a:pt x="1689498" y="1831718"/>
                  <a:pt x="1719333" y="1794631"/>
                </a:cubicBezTo>
                <a:cubicBezTo>
                  <a:pt x="1744973" y="1762723"/>
                  <a:pt x="1744870" y="1734442"/>
                  <a:pt x="1718815" y="1702949"/>
                </a:cubicBezTo>
                <a:cubicBezTo>
                  <a:pt x="1686287" y="1663635"/>
                  <a:pt x="1642880" y="1639290"/>
                  <a:pt x="1597609" y="1618312"/>
                </a:cubicBezTo>
                <a:cubicBezTo>
                  <a:pt x="1483136" y="1565271"/>
                  <a:pt x="1360894" y="1540823"/>
                  <a:pt x="1237098" y="1522331"/>
                </a:cubicBezTo>
                <a:cubicBezTo>
                  <a:pt x="1221403" y="1520000"/>
                  <a:pt x="1211976" y="1525283"/>
                  <a:pt x="1203378" y="1539010"/>
                </a:cubicBezTo>
                <a:cubicBezTo>
                  <a:pt x="1134953" y="1647629"/>
                  <a:pt x="1065700" y="1755731"/>
                  <a:pt x="996602" y="1863936"/>
                </a:cubicBezTo>
                <a:cubicBezTo>
                  <a:pt x="989920" y="1874399"/>
                  <a:pt x="983497" y="1885070"/>
                  <a:pt x="973293" y="1892736"/>
                </a:cubicBezTo>
                <a:cubicBezTo>
                  <a:pt x="940505" y="1917443"/>
                  <a:pt x="900517" y="1909052"/>
                  <a:pt x="875810" y="1870618"/>
                </a:cubicBezTo>
                <a:cubicBezTo>
                  <a:pt x="809353" y="1767282"/>
                  <a:pt x="742276" y="1664308"/>
                  <a:pt x="678254" y="1559470"/>
                </a:cubicBezTo>
                <a:cubicBezTo>
                  <a:pt x="659814" y="1529220"/>
                  <a:pt x="641892" y="1519016"/>
                  <a:pt x="605944" y="1525335"/>
                </a:cubicBezTo>
                <a:cubicBezTo>
                  <a:pt x="488778" y="1545951"/>
                  <a:pt x="372803" y="1569726"/>
                  <a:pt x="264495" y="1621109"/>
                </a:cubicBezTo>
                <a:cubicBezTo>
                  <a:pt x="219431" y="1642501"/>
                  <a:pt x="176283" y="1667416"/>
                  <a:pt x="145049" y="1707974"/>
                </a:cubicBezTo>
                <a:cubicBezTo>
                  <a:pt x="125055" y="1733924"/>
                  <a:pt x="124848" y="1761636"/>
                  <a:pt x="143651" y="1788311"/>
                </a:cubicBezTo>
                <a:cubicBezTo>
                  <a:pt x="151628" y="1799604"/>
                  <a:pt x="160848" y="1809859"/>
                  <a:pt x="171673" y="1818613"/>
                </a:cubicBezTo>
                <a:cubicBezTo>
                  <a:pt x="242481" y="1876057"/>
                  <a:pt x="326444" y="1905478"/>
                  <a:pt x="412325" y="1929874"/>
                </a:cubicBezTo>
                <a:cubicBezTo>
                  <a:pt x="582843" y="1978253"/>
                  <a:pt x="757711" y="1993430"/>
                  <a:pt x="934134" y="1992601"/>
                </a:cubicBezTo>
                <a:close/>
                <a:moveTo>
                  <a:pt x="932891" y="1000056"/>
                </a:moveTo>
                <a:cubicBezTo>
                  <a:pt x="763564" y="1003216"/>
                  <a:pt x="620189" y="857561"/>
                  <a:pt x="620965" y="686266"/>
                </a:cubicBezTo>
                <a:cubicBezTo>
                  <a:pt x="621743" y="517354"/>
                  <a:pt x="764445" y="373823"/>
                  <a:pt x="936102" y="374859"/>
                </a:cubicBezTo>
                <a:cubicBezTo>
                  <a:pt x="1104548" y="375895"/>
                  <a:pt x="1249270" y="518338"/>
                  <a:pt x="1246681" y="690513"/>
                </a:cubicBezTo>
                <a:cubicBezTo>
                  <a:pt x="1244091" y="863000"/>
                  <a:pt x="1107138" y="1000211"/>
                  <a:pt x="932891" y="1000056"/>
                </a:cubicBezTo>
                <a:close/>
                <a:moveTo>
                  <a:pt x="933046" y="504146"/>
                </a:moveTo>
                <a:cubicBezTo>
                  <a:pt x="831834" y="505959"/>
                  <a:pt x="748543" y="589042"/>
                  <a:pt x="750459" y="688338"/>
                </a:cubicBezTo>
                <a:cubicBezTo>
                  <a:pt x="752531" y="795559"/>
                  <a:pt x="836288" y="872789"/>
                  <a:pt x="935947" y="871080"/>
                </a:cubicBezTo>
                <a:cubicBezTo>
                  <a:pt x="1044152" y="869267"/>
                  <a:pt x="1118533" y="783801"/>
                  <a:pt x="1117187" y="686473"/>
                </a:cubicBezTo>
                <a:cubicBezTo>
                  <a:pt x="1115736" y="579615"/>
                  <a:pt x="1031928" y="505803"/>
                  <a:pt x="933046" y="504146"/>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E1032FD-52AD-47E8-98C2-5265A73593A6}"/>
              </a:ext>
            </a:extLst>
          </p:cNvPr>
          <p:cNvSpPr/>
          <p:nvPr/>
        </p:nvSpPr>
        <p:spPr>
          <a:xfrm>
            <a:off x="5569678" y="5136749"/>
            <a:ext cx="281692" cy="281690"/>
          </a:xfrm>
          <a:custGeom>
            <a:avLst/>
            <a:gdLst>
              <a:gd name="connsiteX0" fmla="*/ 1080083 w 1989027"/>
              <a:gd name="connsiteY0" fmla="*/ 52 h 1989027"/>
              <a:gd name="connsiteX1" fmla="*/ 1266451 w 1989027"/>
              <a:gd name="connsiteY1" fmla="*/ 35015 h 1989027"/>
              <a:gd name="connsiteX2" fmla="*/ 1321874 w 1989027"/>
              <a:gd name="connsiteY2" fmla="*/ 85777 h 1989027"/>
              <a:gd name="connsiteX3" fmla="*/ 1243660 w 1989027"/>
              <a:gd name="connsiteY3" fmla="*/ 162385 h 1989027"/>
              <a:gd name="connsiteX4" fmla="*/ 1000677 w 1989027"/>
              <a:gd name="connsiteY4" fmla="*/ 126749 h 1989027"/>
              <a:gd name="connsiteX5" fmla="*/ 778051 w 1989027"/>
              <a:gd name="connsiteY5" fmla="*/ 154150 h 1989027"/>
              <a:gd name="connsiteX6" fmla="*/ 217136 w 1989027"/>
              <a:gd name="connsiteY6" fmla="*/ 610227 h 1989027"/>
              <a:gd name="connsiteX7" fmla="*/ 128665 w 1989027"/>
              <a:gd name="connsiteY7" fmla="*/ 957064 h 1989027"/>
              <a:gd name="connsiteX8" fmla="*/ 507979 w 1989027"/>
              <a:gd name="connsiteY8" fmla="*/ 1711807 h 1989027"/>
              <a:gd name="connsiteX9" fmla="*/ 896772 w 1989027"/>
              <a:gd name="connsiteY9" fmla="*/ 1856115 h 1989027"/>
              <a:gd name="connsiteX10" fmla="*/ 1466493 w 1989027"/>
              <a:gd name="connsiteY10" fmla="*/ 1721648 h 1989027"/>
              <a:gd name="connsiteX11" fmla="*/ 1848034 w 1989027"/>
              <a:gd name="connsiteY11" fmla="*/ 1148197 h 1989027"/>
              <a:gd name="connsiteX12" fmla="*/ 1827833 w 1989027"/>
              <a:gd name="connsiteY12" fmla="*/ 750910 h 1989027"/>
              <a:gd name="connsiteX13" fmla="*/ 1851660 w 1989027"/>
              <a:gd name="connsiteY13" fmla="*/ 676684 h 1989027"/>
              <a:gd name="connsiteX14" fmla="*/ 1926300 w 1989027"/>
              <a:gd name="connsiteY14" fmla="*/ 677513 h 1989027"/>
              <a:gd name="connsiteX15" fmla="*/ 1950541 w 1989027"/>
              <a:gd name="connsiteY15" fmla="*/ 711751 h 1989027"/>
              <a:gd name="connsiteX16" fmla="*/ 1987214 w 1989027"/>
              <a:gd name="connsiteY16" fmla="*/ 1082052 h 1989027"/>
              <a:gd name="connsiteX17" fmla="*/ 1898951 w 1989027"/>
              <a:gd name="connsiteY17" fmla="*/ 1413919 h 1989027"/>
              <a:gd name="connsiteX18" fmla="*/ 1262514 w 1989027"/>
              <a:gd name="connsiteY18" fmla="*/ 1954996 h 1989027"/>
              <a:gd name="connsiteX19" fmla="*/ 926400 w 1989027"/>
              <a:gd name="connsiteY19" fmla="*/ 1988924 h 1989027"/>
              <a:gd name="connsiteX20" fmla="*/ 124366 w 1989027"/>
              <a:gd name="connsiteY20" fmla="*/ 1480789 h 1989027"/>
              <a:gd name="connsiteX21" fmla="*/ 2382 w 1989027"/>
              <a:gd name="connsiteY21" fmla="*/ 1089303 h 1989027"/>
              <a:gd name="connsiteX22" fmla="*/ 0 w 1989027"/>
              <a:gd name="connsiteY22" fmla="*/ 1079980 h 1989027"/>
              <a:gd name="connsiteX23" fmla="*/ 0 w 1989027"/>
              <a:gd name="connsiteY23" fmla="*/ 909047 h 1989027"/>
              <a:gd name="connsiteX24" fmla="*/ 14244 w 1989027"/>
              <a:gd name="connsiteY24" fmla="*/ 813429 h 1989027"/>
              <a:gd name="connsiteX25" fmla="*/ 741534 w 1989027"/>
              <a:gd name="connsiteY25" fmla="*/ 29628 h 1989027"/>
              <a:gd name="connsiteX26" fmla="*/ 909048 w 1989027"/>
              <a:gd name="connsiteY26" fmla="*/ 0 h 1989027"/>
              <a:gd name="connsiteX27" fmla="*/ 1080083 w 1989027"/>
              <a:gd name="connsiteY27" fmla="*/ 52 h 1989027"/>
              <a:gd name="connsiteX28" fmla="*/ 1604534 w 1989027"/>
              <a:gd name="connsiteY28" fmla="*/ 52 h 1989027"/>
              <a:gd name="connsiteX29" fmla="*/ 1577029 w 1989027"/>
              <a:gd name="connsiteY29" fmla="*/ 21392 h 1989027"/>
              <a:gd name="connsiteX30" fmla="*/ 1362587 w 1989027"/>
              <a:gd name="connsiteY30" fmla="*/ 235472 h 1989027"/>
              <a:gd name="connsiteX31" fmla="*/ 1340003 w 1989027"/>
              <a:gd name="connsiteY31" fmla="*/ 281623 h 1989027"/>
              <a:gd name="connsiteX32" fmla="*/ 1316280 w 1989027"/>
              <a:gd name="connsiteY32" fmla="*/ 528594 h 1989027"/>
              <a:gd name="connsiteX33" fmla="*/ 1273806 w 1989027"/>
              <a:gd name="connsiteY33" fmla="*/ 625300 h 1989027"/>
              <a:gd name="connsiteX34" fmla="*/ 961311 w 1989027"/>
              <a:gd name="connsiteY34" fmla="*/ 936293 h 1989027"/>
              <a:gd name="connsiteX35" fmla="*/ 941991 w 1989027"/>
              <a:gd name="connsiteY35" fmla="*/ 957996 h 1989027"/>
              <a:gd name="connsiteX36" fmla="*/ 937950 w 1989027"/>
              <a:gd name="connsiteY36" fmla="*/ 1024297 h 1989027"/>
              <a:gd name="connsiteX37" fmla="*/ 994721 w 1989027"/>
              <a:gd name="connsiteY37" fmla="*/ 1058121 h 1989027"/>
              <a:gd name="connsiteX38" fmla="*/ 1048849 w 1989027"/>
              <a:gd name="connsiteY38" fmla="*/ 1031963 h 1989027"/>
              <a:gd name="connsiteX39" fmla="*/ 1385222 w 1989027"/>
              <a:gd name="connsiteY39" fmla="*/ 695382 h 1989027"/>
              <a:gd name="connsiteX40" fmla="*/ 1416250 w 1989027"/>
              <a:gd name="connsiteY40" fmla="*/ 677357 h 1989027"/>
              <a:gd name="connsiteX41" fmla="*/ 1667105 w 1989027"/>
              <a:gd name="connsiteY41" fmla="*/ 653996 h 1989027"/>
              <a:gd name="connsiteX42" fmla="*/ 1779091 w 1989027"/>
              <a:gd name="connsiteY42" fmla="*/ 602302 h 1989027"/>
              <a:gd name="connsiteX43" fmla="*/ 1922622 w 1989027"/>
              <a:gd name="connsiteY43" fmla="*/ 457476 h 1989027"/>
              <a:gd name="connsiteX44" fmla="*/ 1971882 w 1989027"/>
              <a:gd name="connsiteY44" fmla="*/ 407854 h 1989027"/>
              <a:gd name="connsiteX45" fmla="*/ 1986230 w 1989027"/>
              <a:gd name="connsiteY45" fmla="*/ 337772 h 1989027"/>
              <a:gd name="connsiteX46" fmla="*/ 1929616 w 1989027"/>
              <a:gd name="connsiteY46" fmla="*/ 297577 h 1989027"/>
              <a:gd name="connsiteX47" fmla="*/ 1736358 w 1989027"/>
              <a:gd name="connsiteY47" fmla="*/ 282349 h 1989027"/>
              <a:gd name="connsiteX48" fmla="*/ 1706938 w 1989027"/>
              <a:gd name="connsiteY48" fmla="*/ 255621 h 1989027"/>
              <a:gd name="connsiteX49" fmla="*/ 1694558 w 1989027"/>
              <a:gd name="connsiteY49" fmla="*/ 81581 h 1989027"/>
              <a:gd name="connsiteX50" fmla="*/ 1647267 w 1989027"/>
              <a:gd name="connsiteY50" fmla="*/ 0 h 1989027"/>
              <a:gd name="connsiteX51" fmla="*/ 1604534 w 1989027"/>
              <a:gd name="connsiteY51" fmla="*/ 52 h 1989027"/>
              <a:gd name="connsiteX52" fmla="*/ 1446240 w 1989027"/>
              <a:gd name="connsiteY52" fmla="*/ 520358 h 1989027"/>
              <a:gd name="connsiteX53" fmla="*/ 1466182 w 1989027"/>
              <a:gd name="connsiteY53" fmla="*/ 321715 h 1989027"/>
              <a:gd name="connsiteX54" fmla="*/ 1476024 w 1989027"/>
              <a:gd name="connsiteY54" fmla="*/ 305554 h 1989027"/>
              <a:gd name="connsiteX55" fmla="*/ 1559884 w 1989027"/>
              <a:gd name="connsiteY55" fmla="*/ 221849 h 1989027"/>
              <a:gd name="connsiteX56" fmla="*/ 1572367 w 1989027"/>
              <a:gd name="connsiteY56" fmla="*/ 214805 h 1989027"/>
              <a:gd name="connsiteX57" fmla="*/ 1576097 w 1989027"/>
              <a:gd name="connsiteY57" fmla="*/ 228893 h 1989027"/>
              <a:gd name="connsiteX58" fmla="*/ 1584436 w 1989027"/>
              <a:gd name="connsiteY58" fmla="*/ 341035 h 1989027"/>
              <a:gd name="connsiteX59" fmla="*/ 1648510 w 1989027"/>
              <a:gd name="connsiteY59" fmla="*/ 404850 h 1989027"/>
              <a:gd name="connsiteX60" fmla="*/ 1760652 w 1989027"/>
              <a:gd name="connsiteY60" fmla="*/ 413137 h 1989027"/>
              <a:gd name="connsiteX61" fmla="*/ 1774585 w 1989027"/>
              <a:gd name="connsiteY61" fmla="*/ 417126 h 1989027"/>
              <a:gd name="connsiteX62" fmla="*/ 1767281 w 1989027"/>
              <a:gd name="connsiteY62" fmla="*/ 429609 h 1989027"/>
              <a:gd name="connsiteX63" fmla="*/ 1683784 w 1989027"/>
              <a:gd name="connsiteY63" fmla="*/ 513677 h 1989027"/>
              <a:gd name="connsiteX64" fmla="*/ 1647940 w 1989027"/>
              <a:gd name="connsiteY64" fmla="*/ 524710 h 1989027"/>
              <a:gd name="connsiteX65" fmla="*/ 1462246 w 1989027"/>
              <a:gd name="connsiteY65" fmla="*/ 543926 h 1989027"/>
              <a:gd name="connsiteX66" fmla="*/ 1446240 w 1989027"/>
              <a:gd name="connsiteY66" fmla="*/ 520358 h 1989027"/>
              <a:gd name="connsiteX67" fmla="*/ 441419 w 1989027"/>
              <a:gd name="connsiteY67" fmla="*/ 915160 h 1989027"/>
              <a:gd name="connsiteX68" fmla="*/ 698335 w 1989027"/>
              <a:gd name="connsiteY68" fmla="*/ 521498 h 1989027"/>
              <a:gd name="connsiteX69" fmla="*/ 1056257 w 1989027"/>
              <a:gd name="connsiteY69" fmla="*/ 439399 h 1989027"/>
              <a:gd name="connsiteX70" fmla="*/ 1151615 w 1989027"/>
              <a:gd name="connsiteY70" fmla="*/ 456389 h 1989027"/>
              <a:gd name="connsiteX71" fmla="*/ 1219212 w 1989027"/>
              <a:gd name="connsiteY71" fmla="*/ 369161 h 1989027"/>
              <a:gd name="connsiteX72" fmla="*/ 1157003 w 1989027"/>
              <a:gd name="connsiteY72" fmla="*/ 325651 h 1989027"/>
              <a:gd name="connsiteX73" fmla="*/ 902883 w 1989027"/>
              <a:gd name="connsiteY73" fmla="*/ 312857 h 1989027"/>
              <a:gd name="connsiteX74" fmla="*/ 507305 w 1989027"/>
              <a:gd name="connsiteY74" fmla="*/ 510155 h 1989027"/>
              <a:gd name="connsiteX75" fmla="*/ 313479 w 1989027"/>
              <a:gd name="connsiteY75" fmla="*/ 1086558 h 1989027"/>
              <a:gd name="connsiteX76" fmla="*/ 511863 w 1989027"/>
              <a:gd name="connsiteY76" fmla="*/ 1483431 h 1989027"/>
              <a:gd name="connsiteX77" fmla="*/ 1111783 w 1989027"/>
              <a:gd name="connsiteY77" fmla="*/ 1671249 h 1989027"/>
              <a:gd name="connsiteX78" fmla="*/ 1619296 w 1989027"/>
              <a:gd name="connsiteY78" fmla="*/ 1282042 h 1989027"/>
              <a:gd name="connsiteX79" fmla="*/ 1682489 w 1989027"/>
              <a:gd name="connsiteY79" fmla="*/ 1025644 h 1989027"/>
              <a:gd name="connsiteX80" fmla="*/ 1658662 w 1989027"/>
              <a:gd name="connsiteY80" fmla="*/ 814465 h 1989027"/>
              <a:gd name="connsiteX81" fmla="*/ 1570348 w 1989027"/>
              <a:gd name="connsiteY81" fmla="*/ 770437 h 1989027"/>
              <a:gd name="connsiteX82" fmla="*/ 1535747 w 1989027"/>
              <a:gd name="connsiteY82" fmla="*/ 853521 h 1989027"/>
              <a:gd name="connsiteX83" fmla="*/ 1543982 w 1989027"/>
              <a:gd name="connsiteY83" fmla="*/ 1097746 h 1989027"/>
              <a:gd name="connsiteX84" fmla="*/ 903454 w 1989027"/>
              <a:gd name="connsiteY84" fmla="*/ 1545484 h 1989027"/>
              <a:gd name="connsiteX85" fmla="*/ 436343 w 1989027"/>
              <a:gd name="connsiteY85" fmla="*/ 991199 h 1989027"/>
              <a:gd name="connsiteX86" fmla="*/ 441419 w 1989027"/>
              <a:gd name="connsiteY86" fmla="*/ 915160 h 1989027"/>
              <a:gd name="connsiteX87" fmla="*/ 1057552 w 1989027"/>
              <a:gd name="connsiteY87" fmla="*/ 1364711 h 1989027"/>
              <a:gd name="connsiteX88" fmla="*/ 1368855 w 1989027"/>
              <a:gd name="connsiteY88" fmla="*/ 990939 h 1989027"/>
              <a:gd name="connsiteX89" fmla="*/ 1307371 w 1989027"/>
              <a:gd name="connsiteY89" fmla="*/ 931165 h 1989027"/>
              <a:gd name="connsiteX90" fmla="*/ 1241951 w 1989027"/>
              <a:gd name="connsiteY90" fmla="*/ 988868 h 1989027"/>
              <a:gd name="connsiteX91" fmla="*/ 1236823 w 1989027"/>
              <a:gd name="connsiteY91" fmla="*/ 1039008 h 1989027"/>
              <a:gd name="connsiteX92" fmla="*/ 971723 w 1989027"/>
              <a:gd name="connsiteY92" fmla="*/ 1239516 h 1989027"/>
              <a:gd name="connsiteX93" fmla="*/ 750443 w 1989027"/>
              <a:gd name="connsiteY93" fmla="*/ 970169 h 1989027"/>
              <a:gd name="connsiteX94" fmla="*/ 906510 w 1989027"/>
              <a:gd name="connsiteY94" fmla="*/ 765154 h 1989027"/>
              <a:gd name="connsiteX95" fmla="*/ 1018600 w 1989027"/>
              <a:gd name="connsiteY95" fmla="*/ 750029 h 1989027"/>
              <a:gd name="connsiteX96" fmla="*/ 1092825 w 1989027"/>
              <a:gd name="connsiteY96" fmla="*/ 690151 h 1989027"/>
              <a:gd name="connsiteX97" fmla="*/ 1027664 w 1989027"/>
              <a:gd name="connsiteY97" fmla="*/ 620846 h 1989027"/>
              <a:gd name="connsiteX98" fmla="*/ 938624 w 1989027"/>
              <a:gd name="connsiteY98" fmla="*/ 623643 h 1989027"/>
              <a:gd name="connsiteX99" fmla="*/ 621364 w 1989027"/>
              <a:gd name="connsiteY99" fmla="*/ 1033880 h 1989027"/>
              <a:gd name="connsiteX100" fmla="*/ 997104 w 1989027"/>
              <a:gd name="connsiteY100" fmla="*/ 1368803 h 1989027"/>
              <a:gd name="connsiteX101" fmla="*/ 1057552 w 1989027"/>
              <a:gd name="connsiteY101" fmla="*/ 1364711 h 198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989027" h="1989027">
                <a:moveTo>
                  <a:pt x="1080083" y="52"/>
                </a:moveTo>
                <a:cubicBezTo>
                  <a:pt x="1142914" y="8080"/>
                  <a:pt x="1205330" y="17870"/>
                  <a:pt x="1266451" y="35015"/>
                </a:cubicBezTo>
                <a:cubicBezTo>
                  <a:pt x="1293852" y="42733"/>
                  <a:pt x="1315089" y="56356"/>
                  <a:pt x="1321874" y="85777"/>
                </a:cubicBezTo>
                <a:cubicBezTo>
                  <a:pt x="1332855" y="133275"/>
                  <a:pt x="1291262" y="175749"/>
                  <a:pt x="1243660" y="162385"/>
                </a:cubicBezTo>
                <a:cubicBezTo>
                  <a:pt x="1163995" y="140009"/>
                  <a:pt x="1083036" y="127370"/>
                  <a:pt x="1000677" y="126749"/>
                </a:cubicBezTo>
                <a:cubicBezTo>
                  <a:pt x="925571" y="126179"/>
                  <a:pt x="850775" y="134052"/>
                  <a:pt x="778051" y="154150"/>
                </a:cubicBezTo>
                <a:cubicBezTo>
                  <a:pt x="524502" y="224128"/>
                  <a:pt x="336840" y="376154"/>
                  <a:pt x="217136" y="610227"/>
                </a:cubicBezTo>
                <a:cubicBezTo>
                  <a:pt x="161660" y="718691"/>
                  <a:pt x="131876" y="834770"/>
                  <a:pt x="128665" y="957064"/>
                </a:cubicBezTo>
                <a:cubicBezTo>
                  <a:pt x="120429" y="1276292"/>
                  <a:pt x="249302" y="1527511"/>
                  <a:pt x="507979" y="1711807"/>
                </a:cubicBezTo>
                <a:cubicBezTo>
                  <a:pt x="623850" y="1794372"/>
                  <a:pt x="755105" y="1840886"/>
                  <a:pt x="896772" y="1856115"/>
                </a:cubicBezTo>
                <a:cubicBezTo>
                  <a:pt x="1102408" y="1878284"/>
                  <a:pt x="1293852" y="1835706"/>
                  <a:pt x="1466493" y="1721648"/>
                </a:cubicBezTo>
                <a:cubicBezTo>
                  <a:pt x="1673684" y="1584747"/>
                  <a:pt x="1802193" y="1393148"/>
                  <a:pt x="1848034" y="1148197"/>
                </a:cubicBezTo>
                <a:cubicBezTo>
                  <a:pt x="1873104" y="1014404"/>
                  <a:pt x="1864765" y="881854"/>
                  <a:pt x="1827833" y="750910"/>
                </a:cubicBezTo>
                <a:cubicBezTo>
                  <a:pt x="1819286" y="720504"/>
                  <a:pt x="1828817" y="692482"/>
                  <a:pt x="1851660" y="676684"/>
                </a:cubicBezTo>
                <a:cubicBezTo>
                  <a:pt x="1874088" y="661196"/>
                  <a:pt x="1903509" y="661611"/>
                  <a:pt x="1926300" y="677513"/>
                </a:cubicBezTo>
                <a:cubicBezTo>
                  <a:pt x="1938576" y="686059"/>
                  <a:pt x="1946398" y="697765"/>
                  <a:pt x="1950541" y="711751"/>
                </a:cubicBezTo>
                <a:cubicBezTo>
                  <a:pt x="1986541" y="832802"/>
                  <a:pt x="1997522" y="956339"/>
                  <a:pt x="1987214" y="1082052"/>
                </a:cubicBezTo>
                <a:cubicBezTo>
                  <a:pt x="1977683" y="1198026"/>
                  <a:pt x="1949454" y="1309236"/>
                  <a:pt x="1898951" y="1413919"/>
                </a:cubicBezTo>
                <a:cubicBezTo>
                  <a:pt x="1766764" y="1687876"/>
                  <a:pt x="1554756" y="1868960"/>
                  <a:pt x="1262514" y="1954996"/>
                </a:cubicBezTo>
                <a:cubicBezTo>
                  <a:pt x="1152652" y="1987318"/>
                  <a:pt x="1039681" y="1998765"/>
                  <a:pt x="926400" y="1988924"/>
                </a:cubicBezTo>
                <a:cubicBezTo>
                  <a:pt x="572208" y="1958104"/>
                  <a:pt x="304207" y="1787276"/>
                  <a:pt x="124366" y="1480789"/>
                </a:cubicBezTo>
                <a:cubicBezTo>
                  <a:pt x="53714" y="1360308"/>
                  <a:pt x="14814" y="1228639"/>
                  <a:pt x="2382" y="1089303"/>
                </a:cubicBezTo>
                <a:cubicBezTo>
                  <a:pt x="2124" y="1086143"/>
                  <a:pt x="829" y="1083088"/>
                  <a:pt x="0" y="1079980"/>
                </a:cubicBezTo>
                <a:cubicBezTo>
                  <a:pt x="0" y="1023002"/>
                  <a:pt x="0" y="966025"/>
                  <a:pt x="0" y="909047"/>
                </a:cubicBezTo>
                <a:cubicBezTo>
                  <a:pt x="4714" y="877192"/>
                  <a:pt x="8702" y="845181"/>
                  <a:pt x="14244" y="813429"/>
                </a:cubicBezTo>
                <a:cubicBezTo>
                  <a:pt x="79923" y="438415"/>
                  <a:pt x="371596" y="124366"/>
                  <a:pt x="741534" y="29628"/>
                </a:cubicBezTo>
                <a:cubicBezTo>
                  <a:pt x="796698" y="15487"/>
                  <a:pt x="852744" y="7252"/>
                  <a:pt x="909048" y="0"/>
                </a:cubicBezTo>
                <a:cubicBezTo>
                  <a:pt x="966129" y="52"/>
                  <a:pt x="1023106" y="52"/>
                  <a:pt x="1080083" y="52"/>
                </a:cubicBezTo>
                <a:close/>
                <a:moveTo>
                  <a:pt x="1604534" y="52"/>
                </a:moveTo>
                <a:cubicBezTo>
                  <a:pt x="1595314" y="7148"/>
                  <a:pt x="1585162" y="13260"/>
                  <a:pt x="1577029" y="21392"/>
                </a:cubicBezTo>
                <a:cubicBezTo>
                  <a:pt x="1505393" y="92562"/>
                  <a:pt x="1434120" y="164146"/>
                  <a:pt x="1362587" y="235472"/>
                </a:cubicBezTo>
                <a:cubicBezTo>
                  <a:pt x="1349638" y="248369"/>
                  <a:pt x="1341817" y="263753"/>
                  <a:pt x="1340003" y="281623"/>
                </a:cubicBezTo>
                <a:cubicBezTo>
                  <a:pt x="1331664" y="363930"/>
                  <a:pt x="1322755" y="446132"/>
                  <a:pt x="1316280" y="528594"/>
                </a:cubicBezTo>
                <a:cubicBezTo>
                  <a:pt x="1313328" y="566666"/>
                  <a:pt x="1303175" y="597071"/>
                  <a:pt x="1273806" y="625300"/>
                </a:cubicBezTo>
                <a:cubicBezTo>
                  <a:pt x="1167880" y="727186"/>
                  <a:pt x="1065166" y="832335"/>
                  <a:pt x="961311" y="936293"/>
                </a:cubicBezTo>
                <a:cubicBezTo>
                  <a:pt x="954474" y="943130"/>
                  <a:pt x="947378" y="950071"/>
                  <a:pt x="941991" y="957996"/>
                </a:cubicBezTo>
                <a:cubicBezTo>
                  <a:pt x="927695" y="979078"/>
                  <a:pt x="926659" y="1001972"/>
                  <a:pt x="937950" y="1024297"/>
                </a:cubicBezTo>
                <a:cubicBezTo>
                  <a:pt x="949398" y="1046984"/>
                  <a:pt x="968874" y="1057758"/>
                  <a:pt x="994721" y="1058121"/>
                </a:cubicBezTo>
                <a:cubicBezTo>
                  <a:pt x="1017511" y="1058432"/>
                  <a:pt x="1033724" y="1047140"/>
                  <a:pt x="1048849" y="1031963"/>
                </a:cubicBezTo>
                <a:cubicBezTo>
                  <a:pt x="1160939" y="919718"/>
                  <a:pt x="1273133" y="807628"/>
                  <a:pt x="1385222" y="695382"/>
                </a:cubicBezTo>
                <a:cubicBezTo>
                  <a:pt x="1394028" y="686525"/>
                  <a:pt x="1402834" y="678600"/>
                  <a:pt x="1416250" y="677357"/>
                </a:cubicBezTo>
                <a:cubicBezTo>
                  <a:pt x="1499902" y="669535"/>
                  <a:pt x="1583348" y="659953"/>
                  <a:pt x="1667105" y="653996"/>
                </a:cubicBezTo>
                <a:cubicBezTo>
                  <a:pt x="1712066" y="650785"/>
                  <a:pt x="1747961" y="636799"/>
                  <a:pt x="1779091" y="602302"/>
                </a:cubicBezTo>
                <a:cubicBezTo>
                  <a:pt x="1824570" y="551903"/>
                  <a:pt x="1874555" y="505596"/>
                  <a:pt x="1922622" y="457476"/>
                </a:cubicBezTo>
                <a:cubicBezTo>
                  <a:pt x="1939094" y="441005"/>
                  <a:pt x="1955877" y="424792"/>
                  <a:pt x="1971882" y="407854"/>
                </a:cubicBezTo>
                <a:cubicBezTo>
                  <a:pt x="1990996" y="387653"/>
                  <a:pt x="1995968" y="363567"/>
                  <a:pt x="1986230" y="337772"/>
                </a:cubicBezTo>
                <a:cubicBezTo>
                  <a:pt x="1976596" y="312288"/>
                  <a:pt x="1956706" y="299649"/>
                  <a:pt x="1929616" y="297577"/>
                </a:cubicBezTo>
                <a:cubicBezTo>
                  <a:pt x="1865179" y="292605"/>
                  <a:pt x="1800795" y="287166"/>
                  <a:pt x="1736358" y="282349"/>
                </a:cubicBezTo>
                <a:cubicBezTo>
                  <a:pt x="1713101" y="280588"/>
                  <a:pt x="1708440" y="277014"/>
                  <a:pt x="1706938" y="255621"/>
                </a:cubicBezTo>
                <a:cubicBezTo>
                  <a:pt x="1702794" y="197608"/>
                  <a:pt x="1698495" y="139594"/>
                  <a:pt x="1694558" y="81581"/>
                </a:cubicBezTo>
                <a:cubicBezTo>
                  <a:pt x="1692175" y="46462"/>
                  <a:pt x="1685182" y="14348"/>
                  <a:pt x="1647267" y="0"/>
                </a:cubicBezTo>
                <a:cubicBezTo>
                  <a:pt x="1633023" y="52"/>
                  <a:pt x="1618778" y="52"/>
                  <a:pt x="1604534" y="52"/>
                </a:cubicBezTo>
                <a:close/>
                <a:moveTo>
                  <a:pt x="1446240" y="520358"/>
                </a:moveTo>
                <a:cubicBezTo>
                  <a:pt x="1453182" y="454161"/>
                  <a:pt x="1459604" y="387964"/>
                  <a:pt x="1466182" y="321715"/>
                </a:cubicBezTo>
                <a:cubicBezTo>
                  <a:pt x="1466907" y="314619"/>
                  <a:pt x="1471466" y="310112"/>
                  <a:pt x="1476024" y="305554"/>
                </a:cubicBezTo>
                <a:cubicBezTo>
                  <a:pt x="1503943" y="277583"/>
                  <a:pt x="1531810" y="249664"/>
                  <a:pt x="1559884" y="221849"/>
                </a:cubicBezTo>
                <a:cubicBezTo>
                  <a:pt x="1563303" y="218430"/>
                  <a:pt x="1566463" y="212163"/>
                  <a:pt x="1572367" y="214805"/>
                </a:cubicBezTo>
                <a:cubicBezTo>
                  <a:pt x="1578014" y="217343"/>
                  <a:pt x="1575734" y="223973"/>
                  <a:pt x="1576097" y="228893"/>
                </a:cubicBezTo>
                <a:cubicBezTo>
                  <a:pt x="1578894" y="266291"/>
                  <a:pt x="1581277" y="303689"/>
                  <a:pt x="1584436" y="341035"/>
                </a:cubicBezTo>
                <a:cubicBezTo>
                  <a:pt x="1587492" y="377345"/>
                  <a:pt x="1612148" y="401846"/>
                  <a:pt x="1648510" y="404850"/>
                </a:cubicBezTo>
                <a:cubicBezTo>
                  <a:pt x="1685856" y="407958"/>
                  <a:pt x="1723254" y="410340"/>
                  <a:pt x="1760652" y="413137"/>
                </a:cubicBezTo>
                <a:cubicBezTo>
                  <a:pt x="1765572" y="413500"/>
                  <a:pt x="1772254" y="411325"/>
                  <a:pt x="1774585" y="417126"/>
                </a:cubicBezTo>
                <a:cubicBezTo>
                  <a:pt x="1776916" y="422875"/>
                  <a:pt x="1770752" y="426139"/>
                  <a:pt x="1767281" y="429609"/>
                </a:cubicBezTo>
                <a:cubicBezTo>
                  <a:pt x="1739466" y="457632"/>
                  <a:pt x="1710978" y="485033"/>
                  <a:pt x="1683784" y="513677"/>
                </a:cubicBezTo>
                <a:cubicBezTo>
                  <a:pt x="1673218" y="524761"/>
                  <a:pt x="1660372" y="523363"/>
                  <a:pt x="1647940" y="524710"/>
                </a:cubicBezTo>
                <a:cubicBezTo>
                  <a:pt x="1588218" y="531132"/>
                  <a:pt x="1528443" y="537089"/>
                  <a:pt x="1462246" y="543926"/>
                </a:cubicBezTo>
                <a:cubicBezTo>
                  <a:pt x="1449607" y="546775"/>
                  <a:pt x="1444376" y="538073"/>
                  <a:pt x="1446240" y="520358"/>
                </a:cubicBezTo>
                <a:close/>
                <a:moveTo>
                  <a:pt x="441419" y="915160"/>
                </a:moveTo>
                <a:cubicBezTo>
                  <a:pt x="468613" y="745989"/>
                  <a:pt x="553716" y="613646"/>
                  <a:pt x="698335" y="521498"/>
                </a:cubicBezTo>
                <a:cubicBezTo>
                  <a:pt x="807421" y="451986"/>
                  <a:pt x="927436" y="425880"/>
                  <a:pt x="1056257" y="439399"/>
                </a:cubicBezTo>
                <a:cubicBezTo>
                  <a:pt x="1088578" y="442766"/>
                  <a:pt x="1119657" y="451830"/>
                  <a:pt x="1151615" y="456389"/>
                </a:cubicBezTo>
                <a:cubicBezTo>
                  <a:pt x="1200513" y="463433"/>
                  <a:pt x="1237444" y="415002"/>
                  <a:pt x="1219212" y="369161"/>
                </a:cubicBezTo>
                <a:cubicBezTo>
                  <a:pt x="1207919" y="340828"/>
                  <a:pt x="1183782" y="331712"/>
                  <a:pt x="1157003" y="325651"/>
                </a:cubicBezTo>
                <a:cubicBezTo>
                  <a:pt x="1073039" y="306693"/>
                  <a:pt x="988712" y="300892"/>
                  <a:pt x="902883" y="312857"/>
                </a:cubicBezTo>
                <a:cubicBezTo>
                  <a:pt x="748631" y="334354"/>
                  <a:pt x="615407" y="399152"/>
                  <a:pt x="507305" y="510155"/>
                </a:cubicBezTo>
                <a:cubicBezTo>
                  <a:pt x="351239" y="670416"/>
                  <a:pt x="285197" y="863414"/>
                  <a:pt x="313479" y="1086558"/>
                </a:cubicBezTo>
                <a:cubicBezTo>
                  <a:pt x="333162" y="1241795"/>
                  <a:pt x="399825" y="1375485"/>
                  <a:pt x="511863" y="1483431"/>
                </a:cubicBezTo>
                <a:cubicBezTo>
                  <a:pt x="679636" y="1645039"/>
                  <a:pt x="881232" y="1711910"/>
                  <a:pt x="1111783" y="1671249"/>
                </a:cubicBezTo>
                <a:cubicBezTo>
                  <a:pt x="1346582" y="1629811"/>
                  <a:pt x="1515079" y="1496173"/>
                  <a:pt x="1619296" y="1282042"/>
                </a:cubicBezTo>
                <a:cubicBezTo>
                  <a:pt x="1658610" y="1201290"/>
                  <a:pt x="1677465" y="1114891"/>
                  <a:pt x="1682489" y="1025644"/>
                </a:cubicBezTo>
                <a:cubicBezTo>
                  <a:pt x="1686529" y="954111"/>
                  <a:pt x="1677568" y="883563"/>
                  <a:pt x="1658662" y="814465"/>
                </a:cubicBezTo>
                <a:cubicBezTo>
                  <a:pt x="1647577" y="773908"/>
                  <a:pt x="1607176" y="754380"/>
                  <a:pt x="1570348" y="770437"/>
                </a:cubicBezTo>
                <a:cubicBezTo>
                  <a:pt x="1539269" y="784008"/>
                  <a:pt x="1526009" y="814879"/>
                  <a:pt x="1535747" y="853521"/>
                </a:cubicBezTo>
                <a:cubicBezTo>
                  <a:pt x="1556154" y="934377"/>
                  <a:pt x="1559573" y="1015958"/>
                  <a:pt x="1543982" y="1097746"/>
                </a:cubicBezTo>
                <a:cubicBezTo>
                  <a:pt x="1486798" y="1397136"/>
                  <a:pt x="1204708" y="1594071"/>
                  <a:pt x="903454" y="1545484"/>
                </a:cubicBezTo>
                <a:cubicBezTo>
                  <a:pt x="635504" y="1502285"/>
                  <a:pt x="436705" y="1268523"/>
                  <a:pt x="436343" y="991199"/>
                </a:cubicBezTo>
                <a:cubicBezTo>
                  <a:pt x="434271" y="969029"/>
                  <a:pt x="437120" y="941835"/>
                  <a:pt x="441419" y="915160"/>
                </a:cubicBezTo>
                <a:close/>
                <a:moveTo>
                  <a:pt x="1057552" y="1364711"/>
                </a:moveTo>
                <a:cubicBezTo>
                  <a:pt x="1234181" y="1339123"/>
                  <a:pt x="1375744" y="1169279"/>
                  <a:pt x="1368855" y="990939"/>
                </a:cubicBezTo>
                <a:cubicBezTo>
                  <a:pt x="1367560" y="957116"/>
                  <a:pt x="1341402" y="931683"/>
                  <a:pt x="1307371" y="931165"/>
                </a:cubicBezTo>
                <a:cubicBezTo>
                  <a:pt x="1271423" y="930595"/>
                  <a:pt x="1244903" y="954111"/>
                  <a:pt x="1241951" y="988868"/>
                </a:cubicBezTo>
                <a:cubicBezTo>
                  <a:pt x="1240552" y="1005598"/>
                  <a:pt x="1239879" y="1022536"/>
                  <a:pt x="1236823" y="1039008"/>
                </a:cubicBezTo>
                <a:cubicBezTo>
                  <a:pt x="1214498" y="1159075"/>
                  <a:pt x="1102823" y="1250394"/>
                  <a:pt x="971723" y="1239516"/>
                </a:cubicBezTo>
                <a:cubicBezTo>
                  <a:pt x="851863" y="1229571"/>
                  <a:pt x="733920" y="1116238"/>
                  <a:pt x="750443" y="970169"/>
                </a:cubicBezTo>
                <a:cubicBezTo>
                  <a:pt x="761684" y="870873"/>
                  <a:pt x="815708" y="803588"/>
                  <a:pt x="906510" y="765154"/>
                </a:cubicBezTo>
                <a:cubicBezTo>
                  <a:pt x="942146" y="750081"/>
                  <a:pt x="979803" y="746248"/>
                  <a:pt x="1018600" y="750029"/>
                </a:cubicBezTo>
                <a:cubicBezTo>
                  <a:pt x="1058484" y="753914"/>
                  <a:pt x="1090701" y="726927"/>
                  <a:pt x="1092825" y="690151"/>
                </a:cubicBezTo>
                <a:cubicBezTo>
                  <a:pt x="1095053" y="652235"/>
                  <a:pt x="1067444" y="621882"/>
                  <a:pt x="1027664" y="620846"/>
                </a:cubicBezTo>
                <a:cubicBezTo>
                  <a:pt x="997984" y="620069"/>
                  <a:pt x="968356" y="619137"/>
                  <a:pt x="938624" y="623643"/>
                </a:cubicBezTo>
                <a:cubicBezTo>
                  <a:pt x="740861" y="653375"/>
                  <a:pt x="599505" y="834097"/>
                  <a:pt x="621364" y="1033880"/>
                </a:cubicBezTo>
                <a:cubicBezTo>
                  <a:pt x="643999" y="1241018"/>
                  <a:pt x="820266" y="1372481"/>
                  <a:pt x="997104" y="1368803"/>
                </a:cubicBezTo>
                <a:cubicBezTo>
                  <a:pt x="1015181" y="1369684"/>
                  <a:pt x="1036366" y="1367767"/>
                  <a:pt x="1057552" y="1364711"/>
                </a:cubicBezTo>
                <a:close/>
              </a:path>
            </a:pathLst>
          </a:custGeom>
          <a:gradFill>
            <a:gsLst>
              <a:gs pos="0">
                <a:schemeClr val="accent4"/>
              </a:gs>
              <a:gs pos="100000">
                <a:schemeClr val="accent1"/>
              </a:gs>
            </a:gsLst>
            <a:path path="circle">
              <a:fillToRect r="100000" b="100000"/>
            </a:path>
          </a:gradFill>
          <a:ln w="5179" cap="flat">
            <a:noFill/>
            <a:prstDash val="solid"/>
            <a:miter/>
          </a:ln>
        </p:spPr>
        <p:txBody>
          <a:bodyPr rtlCol="0" anchor="ctr"/>
          <a:lstStyle/>
          <a:p>
            <a:endParaRPr lang="en-US"/>
          </a:p>
        </p:txBody>
      </p:sp>
      <p:grpSp>
        <p:nvGrpSpPr>
          <p:cNvPr id="28" name="Group 27">
            <a:extLst>
              <a:ext uri="{FF2B5EF4-FFF2-40B4-BE49-F238E27FC236}">
                <a16:creationId xmlns:a16="http://schemas.microsoft.com/office/drawing/2014/main" id="{5AD2D184-740C-4E4F-9BA1-3FE36FD6E26C}"/>
              </a:ext>
            </a:extLst>
          </p:cNvPr>
          <p:cNvGrpSpPr/>
          <p:nvPr/>
        </p:nvGrpSpPr>
        <p:grpSpPr>
          <a:xfrm>
            <a:off x="5346700" y="1841078"/>
            <a:ext cx="5257500" cy="3122932"/>
            <a:chOff x="4221110" y="1841078"/>
            <a:chExt cx="6513565" cy="3122932"/>
          </a:xfrm>
        </p:grpSpPr>
        <p:cxnSp>
          <p:nvCxnSpPr>
            <p:cNvPr id="29" name="Straight Connector 28">
              <a:extLst>
                <a:ext uri="{FF2B5EF4-FFF2-40B4-BE49-F238E27FC236}">
                  <a16:creationId xmlns:a16="http://schemas.microsoft.com/office/drawing/2014/main" id="{A038A9B4-48CF-40CB-95C4-BFC0C63B81EB}"/>
                </a:ext>
              </a:extLst>
            </p:cNvPr>
            <p:cNvCxnSpPr/>
            <p:nvPr/>
          </p:nvCxnSpPr>
          <p:spPr>
            <a:xfrm>
              <a:off x="4221110" y="1841078"/>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F7CF71A-4A8A-411A-A17C-46B7CFFF869F}"/>
                </a:ext>
              </a:extLst>
            </p:cNvPr>
            <p:cNvCxnSpPr/>
            <p:nvPr/>
          </p:nvCxnSpPr>
          <p:spPr>
            <a:xfrm>
              <a:off x="4221110" y="2448208"/>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F8C1117-0983-46CE-AF0C-6B6C7F206CD0}"/>
                </a:ext>
              </a:extLst>
            </p:cNvPr>
            <p:cNvCxnSpPr/>
            <p:nvPr/>
          </p:nvCxnSpPr>
          <p:spPr>
            <a:xfrm>
              <a:off x="4221110" y="3101836"/>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527F95-F2F7-48AE-8ABB-8AFC78300AE9}"/>
                </a:ext>
              </a:extLst>
            </p:cNvPr>
            <p:cNvCxnSpPr/>
            <p:nvPr/>
          </p:nvCxnSpPr>
          <p:spPr>
            <a:xfrm>
              <a:off x="4221110" y="3729004"/>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238BDCB-0DD7-4CE3-86C5-681651B0540A}"/>
                </a:ext>
              </a:extLst>
            </p:cNvPr>
            <p:cNvCxnSpPr/>
            <p:nvPr/>
          </p:nvCxnSpPr>
          <p:spPr>
            <a:xfrm>
              <a:off x="4221110" y="4311398"/>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A3F70CD6-B2E7-44E4-91E4-FE0E7DF9D70C}"/>
                </a:ext>
              </a:extLst>
            </p:cNvPr>
            <p:cNvCxnSpPr/>
            <p:nvPr/>
          </p:nvCxnSpPr>
          <p:spPr>
            <a:xfrm>
              <a:off x="4221110" y="4964010"/>
              <a:ext cx="6513565" cy="0"/>
            </a:xfrm>
            <a:prstGeom prst="line">
              <a:avLst/>
            </a:prstGeom>
            <a:ln w="12700" cap="rnd">
              <a:solidFill>
                <a:srgbClr val="DCE4F3"/>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03B20052-E9C5-4E36-B223-6C8B50B7C926}"/>
              </a:ext>
            </a:extLst>
          </p:cNvPr>
          <p:cNvSpPr txBox="1"/>
          <p:nvPr/>
        </p:nvSpPr>
        <p:spPr>
          <a:xfrm>
            <a:off x="6177047" y="1407758"/>
            <a:ext cx="915635"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Industry</a:t>
            </a:r>
          </a:p>
        </p:txBody>
      </p:sp>
      <p:sp>
        <p:nvSpPr>
          <p:cNvPr id="42" name="TextBox 41">
            <a:extLst>
              <a:ext uri="{FF2B5EF4-FFF2-40B4-BE49-F238E27FC236}">
                <a16:creationId xmlns:a16="http://schemas.microsoft.com/office/drawing/2014/main" id="{EECD7B01-3F35-4047-9ED7-6389FB91647D}"/>
              </a:ext>
            </a:extLst>
          </p:cNvPr>
          <p:cNvSpPr txBox="1"/>
          <p:nvPr/>
        </p:nvSpPr>
        <p:spPr>
          <a:xfrm>
            <a:off x="6177047" y="5131400"/>
            <a:ext cx="1486304"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Business Goals</a:t>
            </a:r>
          </a:p>
        </p:txBody>
      </p:sp>
      <p:sp>
        <p:nvSpPr>
          <p:cNvPr id="43" name="TextBox 42">
            <a:extLst>
              <a:ext uri="{FF2B5EF4-FFF2-40B4-BE49-F238E27FC236}">
                <a16:creationId xmlns:a16="http://schemas.microsoft.com/office/drawing/2014/main" id="{F12ACB37-38EB-4DDF-B28B-8F945EF666AA}"/>
              </a:ext>
            </a:extLst>
          </p:cNvPr>
          <p:cNvSpPr txBox="1"/>
          <p:nvPr/>
        </p:nvSpPr>
        <p:spPr>
          <a:xfrm>
            <a:off x="6177047" y="4510793"/>
            <a:ext cx="1622560"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Decision Makers</a:t>
            </a:r>
          </a:p>
        </p:txBody>
      </p:sp>
      <p:sp>
        <p:nvSpPr>
          <p:cNvPr id="44" name="TextBox 43">
            <a:extLst>
              <a:ext uri="{FF2B5EF4-FFF2-40B4-BE49-F238E27FC236}">
                <a16:creationId xmlns:a16="http://schemas.microsoft.com/office/drawing/2014/main" id="{6178D5F0-6C29-4A39-9BC3-9E32060EB914}"/>
              </a:ext>
            </a:extLst>
          </p:cNvPr>
          <p:cNvSpPr txBox="1"/>
          <p:nvPr/>
        </p:nvSpPr>
        <p:spPr>
          <a:xfrm>
            <a:off x="6177047" y="3890186"/>
            <a:ext cx="1176925"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Pain Points</a:t>
            </a:r>
          </a:p>
        </p:txBody>
      </p:sp>
      <p:sp>
        <p:nvSpPr>
          <p:cNvPr id="45" name="TextBox 44">
            <a:extLst>
              <a:ext uri="{FF2B5EF4-FFF2-40B4-BE49-F238E27FC236}">
                <a16:creationId xmlns:a16="http://schemas.microsoft.com/office/drawing/2014/main" id="{B5D1228C-BCF7-4B47-88DC-A62CEAC2D995}"/>
              </a:ext>
            </a:extLst>
          </p:cNvPr>
          <p:cNvSpPr txBox="1"/>
          <p:nvPr/>
        </p:nvSpPr>
        <p:spPr>
          <a:xfrm>
            <a:off x="6177047" y="3269579"/>
            <a:ext cx="837089"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Budget</a:t>
            </a:r>
          </a:p>
        </p:txBody>
      </p:sp>
      <p:sp>
        <p:nvSpPr>
          <p:cNvPr id="46" name="TextBox 45">
            <a:extLst>
              <a:ext uri="{FF2B5EF4-FFF2-40B4-BE49-F238E27FC236}">
                <a16:creationId xmlns:a16="http://schemas.microsoft.com/office/drawing/2014/main" id="{7ED08D6E-740E-474C-A2B9-CE5182D216A3}"/>
              </a:ext>
            </a:extLst>
          </p:cNvPr>
          <p:cNvSpPr txBox="1"/>
          <p:nvPr/>
        </p:nvSpPr>
        <p:spPr>
          <a:xfrm>
            <a:off x="6177047" y="2648972"/>
            <a:ext cx="941283"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Location</a:t>
            </a:r>
          </a:p>
        </p:txBody>
      </p:sp>
      <p:sp>
        <p:nvSpPr>
          <p:cNvPr id="47" name="TextBox 46">
            <a:extLst>
              <a:ext uri="{FF2B5EF4-FFF2-40B4-BE49-F238E27FC236}">
                <a16:creationId xmlns:a16="http://schemas.microsoft.com/office/drawing/2014/main" id="{7F4C0F68-2F7D-43BE-A085-7ACB4D5E50EE}"/>
              </a:ext>
            </a:extLst>
          </p:cNvPr>
          <p:cNvSpPr txBox="1"/>
          <p:nvPr/>
        </p:nvSpPr>
        <p:spPr>
          <a:xfrm>
            <a:off x="6177047" y="2028365"/>
            <a:ext cx="535724" cy="292388"/>
          </a:xfrm>
          <a:prstGeom prst="rect">
            <a:avLst/>
          </a:prstGeom>
          <a:noFill/>
        </p:spPr>
        <p:txBody>
          <a:bodyPr wrap="none" rtlCol="0">
            <a:spAutoFit/>
          </a:bodyPr>
          <a:lstStyle/>
          <a:p>
            <a:r>
              <a:rPr lang="en-US" sz="1300" b="1" dirty="0">
                <a:solidFill>
                  <a:schemeClr val="tx2"/>
                </a:solidFill>
                <a:latin typeface="Montserrat" panose="00000500000000000000" pitchFamily="50" charset="0"/>
              </a:rPr>
              <a:t>Size</a:t>
            </a:r>
          </a:p>
        </p:txBody>
      </p:sp>
      <p:sp>
        <p:nvSpPr>
          <p:cNvPr id="48" name="TextBox 47">
            <a:extLst>
              <a:ext uri="{FF2B5EF4-FFF2-40B4-BE49-F238E27FC236}">
                <a16:creationId xmlns:a16="http://schemas.microsoft.com/office/drawing/2014/main" id="{C008508F-580E-43F9-86FB-7AB8314A4632}"/>
              </a:ext>
            </a:extLst>
          </p:cNvPr>
          <p:cNvSpPr txBox="1"/>
          <p:nvPr/>
        </p:nvSpPr>
        <p:spPr>
          <a:xfrm>
            <a:off x="8142075" y="1407758"/>
            <a:ext cx="1067921"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Tech, SaaS</a:t>
            </a:r>
          </a:p>
        </p:txBody>
      </p:sp>
      <p:sp>
        <p:nvSpPr>
          <p:cNvPr id="49" name="TextBox 48">
            <a:extLst>
              <a:ext uri="{FF2B5EF4-FFF2-40B4-BE49-F238E27FC236}">
                <a16:creationId xmlns:a16="http://schemas.microsoft.com/office/drawing/2014/main" id="{EB4A8E2A-0D3F-4C90-83AA-BBF028159A32}"/>
              </a:ext>
            </a:extLst>
          </p:cNvPr>
          <p:cNvSpPr txBox="1"/>
          <p:nvPr/>
        </p:nvSpPr>
        <p:spPr>
          <a:xfrm>
            <a:off x="8142075" y="5131400"/>
            <a:ext cx="2103461"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Grow revenue 30% YoY</a:t>
            </a:r>
          </a:p>
        </p:txBody>
      </p:sp>
      <p:sp>
        <p:nvSpPr>
          <p:cNvPr id="50" name="TextBox 49">
            <a:extLst>
              <a:ext uri="{FF2B5EF4-FFF2-40B4-BE49-F238E27FC236}">
                <a16:creationId xmlns:a16="http://schemas.microsoft.com/office/drawing/2014/main" id="{95210843-48ED-4121-8DD0-98D8627B463E}"/>
              </a:ext>
            </a:extLst>
          </p:cNvPr>
          <p:cNvSpPr txBox="1"/>
          <p:nvPr/>
        </p:nvSpPr>
        <p:spPr>
          <a:xfrm>
            <a:off x="8142075" y="4510793"/>
            <a:ext cx="1601721"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CEO &amp; small SMT</a:t>
            </a:r>
          </a:p>
        </p:txBody>
      </p:sp>
      <p:sp>
        <p:nvSpPr>
          <p:cNvPr id="51" name="TextBox 50">
            <a:extLst>
              <a:ext uri="{FF2B5EF4-FFF2-40B4-BE49-F238E27FC236}">
                <a16:creationId xmlns:a16="http://schemas.microsoft.com/office/drawing/2014/main" id="{3D9670EC-397C-4B4C-99D5-4C8943294626}"/>
              </a:ext>
            </a:extLst>
          </p:cNvPr>
          <p:cNvSpPr txBox="1"/>
          <p:nvPr/>
        </p:nvSpPr>
        <p:spPr>
          <a:xfrm>
            <a:off x="8142075" y="3890186"/>
            <a:ext cx="2218877"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Reliable lead generation</a:t>
            </a:r>
          </a:p>
        </p:txBody>
      </p:sp>
      <p:sp>
        <p:nvSpPr>
          <p:cNvPr id="52" name="TextBox 51">
            <a:extLst>
              <a:ext uri="{FF2B5EF4-FFF2-40B4-BE49-F238E27FC236}">
                <a16:creationId xmlns:a16="http://schemas.microsoft.com/office/drawing/2014/main" id="{85025637-E090-474D-B443-A427FFCE3F44}"/>
              </a:ext>
            </a:extLst>
          </p:cNvPr>
          <p:cNvSpPr txBox="1"/>
          <p:nvPr/>
        </p:nvSpPr>
        <p:spPr>
          <a:xfrm>
            <a:off x="8142075" y="3269579"/>
            <a:ext cx="736099"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$7,500</a:t>
            </a:r>
          </a:p>
        </p:txBody>
      </p:sp>
      <p:sp>
        <p:nvSpPr>
          <p:cNvPr id="53" name="TextBox 52">
            <a:extLst>
              <a:ext uri="{FF2B5EF4-FFF2-40B4-BE49-F238E27FC236}">
                <a16:creationId xmlns:a16="http://schemas.microsoft.com/office/drawing/2014/main" id="{96D83112-A6BB-4CF8-A189-6B464829CA41}"/>
              </a:ext>
            </a:extLst>
          </p:cNvPr>
          <p:cNvSpPr txBox="1"/>
          <p:nvPr/>
        </p:nvSpPr>
        <p:spPr>
          <a:xfrm>
            <a:off x="8142075" y="2648972"/>
            <a:ext cx="418704"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US</a:t>
            </a:r>
          </a:p>
        </p:txBody>
      </p:sp>
      <p:sp>
        <p:nvSpPr>
          <p:cNvPr id="54" name="TextBox 53">
            <a:extLst>
              <a:ext uri="{FF2B5EF4-FFF2-40B4-BE49-F238E27FC236}">
                <a16:creationId xmlns:a16="http://schemas.microsoft.com/office/drawing/2014/main" id="{2325F115-1F19-4964-BFCC-2EC08C687C01}"/>
              </a:ext>
            </a:extLst>
          </p:cNvPr>
          <p:cNvSpPr txBox="1"/>
          <p:nvPr/>
        </p:nvSpPr>
        <p:spPr>
          <a:xfrm>
            <a:off x="8142075" y="2028365"/>
            <a:ext cx="1265090" cy="292388"/>
          </a:xfrm>
          <a:prstGeom prst="rect">
            <a:avLst/>
          </a:prstGeom>
          <a:noFill/>
        </p:spPr>
        <p:txBody>
          <a:bodyPr wrap="none" rtlCol="0">
            <a:spAutoFit/>
          </a:bodyPr>
          <a:lstStyle/>
          <a:p>
            <a:r>
              <a:rPr lang="en-US" sz="1300" dirty="0">
                <a:solidFill>
                  <a:schemeClr val="tx2"/>
                </a:solidFill>
                <a:latin typeface="Montserrat" panose="00000500000000000000" pitchFamily="50" charset="0"/>
              </a:rPr>
              <a:t>Startup, SME</a:t>
            </a:r>
          </a:p>
        </p:txBody>
      </p:sp>
      <p:sp>
        <p:nvSpPr>
          <p:cNvPr id="57" name="Rectangle 56">
            <a:extLst>
              <a:ext uri="{FF2B5EF4-FFF2-40B4-BE49-F238E27FC236}">
                <a16:creationId xmlns:a16="http://schemas.microsoft.com/office/drawing/2014/main" id="{2F4E7698-963C-46C7-BE8D-619C2B88E073}"/>
              </a:ext>
            </a:extLst>
          </p:cNvPr>
          <p:cNvSpPr/>
          <p:nvPr/>
        </p:nvSpPr>
        <p:spPr>
          <a:xfrm>
            <a:off x="1113818" y="3763575"/>
            <a:ext cx="1741121" cy="97440"/>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CB0EE609-0794-49EC-94AB-BFB784D7925C}"/>
              </a:ext>
            </a:extLst>
          </p:cNvPr>
          <p:cNvSpPr/>
          <p:nvPr/>
        </p:nvSpPr>
        <p:spPr>
          <a:xfrm>
            <a:off x="1114426" y="3229379"/>
            <a:ext cx="3311517" cy="97440"/>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F94F062E-9201-4355-898C-B8A4607D8201}"/>
              </a:ext>
            </a:extLst>
          </p:cNvPr>
          <p:cNvSpPr txBox="1"/>
          <p:nvPr/>
        </p:nvSpPr>
        <p:spPr>
          <a:xfrm>
            <a:off x="1113818" y="2921169"/>
            <a:ext cx="3312125" cy="1015663"/>
          </a:xfrm>
          <a:prstGeom prst="rect">
            <a:avLst/>
          </a:prstGeom>
          <a:noFill/>
        </p:spPr>
        <p:txBody>
          <a:bodyPr wrap="none" rtlCol="0">
            <a:spAutoFit/>
          </a:bodyPr>
          <a:lstStyle/>
          <a:p>
            <a:pPr>
              <a:spcAft>
                <a:spcPts val="1200"/>
              </a:spcAft>
            </a:pPr>
            <a:r>
              <a:rPr lang="en-US" sz="2500" b="1" dirty="0">
                <a:latin typeface="Montserrat" panose="00000500000000000000" pitchFamily="50" charset="0"/>
              </a:rPr>
              <a:t>IDEAL CUSTOMER </a:t>
            </a:r>
          </a:p>
          <a:p>
            <a:pPr>
              <a:spcAft>
                <a:spcPts val="1200"/>
              </a:spcAft>
            </a:pPr>
            <a:r>
              <a:rPr lang="en-US" sz="2500" b="1" dirty="0">
                <a:latin typeface="Montserrat" panose="00000500000000000000" pitchFamily="50" charset="0"/>
              </a:rPr>
              <a:t>PROFILE</a:t>
            </a:r>
          </a:p>
        </p:txBody>
      </p:sp>
      <p:sp>
        <p:nvSpPr>
          <p:cNvPr id="61" name="Slide Number Placeholder 60">
            <a:extLst>
              <a:ext uri="{FF2B5EF4-FFF2-40B4-BE49-F238E27FC236}">
                <a16:creationId xmlns:a16="http://schemas.microsoft.com/office/drawing/2014/main" id="{1C845DD7-0CEC-4398-BE3A-B60042FF23CD}"/>
              </a:ext>
            </a:extLst>
          </p:cNvPr>
          <p:cNvSpPr>
            <a:spLocks noGrp="1"/>
          </p:cNvSpPr>
          <p:nvPr>
            <p:ph type="sldNum" sz="quarter" idx="12"/>
          </p:nvPr>
        </p:nvSpPr>
        <p:spPr/>
        <p:txBody>
          <a:bodyPr/>
          <a:lstStyle/>
          <a:p>
            <a:fld id="{0994EF40-5A8D-EB43-8CF9-33945DB63878}" type="slidenum">
              <a:rPr lang="en-US" smtClean="0"/>
              <a:pPr/>
              <a:t>20</a:t>
            </a:fld>
            <a:endParaRPr lang="en-US" dirty="0"/>
          </a:p>
        </p:txBody>
      </p:sp>
      <p:sp>
        <p:nvSpPr>
          <p:cNvPr id="56" name="TextBox 55">
            <a:extLst>
              <a:ext uri="{FF2B5EF4-FFF2-40B4-BE49-F238E27FC236}">
                <a16:creationId xmlns:a16="http://schemas.microsoft.com/office/drawing/2014/main" id="{48DE3208-695E-4B02-A72B-79E256250474}"/>
              </a:ext>
            </a:extLst>
          </p:cNvPr>
          <p:cNvSpPr txBox="1"/>
          <p:nvPr/>
        </p:nvSpPr>
        <p:spPr>
          <a:xfrm rot="16200000">
            <a:off x="-948282" y="1442278"/>
            <a:ext cx="254428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B2B Specific</a:t>
            </a:r>
          </a:p>
        </p:txBody>
      </p:sp>
    </p:spTree>
    <p:extLst>
      <p:ext uri="{BB962C8B-B14F-4D97-AF65-F5344CB8AC3E}">
        <p14:creationId xmlns:p14="http://schemas.microsoft.com/office/powerpoint/2010/main" val="3773097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wipe(left)">
                                      <p:cBhvr>
                                        <p:cTn id="7" dur="1000"/>
                                        <p:tgtEl>
                                          <p:spTgt spid="5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wipe(left)">
                                      <p:cBhvr>
                                        <p:cTn id="10" dur="1000"/>
                                        <p:tgtEl>
                                          <p:spTgt spid="58"/>
                                        </p:tgtEl>
                                      </p:cBhvr>
                                    </p:animEffect>
                                  </p:childTnLst>
                                </p:cTn>
                              </p:par>
                              <p:par>
                                <p:cTn id="11" presetID="10" presetClass="entr" presetSubtype="0" fill="hold" grpId="0" nodeType="withEffect">
                                  <p:stCondLst>
                                    <p:cond delay="1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childTnLst>
                                </p:cTn>
                              </p:par>
                              <p:par>
                                <p:cTn id="14" presetID="63" presetClass="path" presetSubtype="0" accel="50000" decel="50000" fill="hold" grpId="1" nodeType="withEffect">
                                  <p:stCondLst>
                                    <p:cond delay="1250"/>
                                  </p:stCondLst>
                                  <p:childTnLst>
                                    <p:animMotion origin="layout" path="M -0.05834 0 L -1.25E-6 0 " pathEditMode="relative" rAng="0" ptsTypes="AA">
                                      <p:cBhvr>
                                        <p:cTn id="15" dur="2000" fill="hold"/>
                                        <p:tgtEl>
                                          <p:spTgt spid="4"/>
                                        </p:tgtEl>
                                        <p:attrNameLst>
                                          <p:attrName>ppt_x</p:attrName>
                                          <p:attrName>ppt_y</p:attrName>
                                        </p:attrNameLst>
                                      </p:cBhvr>
                                      <p:rCtr x="3021" y="0"/>
                                    </p:animMotion>
                                  </p:childTnLst>
                                </p:cTn>
                              </p:par>
                              <p:par>
                                <p:cTn id="16" presetID="53" presetClass="entr" presetSubtype="16" fill="hold" grpId="0" nodeType="withEffect">
                                  <p:stCondLst>
                                    <p:cond delay="2500"/>
                                  </p:stCondLst>
                                  <p:childTnLst>
                                    <p:set>
                                      <p:cBhvr>
                                        <p:cTn id="17" dur="1" fill="hold">
                                          <p:stCondLst>
                                            <p:cond delay="0"/>
                                          </p:stCondLst>
                                        </p:cTn>
                                        <p:tgtEl>
                                          <p:spTgt spid="9"/>
                                        </p:tgtEl>
                                        <p:attrNameLst>
                                          <p:attrName>style.visibility</p:attrName>
                                        </p:attrNameLst>
                                      </p:cBhvr>
                                      <p:to>
                                        <p:strVal val="visible"/>
                                      </p:to>
                                    </p:set>
                                    <p:anim calcmode="lin" valueType="num">
                                      <p:cBhvr>
                                        <p:cTn id="18" dur="1000" fill="hold"/>
                                        <p:tgtEl>
                                          <p:spTgt spid="9"/>
                                        </p:tgtEl>
                                        <p:attrNameLst>
                                          <p:attrName>ppt_w</p:attrName>
                                        </p:attrNameLst>
                                      </p:cBhvr>
                                      <p:tavLst>
                                        <p:tav tm="0">
                                          <p:val>
                                            <p:fltVal val="0"/>
                                          </p:val>
                                        </p:tav>
                                        <p:tav tm="100000">
                                          <p:val>
                                            <p:strVal val="#ppt_w"/>
                                          </p:val>
                                        </p:tav>
                                      </p:tavLst>
                                    </p:anim>
                                    <p:anim calcmode="lin" valueType="num">
                                      <p:cBhvr>
                                        <p:cTn id="19" dur="1000" fill="hold"/>
                                        <p:tgtEl>
                                          <p:spTgt spid="9"/>
                                        </p:tgtEl>
                                        <p:attrNameLst>
                                          <p:attrName>ppt_h</p:attrName>
                                        </p:attrNameLst>
                                      </p:cBhvr>
                                      <p:tavLst>
                                        <p:tav tm="0">
                                          <p:val>
                                            <p:fltVal val="0"/>
                                          </p:val>
                                        </p:tav>
                                        <p:tav tm="100000">
                                          <p:val>
                                            <p:strVal val="#ppt_h"/>
                                          </p:val>
                                        </p:tav>
                                      </p:tavLst>
                                    </p:anim>
                                    <p:animEffect transition="in" filter="fade">
                                      <p:cBhvr>
                                        <p:cTn id="20" dur="1000"/>
                                        <p:tgtEl>
                                          <p:spTgt spid="9"/>
                                        </p:tgtEl>
                                      </p:cBhvr>
                                    </p:animEffect>
                                  </p:childTnLst>
                                </p:cTn>
                              </p:par>
                              <p:par>
                                <p:cTn id="21" presetID="53" presetClass="entr" presetSubtype="16" fill="hold" grpId="0" nodeType="withEffect">
                                  <p:stCondLst>
                                    <p:cond delay="2500"/>
                                  </p:stCondLst>
                                  <p:childTnLst>
                                    <p:set>
                                      <p:cBhvr>
                                        <p:cTn id="22" dur="1" fill="hold">
                                          <p:stCondLst>
                                            <p:cond delay="0"/>
                                          </p:stCondLst>
                                        </p:cTn>
                                        <p:tgtEl>
                                          <p:spTgt spid="10"/>
                                        </p:tgtEl>
                                        <p:attrNameLst>
                                          <p:attrName>style.visibility</p:attrName>
                                        </p:attrNameLst>
                                      </p:cBhvr>
                                      <p:to>
                                        <p:strVal val="visible"/>
                                      </p:to>
                                    </p:set>
                                    <p:anim calcmode="lin" valueType="num">
                                      <p:cBhvr>
                                        <p:cTn id="23" dur="1000" fill="hold"/>
                                        <p:tgtEl>
                                          <p:spTgt spid="10"/>
                                        </p:tgtEl>
                                        <p:attrNameLst>
                                          <p:attrName>ppt_w</p:attrName>
                                        </p:attrNameLst>
                                      </p:cBhvr>
                                      <p:tavLst>
                                        <p:tav tm="0">
                                          <p:val>
                                            <p:fltVal val="0"/>
                                          </p:val>
                                        </p:tav>
                                        <p:tav tm="100000">
                                          <p:val>
                                            <p:strVal val="#ppt_w"/>
                                          </p:val>
                                        </p:tav>
                                      </p:tavLst>
                                    </p:anim>
                                    <p:anim calcmode="lin" valueType="num">
                                      <p:cBhvr>
                                        <p:cTn id="24" dur="1000" fill="hold"/>
                                        <p:tgtEl>
                                          <p:spTgt spid="10"/>
                                        </p:tgtEl>
                                        <p:attrNameLst>
                                          <p:attrName>ppt_h</p:attrName>
                                        </p:attrNameLst>
                                      </p:cBhvr>
                                      <p:tavLst>
                                        <p:tav tm="0">
                                          <p:val>
                                            <p:fltVal val="0"/>
                                          </p:val>
                                        </p:tav>
                                        <p:tav tm="100000">
                                          <p:val>
                                            <p:strVal val="#ppt_h"/>
                                          </p:val>
                                        </p:tav>
                                      </p:tavLst>
                                    </p:anim>
                                    <p:animEffect transition="in" filter="fade">
                                      <p:cBhvr>
                                        <p:cTn id="25" dur="1000"/>
                                        <p:tgtEl>
                                          <p:spTgt spid="10"/>
                                        </p:tgtEl>
                                      </p:cBhvr>
                                    </p:animEffect>
                                  </p:childTnLst>
                                </p:cTn>
                              </p:par>
                              <p:par>
                                <p:cTn id="26" presetID="53" presetClass="entr" presetSubtype="16" fill="hold" grpId="0" nodeType="withEffect">
                                  <p:stCondLst>
                                    <p:cond delay="2500"/>
                                  </p:stCondLst>
                                  <p:childTnLst>
                                    <p:set>
                                      <p:cBhvr>
                                        <p:cTn id="27" dur="1" fill="hold">
                                          <p:stCondLst>
                                            <p:cond delay="0"/>
                                          </p:stCondLst>
                                        </p:cTn>
                                        <p:tgtEl>
                                          <p:spTgt spid="11"/>
                                        </p:tgtEl>
                                        <p:attrNameLst>
                                          <p:attrName>style.visibility</p:attrName>
                                        </p:attrNameLst>
                                      </p:cBhvr>
                                      <p:to>
                                        <p:strVal val="visible"/>
                                      </p:to>
                                    </p:set>
                                    <p:anim calcmode="lin" valueType="num">
                                      <p:cBhvr>
                                        <p:cTn id="28" dur="1000" fill="hold"/>
                                        <p:tgtEl>
                                          <p:spTgt spid="11"/>
                                        </p:tgtEl>
                                        <p:attrNameLst>
                                          <p:attrName>ppt_w</p:attrName>
                                        </p:attrNameLst>
                                      </p:cBhvr>
                                      <p:tavLst>
                                        <p:tav tm="0">
                                          <p:val>
                                            <p:fltVal val="0"/>
                                          </p:val>
                                        </p:tav>
                                        <p:tav tm="100000">
                                          <p:val>
                                            <p:strVal val="#ppt_w"/>
                                          </p:val>
                                        </p:tav>
                                      </p:tavLst>
                                    </p:anim>
                                    <p:anim calcmode="lin" valueType="num">
                                      <p:cBhvr>
                                        <p:cTn id="29" dur="1000" fill="hold"/>
                                        <p:tgtEl>
                                          <p:spTgt spid="11"/>
                                        </p:tgtEl>
                                        <p:attrNameLst>
                                          <p:attrName>ppt_h</p:attrName>
                                        </p:attrNameLst>
                                      </p:cBhvr>
                                      <p:tavLst>
                                        <p:tav tm="0">
                                          <p:val>
                                            <p:fltVal val="0"/>
                                          </p:val>
                                        </p:tav>
                                        <p:tav tm="100000">
                                          <p:val>
                                            <p:strVal val="#ppt_h"/>
                                          </p:val>
                                        </p:tav>
                                      </p:tavLst>
                                    </p:anim>
                                    <p:animEffect transition="in" filter="fade">
                                      <p:cBhvr>
                                        <p:cTn id="30" dur="1000"/>
                                        <p:tgtEl>
                                          <p:spTgt spid="11"/>
                                        </p:tgtEl>
                                      </p:cBhvr>
                                    </p:animEffect>
                                  </p:childTnLst>
                                </p:cTn>
                              </p:par>
                              <p:par>
                                <p:cTn id="31" presetID="53" presetClass="entr" presetSubtype="16" fill="hold" grpId="0" nodeType="withEffect">
                                  <p:stCondLst>
                                    <p:cond delay="2500"/>
                                  </p:stCondLst>
                                  <p:childTnLst>
                                    <p:set>
                                      <p:cBhvr>
                                        <p:cTn id="32" dur="1" fill="hold">
                                          <p:stCondLst>
                                            <p:cond delay="0"/>
                                          </p:stCondLst>
                                        </p:cTn>
                                        <p:tgtEl>
                                          <p:spTgt spid="20"/>
                                        </p:tgtEl>
                                        <p:attrNameLst>
                                          <p:attrName>style.visibility</p:attrName>
                                        </p:attrNameLst>
                                      </p:cBhvr>
                                      <p:to>
                                        <p:strVal val="visible"/>
                                      </p:to>
                                    </p:set>
                                    <p:anim calcmode="lin" valueType="num">
                                      <p:cBhvr>
                                        <p:cTn id="33" dur="1000" fill="hold"/>
                                        <p:tgtEl>
                                          <p:spTgt spid="20"/>
                                        </p:tgtEl>
                                        <p:attrNameLst>
                                          <p:attrName>ppt_w</p:attrName>
                                        </p:attrNameLst>
                                      </p:cBhvr>
                                      <p:tavLst>
                                        <p:tav tm="0">
                                          <p:val>
                                            <p:fltVal val="0"/>
                                          </p:val>
                                        </p:tav>
                                        <p:tav tm="100000">
                                          <p:val>
                                            <p:strVal val="#ppt_w"/>
                                          </p:val>
                                        </p:tav>
                                      </p:tavLst>
                                    </p:anim>
                                    <p:anim calcmode="lin" valueType="num">
                                      <p:cBhvr>
                                        <p:cTn id="34" dur="1000" fill="hold"/>
                                        <p:tgtEl>
                                          <p:spTgt spid="20"/>
                                        </p:tgtEl>
                                        <p:attrNameLst>
                                          <p:attrName>ppt_h</p:attrName>
                                        </p:attrNameLst>
                                      </p:cBhvr>
                                      <p:tavLst>
                                        <p:tav tm="0">
                                          <p:val>
                                            <p:fltVal val="0"/>
                                          </p:val>
                                        </p:tav>
                                        <p:tav tm="100000">
                                          <p:val>
                                            <p:strVal val="#ppt_h"/>
                                          </p:val>
                                        </p:tav>
                                      </p:tavLst>
                                    </p:anim>
                                    <p:animEffect transition="in" filter="fade">
                                      <p:cBhvr>
                                        <p:cTn id="35" dur="1000"/>
                                        <p:tgtEl>
                                          <p:spTgt spid="20"/>
                                        </p:tgtEl>
                                      </p:cBhvr>
                                    </p:animEffect>
                                  </p:childTnLst>
                                </p:cTn>
                              </p:par>
                              <p:par>
                                <p:cTn id="36" presetID="53" presetClass="entr" presetSubtype="16" fill="hold" grpId="0" nodeType="withEffect">
                                  <p:stCondLst>
                                    <p:cond delay="2500"/>
                                  </p:stCondLst>
                                  <p:childTnLst>
                                    <p:set>
                                      <p:cBhvr>
                                        <p:cTn id="37" dur="1" fill="hold">
                                          <p:stCondLst>
                                            <p:cond delay="0"/>
                                          </p:stCondLst>
                                        </p:cTn>
                                        <p:tgtEl>
                                          <p:spTgt spid="16"/>
                                        </p:tgtEl>
                                        <p:attrNameLst>
                                          <p:attrName>style.visibility</p:attrName>
                                        </p:attrNameLst>
                                      </p:cBhvr>
                                      <p:to>
                                        <p:strVal val="visible"/>
                                      </p:to>
                                    </p:set>
                                    <p:anim calcmode="lin" valueType="num">
                                      <p:cBhvr>
                                        <p:cTn id="38" dur="1000" fill="hold"/>
                                        <p:tgtEl>
                                          <p:spTgt spid="16"/>
                                        </p:tgtEl>
                                        <p:attrNameLst>
                                          <p:attrName>ppt_w</p:attrName>
                                        </p:attrNameLst>
                                      </p:cBhvr>
                                      <p:tavLst>
                                        <p:tav tm="0">
                                          <p:val>
                                            <p:fltVal val="0"/>
                                          </p:val>
                                        </p:tav>
                                        <p:tav tm="100000">
                                          <p:val>
                                            <p:strVal val="#ppt_w"/>
                                          </p:val>
                                        </p:tav>
                                      </p:tavLst>
                                    </p:anim>
                                    <p:anim calcmode="lin" valueType="num">
                                      <p:cBhvr>
                                        <p:cTn id="39" dur="1000" fill="hold"/>
                                        <p:tgtEl>
                                          <p:spTgt spid="16"/>
                                        </p:tgtEl>
                                        <p:attrNameLst>
                                          <p:attrName>ppt_h</p:attrName>
                                        </p:attrNameLst>
                                      </p:cBhvr>
                                      <p:tavLst>
                                        <p:tav tm="0">
                                          <p:val>
                                            <p:fltVal val="0"/>
                                          </p:val>
                                        </p:tav>
                                        <p:tav tm="100000">
                                          <p:val>
                                            <p:strVal val="#ppt_h"/>
                                          </p:val>
                                        </p:tav>
                                      </p:tavLst>
                                    </p:anim>
                                    <p:animEffect transition="in" filter="fade">
                                      <p:cBhvr>
                                        <p:cTn id="40" dur="1000"/>
                                        <p:tgtEl>
                                          <p:spTgt spid="16"/>
                                        </p:tgtEl>
                                      </p:cBhvr>
                                    </p:animEffect>
                                  </p:childTnLst>
                                </p:cTn>
                              </p:par>
                              <p:par>
                                <p:cTn id="41" presetID="53" presetClass="entr" presetSubtype="16" fill="hold" grpId="0" nodeType="withEffect">
                                  <p:stCondLst>
                                    <p:cond delay="2500"/>
                                  </p:stCondLst>
                                  <p:childTnLst>
                                    <p:set>
                                      <p:cBhvr>
                                        <p:cTn id="42" dur="1" fill="hold">
                                          <p:stCondLst>
                                            <p:cond delay="0"/>
                                          </p:stCondLst>
                                        </p:cTn>
                                        <p:tgtEl>
                                          <p:spTgt spid="17"/>
                                        </p:tgtEl>
                                        <p:attrNameLst>
                                          <p:attrName>style.visibility</p:attrName>
                                        </p:attrNameLst>
                                      </p:cBhvr>
                                      <p:to>
                                        <p:strVal val="visible"/>
                                      </p:to>
                                    </p:set>
                                    <p:anim calcmode="lin" valueType="num">
                                      <p:cBhvr>
                                        <p:cTn id="43" dur="1000" fill="hold"/>
                                        <p:tgtEl>
                                          <p:spTgt spid="17"/>
                                        </p:tgtEl>
                                        <p:attrNameLst>
                                          <p:attrName>ppt_w</p:attrName>
                                        </p:attrNameLst>
                                      </p:cBhvr>
                                      <p:tavLst>
                                        <p:tav tm="0">
                                          <p:val>
                                            <p:fltVal val="0"/>
                                          </p:val>
                                        </p:tav>
                                        <p:tav tm="100000">
                                          <p:val>
                                            <p:strVal val="#ppt_w"/>
                                          </p:val>
                                        </p:tav>
                                      </p:tavLst>
                                    </p:anim>
                                    <p:anim calcmode="lin" valueType="num">
                                      <p:cBhvr>
                                        <p:cTn id="44" dur="1000" fill="hold"/>
                                        <p:tgtEl>
                                          <p:spTgt spid="17"/>
                                        </p:tgtEl>
                                        <p:attrNameLst>
                                          <p:attrName>ppt_h</p:attrName>
                                        </p:attrNameLst>
                                      </p:cBhvr>
                                      <p:tavLst>
                                        <p:tav tm="0">
                                          <p:val>
                                            <p:fltVal val="0"/>
                                          </p:val>
                                        </p:tav>
                                        <p:tav tm="100000">
                                          <p:val>
                                            <p:strVal val="#ppt_h"/>
                                          </p:val>
                                        </p:tav>
                                      </p:tavLst>
                                    </p:anim>
                                    <p:animEffect transition="in" filter="fade">
                                      <p:cBhvr>
                                        <p:cTn id="45" dur="1000"/>
                                        <p:tgtEl>
                                          <p:spTgt spid="17"/>
                                        </p:tgtEl>
                                      </p:cBhvr>
                                    </p:animEffect>
                                  </p:childTnLst>
                                </p:cTn>
                              </p:par>
                              <p:par>
                                <p:cTn id="46" presetID="53" presetClass="entr" presetSubtype="16" fill="hold" grpId="0" nodeType="withEffect">
                                  <p:stCondLst>
                                    <p:cond delay="2500"/>
                                  </p:stCondLst>
                                  <p:childTnLst>
                                    <p:set>
                                      <p:cBhvr>
                                        <p:cTn id="47" dur="1" fill="hold">
                                          <p:stCondLst>
                                            <p:cond delay="0"/>
                                          </p:stCondLst>
                                        </p:cTn>
                                        <p:tgtEl>
                                          <p:spTgt spid="18"/>
                                        </p:tgtEl>
                                        <p:attrNameLst>
                                          <p:attrName>style.visibility</p:attrName>
                                        </p:attrNameLst>
                                      </p:cBhvr>
                                      <p:to>
                                        <p:strVal val="visible"/>
                                      </p:to>
                                    </p:set>
                                    <p:anim calcmode="lin" valueType="num">
                                      <p:cBhvr>
                                        <p:cTn id="48" dur="1000" fill="hold"/>
                                        <p:tgtEl>
                                          <p:spTgt spid="18"/>
                                        </p:tgtEl>
                                        <p:attrNameLst>
                                          <p:attrName>ppt_w</p:attrName>
                                        </p:attrNameLst>
                                      </p:cBhvr>
                                      <p:tavLst>
                                        <p:tav tm="0">
                                          <p:val>
                                            <p:fltVal val="0"/>
                                          </p:val>
                                        </p:tav>
                                        <p:tav tm="100000">
                                          <p:val>
                                            <p:strVal val="#ppt_w"/>
                                          </p:val>
                                        </p:tav>
                                      </p:tavLst>
                                    </p:anim>
                                    <p:anim calcmode="lin" valueType="num">
                                      <p:cBhvr>
                                        <p:cTn id="49" dur="1000" fill="hold"/>
                                        <p:tgtEl>
                                          <p:spTgt spid="18"/>
                                        </p:tgtEl>
                                        <p:attrNameLst>
                                          <p:attrName>ppt_h</p:attrName>
                                        </p:attrNameLst>
                                      </p:cBhvr>
                                      <p:tavLst>
                                        <p:tav tm="0">
                                          <p:val>
                                            <p:fltVal val="0"/>
                                          </p:val>
                                        </p:tav>
                                        <p:tav tm="100000">
                                          <p:val>
                                            <p:strVal val="#ppt_h"/>
                                          </p:val>
                                        </p:tav>
                                      </p:tavLst>
                                    </p:anim>
                                    <p:animEffect transition="in" filter="fade">
                                      <p:cBhvr>
                                        <p:cTn id="50" dur="1000"/>
                                        <p:tgtEl>
                                          <p:spTgt spid="18"/>
                                        </p:tgtEl>
                                      </p:cBhvr>
                                    </p:animEffect>
                                  </p:childTnLst>
                                </p:cTn>
                              </p:par>
                              <p:par>
                                <p:cTn id="51" presetID="22" presetClass="entr" presetSubtype="8" fill="hold" nodeType="withEffect">
                                  <p:stCondLst>
                                    <p:cond delay="2500"/>
                                  </p:stCondLst>
                                  <p:childTnLst>
                                    <p:set>
                                      <p:cBhvr>
                                        <p:cTn id="52" dur="1" fill="hold">
                                          <p:stCondLst>
                                            <p:cond delay="0"/>
                                          </p:stCondLst>
                                        </p:cTn>
                                        <p:tgtEl>
                                          <p:spTgt spid="28"/>
                                        </p:tgtEl>
                                        <p:attrNameLst>
                                          <p:attrName>style.visibility</p:attrName>
                                        </p:attrNameLst>
                                      </p:cBhvr>
                                      <p:to>
                                        <p:strVal val="visible"/>
                                      </p:to>
                                    </p:set>
                                    <p:animEffect transition="in" filter="wipe(left)">
                                      <p:cBhvr>
                                        <p:cTn id="53" dur="1500"/>
                                        <p:tgtEl>
                                          <p:spTgt spid="28"/>
                                        </p:tgtEl>
                                      </p:cBhvr>
                                    </p:animEffect>
                                  </p:childTnLst>
                                </p:cTn>
                              </p:par>
                              <p:par>
                                <p:cTn id="54" presetID="22" presetClass="entr" presetSubtype="8" fill="hold" grpId="0" nodeType="withEffect">
                                  <p:stCondLst>
                                    <p:cond delay="2500"/>
                                  </p:stCondLst>
                                  <p:childTnLst>
                                    <p:set>
                                      <p:cBhvr>
                                        <p:cTn id="55" dur="1" fill="hold">
                                          <p:stCondLst>
                                            <p:cond delay="0"/>
                                          </p:stCondLst>
                                        </p:cTn>
                                        <p:tgtEl>
                                          <p:spTgt spid="37"/>
                                        </p:tgtEl>
                                        <p:attrNameLst>
                                          <p:attrName>style.visibility</p:attrName>
                                        </p:attrNameLst>
                                      </p:cBhvr>
                                      <p:to>
                                        <p:strVal val="visible"/>
                                      </p:to>
                                    </p:set>
                                    <p:animEffect transition="in" filter="wipe(left)">
                                      <p:cBhvr>
                                        <p:cTn id="56" dur="1000"/>
                                        <p:tgtEl>
                                          <p:spTgt spid="37"/>
                                        </p:tgtEl>
                                      </p:cBhvr>
                                    </p:animEffect>
                                  </p:childTnLst>
                                </p:cTn>
                              </p:par>
                              <p:par>
                                <p:cTn id="57" presetID="22" presetClass="entr" presetSubtype="8" fill="hold" grpId="0" nodeType="withEffect">
                                  <p:stCondLst>
                                    <p:cond delay="2500"/>
                                  </p:stCondLst>
                                  <p:childTnLst>
                                    <p:set>
                                      <p:cBhvr>
                                        <p:cTn id="58" dur="1" fill="hold">
                                          <p:stCondLst>
                                            <p:cond delay="0"/>
                                          </p:stCondLst>
                                        </p:cTn>
                                        <p:tgtEl>
                                          <p:spTgt spid="42"/>
                                        </p:tgtEl>
                                        <p:attrNameLst>
                                          <p:attrName>style.visibility</p:attrName>
                                        </p:attrNameLst>
                                      </p:cBhvr>
                                      <p:to>
                                        <p:strVal val="visible"/>
                                      </p:to>
                                    </p:set>
                                    <p:animEffect transition="in" filter="wipe(left)">
                                      <p:cBhvr>
                                        <p:cTn id="59" dur="1000"/>
                                        <p:tgtEl>
                                          <p:spTgt spid="42"/>
                                        </p:tgtEl>
                                      </p:cBhvr>
                                    </p:animEffect>
                                  </p:childTnLst>
                                </p:cTn>
                              </p:par>
                              <p:par>
                                <p:cTn id="60" presetID="22" presetClass="entr" presetSubtype="8" fill="hold" grpId="0" nodeType="withEffect">
                                  <p:stCondLst>
                                    <p:cond delay="2500"/>
                                  </p:stCondLst>
                                  <p:childTnLst>
                                    <p:set>
                                      <p:cBhvr>
                                        <p:cTn id="61" dur="1" fill="hold">
                                          <p:stCondLst>
                                            <p:cond delay="0"/>
                                          </p:stCondLst>
                                        </p:cTn>
                                        <p:tgtEl>
                                          <p:spTgt spid="43"/>
                                        </p:tgtEl>
                                        <p:attrNameLst>
                                          <p:attrName>style.visibility</p:attrName>
                                        </p:attrNameLst>
                                      </p:cBhvr>
                                      <p:to>
                                        <p:strVal val="visible"/>
                                      </p:to>
                                    </p:set>
                                    <p:animEffect transition="in" filter="wipe(left)">
                                      <p:cBhvr>
                                        <p:cTn id="62" dur="1000"/>
                                        <p:tgtEl>
                                          <p:spTgt spid="43"/>
                                        </p:tgtEl>
                                      </p:cBhvr>
                                    </p:animEffect>
                                  </p:childTnLst>
                                </p:cTn>
                              </p:par>
                              <p:par>
                                <p:cTn id="63" presetID="22" presetClass="entr" presetSubtype="8" fill="hold" grpId="0" nodeType="withEffect">
                                  <p:stCondLst>
                                    <p:cond delay="2500"/>
                                  </p:stCondLst>
                                  <p:childTnLst>
                                    <p:set>
                                      <p:cBhvr>
                                        <p:cTn id="64" dur="1" fill="hold">
                                          <p:stCondLst>
                                            <p:cond delay="0"/>
                                          </p:stCondLst>
                                        </p:cTn>
                                        <p:tgtEl>
                                          <p:spTgt spid="44"/>
                                        </p:tgtEl>
                                        <p:attrNameLst>
                                          <p:attrName>style.visibility</p:attrName>
                                        </p:attrNameLst>
                                      </p:cBhvr>
                                      <p:to>
                                        <p:strVal val="visible"/>
                                      </p:to>
                                    </p:set>
                                    <p:animEffect transition="in" filter="wipe(left)">
                                      <p:cBhvr>
                                        <p:cTn id="65" dur="1000"/>
                                        <p:tgtEl>
                                          <p:spTgt spid="44"/>
                                        </p:tgtEl>
                                      </p:cBhvr>
                                    </p:animEffect>
                                  </p:childTnLst>
                                </p:cTn>
                              </p:par>
                              <p:par>
                                <p:cTn id="66" presetID="22" presetClass="entr" presetSubtype="8" fill="hold" grpId="0" nodeType="withEffect">
                                  <p:stCondLst>
                                    <p:cond delay="2500"/>
                                  </p:stCondLst>
                                  <p:childTnLst>
                                    <p:set>
                                      <p:cBhvr>
                                        <p:cTn id="67" dur="1" fill="hold">
                                          <p:stCondLst>
                                            <p:cond delay="0"/>
                                          </p:stCondLst>
                                        </p:cTn>
                                        <p:tgtEl>
                                          <p:spTgt spid="45"/>
                                        </p:tgtEl>
                                        <p:attrNameLst>
                                          <p:attrName>style.visibility</p:attrName>
                                        </p:attrNameLst>
                                      </p:cBhvr>
                                      <p:to>
                                        <p:strVal val="visible"/>
                                      </p:to>
                                    </p:set>
                                    <p:animEffect transition="in" filter="wipe(left)">
                                      <p:cBhvr>
                                        <p:cTn id="68" dur="1000"/>
                                        <p:tgtEl>
                                          <p:spTgt spid="45"/>
                                        </p:tgtEl>
                                      </p:cBhvr>
                                    </p:animEffect>
                                  </p:childTnLst>
                                </p:cTn>
                              </p:par>
                              <p:par>
                                <p:cTn id="69" presetID="22" presetClass="entr" presetSubtype="8" fill="hold" grpId="0" nodeType="withEffect">
                                  <p:stCondLst>
                                    <p:cond delay="2500"/>
                                  </p:stCondLst>
                                  <p:childTnLst>
                                    <p:set>
                                      <p:cBhvr>
                                        <p:cTn id="70" dur="1" fill="hold">
                                          <p:stCondLst>
                                            <p:cond delay="0"/>
                                          </p:stCondLst>
                                        </p:cTn>
                                        <p:tgtEl>
                                          <p:spTgt spid="46"/>
                                        </p:tgtEl>
                                        <p:attrNameLst>
                                          <p:attrName>style.visibility</p:attrName>
                                        </p:attrNameLst>
                                      </p:cBhvr>
                                      <p:to>
                                        <p:strVal val="visible"/>
                                      </p:to>
                                    </p:set>
                                    <p:animEffect transition="in" filter="wipe(left)">
                                      <p:cBhvr>
                                        <p:cTn id="71" dur="1000"/>
                                        <p:tgtEl>
                                          <p:spTgt spid="46"/>
                                        </p:tgtEl>
                                      </p:cBhvr>
                                    </p:animEffect>
                                  </p:childTnLst>
                                </p:cTn>
                              </p:par>
                              <p:par>
                                <p:cTn id="72" presetID="22" presetClass="entr" presetSubtype="8" fill="hold" grpId="0" nodeType="withEffect">
                                  <p:stCondLst>
                                    <p:cond delay="2500"/>
                                  </p:stCondLst>
                                  <p:childTnLst>
                                    <p:set>
                                      <p:cBhvr>
                                        <p:cTn id="73" dur="1" fill="hold">
                                          <p:stCondLst>
                                            <p:cond delay="0"/>
                                          </p:stCondLst>
                                        </p:cTn>
                                        <p:tgtEl>
                                          <p:spTgt spid="47"/>
                                        </p:tgtEl>
                                        <p:attrNameLst>
                                          <p:attrName>style.visibility</p:attrName>
                                        </p:attrNameLst>
                                      </p:cBhvr>
                                      <p:to>
                                        <p:strVal val="visible"/>
                                      </p:to>
                                    </p:set>
                                    <p:animEffect transition="in" filter="wipe(left)">
                                      <p:cBhvr>
                                        <p:cTn id="74" dur="1000"/>
                                        <p:tgtEl>
                                          <p:spTgt spid="47"/>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8"/>
                                        </p:tgtEl>
                                        <p:attrNameLst>
                                          <p:attrName>style.visibility</p:attrName>
                                        </p:attrNameLst>
                                      </p:cBhvr>
                                      <p:to>
                                        <p:strVal val="visible"/>
                                      </p:to>
                                    </p:set>
                                    <p:animEffect transition="in" filter="wipe(left)">
                                      <p:cBhvr>
                                        <p:cTn id="77" dur="1000"/>
                                        <p:tgtEl>
                                          <p:spTgt spid="48"/>
                                        </p:tgtEl>
                                      </p:cBhvr>
                                    </p:animEffect>
                                  </p:childTnLst>
                                </p:cTn>
                              </p:par>
                              <p:par>
                                <p:cTn id="78" presetID="22" presetClass="entr" presetSubtype="8" fill="hold" grpId="0" nodeType="withEffect">
                                  <p:stCondLst>
                                    <p:cond delay="3500"/>
                                  </p:stCondLst>
                                  <p:childTnLst>
                                    <p:set>
                                      <p:cBhvr>
                                        <p:cTn id="79" dur="1" fill="hold">
                                          <p:stCondLst>
                                            <p:cond delay="0"/>
                                          </p:stCondLst>
                                        </p:cTn>
                                        <p:tgtEl>
                                          <p:spTgt spid="49"/>
                                        </p:tgtEl>
                                        <p:attrNameLst>
                                          <p:attrName>style.visibility</p:attrName>
                                        </p:attrNameLst>
                                      </p:cBhvr>
                                      <p:to>
                                        <p:strVal val="visible"/>
                                      </p:to>
                                    </p:set>
                                    <p:animEffect transition="in" filter="wipe(left)">
                                      <p:cBhvr>
                                        <p:cTn id="80" dur="1000"/>
                                        <p:tgtEl>
                                          <p:spTgt spid="49"/>
                                        </p:tgtEl>
                                      </p:cBhvr>
                                    </p:animEffect>
                                  </p:childTnLst>
                                </p:cTn>
                              </p:par>
                              <p:par>
                                <p:cTn id="81" presetID="22" presetClass="entr" presetSubtype="8" fill="hold" grpId="0" nodeType="withEffect">
                                  <p:stCondLst>
                                    <p:cond delay="3500"/>
                                  </p:stCondLst>
                                  <p:childTnLst>
                                    <p:set>
                                      <p:cBhvr>
                                        <p:cTn id="82" dur="1" fill="hold">
                                          <p:stCondLst>
                                            <p:cond delay="0"/>
                                          </p:stCondLst>
                                        </p:cTn>
                                        <p:tgtEl>
                                          <p:spTgt spid="50"/>
                                        </p:tgtEl>
                                        <p:attrNameLst>
                                          <p:attrName>style.visibility</p:attrName>
                                        </p:attrNameLst>
                                      </p:cBhvr>
                                      <p:to>
                                        <p:strVal val="visible"/>
                                      </p:to>
                                    </p:set>
                                    <p:animEffect transition="in" filter="wipe(left)">
                                      <p:cBhvr>
                                        <p:cTn id="83" dur="1000"/>
                                        <p:tgtEl>
                                          <p:spTgt spid="50"/>
                                        </p:tgtEl>
                                      </p:cBhvr>
                                    </p:animEffect>
                                  </p:childTnLst>
                                </p:cTn>
                              </p:par>
                              <p:par>
                                <p:cTn id="84" presetID="22" presetClass="entr" presetSubtype="8" fill="hold" grpId="0" nodeType="withEffect">
                                  <p:stCondLst>
                                    <p:cond delay="3500"/>
                                  </p:stCondLst>
                                  <p:childTnLst>
                                    <p:set>
                                      <p:cBhvr>
                                        <p:cTn id="85" dur="1" fill="hold">
                                          <p:stCondLst>
                                            <p:cond delay="0"/>
                                          </p:stCondLst>
                                        </p:cTn>
                                        <p:tgtEl>
                                          <p:spTgt spid="51"/>
                                        </p:tgtEl>
                                        <p:attrNameLst>
                                          <p:attrName>style.visibility</p:attrName>
                                        </p:attrNameLst>
                                      </p:cBhvr>
                                      <p:to>
                                        <p:strVal val="visible"/>
                                      </p:to>
                                    </p:set>
                                    <p:animEffect transition="in" filter="wipe(left)">
                                      <p:cBhvr>
                                        <p:cTn id="86" dur="1000"/>
                                        <p:tgtEl>
                                          <p:spTgt spid="51"/>
                                        </p:tgtEl>
                                      </p:cBhvr>
                                    </p:animEffect>
                                  </p:childTnLst>
                                </p:cTn>
                              </p:par>
                              <p:par>
                                <p:cTn id="87" presetID="22" presetClass="entr" presetSubtype="8" fill="hold" grpId="0" nodeType="withEffect">
                                  <p:stCondLst>
                                    <p:cond delay="3500"/>
                                  </p:stCondLst>
                                  <p:childTnLst>
                                    <p:set>
                                      <p:cBhvr>
                                        <p:cTn id="88" dur="1" fill="hold">
                                          <p:stCondLst>
                                            <p:cond delay="0"/>
                                          </p:stCondLst>
                                        </p:cTn>
                                        <p:tgtEl>
                                          <p:spTgt spid="52"/>
                                        </p:tgtEl>
                                        <p:attrNameLst>
                                          <p:attrName>style.visibility</p:attrName>
                                        </p:attrNameLst>
                                      </p:cBhvr>
                                      <p:to>
                                        <p:strVal val="visible"/>
                                      </p:to>
                                    </p:set>
                                    <p:animEffect transition="in" filter="wipe(left)">
                                      <p:cBhvr>
                                        <p:cTn id="89" dur="1000"/>
                                        <p:tgtEl>
                                          <p:spTgt spid="52"/>
                                        </p:tgtEl>
                                      </p:cBhvr>
                                    </p:animEffect>
                                  </p:childTnLst>
                                </p:cTn>
                              </p:par>
                              <p:par>
                                <p:cTn id="90" presetID="22" presetClass="entr" presetSubtype="8" fill="hold" grpId="0" nodeType="withEffect">
                                  <p:stCondLst>
                                    <p:cond delay="3500"/>
                                  </p:stCondLst>
                                  <p:childTnLst>
                                    <p:set>
                                      <p:cBhvr>
                                        <p:cTn id="91" dur="1" fill="hold">
                                          <p:stCondLst>
                                            <p:cond delay="0"/>
                                          </p:stCondLst>
                                        </p:cTn>
                                        <p:tgtEl>
                                          <p:spTgt spid="53"/>
                                        </p:tgtEl>
                                        <p:attrNameLst>
                                          <p:attrName>style.visibility</p:attrName>
                                        </p:attrNameLst>
                                      </p:cBhvr>
                                      <p:to>
                                        <p:strVal val="visible"/>
                                      </p:to>
                                    </p:set>
                                    <p:animEffect transition="in" filter="wipe(left)">
                                      <p:cBhvr>
                                        <p:cTn id="92" dur="1000"/>
                                        <p:tgtEl>
                                          <p:spTgt spid="53"/>
                                        </p:tgtEl>
                                      </p:cBhvr>
                                    </p:animEffect>
                                  </p:childTnLst>
                                </p:cTn>
                              </p:par>
                              <p:par>
                                <p:cTn id="93" presetID="22" presetClass="entr" presetSubtype="8" fill="hold" grpId="0" nodeType="withEffect">
                                  <p:stCondLst>
                                    <p:cond delay="3500"/>
                                  </p:stCondLst>
                                  <p:childTnLst>
                                    <p:set>
                                      <p:cBhvr>
                                        <p:cTn id="94" dur="1" fill="hold">
                                          <p:stCondLst>
                                            <p:cond delay="0"/>
                                          </p:stCondLst>
                                        </p:cTn>
                                        <p:tgtEl>
                                          <p:spTgt spid="54"/>
                                        </p:tgtEl>
                                        <p:attrNameLst>
                                          <p:attrName>style.visibility</p:attrName>
                                        </p:attrNameLst>
                                      </p:cBhvr>
                                      <p:to>
                                        <p:strVal val="visible"/>
                                      </p:to>
                                    </p:set>
                                    <p:animEffect transition="in" filter="wipe(left)">
                                      <p:cBhvr>
                                        <p:cTn id="95" dur="1000"/>
                                        <p:tgtEl>
                                          <p:spTgt spid="54"/>
                                        </p:tgtEl>
                                      </p:cBhvr>
                                    </p:animEffect>
                                  </p:childTnLst>
                                </p:cTn>
                              </p:par>
                              <p:par>
                                <p:cTn id="96" presetID="10" presetClass="entr" presetSubtype="0" fill="hold" nodeType="withEffect">
                                  <p:stCondLst>
                                    <p:cond delay="0"/>
                                  </p:stCondLst>
                                  <p:childTnLst>
                                    <p:set>
                                      <p:cBhvr>
                                        <p:cTn id="97" dur="1" fill="hold">
                                          <p:stCondLst>
                                            <p:cond delay="0"/>
                                          </p:stCondLst>
                                        </p:cTn>
                                        <p:tgtEl>
                                          <p:spTgt spid="3"/>
                                        </p:tgtEl>
                                        <p:attrNameLst>
                                          <p:attrName>style.visibility</p:attrName>
                                        </p:attrNameLst>
                                      </p:cBhvr>
                                      <p:to>
                                        <p:strVal val="visible"/>
                                      </p:to>
                                    </p:set>
                                    <p:animEffect transition="in" filter="fade">
                                      <p:cBhvr>
                                        <p:cTn id="98" dur="1500"/>
                                        <p:tgtEl>
                                          <p:spTgt spid="3"/>
                                        </p:tgtEl>
                                      </p:cBhvr>
                                    </p:animEffect>
                                  </p:childTnLst>
                                </p:cTn>
                              </p:par>
                              <p:par>
                                <p:cTn id="99" presetID="0" presetClass="path" presetSubtype="0" decel="50000" fill="hold" nodeType="withEffect">
                                  <p:stCondLst>
                                    <p:cond delay="0"/>
                                  </p:stCondLst>
                                  <p:childTnLst>
                                    <p:animMotion origin="layout" path="M 0.00065 0.1287 L 2.08333E-6 0 " pathEditMode="relative" rAng="0" ptsTypes="AA">
                                      <p:cBhvr>
                                        <p:cTn id="100" dur="3000" fill="hold"/>
                                        <p:tgtEl>
                                          <p:spTgt spid="3"/>
                                        </p:tgtEl>
                                        <p:attrNameLst>
                                          <p:attrName>ppt_x</p:attrName>
                                          <p:attrName>ppt_y</p:attrName>
                                        </p:attrNameLst>
                                      </p:cBhvr>
                                      <p:rCtr x="-39" y="-6435"/>
                                    </p:animMotion>
                                  </p:childTnLst>
                                </p:cTn>
                              </p:par>
                              <p:par>
                                <p:cTn id="101" presetID="16" presetClass="entr" presetSubtype="42" fill="hold" grpId="0" nodeType="withEffect">
                                  <p:stCondLst>
                                    <p:cond delay="2500"/>
                                  </p:stCondLst>
                                  <p:childTnLst>
                                    <p:set>
                                      <p:cBhvr>
                                        <p:cTn id="102" dur="1" fill="hold">
                                          <p:stCondLst>
                                            <p:cond delay="0"/>
                                          </p:stCondLst>
                                        </p:cTn>
                                        <p:tgtEl>
                                          <p:spTgt spid="7"/>
                                        </p:tgtEl>
                                        <p:attrNameLst>
                                          <p:attrName>style.visibility</p:attrName>
                                        </p:attrNameLst>
                                      </p:cBhvr>
                                      <p:to>
                                        <p:strVal val="visible"/>
                                      </p:to>
                                    </p:set>
                                    <p:animEffect transition="in" filter="barn(outHorizontal)">
                                      <p:cBhvr>
                                        <p:cTn id="103" dur="1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P spid="4" grpId="1" animBg="1"/>
      <p:bldP spid="9" grpId="0" animBg="1"/>
      <p:bldP spid="10" grpId="0" animBg="1"/>
      <p:bldP spid="11" grpId="0" animBg="1"/>
      <p:bldP spid="20" grpId="0" animBg="1"/>
      <p:bldP spid="16" grpId="0" animBg="1"/>
      <p:bldP spid="17" grpId="0" animBg="1"/>
      <p:bldP spid="18" grpId="0" animBg="1"/>
      <p:bldP spid="37" grpId="0"/>
      <p:bldP spid="42" grpId="0"/>
      <p:bldP spid="43" grpId="0"/>
      <p:bldP spid="44" grpId="0"/>
      <p:bldP spid="45" grpId="0"/>
      <p:bldP spid="46" grpId="0"/>
      <p:bldP spid="47" grpId="0"/>
      <p:bldP spid="48" grpId="0"/>
      <p:bldP spid="49" grpId="0"/>
      <p:bldP spid="50" grpId="0"/>
      <p:bldP spid="51" grpId="0"/>
      <p:bldP spid="52" grpId="0"/>
      <p:bldP spid="53" grpId="0"/>
      <p:bldP spid="54" grpId="0"/>
      <p:bldP spid="57" grpId="0" animBg="1"/>
      <p:bldP spid="5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Freeform: Shape 25">
            <a:extLst>
              <a:ext uri="{FF2B5EF4-FFF2-40B4-BE49-F238E27FC236}">
                <a16:creationId xmlns:a16="http://schemas.microsoft.com/office/drawing/2014/main" id="{B4082544-A518-4447-AE47-07C9592C3599}"/>
              </a:ext>
            </a:extLst>
          </p:cNvPr>
          <p:cNvSpPr/>
          <p:nvPr/>
        </p:nvSpPr>
        <p:spPr>
          <a:xfrm>
            <a:off x="1200529" y="1264846"/>
            <a:ext cx="10445368" cy="806774"/>
          </a:xfrm>
          <a:custGeom>
            <a:avLst/>
            <a:gdLst>
              <a:gd name="connsiteX0" fmla="*/ 811265 w 10445368"/>
              <a:gd name="connsiteY0" fmla="*/ 0 h 806774"/>
              <a:gd name="connsiteX1" fmla="*/ 9634103 w 10445368"/>
              <a:gd name="connsiteY1" fmla="*/ 0 h 806774"/>
              <a:gd name="connsiteX2" fmla="*/ 10429380 w 10445368"/>
              <a:gd name="connsiteY2" fmla="*/ 648169 h 806774"/>
              <a:gd name="connsiteX3" fmla="*/ 10445368 w 10445368"/>
              <a:gd name="connsiteY3" fmla="*/ 806774 h 806774"/>
              <a:gd name="connsiteX4" fmla="*/ 0 w 10445368"/>
              <a:gd name="connsiteY4" fmla="*/ 806774 h 806774"/>
              <a:gd name="connsiteX5" fmla="*/ 15988 w 10445368"/>
              <a:gd name="connsiteY5" fmla="*/ 648169 h 806774"/>
              <a:gd name="connsiteX6" fmla="*/ 811265 w 10445368"/>
              <a:gd name="connsiteY6" fmla="*/ 0 h 806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45368" h="806774">
                <a:moveTo>
                  <a:pt x="811265" y="0"/>
                </a:moveTo>
                <a:lnTo>
                  <a:pt x="9634103" y="0"/>
                </a:lnTo>
                <a:cubicBezTo>
                  <a:pt x="10026390" y="0"/>
                  <a:pt x="10353685" y="278260"/>
                  <a:pt x="10429380" y="648169"/>
                </a:cubicBezTo>
                <a:lnTo>
                  <a:pt x="10445368" y="806774"/>
                </a:lnTo>
                <a:lnTo>
                  <a:pt x="0" y="806774"/>
                </a:lnTo>
                <a:lnTo>
                  <a:pt x="15988" y="648169"/>
                </a:lnTo>
                <a:cubicBezTo>
                  <a:pt x="91683" y="278260"/>
                  <a:pt x="418978" y="0"/>
                  <a:pt x="811265" y="0"/>
                </a:cubicBezTo>
                <a:close/>
              </a:path>
            </a:pathLst>
          </a:custGeom>
          <a:gradFill flip="none" rotWithShape="1">
            <a:gsLst>
              <a:gs pos="7000">
                <a:schemeClr val="accent4">
                  <a:alpha val="50000"/>
                </a:schemeClr>
              </a:gs>
              <a:gs pos="100000">
                <a:schemeClr val="accent1">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82880" rtlCol="0" anchor="ctr">
            <a:noAutofit/>
          </a:bodyPr>
          <a:lstStyle/>
          <a:p>
            <a:pPr>
              <a:lnSpc>
                <a:spcPts val="1800"/>
              </a:lnSpc>
            </a:pPr>
            <a:endParaRPr lang="en-US" sz="1100" dirty="0">
              <a:solidFill>
                <a:schemeClr val="tx1"/>
              </a:solidFill>
              <a:latin typeface="Montserrat" panose="00000500000000000000" pitchFamily="50" charset="0"/>
            </a:endParaRPr>
          </a:p>
        </p:txBody>
      </p:sp>
      <p:sp>
        <p:nvSpPr>
          <p:cNvPr id="78" name="Rectangle 77">
            <a:extLst>
              <a:ext uri="{FF2B5EF4-FFF2-40B4-BE49-F238E27FC236}">
                <a16:creationId xmlns:a16="http://schemas.microsoft.com/office/drawing/2014/main" id="{4CA0B967-6BBD-4206-876A-E8AED199162A}"/>
              </a:ext>
            </a:extLst>
          </p:cNvPr>
          <p:cNvSpPr/>
          <p:nvPr/>
        </p:nvSpPr>
        <p:spPr>
          <a:xfrm>
            <a:off x="3523114" y="1327993"/>
            <a:ext cx="1764342" cy="3080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1200" b="1" dirty="0">
                <a:solidFill>
                  <a:schemeClr val="tx1"/>
                </a:solidFill>
                <a:latin typeface="Montserrat" panose="00000500000000000000" pitchFamily="50" charset="0"/>
              </a:rPr>
              <a:t>No Fit</a:t>
            </a:r>
          </a:p>
        </p:txBody>
      </p:sp>
      <p:sp>
        <p:nvSpPr>
          <p:cNvPr id="79" name="Rectangle 78">
            <a:extLst>
              <a:ext uri="{FF2B5EF4-FFF2-40B4-BE49-F238E27FC236}">
                <a16:creationId xmlns:a16="http://schemas.microsoft.com/office/drawing/2014/main" id="{ED11143D-E351-4037-B3FF-F6833B01A959}"/>
              </a:ext>
            </a:extLst>
          </p:cNvPr>
          <p:cNvSpPr/>
          <p:nvPr/>
        </p:nvSpPr>
        <p:spPr>
          <a:xfrm>
            <a:off x="5975351" y="1327993"/>
            <a:ext cx="1764342" cy="3080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1200" b="1" dirty="0">
                <a:solidFill>
                  <a:schemeClr val="tx1"/>
                </a:solidFill>
                <a:latin typeface="Montserrat" panose="00000500000000000000" pitchFamily="50" charset="0"/>
              </a:rPr>
              <a:t>Workable Fit</a:t>
            </a:r>
          </a:p>
        </p:txBody>
      </p:sp>
      <p:sp>
        <p:nvSpPr>
          <p:cNvPr id="80" name="Rectangle 79">
            <a:extLst>
              <a:ext uri="{FF2B5EF4-FFF2-40B4-BE49-F238E27FC236}">
                <a16:creationId xmlns:a16="http://schemas.microsoft.com/office/drawing/2014/main" id="{BCEF3127-A2CC-4B32-9F9E-51773785D72D}"/>
              </a:ext>
            </a:extLst>
          </p:cNvPr>
          <p:cNvSpPr/>
          <p:nvPr/>
        </p:nvSpPr>
        <p:spPr>
          <a:xfrm>
            <a:off x="8427588" y="1327993"/>
            <a:ext cx="1764342" cy="3080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1200" b="1" dirty="0">
                <a:solidFill>
                  <a:schemeClr val="tx1"/>
                </a:solidFill>
                <a:latin typeface="Montserrat" panose="00000500000000000000" pitchFamily="50" charset="0"/>
              </a:rPr>
              <a:t>Complete Fit</a:t>
            </a:r>
          </a:p>
        </p:txBody>
      </p:sp>
      <p:sp>
        <p:nvSpPr>
          <p:cNvPr id="81" name="Rectangle 80">
            <a:extLst>
              <a:ext uri="{FF2B5EF4-FFF2-40B4-BE49-F238E27FC236}">
                <a16:creationId xmlns:a16="http://schemas.microsoft.com/office/drawing/2014/main" id="{94350D57-37A4-472C-9E77-8CAD88BE1B35}"/>
              </a:ext>
            </a:extLst>
          </p:cNvPr>
          <p:cNvSpPr/>
          <p:nvPr/>
        </p:nvSpPr>
        <p:spPr>
          <a:xfrm>
            <a:off x="10476278" y="1327993"/>
            <a:ext cx="793168" cy="3080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latin typeface="Montserrat" panose="00000500000000000000" pitchFamily="50" charset="0"/>
              </a:rPr>
              <a:t>Score</a:t>
            </a:r>
          </a:p>
        </p:txBody>
      </p:sp>
      <p:sp>
        <p:nvSpPr>
          <p:cNvPr id="7" name="Slide Number Placeholder 6">
            <a:extLst>
              <a:ext uri="{FF2B5EF4-FFF2-40B4-BE49-F238E27FC236}">
                <a16:creationId xmlns:a16="http://schemas.microsoft.com/office/drawing/2014/main" id="{CC4B247F-5AD1-4836-A3EC-CA4060BB8988}"/>
              </a:ext>
            </a:extLst>
          </p:cNvPr>
          <p:cNvSpPr>
            <a:spLocks noGrp="1"/>
          </p:cNvSpPr>
          <p:nvPr>
            <p:ph type="sldNum" sz="quarter" idx="12"/>
          </p:nvPr>
        </p:nvSpPr>
        <p:spPr/>
        <p:txBody>
          <a:bodyPr/>
          <a:lstStyle/>
          <a:p>
            <a:fld id="{0994EF40-5A8D-EB43-8CF9-33945DB63878}" type="slidenum">
              <a:rPr lang="en-US" smtClean="0"/>
              <a:pPr/>
              <a:t>21</a:t>
            </a:fld>
            <a:endParaRPr lang="en-US" dirty="0"/>
          </a:p>
        </p:txBody>
      </p:sp>
      <p:sp>
        <p:nvSpPr>
          <p:cNvPr id="9" name="TextBox 8">
            <a:extLst>
              <a:ext uri="{FF2B5EF4-FFF2-40B4-BE49-F238E27FC236}">
                <a16:creationId xmlns:a16="http://schemas.microsoft.com/office/drawing/2014/main" id="{75075D36-5F17-4BD9-AF50-EDF5B933914C}"/>
              </a:ext>
            </a:extLst>
          </p:cNvPr>
          <p:cNvSpPr txBox="1"/>
          <p:nvPr/>
        </p:nvSpPr>
        <p:spPr>
          <a:xfrm rot="16200000">
            <a:off x="-948282" y="1442278"/>
            <a:ext cx="254428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B2B Specific</a:t>
            </a:r>
          </a:p>
        </p:txBody>
      </p:sp>
      <p:sp>
        <p:nvSpPr>
          <p:cNvPr id="12" name="TextBox 11">
            <a:extLst>
              <a:ext uri="{FF2B5EF4-FFF2-40B4-BE49-F238E27FC236}">
                <a16:creationId xmlns:a16="http://schemas.microsoft.com/office/drawing/2014/main" id="{CF220E0F-D276-4962-9D87-63791EB20988}"/>
              </a:ext>
            </a:extLst>
          </p:cNvPr>
          <p:cNvSpPr txBox="1"/>
          <p:nvPr/>
        </p:nvSpPr>
        <p:spPr>
          <a:xfrm>
            <a:off x="1200026" y="481960"/>
            <a:ext cx="7002238"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IDEAL CLIENT/CUSTOMER PROFILE (ICP)</a:t>
            </a:r>
          </a:p>
        </p:txBody>
      </p:sp>
      <p:sp>
        <p:nvSpPr>
          <p:cNvPr id="13" name="Rectangle: Rounded Corners 12">
            <a:extLst>
              <a:ext uri="{FF2B5EF4-FFF2-40B4-BE49-F238E27FC236}">
                <a16:creationId xmlns:a16="http://schemas.microsoft.com/office/drawing/2014/main" id="{E82C3BC9-EDFB-42D9-AD2B-02F870C903F4}"/>
              </a:ext>
            </a:extLst>
          </p:cNvPr>
          <p:cNvSpPr/>
          <p:nvPr/>
        </p:nvSpPr>
        <p:spPr>
          <a:xfrm>
            <a:off x="1576979" y="3613754"/>
            <a:ext cx="9692467" cy="8167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Rounded Corners 14">
            <a:extLst>
              <a:ext uri="{FF2B5EF4-FFF2-40B4-BE49-F238E27FC236}">
                <a16:creationId xmlns:a16="http://schemas.microsoft.com/office/drawing/2014/main" id="{98746F39-791E-492D-B3FE-B25AF5B8D500}"/>
              </a:ext>
            </a:extLst>
          </p:cNvPr>
          <p:cNvSpPr/>
          <p:nvPr/>
        </p:nvSpPr>
        <p:spPr>
          <a:xfrm>
            <a:off x="1576979" y="4586514"/>
            <a:ext cx="9692467" cy="8167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Rounded Corners 15">
            <a:extLst>
              <a:ext uri="{FF2B5EF4-FFF2-40B4-BE49-F238E27FC236}">
                <a16:creationId xmlns:a16="http://schemas.microsoft.com/office/drawing/2014/main" id="{F64CEAB4-10CD-4826-936E-AB19F511859E}"/>
              </a:ext>
            </a:extLst>
          </p:cNvPr>
          <p:cNvSpPr/>
          <p:nvPr/>
        </p:nvSpPr>
        <p:spPr>
          <a:xfrm>
            <a:off x="1576979" y="2640994"/>
            <a:ext cx="9692467" cy="8167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Rounded Corners 16">
            <a:extLst>
              <a:ext uri="{FF2B5EF4-FFF2-40B4-BE49-F238E27FC236}">
                <a16:creationId xmlns:a16="http://schemas.microsoft.com/office/drawing/2014/main" id="{0EC2B5CD-180A-4DDA-B0EE-2D6DDC44AD6D}"/>
              </a:ext>
            </a:extLst>
          </p:cNvPr>
          <p:cNvSpPr/>
          <p:nvPr/>
        </p:nvSpPr>
        <p:spPr>
          <a:xfrm>
            <a:off x="1576979" y="1668233"/>
            <a:ext cx="9692467" cy="8167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Rounded Corners 19">
            <a:extLst>
              <a:ext uri="{FF2B5EF4-FFF2-40B4-BE49-F238E27FC236}">
                <a16:creationId xmlns:a16="http://schemas.microsoft.com/office/drawing/2014/main" id="{BF207677-7E46-42E2-ACA7-09B218E0B6E7}"/>
              </a:ext>
            </a:extLst>
          </p:cNvPr>
          <p:cNvSpPr/>
          <p:nvPr/>
        </p:nvSpPr>
        <p:spPr>
          <a:xfrm>
            <a:off x="1576979" y="5559276"/>
            <a:ext cx="9692467" cy="81676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5712F979-12B7-406D-9EE2-4C376B78A404}"/>
              </a:ext>
            </a:extLst>
          </p:cNvPr>
          <p:cNvSpPr/>
          <p:nvPr/>
        </p:nvSpPr>
        <p:spPr>
          <a:xfrm>
            <a:off x="3218971" y="1779981"/>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 prospect doesn’t  acknowledge the problem you solve.</a:t>
            </a:r>
          </a:p>
        </p:txBody>
      </p:sp>
      <p:sp>
        <p:nvSpPr>
          <p:cNvPr id="28" name="Rectangle: Rounded Corners 27">
            <a:extLst>
              <a:ext uri="{FF2B5EF4-FFF2-40B4-BE49-F238E27FC236}">
                <a16:creationId xmlns:a16="http://schemas.microsoft.com/office/drawing/2014/main" id="{AE7B27B9-0722-46F5-87E0-8B0C7CBF4272}"/>
              </a:ext>
            </a:extLst>
          </p:cNvPr>
          <p:cNvSpPr/>
          <p:nvPr/>
        </p:nvSpPr>
        <p:spPr>
          <a:xfrm>
            <a:off x="5671208" y="1779981"/>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 prospects acknowledge the problem but don't consider a solution a priority.</a:t>
            </a:r>
          </a:p>
        </p:txBody>
      </p:sp>
      <p:sp>
        <p:nvSpPr>
          <p:cNvPr id="29" name="Rectangle: Rounded Corners 28">
            <a:extLst>
              <a:ext uri="{FF2B5EF4-FFF2-40B4-BE49-F238E27FC236}">
                <a16:creationId xmlns:a16="http://schemas.microsoft.com/office/drawing/2014/main" id="{C2209992-517D-4740-AEF2-726B35282A5C}"/>
              </a:ext>
            </a:extLst>
          </p:cNvPr>
          <p:cNvSpPr/>
          <p:nvPr/>
        </p:nvSpPr>
        <p:spPr>
          <a:xfrm>
            <a:off x="8123445" y="1779981"/>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 problem exists and prospects are searching for a solution.</a:t>
            </a:r>
          </a:p>
        </p:txBody>
      </p:sp>
      <p:sp>
        <p:nvSpPr>
          <p:cNvPr id="47" name="Rectangle: Rounded Corners 46">
            <a:extLst>
              <a:ext uri="{FF2B5EF4-FFF2-40B4-BE49-F238E27FC236}">
                <a16:creationId xmlns:a16="http://schemas.microsoft.com/office/drawing/2014/main" id="{BCEF11D5-8B1A-4FBE-B1E0-C1BA0281E759}"/>
              </a:ext>
            </a:extLst>
          </p:cNvPr>
          <p:cNvSpPr/>
          <p:nvPr/>
        </p:nvSpPr>
        <p:spPr>
          <a:xfrm>
            <a:off x="10575682" y="1779981"/>
            <a:ext cx="594360" cy="593268"/>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algn="ctr">
              <a:spcAft>
                <a:spcPts val="600"/>
              </a:spcAft>
            </a:pPr>
            <a:r>
              <a:rPr lang="en-US" sz="1400" b="1" dirty="0">
                <a:latin typeface="Montserrat" panose="00000500000000000000" pitchFamily="50" charset="0"/>
              </a:rPr>
              <a:t>10</a:t>
            </a:r>
          </a:p>
        </p:txBody>
      </p:sp>
      <p:sp>
        <p:nvSpPr>
          <p:cNvPr id="75" name="Rectangle: Rounded Corners 74">
            <a:extLst>
              <a:ext uri="{FF2B5EF4-FFF2-40B4-BE49-F238E27FC236}">
                <a16:creationId xmlns:a16="http://schemas.microsoft.com/office/drawing/2014/main" id="{45B58FDA-7892-4F3F-AEC4-14EB3A31D383}"/>
              </a:ext>
            </a:extLst>
          </p:cNvPr>
          <p:cNvSpPr/>
          <p:nvPr/>
        </p:nvSpPr>
        <p:spPr>
          <a:xfrm>
            <a:off x="5384906" y="1779981"/>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0</a:t>
            </a:r>
          </a:p>
        </p:txBody>
      </p:sp>
      <p:sp>
        <p:nvSpPr>
          <p:cNvPr id="76" name="Rectangle: Rounded Corners 75">
            <a:extLst>
              <a:ext uri="{FF2B5EF4-FFF2-40B4-BE49-F238E27FC236}">
                <a16:creationId xmlns:a16="http://schemas.microsoft.com/office/drawing/2014/main" id="{C3E919E0-0321-42CD-8F0B-CAEF4AEA2DF2}"/>
              </a:ext>
            </a:extLst>
          </p:cNvPr>
          <p:cNvSpPr/>
          <p:nvPr/>
        </p:nvSpPr>
        <p:spPr>
          <a:xfrm>
            <a:off x="7837143" y="1779981"/>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1</a:t>
            </a:r>
          </a:p>
        </p:txBody>
      </p:sp>
      <p:sp>
        <p:nvSpPr>
          <p:cNvPr id="77" name="Rectangle: Rounded Corners 76">
            <a:extLst>
              <a:ext uri="{FF2B5EF4-FFF2-40B4-BE49-F238E27FC236}">
                <a16:creationId xmlns:a16="http://schemas.microsoft.com/office/drawing/2014/main" id="{C8BE4ABD-2606-4F6B-9509-CDA95978A70C}"/>
              </a:ext>
            </a:extLst>
          </p:cNvPr>
          <p:cNvSpPr/>
          <p:nvPr/>
        </p:nvSpPr>
        <p:spPr>
          <a:xfrm>
            <a:off x="10289380" y="1779981"/>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2</a:t>
            </a:r>
          </a:p>
        </p:txBody>
      </p:sp>
      <p:sp>
        <p:nvSpPr>
          <p:cNvPr id="82" name="Rectangle 81">
            <a:extLst>
              <a:ext uri="{FF2B5EF4-FFF2-40B4-BE49-F238E27FC236}">
                <a16:creationId xmlns:a16="http://schemas.microsoft.com/office/drawing/2014/main" id="{CF146317-12DC-45DE-AE4C-662330CB7AF8}"/>
              </a:ext>
            </a:extLst>
          </p:cNvPr>
          <p:cNvSpPr/>
          <p:nvPr/>
        </p:nvSpPr>
        <p:spPr>
          <a:xfrm>
            <a:off x="1812926" y="1779981"/>
            <a:ext cx="1289048" cy="593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r>
              <a:rPr lang="en-US" sz="1400" b="1" dirty="0">
                <a:gradFill flip="none" rotWithShape="1">
                  <a:gsLst>
                    <a:gs pos="0">
                      <a:schemeClr val="accent1"/>
                    </a:gs>
                    <a:gs pos="43000">
                      <a:srgbClr val="2A9BD2"/>
                    </a:gs>
                    <a:gs pos="100000">
                      <a:schemeClr val="accent3"/>
                    </a:gs>
                  </a:gsLst>
                  <a:lin ang="2700000" scaled="1"/>
                  <a:tileRect/>
                </a:gradFill>
                <a:latin typeface="Montserrat" panose="00000500000000000000" pitchFamily="50" charset="0"/>
              </a:rPr>
              <a:t>NEED</a:t>
            </a:r>
          </a:p>
        </p:txBody>
      </p:sp>
      <p:sp>
        <p:nvSpPr>
          <p:cNvPr id="85" name="Rectangle: Rounded Corners 84">
            <a:extLst>
              <a:ext uri="{FF2B5EF4-FFF2-40B4-BE49-F238E27FC236}">
                <a16:creationId xmlns:a16="http://schemas.microsoft.com/office/drawing/2014/main" id="{00FD0D14-FAE1-45AB-9D61-4F5C5E5BAC84}"/>
              </a:ext>
            </a:extLst>
          </p:cNvPr>
          <p:cNvSpPr/>
          <p:nvPr/>
        </p:nvSpPr>
        <p:spPr>
          <a:xfrm>
            <a:off x="3218971" y="2752742"/>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Success can't be achieved  by the prospect's or your deadline.</a:t>
            </a:r>
          </a:p>
        </p:txBody>
      </p:sp>
      <p:sp>
        <p:nvSpPr>
          <p:cNvPr id="86" name="Rectangle: Rounded Corners 85">
            <a:extLst>
              <a:ext uri="{FF2B5EF4-FFF2-40B4-BE49-F238E27FC236}">
                <a16:creationId xmlns:a16="http://schemas.microsoft.com/office/drawing/2014/main" id="{C431F35A-20E4-46A6-B71D-482CD33939C7}"/>
              </a:ext>
            </a:extLst>
          </p:cNvPr>
          <p:cNvSpPr/>
          <p:nvPr/>
        </p:nvSpPr>
        <p:spPr>
          <a:xfrm>
            <a:off x="5671208" y="2752742"/>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There is time to deploy your solution but little to no buffer.</a:t>
            </a:r>
          </a:p>
        </p:txBody>
      </p:sp>
      <p:sp>
        <p:nvSpPr>
          <p:cNvPr id="87" name="Rectangle: Rounded Corners 86">
            <a:extLst>
              <a:ext uri="{FF2B5EF4-FFF2-40B4-BE49-F238E27FC236}">
                <a16:creationId xmlns:a16="http://schemas.microsoft.com/office/drawing/2014/main" id="{B23AF98D-BCD3-4015-929B-69ECCD580F09}"/>
              </a:ext>
            </a:extLst>
          </p:cNvPr>
          <p:cNvSpPr/>
          <p:nvPr/>
        </p:nvSpPr>
        <p:spPr>
          <a:xfrm>
            <a:off x="8123445" y="2752742"/>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There is time to deploy your solution and there is buffer for the unexpected.</a:t>
            </a:r>
          </a:p>
        </p:txBody>
      </p:sp>
      <p:sp>
        <p:nvSpPr>
          <p:cNvPr id="88" name="Rectangle: Rounded Corners 87">
            <a:extLst>
              <a:ext uri="{FF2B5EF4-FFF2-40B4-BE49-F238E27FC236}">
                <a16:creationId xmlns:a16="http://schemas.microsoft.com/office/drawing/2014/main" id="{07ED1AF2-1F52-4880-BA8F-D6B7634581B8}"/>
              </a:ext>
            </a:extLst>
          </p:cNvPr>
          <p:cNvSpPr/>
          <p:nvPr/>
        </p:nvSpPr>
        <p:spPr>
          <a:xfrm>
            <a:off x="10575682" y="2752742"/>
            <a:ext cx="594360" cy="593268"/>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algn="ctr">
              <a:spcAft>
                <a:spcPts val="600"/>
              </a:spcAft>
            </a:pPr>
            <a:r>
              <a:rPr lang="en-US" sz="1400" b="1" dirty="0">
                <a:latin typeface="Montserrat" panose="00000500000000000000" pitchFamily="50" charset="0"/>
              </a:rPr>
              <a:t>10</a:t>
            </a:r>
          </a:p>
        </p:txBody>
      </p:sp>
      <p:sp>
        <p:nvSpPr>
          <p:cNvPr id="89" name="Rectangle: Rounded Corners 88">
            <a:extLst>
              <a:ext uri="{FF2B5EF4-FFF2-40B4-BE49-F238E27FC236}">
                <a16:creationId xmlns:a16="http://schemas.microsoft.com/office/drawing/2014/main" id="{80FE8EC2-83E0-4E64-AE3A-8966EB9F2C83}"/>
              </a:ext>
            </a:extLst>
          </p:cNvPr>
          <p:cNvSpPr/>
          <p:nvPr/>
        </p:nvSpPr>
        <p:spPr>
          <a:xfrm>
            <a:off x="5384906" y="2752742"/>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0</a:t>
            </a:r>
          </a:p>
        </p:txBody>
      </p:sp>
      <p:sp>
        <p:nvSpPr>
          <p:cNvPr id="90" name="Rectangle: Rounded Corners 89">
            <a:extLst>
              <a:ext uri="{FF2B5EF4-FFF2-40B4-BE49-F238E27FC236}">
                <a16:creationId xmlns:a16="http://schemas.microsoft.com/office/drawing/2014/main" id="{731B835E-3163-422A-9987-9453F5F79445}"/>
              </a:ext>
            </a:extLst>
          </p:cNvPr>
          <p:cNvSpPr/>
          <p:nvPr/>
        </p:nvSpPr>
        <p:spPr>
          <a:xfrm>
            <a:off x="7837143" y="2752742"/>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1</a:t>
            </a:r>
          </a:p>
        </p:txBody>
      </p:sp>
      <p:sp>
        <p:nvSpPr>
          <p:cNvPr id="91" name="Rectangle: Rounded Corners 90">
            <a:extLst>
              <a:ext uri="{FF2B5EF4-FFF2-40B4-BE49-F238E27FC236}">
                <a16:creationId xmlns:a16="http://schemas.microsoft.com/office/drawing/2014/main" id="{B3A99AEF-26E5-45C4-A0F4-150BDB3EC7A3}"/>
              </a:ext>
            </a:extLst>
          </p:cNvPr>
          <p:cNvSpPr/>
          <p:nvPr/>
        </p:nvSpPr>
        <p:spPr>
          <a:xfrm>
            <a:off x="10289380" y="2752742"/>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2</a:t>
            </a:r>
          </a:p>
        </p:txBody>
      </p:sp>
      <p:sp>
        <p:nvSpPr>
          <p:cNvPr id="92" name="Rectangle 91">
            <a:extLst>
              <a:ext uri="{FF2B5EF4-FFF2-40B4-BE49-F238E27FC236}">
                <a16:creationId xmlns:a16="http://schemas.microsoft.com/office/drawing/2014/main" id="{0390946A-1D2F-4C88-B478-B33B2BB1C77F}"/>
              </a:ext>
            </a:extLst>
          </p:cNvPr>
          <p:cNvSpPr/>
          <p:nvPr/>
        </p:nvSpPr>
        <p:spPr>
          <a:xfrm>
            <a:off x="1812926" y="2752742"/>
            <a:ext cx="1289048" cy="593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r>
              <a:rPr lang="en-US" sz="1400" b="1" dirty="0">
                <a:gradFill flip="none" rotWithShape="1">
                  <a:gsLst>
                    <a:gs pos="0">
                      <a:schemeClr val="accent1"/>
                    </a:gs>
                    <a:gs pos="43000">
                      <a:srgbClr val="2A9BD2"/>
                    </a:gs>
                    <a:gs pos="100000">
                      <a:schemeClr val="accent3"/>
                    </a:gs>
                  </a:gsLst>
                  <a:lin ang="2700000" scaled="1"/>
                  <a:tileRect/>
                </a:gradFill>
                <a:latin typeface="Montserrat" panose="00000500000000000000" pitchFamily="50" charset="0"/>
              </a:rPr>
              <a:t>TIME</a:t>
            </a:r>
          </a:p>
        </p:txBody>
      </p:sp>
      <p:sp>
        <p:nvSpPr>
          <p:cNvPr id="94" name="Rectangle: Rounded Corners 93">
            <a:extLst>
              <a:ext uri="{FF2B5EF4-FFF2-40B4-BE49-F238E27FC236}">
                <a16:creationId xmlns:a16="http://schemas.microsoft.com/office/drawing/2014/main" id="{FE232B7E-0453-480D-9957-D9C0898B9499}"/>
              </a:ext>
            </a:extLst>
          </p:cNvPr>
          <p:cNvSpPr/>
          <p:nvPr/>
        </p:nvSpPr>
        <p:spPr>
          <a:xfrm>
            <a:off x="3218971" y="3725503"/>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The prospect has no direct or related success in this area.</a:t>
            </a:r>
          </a:p>
        </p:txBody>
      </p:sp>
      <p:sp>
        <p:nvSpPr>
          <p:cNvPr id="95" name="Rectangle: Rounded Corners 94">
            <a:extLst>
              <a:ext uri="{FF2B5EF4-FFF2-40B4-BE49-F238E27FC236}">
                <a16:creationId xmlns:a16="http://schemas.microsoft.com/office/drawing/2014/main" id="{2518B278-CE26-4790-92D5-D5AA14DCD44F}"/>
              </a:ext>
            </a:extLst>
          </p:cNvPr>
          <p:cNvSpPr/>
          <p:nvPr/>
        </p:nvSpPr>
        <p:spPr>
          <a:xfrm>
            <a:off x="5671208" y="3725503"/>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Prospect has no relevant success but knows they're hiring you to learn.</a:t>
            </a:r>
          </a:p>
        </p:txBody>
      </p:sp>
      <p:sp>
        <p:nvSpPr>
          <p:cNvPr id="96" name="Rectangle: Rounded Corners 95">
            <a:extLst>
              <a:ext uri="{FF2B5EF4-FFF2-40B4-BE49-F238E27FC236}">
                <a16:creationId xmlns:a16="http://schemas.microsoft.com/office/drawing/2014/main" id="{F642E6C8-07D1-49C6-A394-468EC9BF15EB}"/>
              </a:ext>
            </a:extLst>
          </p:cNvPr>
          <p:cNvSpPr/>
          <p:nvPr/>
        </p:nvSpPr>
        <p:spPr>
          <a:xfrm>
            <a:off x="8123445" y="3725503"/>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Prospect has relevant experience necessary to assess your performance.</a:t>
            </a:r>
          </a:p>
        </p:txBody>
      </p:sp>
      <p:sp>
        <p:nvSpPr>
          <p:cNvPr id="97" name="Rectangle: Rounded Corners 96">
            <a:extLst>
              <a:ext uri="{FF2B5EF4-FFF2-40B4-BE49-F238E27FC236}">
                <a16:creationId xmlns:a16="http://schemas.microsoft.com/office/drawing/2014/main" id="{C8F97FA2-2074-49D9-A6D5-416CE5D92180}"/>
              </a:ext>
            </a:extLst>
          </p:cNvPr>
          <p:cNvSpPr/>
          <p:nvPr/>
        </p:nvSpPr>
        <p:spPr>
          <a:xfrm>
            <a:off x="10575682" y="3725503"/>
            <a:ext cx="594360" cy="593268"/>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algn="ctr">
              <a:spcAft>
                <a:spcPts val="600"/>
              </a:spcAft>
            </a:pPr>
            <a:r>
              <a:rPr lang="en-US" sz="1400" b="1" dirty="0">
                <a:latin typeface="Montserrat" panose="00000500000000000000" pitchFamily="50" charset="0"/>
              </a:rPr>
              <a:t>10</a:t>
            </a:r>
          </a:p>
        </p:txBody>
      </p:sp>
      <p:sp>
        <p:nvSpPr>
          <p:cNvPr id="98" name="Rectangle: Rounded Corners 97">
            <a:extLst>
              <a:ext uri="{FF2B5EF4-FFF2-40B4-BE49-F238E27FC236}">
                <a16:creationId xmlns:a16="http://schemas.microsoft.com/office/drawing/2014/main" id="{2FC5A9D6-260D-4053-B0A0-0CFF51C586B7}"/>
              </a:ext>
            </a:extLst>
          </p:cNvPr>
          <p:cNvSpPr/>
          <p:nvPr/>
        </p:nvSpPr>
        <p:spPr>
          <a:xfrm>
            <a:off x="5384906" y="3725503"/>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0</a:t>
            </a:r>
          </a:p>
        </p:txBody>
      </p:sp>
      <p:sp>
        <p:nvSpPr>
          <p:cNvPr id="99" name="Rectangle: Rounded Corners 98">
            <a:extLst>
              <a:ext uri="{FF2B5EF4-FFF2-40B4-BE49-F238E27FC236}">
                <a16:creationId xmlns:a16="http://schemas.microsoft.com/office/drawing/2014/main" id="{28FF76CB-2E01-4AA3-BE90-3A59C476E19F}"/>
              </a:ext>
            </a:extLst>
          </p:cNvPr>
          <p:cNvSpPr/>
          <p:nvPr/>
        </p:nvSpPr>
        <p:spPr>
          <a:xfrm>
            <a:off x="7837143" y="3725503"/>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1</a:t>
            </a:r>
          </a:p>
        </p:txBody>
      </p:sp>
      <p:sp>
        <p:nvSpPr>
          <p:cNvPr id="100" name="Rectangle: Rounded Corners 99">
            <a:extLst>
              <a:ext uri="{FF2B5EF4-FFF2-40B4-BE49-F238E27FC236}">
                <a16:creationId xmlns:a16="http://schemas.microsoft.com/office/drawing/2014/main" id="{1B622EAE-A0CB-46D2-A420-0BA32B581A9E}"/>
              </a:ext>
            </a:extLst>
          </p:cNvPr>
          <p:cNvSpPr/>
          <p:nvPr/>
        </p:nvSpPr>
        <p:spPr>
          <a:xfrm>
            <a:off x="10289380" y="3725503"/>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2</a:t>
            </a:r>
          </a:p>
        </p:txBody>
      </p:sp>
      <p:sp>
        <p:nvSpPr>
          <p:cNvPr id="101" name="Rectangle 100">
            <a:extLst>
              <a:ext uri="{FF2B5EF4-FFF2-40B4-BE49-F238E27FC236}">
                <a16:creationId xmlns:a16="http://schemas.microsoft.com/office/drawing/2014/main" id="{87CFA177-E7FF-41C3-A200-C83460C78E97}"/>
              </a:ext>
            </a:extLst>
          </p:cNvPr>
          <p:cNvSpPr/>
          <p:nvPr/>
        </p:nvSpPr>
        <p:spPr>
          <a:xfrm>
            <a:off x="1812926" y="3725503"/>
            <a:ext cx="1289048" cy="593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r>
              <a:rPr lang="en-US" sz="1400" b="1" dirty="0">
                <a:gradFill flip="none" rotWithShape="1">
                  <a:gsLst>
                    <a:gs pos="0">
                      <a:schemeClr val="accent1"/>
                    </a:gs>
                    <a:gs pos="43000">
                      <a:srgbClr val="2A9BD2"/>
                    </a:gs>
                    <a:gs pos="100000">
                      <a:schemeClr val="accent3"/>
                    </a:gs>
                  </a:gsLst>
                  <a:lin ang="2700000" scaled="1"/>
                  <a:tileRect/>
                </a:gradFill>
                <a:latin typeface="Montserrat" panose="00000500000000000000" pitchFamily="50" charset="0"/>
              </a:rPr>
              <a:t>SUCCESS</a:t>
            </a:r>
          </a:p>
        </p:txBody>
      </p:sp>
      <p:sp>
        <p:nvSpPr>
          <p:cNvPr id="103" name="Rectangle: Rounded Corners 102">
            <a:extLst>
              <a:ext uri="{FF2B5EF4-FFF2-40B4-BE49-F238E27FC236}">
                <a16:creationId xmlns:a16="http://schemas.microsoft.com/office/drawing/2014/main" id="{7DD19FF1-1C7B-4096-B842-AA2E13691DA7}"/>
              </a:ext>
            </a:extLst>
          </p:cNvPr>
          <p:cNvSpPr/>
          <p:nvPr/>
        </p:nvSpPr>
        <p:spPr>
          <a:xfrm>
            <a:off x="3218971" y="469826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Client/Customer cannot afford your solution and has no buffer for error.</a:t>
            </a:r>
          </a:p>
        </p:txBody>
      </p:sp>
      <p:sp>
        <p:nvSpPr>
          <p:cNvPr id="104" name="Rectangle: Rounded Corners 103">
            <a:extLst>
              <a:ext uri="{FF2B5EF4-FFF2-40B4-BE49-F238E27FC236}">
                <a16:creationId xmlns:a16="http://schemas.microsoft.com/office/drawing/2014/main" id="{33B18332-B4A3-4335-882B-6BCA8A3FA5E5}"/>
              </a:ext>
            </a:extLst>
          </p:cNvPr>
          <p:cNvSpPr/>
          <p:nvPr/>
        </p:nvSpPr>
        <p:spPr>
          <a:xfrm>
            <a:off x="5671208" y="469826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Client can afford your profitable solution but has little to no buffer for error.</a:t>
            </a:r>
          </a:p>
        </p:txBody>
      </p:sp>
      <p:sp>
        <p:nvSpPr>
          <p:cNvPr id="105" name="Rectangle: Rounded Corners 104">
            <a:extLst>
              <a:ext uri="{FF2B5EF4-FFF2-40B4-BE49-F238E27FC236}">
                <a16:creationId xmlns:a16="http://schemas.microsoft.com/office/drawing/2014/main" id="{8C100308-AF6A-48A5-B1F4-16288D4CCB40}"/>
              </a:ext>
            </a:extLst>
          </p:cNvPr>
          <p:cNvSpPr/>
          <p:nvPr/>
        </p:nvSpPr>
        <p:spPr>
          <a:xfrm>
            <a:off x="8123445" y="469826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Client can afford your profitable solution and has buffer for the unexpected.</a:t>
            </a:r>
          </a:p>
        </p:txBody>
      </p:sp>
      <p:sp>
        <p:nvSpPr>
          <p:cNvPr id="106" name="Rectangle: Rounded Corners 105">
            <a:extLst>
              <a:ext uri="{FF2B5EF4-FFF2-40B4-BE49-F238E27FC236}">
                <a16:creationId xmlns:a16="http://schemas.microsoft.com/office/drawing/2014/main" id="{37563B58-963C-4F53-891E-4461DAF8B124}"/>
              </a:ext>
            </a:extLst>
          </p:cNvPr>
          <p:cNvSpPr/>
          <p:nvPr/>
        </p:nvSpPr>
        <p:spPr>
          <a:xfrm>
            <a:off x="10575682" y="4698264"/>
            <a:ext cx="594360" cy="593268"/>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algn="ctr">
              <a:spcAft>
                <a:spcPts val="600"/>
              </a:spcAft>
            </a:pPr>
            <a:r>
              <a:rPr lang="en-US" sz="1400" b="1" dirty="0">
                <a:latin typeface="Montserrat" panose="00000500000000000000" pitchFamily="50" charset="0"/>
              </a:rPr>
              <a:t>10</a:t>
            </a:r>
          </a:p>
        </p:txBody>
      </p:sp>
      <p:sp>
        <p:nvSpPr>
          <p:cNvPr id="107" name="Rectangle: Rounded Corners 106">
            <a:extLst>
              <a:ext uri="{FF2B5EF4-FFF2-40B4-BE49-F238E27FC236}">
                <a16:creationId xmlns:a16="http://schemas.microsoft.com/office/drawing/2014/main" id="{E525884F-2842-4903-952D-5FBCA51EA6B0}"/>
              </a:ext>
            </a:extLst>
          </p:cNvPr>
          <p:cNvSpPr/>
          <p:nvPr/>
        </p:nvSpPr>
        <p:spPr>
          <a:xfrm>
            <a:off x="5384906" y="469826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0</a:t>
            </a:r>
          </a:p>
        </p:txBody>
      </p:sp>
      <p:sp>
        <p:nvSpPr>
          <p:cNvPr id="108" name="Rectangle: Rounded Corners 107">
            <a:extLst>
              <a:ext uri="{FF2B5EF4-FFF2-40B4-BE49-F238E27FC236}">
                <a16:creationId xmlns:a16="http://schemas.microsoft.com/office/drawing/2014/main" id="{884E33F1-84A0-48D9-9C16-1BB47016827C}"/>
              </a:ext>
            </a:extLst>
          </p:cNvPr>
          <p:cNvSpPr/>
          <p:nvPr/>
        </p:nvSpPr>
        <p:spPr>
          <a:xfrm>
            <a:off x="7837143" y="469826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1</a:t>
            </a:r>
          </a:p>
        </p:txBody>
      </p:sp>
      <p:sp>
        <p:nvSpPr>
          <p:cNvPr id="109" name="Rectangle: Rounded Corners 108">
            <a:extLst>
              <a:ext uri="{FF2B5EF4-FFF2-40B4-BE49-F238E27FC236}">
                <a16:creationId xmlns:a16="http://schemas.microsoft.com/office/drawing/2014/main" id="{D5F024D1-5990-42CA-B290-BA677642B7EE}"/>
              </a:ext>
            </a:extLst>
          </p:cNvPr>
          <p:cNvSpPr/>
          <p:nvPr/>
        </p:nvSpPr>
        <p:spPr>
          <a:xfrm>
            <a:off x="10289380" y="469826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2</a:t>
            </a:r>
          </a:p>
        </p:txBody>
      </p:sp>
      <p:sp>
        <p:nvSpPr>
          <p:cNvPr id="110" name="Rectangle 109">
            <a:extLst>
              <a:ext uri="{FF2B5EF4-FFF2-40B4-BE49-F238E27FC236}">
                <a16:creationId xmlns:a16="http://schemas.microsoft.com/office/drawing/2014/main" id="{82ED8CD7-0948-41BB-9A86-DA792044DF29}"/>
              </a:ext>
            </a:extLst>
          </p:cNvPr>
          <p:cNvSpPr/>
          <p:nvPr/>
        </p:nvSpPr>
        <p:spPr>
          <a:xfrm>
            <a:off x="1812926" y="4698264"/>
            <a:ext cx="1289048" cy="593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r>
              <a:rPr lang="en-US" sz="1400" b="1" dirty="0">
                <a:gradFill flip="none" rotWithShape="1">
                  <a:gsLst>
                    <a:gs pos="0">
                      <a:schemeClr val="accent1"/>
                    </a:gs>
                    <a:gs pos="43000">
                      <a:srgbClr val="2A9BD2"/>
                    </a:gs>
                    <a:gs pos="100000">
                      <a:schemeClr val="accent3"/>
                    </a:gs>
                  </a:gsLst>
                  <a:lin ang="2700000" scaled="1"/>
                  <a:tileRect/>
                </a:gradFill>
                <a:latin typeface="Montserrat" panose="00000500000000000000" pitchFamily="50" charset="0"/>
              </a:rPr>
              <a:t>BUDGET</a:t>
            </a:r>
          </a:p>
        </p:txBody>
      </p:sp>
      <p:sp>
        <p:nvSpPr>
          <p:cNvPr id="112" name="Rectangle: Rounded Corners 111">
            <a:extLst>
              <a:ext uri="{FF2B5EF4-FFF2-40B4-BE49-F238E27FC236}">
                <a16:creationId xmlns:a16="http://schemas.microsoft.com/office/drawing/2014/main" id="{D60B4AC3-1C49-47EA-80EA-064C7C19AED3}"/>
              </a:ext>
            </a:extLst>
          </p:cNvPr>
          <p:cNvSpPr/>
          <p:nvPr/>
        </p:nvSpPr>
        <p:spPr>
          <a:xfrm>
            <a:off x="3218971" y="567102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Can't identify personal wins for Decision Makers and Influencers.</a:t>
            </a:r>
          </a:p>
        </p:txBody>
      </p:sp>
      <p:sp>
        <p:nvSpPr>
          <p:cNvPr id="113" name="Rectangle: Rounded Corners 112">
            <a:extLst>
              <a:ext uri="{FF2B5EF4-FFF2-40B4-BE49-F238E27FC236}">
                <a16:creationId xmlns:a16="http://schemas.microsoft.com/office/drawing/2014/main" id="{E8923C65-491E-4C40-A9BE-8A10D2D91874}"/>
              </a:ext>
            </a:extLst>
          </p:cNvPr>
          <p:cNvSpPr/>
          <p:nvPr/>
        </p:nvSpPr>
        <p:spPr>
          <a:xfrm>
            <a:off x="5671208" y="567102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Personal wins are clear but Decision Makers or Influencers lose if you win.</a:t>
            </a:r>
          </a:p>
        </p:txBody>
      </p:sp>
      <p:sp>
        <p:nvSpPr>
          <p:cNvPr id="114" name="Rectangle: Rounded Corners 113">
            <a:extLst>
              <a:ext uri="{FF2B5EF4-FFF2-40B4-BE49-F238E27FC236}">
                <a16:creationId xmlns:a16="http://schemas.microsoft.com/office/drawing/2014/main" id="{34F456D4-37BB-48F5-B20E-237CBEF9CFC7}"/>
              </a:ext>
            </a:extLst>
          </p:cNvPr>
          <p:cNvSpPr/>
          <p:nvPr/>
        </p:nvSpPr>
        <p:spPr>
          <a:xfrm>
            <a:off x="8123445" y="5671024"/>
            <a:ext cx="2372627" cy="593268"/>
          </a:xfrm>
          <a:prstGeom prst="roundRect">
            <a:avLst>
              <a:gd name="adj" fmla="val 50000"/>
            </a:avLst>
          </a:prstGeom>
          <a:solidFill>
            <a:srgbClr val="EFF1F5"/>
          </a:solid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pPr algn="ctr">
              <a:lnSpc>
                <a:spcPts val="1200"/>
              </a:lnSpc>
            </a:pPr>
            <a:r>
              <a:rPr lang="en-US" sz="850" dirty="0">
                <a:solidFill>
                  <a:schemeClr val="tx1"/>
                </a:solidFill>
                <a:latin typeface="Montserrat" panose="00000500000000000000" pitchFamily="50" charset="0"/>
              </a:rPr>
              <a:t>Personal wins identified for all Decision Makers and Influencers.</a:t>
            </a:r>
          </a:p>
        </p:txBody>
      </p:sp>
      <p:sp>
        <p:nvSpPr>
          <p:cNvPr id="115" name="Rectangle: Rounded Corners 114">
            <a:extLst>
              <a:ext uri="{FF2B5EF4-FFF2-40B4-BE49-F238E27FC236}">
                <a16:creationId xmlns:a16="http://schemas.microsoft.com/office/drawing/2014/main" id="{A35F4E40-DC60-4BCD-9D6B-60AA327D406B}"/>
              </a:ext>
            </a:extLst>
          </p:cNvPr>
          <p:cNvSpPr/>
          <p:nvPr/>
        </p:nvSpPr>
        <p:spPr>
          <a:xfrm>
            <a:off x="10575682" y="5671024"/>
            <a:ext cx="594360" cy="593268"/>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0" rIns="91440" bIns="0" numCol="1" spcCol="0" rtlCol="0" fromWordArt="0" anchor="ctr" anchorCtr="0" forceAA="0" compatLnSpc="1">
            <a:prstTxWarp prst="textNoShape">
              <a:avLst/>
            </a:prstTxWarp>
            <a:noAutofit/>
          </a:bodyPr>
          <a:lstStyle/>
          <a:p>
            <a:pPr algn="ctr">
              <a:spcAft>
                <a:spcPts val="600"/>
              </a:spcAft>
            </a:pPr>
            <a:r>
              <a:rPr lang="en-US" sz="1400" b="1" dirty="0">
                <a:latin typeface="Montserrat" panose="00000500000000000000" pitchFamily="50" charset="0"/>
              </a:rPr>
              <a:t>10</a:t>
            </a:r>
          </a:p>
        </p:txBody>
      </p:sp>
      <p:sp>
        <p:nvSpPr>
          <p:cNvPr id="116" name="Rectangle: Rounded Corners 115">
            <a:extLst>
              <a:ext uri="{FF2B5EF4-FFF2-40B4-BE49-F238E27FC236}">
                <a16:creationId xmlns:a16="http://schemas.microsoft.com/office/drawing/2014/main" id="{5B987D32-926C-4A83-B6E6-94B3A169CC45}"/>
              </a:ext>
            </a:extLst>
          </p:cNvPr>
          <p:cNvSpPr/>
          <p:nvPr/>
        </p:nvSpPr>
        <p:spPr>
          <a:xfrm>
            <a:off x="5384906" y="567102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0</a:t>
            </a:r>
          </a:p>
        </p:txBody>
      </p:sp>
      <p:sp>
        <p:nvSpPr>
          <p:cNvPr id="117" name="Rectangle: Rounded Corners 116">
            <a:extLst>
              <a:ext uri="{FF2B5EF4-FFF2-40B4-BE49-F238E27FC236}">
                <a16:creationId xmlns:a16="http://schemas.microsoft.com/office/drawing/2014/main" id="{E22D9A10-3FFA-473F-A4DC-76420D7BEB7B}"/>
              </a:ext>
            </a:extLst>
          </p:cNvPr>
          <p:cNvSpPr/>
          <p:nvPr/>
        </p:nvSpPr>
        <p:spPr>
          <a:xfrm>
            <a:off x="7837143" y="567102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1</a:t>
            </a:r>
          </a:p>
        </p:txBody>
      </p:sp>
      <p:sp>
        <p:nvSpPr>
          <p:cNvPr id="118" name="Rectangle: Rounded Corners 117">
            <a:extLst>
              <a:ext uri="{FF2B5EF4-FFF2-40B4-BE49-F238E27FC236}">
                <a16:creationId xmlns:a16="http://schemas.microsoft.com/office/drawing/2014/main" id="{852B90AB-67E6-447A-8B91-9AF50E9268C3}"/>
              </a:ext>
            </a:extLst>
          </p:cNvPr>
          <p:cNvSpPr/>
          <p:nvPr/>
        </p:nvSpPr>
        <p:spPr>
          <a:xfrm>
            <a:off x="10289380" y="5671024"/>
            <a:ext cx="206691" cy="206311"/>
          </a:xfrm>
          <a:prstGeom prst="roundRect">
            <a:avLst>
              <a:gd name="adj" fmla="val 50000"/>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accent2"/>
                </a:solidFill>
                <a:latin typeface="Montserrat" panose="00000500000000000000" pitchFamily="50" charset="0"/>
              </a:rPr>
              <a:t>2</a:t>
            </a:r>
          </a:p>
        </p:txBody>
      </p:sp>
      <p:sp>
        <p:nvSpPr>
          <p:cNvPr id="119" name="Rectangle 118">
            <a:extLst>
              <a:ext uri="{FF2B5EF4-FFF2-40B4-BE49-F238E27FC236}">
                <a16:creationId xmlns:a16="http://schemas.microsoft.com/office/drawing/2014/main" id="{816E829F-F141-4D27-848A-C057CF8BED2D}"/>
              </a:ext>
            </a:extLst>
          </p:cNvPr>
          <p:cNvSpPr/>
          <p:nvPr/>
        </p:nvSpPr>
        <p:spPr>
          <a:xfrm>
            <a:off x="1812926" y="5671024"/>
            <a:ext cx="1289048" cy="593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Ins="91440" rtlCol="0" anchor="ctr"/>
          <a:lstStyle/>
          <a:p>
            <a:r>
              <a:rPr lang="en-US" sz="1400" b="1" dirty="0">
                <a:gradFill flip="none" rotWithShape="1">
                  <a:gsLst>
                    <a:gs pos="0">
                      <a:schemeClr val="accent1"/>
                    </a:gs>
                    <a:gs pos="43000">
                      <a:srgbClr val="2A9BD2"/>
                    </a:gs>
                    <a:gs pos="100000">
                      <a:schemeClr val="accent3"/>
                    </a:gs>
                  </a:gsLst>
                  <a:lin ang="2700000" scaled="1"/>
                  <a:tileRect/>
                </a:gradFill>
                <a:latin typeface="Montserrat" panose="00000500000000000000" pitchFamily="50" charset="0"/>
              </a:rPr>
              <a:t>WINNERS</a:t>
            </a:r>
          </a:p>
        </p:txBody>
      </p:sp>
      <p:sp>
        <p:nvSpPr>
          <p:cNvPr id="11" name="Rectangle 10">
            <a:extLst>
              <a:ext uri="{FF2B5EF4-FFF2-40B4-BE49-F238E27FC236}">
                <a16:creationId xmlns:a16="http://schemas.microsoft.com/office/drawing/2014/main" id="{9854428B-BF6C-4F11-8D1A-61013F26BE2A}"/>
              </a:ext>
            </a:extLst>
          </p:cNvPr>
          <p:cNvSpPr/>
          <p:nvPr/>
        </p:nvSpPr>
        <p:spPr>
          <a:xfrm>
            <a:off x="1200025" y="787792"/>
            <a:ext cx="7002237"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0182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1000" fill="hold"/>
                                        <p:tgtEl>
                                          <p:spTgt spid="26"/>
                                        </p:tgtEl>
                                        <p:attrNameLst>
                                          <p:attrName>ppt_w</p:attrName>
                                        </p:attrNameLst>
                                      </p:cBhvr>
                                      <p:tavLst>
                                        <p:tav tm="0">
                                          <p:val>
                                            <p:strVal val="#ppt_w*0.70"/>
                                          </p:val>
                                        </p:tav>
                                        <p:tav tm="100000">
                                          <p:val>
                                            <p:strVal val="#ppt_w"/>
                                          </p:val>
                                        </p:tav>
                                      </p:tavLst>
                                    </p:anim>
                                    <p:anim calcmode="lin" valueType="num">
                                      <p:cBhvr>
                                        <p:cTn id="8" dur="1000" fill="hold"/>
                                        <p:tgtEl>
                                          <p:spTgt spid="26"/>
                                        </p:tgtEl>
                                        <p:attrNameLst>
                                          <p:attrName>ppt_h</p:attrName>
                                        </p:attrNameLst>
                                      </p:cBhvr>
                                      <p:tavLst>
                                        <p:tav tm="0">
                                          <p:val>
                                            <p:strVal val="#ppt_h"/>
                                          </p:val>
                                        </p:tav>
                                        <p:tav tm="100000">
                                          <p:val>
                                            <p:strVal val="#ppt_h"/>
                                          </p:val>
                                        </p:tav>
                                      </p:tavLst>
                                    </p:anim>
                                    <p:animEffect transition="in" filter="fade">
                                      <p:cBhvr>
                                        <p:cTn id="9" dur="1000"/>
                                        <p:tgtEl>
                                          <p:spTgt spid="26"/>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1000" fill="hold"/>
                                        <p:tgtEl>
                                          <p:spTgt spid="17"/>
                                        </p:tgtEl>
                                        <p:attrNameLst>
                                          <p:attrName>ppt_w</p:attrName>
                                        </p:attrNameLst>
                                      </p:cBhvr>
                                      <p:tavLst>
                                        <p:tav tm="0">
                                          <p:val>
                                            <p:strVal val="#ppt_w*0.70"/>
                                          </p:val>
                                        </p:tav>
                                        <p:tav tm="100000">
                                          <p:val>
                                            <p:strVal val="#ppt_w"/>
                                          </p:val>
                                        </p:tav>
                                      </p:tavLst>
                                    </p:anim>
                                    <p:anim calcmode="lin" valueType="num">
                                      <p:cBhvr>
                                        <p:cTn id="13" dur="1000" fill="hold"/>
                                        <p:tgtEl>
                                          <p:spTgt spid="17"/>
                                        </p:tgtEl>
                                        <p:attrNameLst>
                                          <p:attrName>ppt_h</p:attrName>
                                        </p:attrNameLst>
                                      </p:cBhvr>
                                      <p:tavLst>
                                        <p:tav tm="0">
                                          <p:val>
                                            <p:strVal val="#ppt_h"/>
                                          </p:val>
                                        </p:tav>
                                        <p:tav tm="100000">
                                          <p:val>
                                            <p:strVal val="#ppt_h"/>
                                          </p:val>
                                        </p:tav>
                                      </p:tavLst>
                                    </p:anim>
                                    <p:animEffect transition="in" filter="fade">
                                      <p:cBhvr>
                                        <p:cTn id="14" dur="1000"/>
                                        <p:tgtEl>
                                          <p:spTgt spid="17"/>
                                        </p:tgtEl>
                                      </p:cBhvr>
                                    </p:animEffect>
                                  </p:childTnLst>
                                </p:cTn>
                              </p:par>
                              <p:par>
                                <p:cTn id="15" presetID="42" presetClass="path" presetSubtype="0" accel="50000" decel="50000" fill="hold" grpId="1" nodeType="withEffect">
                                  <p:stCondLst>
                                    <p:cond delay="0"/>
                                  </p:stCondLst>
                                  <p:childTnLst>
                                    <p:animMotion origin="layout" path="M -2.91667E-6 -0.02824 L -2.91667E-6 -3.33333E-6 " pathEditMode="relative" rAng="0" ptsTypes="AA">
                                      <p:cBhvr>
                                        <p:cTn id="16" dur="1500" fill="hold"/>
                                        <p:tgtEl>
                                          <p:spTgt spid="17"/>
                                        </p:tgtEl>
                                        <p:attrNameLst>
                                          <p:attrName>ppt_x</p:attrName>
                                          <p:attrName>ppt_y</p:attrName>
                                        </p:attrNameLst>
                                      </p:cBhvr>
                                      <p:rCtr x="0" y="1366"/>
                                    </p:animMotion>
                                  </p:childTnLst>
                                </p:cTn>
                              </p:par>
                              <p:par>
                                <p:cTn id="17" presetID="55" presetClass="entr" presetSubtype="0" fill="hold" grpId="0" nodeType="withEffect">
                                  <p:stCondLst>
                                    <p:cond delay="250"/>
                                  </p:st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strVal val="#ppt_w*0.70"/>
                                          </p:val>
                                        </p:tav>
                                        <p:tav tm="100000">
                                          <p:val>
                                            <p:strVal val="#ppt_w"/>
                                          </p:val>
                                        </p:tav>
                                      </p:tavLst>
                                    </p:anim>
                                    <p:anim calcmode="lin" valueType="num">
                                      <p:cBhvr>
                                        <p:cTn id="20" dur="1000" fill="hold"/>
                                        <p:tgtEl>
                                          <p:spTgt spid="16"/>
                                        </p:tgtEl>
                                        <p:attrNameLst>
                                          <p:attrName>ppt_h</p:attrName>
                                        </p:attrNameLst>
                                      </p:cBhvr>
                                      <p:tavLst>
                                        <p:tav tm="0">
                                          <p:val>
                                            <p:strVal val="#ppt_h"/>
                                          </p:val>
                                        </p:tav>
                                        <p:tav tm="100000">
                                          <p:val>
                                            <p:strVal val="#ppt_h"/>
                                          </p:val>
                                        </p:tav>
                                      </p:tavLst>
                                    </p:anim>
                                    <p:animEffect transition="in" filter="fade">
                                      <p:cBhvr>
                                        <p:cTn id="21" dur="1000"/>
                                        <p:tgtEl>
                                          <p:spTgt spid="16"/>
                                        </p:tgtEl>
                                      </p:cBhvr>
                                    </p:animEffect>
                                  </p:childTnLst>
                                </p:cTn>
                              </p:par>
                              <p:par>
                                <p:cTn id="22" presetID="42" presetClass="path" presetSubtype="0" accel="50000" decel="50000" fill="hold" grpId="1" nodeType="withEffect">
                                  <p:stCondLst>
                                    <p:cond delay="250"/>
                                  </p:stCondLst>
                                  <p:childTnLst>
                                    <p:animMotion origin="layout" path="M -2.91667E-6 -0.02824 L -2.91667E-6 -3.33333E-6 " pathEditMode="relative" rAng="0" ptsTypes="AA">
                                      <p:cBhvr>
                                        <p:cTn id="23" dur="1500" fill="hold"/>
                                        <p:tgtEl>
                                          <p:spTgt spid="16"/>
                                        </p:tgtEl>
                                        <p:attrNameLst>
                                          <p:attrName>ppt_x</p:attrName>
                                          <p:attrName>ppt_y</p:attrName>
                                        </p:attrNameLst>
                                      </p:cBhvr>
                                      <p:rCtr x="0" y="1366"/>
                                    </p:animMotion>
                                  </p:childTnLst>
                                </p:cTn>
                              </p:par>
                              <p:par>
                                <p:cTn id="24" presetID="55" presetClass="entr" presetSubtype="0" fill="hold" grpId="0" nodeType="withEffect">
                                  <p:stCondLst>
                                    <p:cond delay="500"/>
                                  </p:stCondLst>
                                  <p:childTnLst>
                                    <p:set>
                                      <p:cBhvr>
                                        <p:cTn id="25" dur="1" fill="hold">
                                          <p:stCondLst>
                                            <p:cond delay="0"/>
                                          </p:stCondLst>
                                        </p:cTn>
                                        <p:tgtEl>
                                          <p:spTgt spid="13"/>
                                        </p:tgtEl>
                                        <p:attrNameLst>
                                          <p:attrName>style.visibility</p:attrName>
                                        </p:attrNameLst>
                                      </p:cBhvr>
                                      <p:to>
                                        <p:strVal val="visible"/>
                                      </p:to>
                                    </p:set>
                                    <p:anim calcmode="lin" valueType="num">
                                      <p:cBhvr>
                                        <p:cTn id="26" dur="1000" fill="hold"/>
                                        <p:tgtEl>
                                          <p:spTgt spid="13"/>
                                        </p:tgtEl>
                                        <p:attrNameLst>
                                          <p:attrName>ppt_w</p:attrName>
                                        </p:attrNameLst>
                                      </p:cBhvr>
                                      <p:tavLst>
                                        <p:tav tm="0">
                                          <p:val>
                                            <p:strVal val="#ppt_w*0.70"/>
                                          </p:val>
                                        </p:tav>
                                        <p:tav tm="100000">
                                          <p:val>
                                            <p:strVal val="#ppt_w"/>
                                          </p:val>
                                        </p:tav>
                                      </p:tavLst>
                                    </p:anim>
                                    <p:anim calcmode="lin" valueType="num">
                                      <p:cBhvr>
                                        <p:cTn id="27" dur="1000" fill="hold"/>
                                        <p:tgtEl>
                                          <p:spTgt spid="13"/>
                                        </p:tgtEl>
                                        <p:attrNameLst>
                                          <p:attrName>ppt_h</p:attrName>
                                        </p:attrNameLst>
                                      </p:cBhvr>
                                      <p:tavLst>
                                        <p:tav tm="0">
                                          <p:val>
                                            <p:strVal val="#ppt_h"/>
                                          </p:val>
                                        </p:tav>
                                        <p:tav tm="100000">
                                          <p:val>
                                            <p:strVal val="#ppt_h"/>
                                          </p:val>
                                        </p:tav>
                                      </p:tavLst>
                                    </p:anim>
                                    <p:animEffect transition="in" filter="fade">
                                      <p:cBhvr>
                                        <p:cTn id="28" dur="1000"/>
                                        <p:tgtEl>
                                          <p:spTgt spid="13"/>
                                        </p:tgtEl>
                                      </p:cBhvr>
                                    </p:animEffect>
                                  </p:childTnLst>
                                </p:cTn>
                              </p:par>
                              <p:par>
                                <p:cTn id="29" presetID="42" presetClass="path" presetSubtype="0" accel="50000" decel="50000" fill="hold" grpId="1" nodeType="withEffect">
                                  <p:stCondLst>
                                    <p:cond delay="500"/>
                                  </p:stCondLst>
                                  <p:childTnLst>
                                    <p:animMotion origin="layout" path="M -2.91667E-6 -0.02824 L -2.91667E-6 -3.33333E-6 " pathEditMode="relative" rAng="0" ptsTypes="AA">
                                      <p:cBhvr>
                                        <p:cTn id="30" dur="1500" fill="hold"/>
                                        <p:tgtEl>
                                          <p:spTgt spid="13"/>
                                        </p:tgtEl>
                                        <p:attrNameLst>
                                          <p:attrName>ppt_x</p:attrName>
                                          <p:attrName>ppt_y</p:attrName>
                                        </p:attrNameLst>
                                      </p:cBhvr>
                                      <p:rCtr x="0" y="1366"/>
                                    </p:animMotion>
                                  </p:childTnLst>
                                </p:cTn>
                              </p:par>
                              <p:par>
                                <p:cTn id="31" presetID="55" presetClass="entr" presetSubtype="0" fill="hold" grpId="0" nodeType="withEffect">
                                  <p:stCondLst>
                                    <p:cond delay="750"/>
                                  </p:stCondLst>
                                  <p:childTnLst>
                                    <p:set>
                                      <p:cBhvr>
                                        <p:cTn id="32" dur="1" fill="hold">
                                          <p:stCondLst>
                                            <p:cond delay="0"/>
                                          </p:stCondLst>
                                        </p:cTn>
                                        <p:tgtEl>
                                          <p:spTgt spid="15"/>
                                        </p:tgtEl>
                                        <p:attrNameLst>
                                          <p:attrName>style.visibility</p:attrName>
                                        </p:attrNameLst>
                                      </p:cBhvr>
                                      <p:to>
                                        <p:strVal val="visible"/>
                                      </p:to>
                                    </p:set>
                                    <p:anim calcmode="lin" valueType="num">
                                      <p:cBhvr>
                                        <p:cTn id="33" dur="1000" fill="hold"/>
                                        <p:tgtEl>
                                          <p:spTgt spid="15"/>
                                        </p:tgtEl>
                                        <p:attrNameLst>
                                          <p:attrName>ppt_w</p:attrName>
                                        </p:attrNameLst>
                                      </p:cBhvr>
                                      <p:tavLst>
                                        <p:tav tm="0">
                                          <p:val>
                                            <p:strVal val="#ppt_w*0.70"/>
                                          </p:val>
                                        </p:tav>
                                        <p:tav tm="100000">
                                          <p:val>
                                            <p:strVal val="#ppt_w"/>
                                          </p:val>
                                        </p:tav>
                                      </p:tavLst>
                                    </p:anim>
                                    <p:anim calcmode="lin" valueType="num">
                                      <p:cBhvr>
                                        <p:cTn id="34" dur="1000" fill="hold"/>
                                        <p:tgtEl>
                                          <p:spTgt spid="15"/>
                                        </p:tgtEl>
                                        <p:attrNameLst>
                                          <p:attrName>ppt_h</p:attrName>
                                        </p:attrNameLst>
                                      </p:cBhvr>
                                      <p:tavLst>
                                        <p:tav tm="0">
                                          <p:val>
                                            <p:strVal val="#ppt_h"/>
                                          </p:val>
                                        </p:tav>
                                        <p:tav tm="100000">
                                          <p:val>
                                            <p:strVal val="#ppt_h"/>
                                          </p:val>
                                        </p:tav>
                                      </p:tavLst>
                                    </p:anim>
                                    <p:animEffect transition="in" filter="fade">
                                      <p:cBhvr>
                                        <p:cTn id="35" dur="1000"/>
                                        <p:tgtEl>
                                          <p:spTgt spid="15"/>
                                        </p:tgtEl>
                                      </p:cBhvr>
                                    </p:animEffect>
                                  </p:childTnLst>
                                </p:cTn>
                              </p:par>
                              <p:par>
                                <p:cTn id="36" presetID="42" presetClass="path" presetSubtype="0" accel="50000" decel="50000" fill="hold" grpId="1" nodeType="withEffect">
                                  <p:stCondLst>
                                    <p:cond delay="750"/>
                                  </p:stCondLst>
                                  <p:childTnLst>
                                    <p:animMotion origin="layout" path="M -2.91667E-6 -0.02824 L -2.91667E-6 -3.33333E-6 " pathEditMode="relative" rAng="0" ptsTypes="AA">
                                      <p:cBhvr>
                                        <p:cTn id="37" dur="1500" fill="hold"/>
                                        <p:tgtEl>
                                          <p:spTgt spid="15"/>
                                        </p:tgtEl>
                                        <p:attrNameLst>
                                          <p:attrName>ppt_x</p:attrName>
                                          <p:attrName>ppt_y</p:attrName>
                                        </p:attrNameLst>
                                      </p:cBhvr>
                                      <p:rCtr x="0" y="1366"/>
                                    </p:animMotion>
                                  </p:childTnLst>
                                </p:cTn>
                              </p:par>
                              <p:par>
                                <p:cTn id="38" presetID="55" presetClass="entr" presetSubtype="0" fill="hold" grpId="0" nodeType="withEffect">
                                  <p:stCondLst>
                                    <p:cond delay="1000"/>
                                  </p:stCondLst>
                                  <p:childTnLst>
                                    <p:set>
                                      <p:cBhvr>
                                        <p:cTn id="39" dur="1" fill="hold">
                                          <p:stCondLst>
                                            <p:cond delay="0"/>
                                          </p:stCondLst>
                                        </p:cTn>
                                        <p:tgtEl>
                                          <p:spTgt spid="20"/>
                                        </p:tgtEl>
                                        <p:attrNameLst>
                                          <p:attrName>style.visibility</p:attrName>
                                        </p:attrNameLst>
                                      </p:cBhvr>
                                      <p:to>
                                        <p:strVal val="visible"/>
                                      </p:to>
                                    </p:set>
                                    <p:anim calcmode="lin" valueType="num">
                                      <p:cBhvr>
                                        <p:cTn id="40" dur="1000" fill="hold"/>
                                        <p:tgtEl>
                                          <p:spTgt spid="20"/>
                                        </p:tgtEl>
                                        <p:attrNameLst>
                                          <p:attrName>ppt_w</p:attrName>
                                        </p:attrNameLst>
                                      </p:cBhvr>
                                      <p:tavLst>
                                        <p:tav tm="0">
                                          <p:val>
                                            <p:strVal val="#ppt_w*0.70"/>
                                          </p:val>
                                        </p:tav>
                                        <p:tav tm="100000">
                                          <p:val>
                                            <p:strVal val="#ppt_w"/>
                                          </p:val>
                                        </p:tav>
                                      </p:tavLst>
                                    </p:anim>
                                    <p:anim calcmode="lin" valueType="num">
                                      <p:cBhvr>
                                        <p:cTn id="41" dur="1000" fill="hold"/>
                                        <p:tgtEl>
                                          <p:spTgt spid="20"/>
                                        </p:tgtEl>
                                        <p:attrNameLst>
                                          <p:attrName>ppt_h</p:attrName>
                                        </p:attrNameLst>
                                      </p:cBhvr>
                                      <p:tavLst>
                                        <p:tav tm="0">
                                          <p:val>
                                            <p:strVal val="#ppt_h"/>
                                          </p:val>
                                        </p:tav>
                                        <p:tav tm="100000">
                                          <p:val>
                                            <p:strVal val="#ppt_h"/>
                                          </p:val>
                                        </p:tav>
                                      </p:tavLst>
                                    </p:anim>
                                    <p:animEffect transition="in" filter="fade">
                                      <p:cBhvr>
                                        <p:cTn id="42" dur="1000"/>
                                        <p:tgtEl>
                                          <p:spTgt spid="20"/>
                                        </p:tgtEl>
                                      </p:cBhvr>
                                    </p:animEffect>
                                  </p:childTnLst>
                                </p:cTn>
                              </p:par>
                              <p:par>
                                <p:cTn id="43" presetID="42" presetClass="path" presetSubtype="0" accel="50000" decel="50000" fill="hold" grpId="1" nodeType="withEffect">
                                  <p:stCondLst>
                                    <p:cond delay="1000"/>
                                  </p:stCondLst>
                                  <p:childTnLst>
                                    <p:animMotion origin="layout" path="M -2.91667E-6 -0.02824 L -2.91667E-6 -3.33333E-6 " pathEditMode="relative" rAng="0" ptsTypes="AA">
                                      <p:cBhvr>
                                        <p:cTn id="44" dur="1500" fill="hold"/>
                                        <p:tgtEl>
                                          <p:spTgt spid="20"/>
                                        </p:tgtEl>
                                        <p:attrNameLst>
                                          <p:attrName>ppt_x</p:attrName>
                                          <p:attrName>ppt_y</p:attrName>
                                        </p:attrNameLst>
                                      </p:cBhvr>
                                      <p:rCtr x="0" y="1366"/>
                                    </p:animMotion>
                                  </p:childTnLst>
                                </p:cTn>
                              </p:par>
                              <p:par>
                                <p:cTn id="45" presetID="22" presetClass="entr" presetSubtype="8" fill="hold" grpId="0" nodeType="withEffect">
                                  <p:stCondLst>
                                    <p:cond delay="1750"/>
                                  </p:stCondLst>
                                  <p:childTnLst>
                                    <p:set>
                                      <p:cBhvr>
                                        <p:cTn id="46" dur="1" fill="hold">
                                          <p:stCondLst>
                                            <p:cond delay="0"/>
                                          </p:stCondLst>
                                        </p:cTn>
                                        <p:tgtEl>
                                          <p:spTgt spid="82"/>
                                        </p:tgtEl>
                                        <p:attrNameLst>
                                          <p:attrName>style.visibility</p:attrName>
                                        </p:attrNameLst>
                                      </p:cBhvr>
                                      <p:to>
                                        <p:strVal val="visible"/>
                                      </p:to>
                                    </p:set>
                                    <p:animEffect transition="in" filter="wipe(left)">
                                      <p:cBhvr>
                                        <p:cTn id="47" dur="1500"/>
                                        <p:tgtEl>
                                          <p:spTgt spid="82"/>
                                        </p:tgtEl>
                                      </p:cBhvr>
                                    </p:animEffect>
                                  </p:childTnLst>
                                </p:cTn>
                              </p:par>
                              <p:par>
                                <p:cTn id="48" presetID="22" presetClass="entr" presetSubtype="8" fill="hold" grpId="0" nodeType="withEffect">
                                  <p:stCondLst>
                                    <p:cond delay="1750"/>
                                  </p:stCondLst>
                                  <p:childTnLst>
                                    <p:set>
                                      <p:cBhvr>
                                        <p:cTn id="49" dur="1" fill="hold">
                                          <p:stCondLst>
                                            <p:cond delay="0"/>
                                          </p:stCondLst>
                                        </p:cTn>
                                        <p:tgtEl>
                                          <p:spTgt spid="92"/>
                                        </p:tgtEl>
                                        <p:attrNameLst>
                                          <p:attrName>style.visibility</p:attrName>
                                        </p:attrNameLst>
                                      </p:cBhvr>
                                      <p:to>
                                        <p:strVal val="visible"/>
                                      </p:to>
                                    </p:set>
                                    <p:animEffect transition="in" filter="wipe(left)">
                                      <p:cBhvr>
                                        <p:cTn id="50" dur="1500"/>
                                        <p:tgtEl>
                                          <p:spTgt spid="92"/>
                                        </p:tgtEl>
                                      </p:cBhvr>
                                    </p:animEffect>
                                  </p:childTnLst>
                                </p:cTn>
                              </p:par>
                              <p:par>
                                <p:cTn id="51" presetID="22" presetClass="entr" presetSubtype="8" fill="hold" grpId="0" nodeType="withEffect">
                                  <p:stCondLst>
                                    <p:cond delay="1750"/>
                                  </p:stCondLst>
                                  <p:childTnLst>
                                    <p:set>
                                      <p:cBhvr>
                                        <p:cTn id="52" dur="1" fill="hold">
                                          <p:stCondLst>
                                            <p:cond delay="0"/>
                                          </p:stCondLst>
                                        </p:cTn>
                                        <p:tgtEl>
                                          <p:spTgt spid="101"/>
                                        </p:tgtEl>
                                        <p:attrNameLst>
                                          <p:attrName>style.visibility</p:attrName>
                                        </p:attrNameLst>
                                      </p:cBhvr>
                                      <p:to>
                                        <p:strVal val="visible"/>
                                      </p:to>
                                    </p:set>
                                    <p:animEffect transition="in" filter="wipe(left)">
                                      <p:cBhvr>
                                        <p:cTn id="53" dur="1500"/>
                                        <p:tgtEl>
                                          <p:spTgt spid="101"/>
                                        </p:tgtEl>
                                      </p:cBhvr>
                                    </p:animEffect>
                                  </p:childTnLst>
                                </p:cTn>
                              </p:par>
                              <p:par>
                                <p:cTn id="54" presetID="22" presetClass="entr" presetSubtype="8" fill="hold" grpId="0" nodeType="withEffect">
                                  <p:stCondLst>
                                    <p:cond delay="1750"/>
                                  </p:stCondLst>
                                  <p:childTnLst>
                                    <p:set>
                                      <p:cBhvr>
                                        <p:cTn id="55" dur="1" fill="hold">
                                          <p:stCondLst>
                                            <p:cond delay="0"/>
                                          </p:stCondLst>
                                        </p:cTn>
                                        <p:tgtEl>
                                          <p:spTgt spid="110"/>
                                        </p:tgtEl>
                                        <p:attrNameLst>
                                          <p:attrName>style.visibility</p:attrName>
                                        </p:attrNameLst>
                                      </p:cBhvr>
                                      <p:to>
                                        <p:strVal val="visible"/>
                                      </p:to>
                                    </p:set>
                                    <p:animEffect transition="in" filter="wipe(left)">
                                      <p:cBhvr>
                                        <p:cTn id="56" dur="1500"/>
                                        <p:tgtEl>
                                          <p:spTgt spid="110"/>
                                        </p:tgtEl>
                                      </p:cBhvr>
                                    </p:animEffect>
                                  </p:childTnLst>
                                </p:cTn>
                              </p:par>
                              <p:par>
                                <p:cTn id="57" presetID="22" presetClass="entr" presetSubtype="8" fill="hold" grpId="0" nodeType="withEffect">
                                  <p:stCondLst>
                                    <p:cond delay="1750"/>
                                  </p:stCondLst>
                                  <p:childTnLst>
                                    <p:set>
                                      <p:cBhvr>
                                        <p:cTn id="58" dur="1" fill="hold">
                                          <p:stCondLst>
                                            <p:cond delay="0"/>
                                          </p:stCondLst>
                                        </p:cTn>
                                        <p:tgtEl>
                                          <p:spTgt spid="119"/>
                                        </p:tgtEl>
                                        <p:attrNameLst>
                                          <p:attrName>style.visibility</p:attrName>
                                        </p:attrNameLst>
                                      </p:cBhvr>
                                      <p:to>
                                        <p:strVal val="visible"/>
                                      </p:to>
                                    </p:set>
                                    <p:animEffect transition="in" filter="wipe(left)">
                                      <p:cBhvr>
                                        <p:cTn id="59" dur="1500"/>
                                        <p:tgtEl>
                                          <p:spTgt spid="119"/>
                                        </p:tgtEl>
                                      </p:cBhvr>
                                    </p:animEffect>
                                  </p:childTnLst>
                                </p:cTn>
                              </p:par>
                              <p:par>
                                <p:cTn id="60" presetID="12" presetClass="entr" presetSubtype="4" fill="hold" grpId="0" nodeType="withEffect">
                                  <p:stCondLst>
                                    <p:cond delay="2500"/>
                                  </p:stCondLst>
                                  <p:childTnLst>
                                    <p:set>
                                      <p:cBhvr>
                                        <p:cTn id="61" dur="1" fill="hold">
                                          <p:stCondLst>
                                            <p:cond delay="0"/>
                                          </p:stCondLst>
                                        </p:cTn>
                                        <p:tgtEl>
                                          <p:spTgt spid="78"/>
                                        </p:tgtEl>
                                        <p:attrNameLst>
                                          <p:attrName>style.visibility</p:attrName>
                                        </p:attrNameLst>
                                      </p:cBhvr>
                                      <p:to>
                                        <p:strVal val="visible"/>
                                      </p:to>
                                    </p:set>
                                    <p:anim calcmode="lin" valueType="num">
                                      <p:cBhvr additive="base">
                                        <p:cTn id="62" dur="1000"/>
                                        <p:tgtEl>
                                          <p:spTgt spid="78"/>
                                        </p:tgtEl>
                                        <p:attrNameLst>
                                          <p:attrName>ppt_y</p:attrName>
                                        </p:attrNameLst>
                                      </p:cBhvr>
                                      <p:tavLst>
                                        <p:tav tm="0">
                                          <p:val>
                                            <p:strVal val="#ppt_y+#ppt_h*1.125000"/>
                                          </p:val>
                                        </p:tav>
                                        <p:tav tm="100000">
                                          <p:val>
                                            <p:strVal val="#ppt_y"/>
                                          </p:val>
                                        </p:tav>
                                      </p:tavLst>
                                    </p:anim>
                                    <p:animEffect transition="in" filter="wipe(up)">
                                      <p:cBhvr>
                                        <p:cTn id="63" dur="1000"/>
                                        <p:tgtEl>
                                          <p:spTgt spid="78"/>
                                        </p:tgtEl>
                                      </p:cBhvr>
                                    </p:animEffect>
                                  </p:childTnLst>
                                </p:cTn>
                              </p:par>
                              <p:par>
                                <p:cTn id="64" presetID="12" presetClass="entr" presetSubtype="1" fill="hold" grpId="0" nodeType="withEffect">
                                  <p:stCondLst>
                                    <p:cond delay="2500"/>
                                  </p:stCondLst>
                                  <p:childTnLst>
                                    <p:set>
                                      <p:cBhvr>
                                        <p:cTn id="65" dur="1" fill="hold">
                                          <p:stCondLst>
                                            <p:cond delay="0"/>
                                          </p:stCondLst>
                                        </p:cTn>
                                        <p:tgtEl>
                                          <p:spTgt spid="27"/>
                                        </p:tgtEl>
                                        <p:attrNameLst>
                                          <p:attrName>style.visibility</p:attrName>
                                        </p:attrNameLst>
                                      </p:cBhvr>
                                      <p:to>
                                        <p:strVal val="visible"/>
                                      </p:to>
                                    </p:set>
                                    <p:anim calcmode="lin" valueType="num">
                                      <p:cBhvr additive="base">
                                        <p:cTn id="66" dur="1000"/>
                                        <p:tgtEl>
                                          <p:spTgt spid="27"/>
                                        </p:tgtEl>
                                        <p:attrNameLst>
                                          <p:attrName>ppt_y</p:attrName>
                                        </p:attrNameLst>
                                      </p:cBhvr>
                                      <p:tavLst>
                                        <p:tav tm="0">
                                          <p:val>
                                            <p:strVal val="#ppt_y-#ppt_h*1.125000"/>
                                          </p:val>
                                        </p:tav>
                                        <p:tav tm="100000">
                                          <p:val>
                                            <p:strVal val="#ppt_y"/>
                                          </p:val>
                                        </p:tav>
                                      </p:tavLst>
                                    </p:anim>
                                    <p:animEffect transition="in" filter="wipe(down)">
                                      <p:cBhvr>
                                        <p:cTn id="67" dur="1000"/>
                                        <p:tgtEl>
                                          <p:spTgt spid="27"/>
                                        </p:tgtEl>
                                      </p:cBhvr>
                                    </p:animEffect>
                                  </p:childTnLst>
                                </p:cTn>
                              </p:par>
                              <p:par>
                                <p:cTn id="68" presetID="12" presetClass="entr" presetSubtype="1" fill="hold" grpId="0" nodeType="withEffect">
                                  <p:stCondLst>
                                    <p:cond delay="2500"/>
                                  </p:stCondLst>
                                  <p:childTnLst>
                                    <p:set>
                                      <p:cBhvr>
                                        <p:cTn id="69" dur="1" fill="hold">
                                          <p:stCondLst>
                                            <p:cond delay="0"/>
                                          </p:stCondLst>
                                        </p:cTn>
                                        <p:tgtEl>
                                          <p:spTgt spid="85"/>
                                        </p:tgtEl>
                                        <p:attrNameLst>
                                          <p:attrName>style.visibility</p:attrName>
                                        </p:attrNameLst>
                                      </p:cBhvr>
                                      <p:to>
                                        <p:strVal val="visible"/>
                                      </p:to>
                                    </p:set>
                                    <p:anim calcmode="lin" valueType="num">
                                      <p:cBhvr additive="base">
                                        <p:cTn id="70" dur="1000"/>
                                        <p:tgtEl>
                                          <p:spTgt spid="85"/>
                                        </p:tgtEl>
                                        <p:attrNameLst>
                                          <p:attrName>ppt_y</p:attrName>
                                        </p:attrNameLst>
                                      </p:cBhvr>
                                      <p:tavLst>
                                        <p:tav tm="0">
                                          <p:val>
                                            <p:strVal val="#ppt_y-#ppt_h*1.125000"/>
                                          </p:val>
                                        </p:tav>
                                        <p:tav tm="100000">
                                          <p:val>
                                            <p:strVal val="#ppt_y"/>
                                          </p:val>
                                        </p:tav>
                                      </p:tavLst>
                                    </p:anim>
                                    <p:animEffect transition="in" filter="wipe(down)">
                                      <p:cBhvr>
                                        <p:cTn id="71" dur="1000"/>
                                        <p:tgtEl>
                                          <p:spTgt spid="85"/>
                                        </p:tgtEl>
                                      </p:cBhvr>
                                    </p:animEffect>
                                  </p:childTnLst>
                                </p:cTn>
                              </p:par>
                              <p:par>
                                <p:cTn id="72" presetID="12" presetClass="entr" presetSubtype="1" fill="hold" grpId="0" nodeType="withEffect">
                                  <p:stCondLst>
                                    <p:cond delay="2500"/>
                                  </p:stCondLst>
                                  <p:childTnLst>
                                    <p:set>
                                      <p:cBhvr>
                                        <p:cTn id="73" dur="1" fill="hold">
                                          <p:stCondLst>
                                            <p:cond delay="0"/>
                                          </p:stCondLst>
                                        </p:cTn>
                                        <p:tgtEl>
                                          <p:spTgt spid="94"/>
                                        </p:tgtEl>
                                        <p:attrNameLst>
                                          <p:attrName>style.visibility</p:attrName>
                                        </p:attrNameLst>
                                      </p:cBhvr>
                                      <p:to>
                                        <p:strVal val="visible"/>
                                      </p:to>
                                    </p:set>
                                    <p:anim calcmode="lin" valueType="num">
                                      <p:cBhvr additive="base">
                                        <p:cTn id="74" dur="1000"/>
                                        <p:tgtEl>
                                          <p:spTgt spid="94"/>
                                        </p:tgtEl>
                                        <p:attrNameLst>
                                          <p:attrName>ppt_y</p:attrName>
                                        </p:attrNameLst>
                                      </p:cBhvr>
                                      <p:tavLst>
                                        <p:tav tm="0">
                                          <p:val>
                                            <p:strVal val="#ppt_y-#ppt_h*1.125000"/>
                                          </p:val>
                                        </p:tav>
                                        <p:tav tm="100000">
                                          <p:val>
                                            <p:strVal val="#ppt_y"/>
                                          </p:val>
                                        </p:tav>
                                      </p:tavLst>
                                    </p:anim>
                                    <p:animEffect transition="in" filter="wipe(down)">
                                      <p:cBhvr>
                                        <p:cTn id="75" dur="1000"/>
                                        <p:tgtEl>
                                          <p:spTgt spid="94"/>
                                        </p:tgtEl>
                                      </p:cBhvr>
                                    </p:animEffect>
                                  </p:childTnLst>
                                </p:cTn>
                              </p:par>
                              <p:par>
                                <p:cTn id="76" presetID="12" presetClass="entr" presetSubtype="1" fill="hold" grpId="0" nodeType="withEffect">
                                  <p:stCondLst>
                                    <p:cond delay="2500"/>
                                  </p:stCondLst>
                                  <p:childTnLst>
                                    <p:set>
                                      <p:cBhvr>
                                        <p:cTn id="77" dur="1" fill="hold">
                                          <p:stCondLst>
                                            <p:cond delay="0"/>
                                          </p:stCondLst>
                                        </p:cTn>
                                        <p:tgtEl>
                                          <p:spTgt spid="103"/>
                                        </p:tgtEl>
                                        <p:attrNameLst>
                                          <p:attrName>style.visibility</p:attrName>
                                        </p:attrNameLst>
                                      </p:cBhvr>
                                      <p:to>
                                        <p:strVal val="visible"/>
                                      </p:to>
                                    </p:set>
                                    <p:anim calcmode="lin" valueType="num">
                                      <p:cBhvr additive="base">
                                        <p:cTn id="78" dur="1000"/>
                                        <p:tgtEl>
                                          <p:spTgt spid="103"/>
                                        </p:tgtEl>
                                        <p:attrNameLst>
                                          <p:attrName>ppt_y</p:attrName>
                                        </p:attrNameLst>
                                      </p:cBhvr>
                                      <p:tavLst>
                                        <p:tav tm="0">
                                          <p:val>
                                            <p:strVal val="#ppt_y-#ppt_h*1.125000"/>
                                          </p:val>
                                        </p:tav>
                                        <p:tav tm="100000">
                                          <p:val>
                                            <p:strVal val="#ppt_y"/>
                                          </p:val>
                                        </p:tav>
                                      </p:tavLst>
                                    </p:anim>
                                    <p:animEffect transition="in" filter="wipe(down)">
                                      <p:cBhvr>
                                        <p:cTn id="79" dur="1000"/>
                                        <p:tgtEl>
                                          <p:spTgt spid="103"/>
                                        </p:tgtEl>
                                      </p:cBhvr>
                                    </p:animEffect>
                                  </p:childTnLst>
                                </p:cTn>
                              </p:par>
                              <p:par>
                                <p:cTn id="80" presetID="12" presetClass="entr" presetSubtype="1" fill="hold" grpId="0" nodeType="withEffect">
                                  <p:stCondLst>
                                    <p:cond delay="2500"/>
                                  </p:stCondLst>
                                  <p:childTnLst>
                                    <p:set>
                                      <p:cBhvr>
                                        <p:cTn id="81" dur="1" fill="hold">
                                          <p:stCondLst>
                                            <p:cond delay="0"/>
                                          </p:stCondLst>
                                        </p:cTn>
                                        <p:tgtEl>
                                          <p:spTgt spid="112"/>
                                        </p:tgtEl>
                                        <p:attrNameLst>
                                          <p:attrName>style.visibility</p:attrName>
                                        </p:attrNameLst>
                                      </p:cBhvr>
                                      <p:to>
                                        <p:strVal val="visible"/>
                                      </p:to>
                                    </p:set>
                                    <p:anim calcmode="lin" valueType="num">
                                      <p:cBhvr additive="base">
                                        <p:cTn id="82" dur="1000"/>
                                        <p:tgtEl>
                                          <p:spTgt spid="112"/>
                                        </p:tgtEl>
                                        <p:attrNameLst>
                                          <p:attrName>ppt_y</p:attrName>
                                        </p:attrNameLst>
                                      </p:cBhvr>
                                      <p:tavLst>
                                        <p:tav tm="0">
                                          <p:val>
                                            <p:strVal val="#ppt_y-#ppt_h*1.125000"/>
                                          </p:val>
                                        </p:tav>
                                        <p:tav tm="100000">
                                          <p:val>
                                            <p:strVal val="#ppt_y"/>
                                          </p:val>
                                        </p:tav>
                                      </p:tavLst>
                                    </p:anim>
                                    <p:animEffect transition="in" filter="wipe(down)">
                                      <p:cBhvr>
                                        <p:cTn id="83" dur="1000"/>
                                        <p:tgtEl>
                                          <p:spTgt spid="112"/>
                                        </p:tgtEl>
                                      </p:cBhvr>
                                    </p:animEffect>
                                  </p:childTnLst>
                                </p:cTn>
                              </p:par>
                              <p:par>
                                <p:cTn id="84" presetID="53" presetClass="entr" presetSubtype="16" fill="hold" grpId="0" nodeType="withEffect">
                                  <p:stCondLst>
                                    <p:cond delay="3000"/>
                                  </p:stCondLst>
                                  <p:childTnLst>
                                    <p:set>
                                      <p:cBhvr>
                                        <p:cTn id="85" dur="1" fill="hold">
                                          <p:stCondLst>
                                            <p:cond delay="0"/>
                                          </p:stCondLst>
                                        </p:cTn>
                                        <p:tgtEl>
                                          <p:spTgt spid="75"/>
                                        </p:tgtEl>
                                        <p:attrNameLst>
                                          <p:attrName>style.visibility</p:attrName>
                                        </p:attrNameLst>
                                      </p:cBhvr>
                                      <p:to>
                                        <p:strVal val="visible"/>
                                      </p:to>
                                    </p:set>
                                    <p:anim calcmode="lin" valueType="num">
                                      <p:cBhvr>
                                        <p:cTn id="86" dur="750" fill="hold"/>
                                        <p:tgtEl>
                                          <p:spTgt spid="75"/>
                                        </p:tgtEl>
                                        <p:attrNameLst>
                                          <p:attrName>ppt_w</p:attrName>
                                        </p:attrNameLst>
                                      </p:cBhvr>
                                      <p:tavLst>
                                        <p:tav tm="0">
                                          <p:val>
                                            <p:fltVal val="0"/>
                                          </p:val>
                                        </p:tav>
                                        <p:tav tm="100000">
                                          <p:val>
                                            <p:strVal val="#ppt_w"/>
                                          </p:val>
                                        </p:tav>
                                      </p:tavLst>
                                    </p:anim>
                                    <p:anim calcmode="lin" valueType="num">
                                      <p:cBhvr>
                                        <p:cTn id="87" dur="750" fill="hold"/>
                                        <p:tgtEl>
                                          <p:spTgt spid="75"/>
                                        </p:tgtEl>
                                        <p:attrNameLst>
                                          <p:attrName>ppt_h</p:attrName>
                                        </p:attrNameLst>
                                      </p:cBhvr>
                                      <p:tavLst>
                                        <p:tav tm="0">
                                          <p:val>
                                            <p:fltVal val="0"/>
                                          </p:val>
                                        </p:tav>
                                        <p:tav tm="100000">
                                          <p:val>
                                            <p:strVal val="#ppt_h"/>
                                          </p:val>
                                        </p:tav>
                                      </p:tavLst>
                                    </p:anim>
                                    <p:animEffect transition="in" filter="fade">
                                      <p:cBhvr>
                                        <p:cTn id="88" dur="750"/>
                                        <p:tgtEl>
                                          <p:spTgt spid="75"/>
                                        </p:tgtEl>
                                      </p:cBhvr>
                                    </p:animEffect>
                                  </p:childTnLst>
                                </p:cTn>
                              </p:par>
                              <p:par>
                                <p:cTn id="89" presetID="53" presetClass="entr" presetSubtype="16" fill="hold" grpId="0" nodeType="withEffect">
                                  <p:stCondLst>
                                    <p:cond delay="3000"/>
                                  </p:stCondLst>
                                  <p:childTnLst>
                                    <p:set>
                                      <p:cBhvr>
                                        <p:cTn id="90" dur="1" fill="hold">
                                          <p:stCondLst>
                                            <p:cond delay="0"/>
                                          </p:stCondLst>
                                        </p:cTn>
                                        <p:tgtEl>
                                          <p:spTgt spid="89"/>
                                        </p:tgtEl>
                                        <p:attrNameLst>
                                          <p:attrName>style.visibility</p:attrName>
                                        </p:attrNameLst>
                                      </p:cBhvr>
                                      <p:to>
                                        <p:strVal val="visible"/>
                                      </p:to>
                                    </p:set>
                                    <p:anim calcmode="lin" valueType="num">
                                      <p:cBhvr>
                                        <p:cTn id="91" dur="750" fill="hold"/>
                                        <p:tgtEl>
                                          <p:spTgt spid="89"/>
                                        </p:tgtEl>
                                        <p:attrNameLst>
                                          <p:attrName>ppt_w</p:attrName>
                                        </p:attrNameLst>
                                      </p:cBhvr>
                                      <p:tavLst>
                                        <p:tav tm="0">
                                          <p:val>
                                            <p:fltVal val="0"/>
                                          </p:val>
                                        </p:tav>
                                        <p:tav tm="100000">
                                          <p:val>
                                            <p:strVal val="#ppt_w"/>
                                          </p:val>
                                        </p:tav>
                                      </p:tavLst>
                                    </p:anim>
                                    <p:anim calcmode="lin" valueType="num">
                                      <p:cBhvr>
                                        <p:cTn id="92" dur="750" fill="hold"/>
                                        <p:tgtEl>
                                          <p:spTgt spid="89"/>
                                        </p:tgtEl>
                                        <p:attrNameLst>
                                          <p:attrName>ppt_h</p:attrName>
                                        </p:attrNameLst>
                                      </p:cBhvr>
                                      <p:tavLst>
                                        <p:tav tm="0">
                                          <p:val>
                                            <p:fltVal val="0"/>
                                          </p:val>
                                        </p:tav>
                                        <p:tav tm="100000">
                                          <p:val>
                                            <p:strVal val="#ppt_h"/>
                                          </p:val>
                                        </p:tav>
                                      </p:tavLst>
                                    </p:anim>
                                    <p:animEffect transition="in" filter="fade">
                                      <p:cBhvr>
                                        <p:cTn id="93" dur="750"/>
                                        <p:tgtEl>
                                          <p:spTgt spid="89"/>
                                        </p:tgtEl>
                                      </p:cBhvr>
                                    </p:animEffect>
                                  </p:childTnLst>
                                </p:cTn>
                              </p:par>
                              <p:par>
                                <p:cTn id="94" presetID="53" presetClass="entr" presetSubtype="16" fill="hold" grpId="0" nodeType="withEffect">
                                  <p:stCondLst>
                                    <p:cond delay="3000"/>
                                  </p:stCondLst>
                                  <p:childTnLst>
                                    <p:set>
                                      <p:cBhvr>
                                        <p:cTn id="95" dur="1" fill="hold">
                                          <p:stCondLst>
                                            <p:cond delay="0"/>
                                          </p:stCondLst>
                                        </p:cTn>
                                        <p:tgtEl>
                                          <p:spTgt spid="98"/>
                                        </p:tgtEl>
                                        <p:attrNameLst>
                                          <p:attrName>style.visibility</p:attrName>
                                        </p:attrNameLst>
                                      </p:cBhvr>
                                      <p:to>
                                        <p:strVal val="visible"/>
                                      </p:to>
                                    </p:set>
                                    <p:anim calcmode="lin" valueType="num">
                                      <p:cBhvr>
                                        <p:cTn id="96" dur="750" fill="hold"/>
                                        <p:tgtEl>
                                          <p:spTgt spid="98"/>
                                        </p:tgtEl>
                                        <p:attrNameLst>
                                          <p:attrName>ppt_w</p:attrName>
                                        </p:attrNameLst>
                                      </p:cBhvr>
                                      <p:tavLst>
                                        <p:tav tm="0">
                                          <p:val>
                                            <p:fltVal val="0"/>
                                          </p:val>
                                        </p:tav>
                                        <p:tav tm="100000">
                                          <p:val>
                                            <p:strVal val="#ppt_w"/>
                                          </p:val>
                                        </p:tav>
                                      </p:tavLst>
                                    </p:anim>
                                    <p:anim calcmode="lin" valueType="num">
                                      <p:cBhvr>
                                        <p:cTn id="97" dur="750" fill="hold"/>
                                        <p:tgtEl>
                                          <p:spTgt spid="98"/>
                                        </p:tgtEl>
                                        <p:attrNameLst>
                                          <p:attrName>ppt_h</p:attrName>
                                        </p:attrNameLst>
                                      </p:cBhvr>
                                      <p:tavLst>
                                        <p:tav tm="0">
                                          <p:val>
                                            <p:fltVal val="0"/>
                                          </p:val>
                                        </p:tav>
                                        <p:tav tm="100000">
                                          <p:val>
                                            <p:strVal val="#ppt_h"/>
                                          </p:val>
                                        </p:tav>
                                      </p:tavLst>
                                    </p:anim>
                                    <p:animEffect transition="in" filter="fade">
                                      <p:cBhvr>
                                        <p:cTn id="98" dur="750"/>
                                        <p:tgtEl>
                                          <p:spTgt spid="98"/>
                                        </p:tgtEl>
                                      </p:cBhvr>
                                    </p:animEffect>
                                  </p:childTnLst>
                                </p:cTn>
                              </p:par>
                              <p:par>
                                <p:cTn id="99" presetID="53" presetClass="entr" presetSubtype="16" fill="hold" grpId="0" nodeType="withEffect">
                                  <p:stCondLst>
                                    <p:cond delay="3000"/>
                                  </p:stCondLst>
                                  <p:childTnLst>
                                    <p:set>
                                      <p:cBhvr>
                                        <p:cTn id="100" dur="1" fill="hold">
                                          <p:stCondLst>
                                            <p:cond delay="0"/>
                                          </p:stCondLst>
                                        </p:cTn>
                                        <p:tgtEl>
                                          <p:spTgt spid="107"/>
                                        </p:tgtEl>
                                        <p:attrNameLst>
                                          <p:attrName>style.visibility</p:attrName>
                                        </p:attrNameLst>
                                      </p:cBhvr>
                                      <p:to>
                                        <p:strVal val="visible"/>
                                      </p:to>
                                    </p:set>
                                    <p:anim calcmode="lin" valueType="num">
                                      <p:cBhvr>
                                        <p:cTn id="101" dur="750" fill="hold"/>
                                        <p:tgtEl>
                                          <p:spTgt spid="107"/>
                                        </p:tgtEl>
                                        <p:attrNameLst>
                                          <p:attrName>ppt_w</p:attrName>
                                        </p:attrNameLst>
                                      </p:cBhvr>
                                      <p:tavLst>
                                        <p:tav tm="0">
                                          <p:val>
                                            <p:fltVal val="0"/>
                                          </p:val>
                                        </p:tav>
                                        <p:tav tm="100000">
                                          <p:val>
                                            <p:strVal val="#ppt_w"/>
                                          </p:val>
                                        </p:tav>
                                      </p:tavLst>
                                    </p:anim>
                                    <p:anim calcmode="lin" valueType="num">
                                      <p:cBhvr>
                                        <p:cTn id="102" dur="750" fill="hold"/>
                                        <p:tgtEl>
                                          <p:spTgt spid="107"/>
                                        </p:tgtEl>
                                        <p:attrNameLst>
                                          <p:attrName>ppt_h</p:attrName>
                                        </p:attrNameLst>
                                      </p:cBhvr>
                                      <p:tavLst>
                                        <p:tav tm="0">
                                          <p:val>
                                            <p:fltVal val="0"/>
                                          </p:val>
                                        </p:tav>
                                        <p:tav tm="100000">
                                          <p:val>
                                            <p:strVal val="#ppt_h"/>
                                          </p:val>
                                        </p:tav>
                                      </p:tavLst>
                                    </p:anim>
                                    <p:animEffect transition="in" filter="fade">
                                      <p:cBhvr>
                                        <p:cTn id="103" dur="750"/>
                                        <p:tgtEl>
                                          <p:spTgt spid="107"/>
                                        </p:tgtEl>
                                      </p:cBhvr>
                                    </p:animEffect>
                                  </p:childTnLst>
                                </p:cTn>
                              </p:par>
                              <p:par>
                                <p:cTn id="104" presetID="53" presetClass="entr" presetSubtype="16" fill="hold" grpId="0" nodeType="withEffect">
                                  <p:stCondLst>
                                    <p:cond delay="3000"/>
                                  </p:stCondLst>
                                  <p:childTnLst>
                                    <p:set>
                                      <p:cBhvr>
                                        <p:cTn id="105" dur="1" fill="hold">
                                          <p:stCondLst>
                                            <p:cond delay="0"/>
                                          </p:stCondLst>
                                        </p:cTn>
                                        <p:tgtEl>
                                          <p:spTgt spid="116"/>
                                        </p:tgtEl>
                                        <p:attrNameLst>
                                          <p:attrName>style.visibility</p:attrName>
                                        </p:attrNameLst>
                                      </p:cBhvr>
                                      <p:to>
                                        <p:strVal val="visible"/>
                                      </p:to>
                                    </p:set>
                                    <p:anim calcmode="lin" valueType="num">
                                      <p:cBhvr>
                                        <p:cTn id="106" dur="750" fill="hold"/>
                                        <p:tgtEl>
                                          <p:spTgt spid="116"/>
                                        </p:tgtEl>
                                        <p:attrNameLst>
                                          <p:attrName>ppt_w</p:attrName>
                                        </p:attrNameLst>
                                      </p:cBhvr>
                                      <p:tavLst>
                                        <p:tav tm="0">
                                          <p:val>
                                            <p:fltVal val="0"/>
                                          </p:val>
                                        </p:tav>
                                        <p:tav tm="100000">
                                          <p:val>
                                            <p:strVal val="#ppt_w"/>
                                          </p:val>
                                        </p:tav>
                                      </p:tavLst>
                                    </p:anim>
                                    <p:anim calcmode="lin" valueType="num">
                                      <p:cBhvr>
                                        <p:cTn id="107" dur="750" fill="hold"/>
                                        <p:tgtEl>
                                          <p:spTgt spid="116"/>
                                        </p:tgtEl>
                                        <p:attrNameLst>
                                          <p:attrName>ppt_h</p:attrName>
                                        </p:attrNameLst>
                                      </p:cBhvr>
                                      <p:tavLst>
                                        <p:tav tm="0">
                                          <p:val>
                                            <p:fltVal val="0"/>
                                          </p:val>
                                        </p:tav>
                                        <p:tav tm="100000">
                                          <p:val>
                                            <p:strVal val="#ppt_h"/>
                                          </p:val>
                                        </p:tav>
                                      </p:tavLst>
                                    </p:anim>
                                    <p:animEffect transition="in" filter="fade">
                                      <p:cBhvr>
                                        <p:cTn id="108" dur="750"/>
                                        <p:tgtEl>
                                          <p:spTgt spid="116"/>
                                        </p:tgtEl>
                                      </p:cBhvr>
                                    </p:animEffect>
                                  </p:childTnLst>
                                </p:cTn>
                              </p:par>
                              <p:par>
                                <p:cTn id="109" presetID="12" presetClass="entr" presetSubtype="1" fill="hold" grpId="0" nodeType="withEffect">
                                  <p:stCondLst>
                                    <p:cond delay="3500"/>
                                  </p:stCondLst>
                                  <p:childTnLst>
                                    <p:set>
                                      <p:cBhvr>
                                        <p:cTn id="110" dur="1" fill="hold">
                                          <p:stCondLst>
                                            <p:cond delay="0"/>
                                          </p:stCondLst>
                                        </p:cTn>
                                        <p:tgtEl>
                                          <p:spTgt spid="28"/>
                                        </p:tgtEl>
                                        <p:attrNameLst>
                                          <p:attrName>style.visibility</p:attrName>
                                        </p:attrNameLst>
                                      </p:cBhvr>
                                      <p:to>
                                        <p:strVal val="visible"/>
                                      </p:to>
                                    </p:set>
                                    <p:anim calcmode="lin" valueType="num">
                                      <p:cBhvr additive="base">
                                        <p:cTn id="111" dur="1000"/>
                                        <p:tgtEl>
                                          <p:spTgt spid="28"/>
                                        </p:tgtEl>
                                        <p:attrNameLst>
                                          <p:attrName>ppt_y</p:attrName>
                                        </p:attrNameLst>
                                      </p:cBhvr>
                                      <p:tavLst>
                                        <p:tav tm="0">
                                          <p:val>
                                            <p:strVal val="#ppt_y-#ppt_h*1.125000"/>
                                          </p:val>
                                        </p:tav>
                                        <p:tav tm="100000">
                                          <p:val>
                                            <p:strVal val="#ppt_y"/>
                                          </p:val>
                                        </p:tav>
                                      </p:tavLst>
                                    </p:anim>
                                    <p:animEffect transition="in" filter="wipe(down)">
                                      <p:cBhvr>
                                        <p:cTn id="112" dur="1000"/>
                                        <p:tgtEl>
                                          <p:spTgt spid="28"/>
                                        </p:tgtEl>
                                      </p:cBhvr>
                                    </p:animEffect>
                                  </p:childTnLst>
                                </p:cTn>
                              </p:par>
                              <p:par>
                                <p:cTn id="113" presetID="12" presetClass="entr" presetSubtype="1" fill="hold" grpId="0" nodeType="withEffect">
                                  <p:stCondLst>
                                    <p:cond delay="3500"/>
                                  </p:stCondLst>
                                  <p:childTnLst>
                                    <p:set>
                                      <p:cBhvr>
                                        <p:cTn id="114" dur="1" fill="hold">
                                          <p:stCondLst>
                                            <p:cond delay="0"/>
                                          </p:stCondLst>
                                        </p:cTn>
                                        <p:tgtEl>
                                          <p:spTgt spid="86"/>
                                        </p:tgtEl>
                                        <p:attrNameLst>
                                          <p:attrName>style.visibility</p:attrName>
                                        </p:attrNameLst>
                                      </p:cBhvr>
                                      <p:to>
                                        <p:strVal val="visible"/>
                                      </p:to>
                                    </p:set>
                                    <p:anim calcmode="lin" valueType="num">
                                      <p:cBhvr additive="base">
                                        <p:cTn id="115" dur="1000"/>
                                        <p:tgtEl>
                                          <p:spTgt spid="86"/>
                                        </p:tgtEl>
                                        <p:attrNameLst>
                                          <p:attrName>ppt_y</p:attrName>
                                        </p:attrNameLst>
                                      </p:cBhvr>
                                      <p:tavLst>
                                        <p:tav tm="0">
                                          <p:val>
                                            <p:strVal val="#ppt_y-#ppt_h*1.125000"/>
                                          </p:val>
                                        </p:tav>
                                        <p:tav tm="100000">
                                          <p:val>
                                            <p:strVal val="#ppt_y"/>
                                          </p:val>
                                        </p:tav>
                                      </p:tavLst>
                                    </p:anim>
                                    <p:animEffect transition="in" filter="wipe(down)">
                                      <p:cBhvr>
                                        <p:cTn id="116" dur="1000"/>
                                        <p:tgtEl>
                                          <p:spTgt spid="86"/>
                                        </p:tgtEl>
                                      </p:cBhvr>
                                    </p:animEffect>
                                  </p:childTnLst>
                                </p:cTn>
                              </p:par>
                              <p:par>
                                <p:cTn id="117" presetID="12" presetClass="entr" presetSubtype="1" fill="hold" grpId="0" nodeType="withEffect">
                                  <p:stCondLst>
                                    <p:cond delay="3500"/>
                                  </p:stCondLst>
                                  <p:childTnLst>
                                    <p:set>
                                      <p:cBhvr>
                                        <p:cTn id="118" dur="1" fill="hold">
                                          <p:stCondLst>
                                            <p:cond delay="0"/>
                                          </p:stCondLst>
                                        </p:cTn>
                                        <p:tgtEl>
                                          <p:spTgt spid="95"/>
                                        </p:tgtEl>
                                        <p:attrNameLst>
                                          <p:attrName>style.visibility</p:attrName>
                                        </p:attrNameLst>
                                      </p:cBhvr>
                                      <p:to>
                                        <p:strVal val="visible"/>
                                      </p:to>
                                    </p:set>
                                    <p:anim calcmode="lin" valueType="num">
                                      <p:cBhvr additive="base">
                                        <p:cTn id="119" dur="1000"/>
                                        <p:tgtEl>
                                          <p:spTgt spid="95"/>
                                        </p:tgtEl>
                                        <p:attrNameLst>
                                          <p:attrName>ppt_y</p:attrName>
                                        </p:attrNameLst>
                                      </p:cBhvr>
                                      <p:tavLst>
                                        <p:tav tm="0">
                                          <p:val>
                                            <p:strVal val="#ppt_y-#ppt_h*1.125000"/>
                                          </p:val>
                                        </p:tav>
                                        <p:tav tm="100000">
                                          <p:val>
                                            <p:strVal val="#ppt_y"/>
                                          </p:val>
                                        </p:tav>
                                      </p:tavLst>
                                    </p:anim>
                                    <p:animEffect transition="in" filter="wipe(down)">
                                      <p:cBhvr>
                                        <p:cTn id="120" dur="1000"/>
                                        <p:tgtEl>
                                          <p:spTgt spid="95"/>
                                        </p:tgtEl>
                                      </p:cBhvr>
                                    </p:animEffect>
                                  </p:childTnLst>
                                </p:cTn>
                              </p:par>
                              <p:par>
                                <p:cTn id="121" presetID="12" presetClass="entr" presetSubtype="1" fill="hold" grpId="0" nodeType="withEffect">
                                  <p:stCondLst>
                                    <p:cond delay="3500"/>
                                  </p:stCondLst>
                                  <p:childTnLst>
                                    <p:set>
                                      <p:cBhvr>
                                        <p:cTn id="122" dur="1" fill="hold">
                                          <p:stCondLst>
                                            <p:cond delay="0"/>
                                          </p:stCondLst>
                                        </p:cTn>
                                        <p:tgtEl>
                                          <p:spTgt spid="104"/>
                                        </p:tgtEl>
                                        <p:attrNameLst>
                                          <p:attrName>style.visibility</p:attrName>
                                        </p:attrNameLst>
                                      </p:cBhvr>
                                      <p:to>
                                        <p:strVal val="visible"/>
                                      </p:to>
                                    </p:set>
                                    <p:anim calcmode="lin" valueType="num">
                                      <p:cBhvr additive="base">
                                        <p:cTn id="123" dur="1000"/>
                                        <p:tgtEl>
                                          <p:spTgt spid="104"/>
                                        </p:tgtEl>
                                        <p:attrNameLst>
                                          <p:attrName>ppt_y</p:attrName>
                                        </p:attrNameLst>
                                      </p:cBhvr>
                                      <p:tavLst>
                                        <p:tav tm="0">
                                          <p:val>
                                            <p:strVal val="#ppt_y-#ppt_h*1.125000"/>
                                          </p:val>
                                        </p:tav>
                                        <p:tav tm="100000">
                                          <p:val>
                                            <p:strVal val="#ppt_y"/>
                                          </p:val>
                                        </p:tav>
                                      </p:tavLst>
                                    </p:anim>
                                    <p:animEffect transition="in" filter="wipe(down)">
                                      <p:cBhvr>
                                        <p:cTn id="124" dur="1000"/>
                                        <p:tgtEl>
                                          <p:spTgt spid="104"/>
                                        </p:tgtEl>
                                      </p:cBhvr>
                                    </p:animEffect>
                                  </p:childTnLst>
                                </p:cTn>
                              </p:par>
                              <p:par>
                                <p:cTn id="125" presetID="12" presetClass="entr" presetSubtype="1" fill="hold" grpId="0" nodeType="withEffect">
                                  <p:stCondLst>
                                    <p:cond delay="3500"/>
                                  </p:stCondLst>
                                  <p:childTnLst>
                                    <p:set>
                                      <p:cBhvr>
                                        <p:cTn id="126" dur="1" fill="hold">
                                          <p:stCondLst>
                                            <p:cond delay="0"/>
                                          </p:stCondLst>
                                        </p:cTn>
                                        <p:tgtEl>
                                          <p:spTgt spid="113"/>
                                        </p:tgtEl>
                                        <p:attrNameLst>
                                          <p:attrName>style.visibility</p:attrName>
                                        </p:attrNameLst>
                                      </p:cBhvr>
                                      <p:to>
                                        <p:strVal val="visible"/>
                                      </p:to>
                                    </p:set>
                                    <p:anim calcmode="lin" valueType="num">
                                      <p:cBhvr additive="base">
                                        <p:cTn id="127" dur="1000"/>
                                        <p:tgtEl>
                                          <p:spTgt spid="113"/>
                                        </p:tgtEl>
                                        <p:attrNameLst>
                                          <p:attrName>ppt_y</p:attrName>
                                        </p:attrNameLst>
                                      </p:cBhvr>
                                      <p:tavLst>
                                        <p:tav tm="0">
                                          <p:val>
                                            <p:strVal val="#ppt_y-#ppt_h*1.125000"/>
                                          </p:val>
                                        </p:tav>
                                        <p:tav tm="100000">
                                          <p:val>
                                            <p:strVal val="#ppt_y"/>
                                          </p:val>
                                        </p:tav>
                                      </p:tavLst>
                                    </p:anim>
                                    <p:animEffect transition="in" filter="wipe(down)">
                                      <p:cBhvr>
                                        <p:cTn id="128" dur="1000"/>
                                        <p:tgtEl>
                                          <p:spTgt spid="113"/>
                                        </p:tgtEl>
                                      </p:cBhvr>
                                    </p:animEffect>
                                  </p:childTnLst>
                                </p:cTn>
                              </p:par>
                              <p:par>
                                <p:cTn id="129" presetID="12" presetClass="entr" presetSubtype="4" fill="hold" grpId="0" nodeType="withEffect">
                                  <p:stCondLst>
                                    <p:cond delay="3500"/>
                                  </p:stCondLst>
                                  <p:childTnLst>
                                    <p:set>
                                      <p:cBhvr>
                                        <p:cTn id="130" dur="1" fill="hold">
                                          <p:stCondLst>
                                            <p:cond delay="0"/>
                                          </p:stCondLst>
                                        </p:cTn>
                                        <p:tgtEl>
                                          <p:spTgt spid="79"/>
                                        </p:tgtEl>
                                        <p:attrNameLst>
                                          <p:attrName>style.visibility</p:attrName>
                                        </p:attrNameLst>
                                      </p:cBhvr>
                                      <p:to>
                                        <p:strVal val="visible"/>
                                      </p:to>
                                    </p:set>
                                    <p:anim calcmode="lin" valueType="num">
                                      <p:cBhvr additive="base">
                                        <p:cTn id="131" dur="1000"/>
                                        <p:tgtEl>
                                          <p:spTgt spid="79"/>
                                        </p:tgtEl>
                                        <p:attrNameLst>
                                          <p:attrName>ppt_y</p:attrName>
                                        </p:attrNameLst>
                                      </p:cBhvr>
                                      <p:tavLst>
                                        <p:tav tm="0">
                                          <p:val>
                                            <p:strVal val="#ppt_y+#ppt_h*1.125000"/>
                                          </p:val>
                                        </p:tav>
                                        <p:tav tm="100000">
                                          <p:val>
                                            <p:strVal val="#ppt_y"/>
                                          </p:val>
                                        </p:tav>
                                      </p:tavLst>
                                    </p:anim>
                                    <p:animEffect transition="in" filter="wipe(up)">
                                      <p:cBhvr>
                                        <p:cTn id="132" dur="1000"/>
                                        <p:tgtEl>
                                          <p:spTgt spid="79"/>
                                        </p:tgtEl>
                                      </p:cBhvr>
                                    </p:animEffect>
                                  </p:childTnLst>
                                </p:cTn>
                              </p:par>
                              <p:par>
                                <p:cTn id="133" presetID="53" presetClass="entr" presetSubtype="16" fill="hold" grpId="0" nodeType="withEffect">
                                  <p:stCondLst>
                                    <p:cond delay="4000"/>
                                  </p:stCondLst>
                                  <p:childTnLst>
                                    <p:set>
                                      <p:cBhvr>
                                        <p:cTn id="134" dur="1" fill="hold">
                                          <p:stCondLst>
                                            <p:cond delay="0"/>
                                          </p:stCondLst>
                                        </p:cTn>
                                        <p:tgtEl>
                                          <p:spTgt spid="76"/>
                                        </p:tgtEl>
                                        <p:attrNameLst>
                                          <p:attrName>style.visibility</p:attrName>
                                        </p:attrNameLst>
                                      </p:cBhvr>
                                      <p:to>
                                        <p:strVal val="visible"/>
                                      </p:to>
                                    </p:set>
                                    <p:anim calcmode="lin" valueType="num">
                                      <p:cBhvr>
                                        <p:cTn id="135" dur="750" fill="hold"/>
                                        <p:tgtEl>
                                          <p:spTgt spid="76"/>
                                        </p:tgtEl>
                                        <p:attrNameLst>
                                          <p:attrName>ppt_w</p:attrName>
                                        </p:attrNameLst>
                                      </p:cBhvr>
                                      <p:tavLst>
                                        <p:tav tm="0">
                                          <p:val>
                                            <p:fltVal val="0"/>
                                          </p:val>
                                        </p:tav>
                                        <p:tav tm="100000">
                                          <p:val>
                                            <p:strVal val="#ppt_w"/>
                                          </p:val>
                                        </p:tav>
                                      </p:tavLst>
                                    </p:anim>
                                    <p:anim calcmode="lin" valueType="num">
                                      <p:cBhvr>
                                        <p:cTn id="136" dur="750" fill="hold"/>
                                        <p:tgtEl>
                                          <p:spTgt spid="76"/>
                                        </p:tgtEl>
                                        <p:attrNameLst>
                                          <p:attrName>ppt_h</p:attrName>
                                        </p:attrNameLst>
                                      </p:cBhvr>
                                      <p:tavLst>
                                        <p:tav tm="0">
                                          <p:val>
                                            <p:fltVal val="0"/>
                                          </p:val>
                                        </p:tav>
                                        <p:tav tm="100000">
                                          <p:val>
                                            <p:strVal val="#ppt_h"/>
                                          </p:val>
                                        </p:tav>
                                      </p:tavLst>
                                    </p:anim>
                                    <p:animEffect transition="in" filter="fade">
                                      <p:cBhvr>
                                        <p:cTn id="137" dur="750"/>
                                        <p:tgtEl>
                                          <p:spTgt spid="76"/>
                                        </p:tgtEl>
                                      </p:cBhvr>
                                    </p:animEffect>
                                  </p:childTnLst>
                                </p:cTn>
                              </p:par>
                              <p:par>
                                <p:cTn id="138" presetID="53" presetClass="entr" presetSubtype="16" fill="hold" grpId="0" nodeType="withEffect">
                                  <p:stCondLst>
                                    <p:cond delay="4000"/>
                                  </p:stCondLst>
                                  <p:childTnLst>
                                    <p:set>
                                      <p:cBhvr>
                                        <p:cTn id="139" dur="1" fill="hold">
                                          <p:stCondLst>
                                            <p:cond delay="0"/>
                                          </p:stCondLst>
                                        </p:cTn>
                                        <p:tgtEl>
                                          <p:spTgt spid="90"/>
                                        </p:tgtEl>
                                        <p:attrNameLst>
                                          <p:attrName>style.visibility</p:attrName>
                                        </p:attrNameLst>
                                      </p:cBhvr>
                                      <p:to>
                                        <p:strVal val="visible"/>
                                      </p:to>
                                    </p:set>
                                    <p:anim calcmode="lin" valueType="num">
                                      <p:cBhvr>
                                        <p:cTn id="140" dur="750" fill="hold"/>
                                        <p:tgtEl>
                                          <p:spTgt spid="90"/>
                                        </p:tgtEl>
                                        <p:attrNameLst>
                                          <p:attrName>ppt_w</p:attrName>
                                        </p:attrNameLst>
                                      </p:cBhvr>
                                      <p:tavLst>
                                        <p:tav tm="0">
                                          <p:val>
                                            <p:fltVal val="0"/>
                                          </p:val>
                                        </p:tav>
                                        <p:tav tm="100000">
                                          <p:val>
                                            <p:strVal val="#ppt_w"/>
                                          </p:val>
                                        </p:tav>
                                      </p:tavLst>
                                    </p:anim>
                                    <p:anim calcmode="lin" valueType="num">
                                      <p:cBhvr>
                                        <p:cTn id="141" dur="750" fill="hold"/>
                                        <p:tgtEl>
                                          <p:spTgt spid="90"/>
                                        </p:tgtEl>
                                        <p:attrNameLst>
                                          <p:attrName>ppt_h</p:attrName>
                                        </p:attrNameLst>
                                      </p:cBhvr>
                                      <p:tavLst>
                                        <p:tav tm="0">
                                          <p:val>
                                            <p:fltVal val="0"/>
                                          </p:val>
                                        </p:tav>
                                        <p:tav tm="100000">
                                          <p:val>
                                            <p:strVal val="#ppt_h"/>
                                          </p:val>
                                        </p:tav>
                                      </p:tavLst>
                                    </p:anim>
                                    <p:animEffect transition="in" filter="fade">
                                      <p:cBhvr>
                                        <p:cTn id="142" dur="750"/>
                                        <p:tgtEl>
                                          <p:spTgt spid="90"/>
                                        </p:tgtEl>
                                      </p:cBhvr>
                                    </p:animEffect>
                                  </p:childTnLst>
                                </p:cTn>
                              </p:par>
                              <p:par>
                                <p:cTn id="143" presetID="53" presetClass="entr" presetSubtype="16" fill="hold" grpId="0" nodeType="withEffect">
                                  <p:stCondLst>
                                    <p:cond delay="4000"/>
                                  </p:stCondLst>
                                  <p:childTnLst>
                                    <p:set>
                                      <p:cBhvr>
                                        <p:cTn id="144" dur="1" fill="hold">
                                          <p:stCondLst>
                                            <p:cond delay="0"/>
                                          </p:stCondLst>
                                        </p:cTn>
                                        <p:tgtEl>
                                          <p:spTgt spid="99"/>
                                        </p:tgtEl>
                                        <p:attrNameLst>
                                          <p:attrName>style.visibility</p:attrName>
                                        </p:attrNameLst>
                                      </p:cBhvr>
                                      <p:to>
                                        <p:strVal val="visible"/>
                                      </p:to>
                                    </p:set>
                                    <p:anim calcmode="lin" valueType="num">
                                      <p:cBhvr>
                                        <p:cTn id="145" dur="750" fill="hold"/>
                                        <p:tgtEl>
                                          <p:spTgt spid="99"/>
                                        </p:tgtEl>
                                        <p:attrNameLst>
                                          <p:attrName>ppt_w</p:attrName>
                                        </p:attrNameLst>
                                      </p:cBhvr>
                                      <p:tavLst>
                                        <p:tav tm="0">
                                          <p:val>
                                            <p:fltVal val="0"/>
                                          </p:val>
                                        </p:tav>
                                        <p:tav tm="100000">
                                          <p:val>
                                            <p:strVal val="#ppt_w"/>
                                          </p:val>
                                        </p:tav>
                                      </p:tavLst>
                                    </p:anim>
                                    <p:anim calcmode="lin" valueType="num">
                                      <p:cBhvr>
                                        <p:cTn id="146" dur="750" fill="hold"/>
                                        <p:tgtEl>
                                          <p:spTgt spid="99"/>
                                        </p:tgtEl>
                                        <p:attrNameLst>
                                          <p:attrName>ppt_h</p:attrName>
                                        </p:attrNameLst>
                                      </p:cBhvr>
                                      <p:tavLst>
                                        <p:tav tm="0">
                                          <p:val>
                                            <p:fltVal val="0"/>
                                          </p:val>
                                        </p:tav>
                                        <p:tav tm="100000">
                                          <p:val>
                                            <p:strVal val="#ppt_h"/>
                                          </p:val>
                                        </p:tav>
                                      </p:tavLst>
                                    </p:anim>
                                    <p:animEffect transition="in" filter="fade">
                                      <p:cBhvr>
                                        <p:cTn id="147" dur="750"/>
                                        <p:tgtEl>
                                          <p:spTgt spid="99"/>
                                        </p:tgtEl>
                                      </p:cBhvr>
                                    </p:animEffect>
                                  </p:childTnLst>
                                </p:cTn>
                              </p:par>
                              <p:par>
                                <p:cTn id="148" presetID="53" presetClass="entr" presetSubtype="16" fill="hold" grpId="0" nodeType="withEffect">
                                  <p:stCondLst>
                                    <p:cond delay="4000"/>
                                  </p:stCondLst>
                                  <p:childTnLst>
                                    <p:set>
                                      <p:cBhvr>
                                        <p:cTn id="149" dur="1" fill="hold">
                                          <p:stCondLst>
                                            <p:cond delay="0"/>
                                          </p:stCondLst>
                                        </p:cTn>
                                        <p:tgtEl>
                                          <p:spTgt spid="108"/>
                                        </p:tgtEl>
                                        <p:attrNameLst>
                                          <p:attrName>style.visibility</p:attrName>
                                        </p:attrNameLst>
                                      </p:cBhvr>
                                      <p:to>
                                        <p:strVal val="visible"/>
                                      </p:to>
                                    </p:set>
                                    <p:anim calcmode="lin" valueType="num">
                                      <p:cBhvr>
                                        <p:cTn id="150" dur="750" fill="hold"/>
                                        <p:tgtEl>
                                          <p:spTgt spid="108"/>
                                        </p:tgtEl>
                                        <p:attrNameLst>
                                          <p:attrName>ppt_w</p:attrName>
                                        </p:attrNameLst>
                                      </p:cBhvr>
                                      <p:tavLst>
                                        <p:tav tm="0">
                                          <p:val>
                                            <p:fltVal val="0"/>
                                          </p:val>
                                        </p:tav>
                                        <p:tav tm="100000">
                                          <p:val>
                                            <p:strVal val="#ppt_w"/>
                                          </p:val>
                                        </p:tav>
                                      </p:tavLst>
                                    </p:anim>
                                    <p:anim calcmode="lin" valueType="num">
                                      <p:cBhvr>
                                        <p:cTn id="151" dur="750" fill="hold"/>
                                        <p:tgtEl>
                                          <p:spTgt spid="108"/>
                                        </p:tgtEl>
                                        <p:attrNameLst>
                                          <p:attrName>ppt_h</p:attrName>
                                        </p:attrNameLst>
                                      </p:cBhvr>
                                      <p:tavLst>
                                        <p:tav tm="0">
                                          <p:val>
                                            <p:fltVal val="0"/>
                                          </p:val>
                                        </p:tav>
                                        <p:tav tm="100000">
                                          <p:val>
                                            <p:strVal val="#ppt_h"/>
                                          </p:val>
                                        </p:tav>
                                      </p:tavLst>
                                    </p:anim>
                                    <p:animEffect transition="in" filter="fade">
                                      <p:cBhvr>
                                        <p:cTn id="152" dur="750"/>
                                        <p:tgtEl>
                                          <p:spTgt spid="108"/>
                                        </p:tgtEl>
                                      </p:cBhvr>
                                    </p:animEffect>
                                  </p:childTnLst>
                                </p:cTn>
                              </p:par>
                              <p:par>
                                <p:cTn id="153" presetID="53" presetClass="entr" presetSubtype="16" fill="hold" grpId="0" nodeType="withEffect">
                                  <p:stCondLst>
                                    <p:cond delay="4000"/>
                                  </p:stCondLst>
                                  <p:childTnLst>
                                    <p:set>
                                      <p:cBhvr>
                                        <p:cTn id="154" dur="1" fill="hold">
                                          <p:stCondLst>
                                            <p:cond delay="0"/>
                                          </p:stCondLst>
                                        </p:cTn>
                                        <p:tgtEl>
                                          <p:spTgt spid="117"/>
                                        </p:tgtEl>
                                        <p:attrNameLst>
                                          <p:attrName>style.visibility</p:attrName>
                                        </p:attrNameLst>
                                      </p:cBhvr>
                                      <p:to>
                                        <p:strVal val="visible"/>
                                      </p:to>
                                    </p:set>
                                    <p:anim calcmode="lin" valueType="num">
                                      <p:cBhvr>
                                        <p:cTn id="155" dur="750" fill="hold"/>
                                        <p:tgtEl>
                                          <p:spTgt spid="117"/>
                                        </p:tgtEl>
                                        <p:attrNameLst>
                                          <p:attrName>ppt_w</p:attrName>
                                        </p:attrNameLst>
                                      </p:cBhvr>
                                      <p:tavLst>
                                        <p:tav tm="0">
                                          <p:val>
                                            <p:fltVal val="0"/>
                                          </p:val>
                                        </p:tav>
                                        <p:tav tm="100000">
                                          <p:val>
                                            <p:strVal val="#ppt_w"/>
                                          </p:val>
                                        </p:tav>
                                      </p:tavLst>
                                    </p:anim>
                                    <p:anim calcmode="lin" valueType="num">
                                      <p:cBhvr>
                                        <p:cTn id="156" dur="750" fill="hold"/>
                                        <p:tgtEl>
                                          <p:spTgt spid="117"/>
                                        </p:tgtEl>
                                        <p:attrNameLst>
                                          <p:attrName>ppt_h</p:attrName>
                                        </p:attrNameLst>
                                      </p:cBhvr>
                                      <p:tavLst>
                                        <p:tav tm="0">
                                          <p:val>
                                            <p:fltVal val="0"/>
                                          </p:val>
                                        </p:tav>
                                        <p:tav tm="100000">
                                          <p:val>
                                            <p:strVal val="#ppt_h"/>
                                          </p:val>
                                        </p:tav>
                                      </p:tavLst>
                                    </p:anim>
                                    <p:animEffect transition="in" filter="fade">
                                      <p:cBhvr>
                                        <p:cTn id="157" dur="750"/>
                                        <p:tgtEl>
                                          <p:spTgt spid="117"/>
                                        </p:tgtEl>
                                      </p:cBhvr>
                                    </p:animEffect>
                                  </p:childTnLst>
                                </p:cTn>
                              </p:par>
                              <p:par>
                                <p:cTn id="158" presetID="12" presetClass="entr" presetSubtype="1" fill="hold" grpId="0" nodeType="withEffect">
                                  <p:stCondLst>
                                    <p:cond delay="4500"/>
                                  </p:stCondLst>
                                  <p:childTnLst>
                                    <p:set>
                                      <p:cBhvr>
                                        <p:cTn id="159" dur="1" fill="hold">
                                          <p:stCondLst>
                                            <p:cond delay="0"/>
                                          </p:stCondLst>
                                        </p:cTn>
                                        <p:tgtEl>
                                          <p:spTgt spid="29"/>
                                        </p:tgtEl>
                                        <p:attrNameLst>
                                          <p:attrName>style.visibility</p:attrName>
                                        </p:attrNameLst>
                                      </p:cBhvr>
                                      <p:to>
                                        <p:strVal val="visible"/>
                                      </p:to>
                                    </p:set>
                                    <p:anim calcmode="lin" valueType="num">
                                      <p:cBhvr additive="base">
                                        <p:cTn id="160" dur="1000"/>
                                        <p:tgtEl>
                                          <p:spTgt spid="29"/>
                                        </p:tgtEl>
                                        <p:attrNameLst>
                                          <p:attrName>ppt_y</p:attrName>
                                        </p:attrNameLst>
                                      </p:cBhvr>
                                      <p:tavLst>
                                        <p:tav tm="0">
                                          <p:val>
                                            <p:strVal val="#ppt_y-#ppt_h*1.125000"/>
                                          </p:val>
                                        </p:tav>
                                        <p:tav tm="100000">
                                          <p:val>
                                            <p:strVal val="#ppt_y"/>
                                          </p:val>
                                        </p:tav>
                                      </p:tavLst>
                                    </p:anim>
                                    <p:animEffect transition="in" filter="wipe(down)">
                                      <p:cBhvr>
                                        <p:cTn id="161" dur="1000"/>
                                        <p:tgtEl>
                                          <p:spTgt spid="29"/>
                                        </p:tgtEl>
                                      </p:cBhvr>
                                    </p:animEffect>
                                  </p:childTnLst>
                                </p:cTn>
                              </p:par>
                              <p:par>
                                <p:cTn id="162" presetID="12" presetClass="entr" presetSubtype="1" fill="hold" grpId="0" nodeType="withEffect">
                                  <p:stCondLst>
                                    <p:cond delay="4500"/>
                                  </p:stCondLst>
                                  <p:childTnLst>
                                    <p:set>
                                      <p:cBhvr>
                                        <p:cTn id="163" dur="1" fill="hold">
                                          <p:stCondLst>
                                            <p:cond delay="0"/>
                                          </p:stCondLst>
                                        </p:cTn>
                                        <p:tgtEl>
                                          <p:spTgt spid="87"/>
                                        </p:tgtEl>
                                        <p:attrNameLst>
                                          <p:attrName>style.visibility</p:attrName>
                                        </p:attrNameLst>
                                      </p:cBhvr>
                                      <p:to>
                                        <p:strVal val="visible"/>
                                      </p:to>
                                    </p:set>
                                    <p:anim calcmode="lin" valueType="num">
                                      <p:cBhvr additive="base">
                                        <p:cTn id="164" dur="1000"/>
                                        <p:tgtEl>
                                          <p:spTgt spid="87"/>
                                        </p:tgtEl>
                                        <p:attrNameLst>
                                          <p:attrName>ppt_y</p:attrName>
                                        </p:attrNameLst>
                                      </p:cBhvr>
                                      <p:tavLst>
                                        <p:tav tm="0">
                                          <p:val>
                                            <p:strVal val="#ppt_y-#ppt_h*1.125000"/>
                                          </p:val>
                                        </p:tav>
                                        <p:tav tm="100000">
                                          <p:val>
                                            <p:strVal val="#ppt_y"/>
                                          </p:val>
                                        </p:tav>
                                      </p:tavLst>
                                    </p:anim>
                                    <p:animEffect transition="in" filter="wipe(down)">
                                      <p:cBhvr>
                                        <p:cTn id="165" dur="1000"/>
                                        <p:tgtEl>
                                          <p:spTgt spid="87"/>
                                        </p:tgtEl>
                                      </p:cBhvr>
                                    </p:animEffect>
                                  </p:childTnLst>
                                </p:cTn>
                              </p:par>
                              <p:par>
                                <p:cTn id="166" presetID="12" presetClass="entr" presetSubtype="1" fill="hold" grpId="0" nodeType="withEffect">
                                  <p:stCondLst>
                                    <p:cond delay="4500"/>
                                  </p:stCondLst>
                                  <p:childTnLst>
                                    <p:set>
                                      <p:cBhvr>
                                        <p:cTn id="167" dur="1" fill="hold">
                                          <p:stCondLst>
                                            <p:cond delay="0"/>
                                          </p:stCondLst>
                                        </p:cTn>
                                        <p:tgtEl>
                                          <p:spTgt spid="96"/>
                                        </p:tgtEl>
                                        <p:attrNameLst>
                                          <p:attrName>style.visibility</p:attrName>
                                        </p:attrNameLst>
                                      </p:cBhvr>
                                      <p:to>
                                        <p:strVal val="visible"/>
                                      </p:to>
                                    </p:set>
                                    <p:anim calcmode="lin" valueType="num">
                                      <p:cBhvr additive="base">
                                        <p:cTn id="168" dur="1000"/>
                                        <p:tgtEl>
                                          <p:spTgt spid="96"/>
                                        </p:tgtEl>
                                        <p:attrNameLst>
                                          <p:attrName>ppt_y</p:attrName>
                                        </p:attrNameLst>
                                      </p:cBhvr>
                                      <p:tavLst>
                                        <p:tav tm="0">
                                          <p:val>
                                            <p:strVal val="#ppt_y-#ppt_h*1.125000"/>
                                          </p:val>
                                        </p:tav>
                                        <p:tav tm="100000">
                                          <p:val>
                                            <p:strVal val="#ppt_y"/>
                                          </p:val>
                                        </p:tav>
                                      </p:tavLst>
                                    </p:anim>
                                    <p:animEffect transition="in" filter="wipe(down)">
                                      <p:cBhvr>
                                        <p:cTn id="169" dur="1000"/>
                                        <p:tgtEl>
                                          <p:spTgt spid="96"/>
                                        </p:tgtEl>
                                      </p:cBhvr>
                                    </p:animEffect>
                                  </p:childTnLst>
                                </p:cTn>
                              </p:par>
                              <p:par>
                                <p:cTn id="170" presetID="12" presetClass="entr" presetSubtype="1" fill="hold" grpId="0" nodeType="withEffect">
                                  <p:stCondLst>
                                    <p:cond delay="4500"/>
                                  </p:stCondLst>
                                  <p:childTnLst>
                                    <p:set>
                                      <p:cBhvr>
                                        <p:cTn id="171" dur="1" fill="hold">
                                          <p:stCondLst>
                                            <p:cond delay="0"/>
                                          </p:stCondLst>
                                        </p:cTn>
                                        <p:tgtEl>
                                          <p:spTgt spid="105"/>
                                        </p:tgtEl>
                                        <p:attrNameLst>
                                          <p:attrName>style.visibility</p:attrName>
                                        </p:attrNameLst>
                                      </p:cBhvr>
                                      <p:to>
                                        <p:strVal val="visible"/>
                                      </p:to>
                                    </p:set>
                                    <p:anim calcmode="lin" valueType="num">
                                      <p:cBhvr additive="base">
                                        <p:cTn id="172" dur="1000"/>
                                        <p:tgtEl>
                                          <p:spTgt spid="105"/>
                                        </p:tgtEl>
                                        <p:attrNameLst>
                                          <p:attrName>ppt_y</p:attrName>
                                        </p:attrNameLst>
                                      </p:cBhvr>
                                      <p:tavLst>
                                        <p:tav tm="0">
                                          <p:val>
                                            <p:strVal val="#ppt_y-#ppt_h*1.125000"/>
                                          </p:val>
                                        </p:tav>
                                        <p:tav tm="100000">
                                          <p:val>
                                            <p:strVal val="#ppt_y"/>
                                          </p:val>
                                        </p:tav>
                                      </p:tavLst>
                                    </p:anim>
                                    <p:animEffect transition="in" filter="wipe(down)">
                                      <p:cBhvr>
                                        <p:cTn id="173" dur="1000"/>
                                        <p:tgtEl>
                                          <p:spTgt spid="105"/>
                                        </p:tgtEl>
                                      </p:cBhvr>
                                    </p:animEffect>
                                  </p:childTnLst>
                                </p:cTn>
                              </p:par>
                              <p:par>
                                <p:cTn id="174" presetID="12" presetClass="entr" presetSubtype="1" fill="hold" grpId="0" nodeType="withEffect">
                                  <p:stCondLst>
                                    <p:cond delay="4500"/>
                                  </p:stCondLst>
                                  <p:childTnLst>
                                    <p:set>
                                      <p:cBhvr>
                                        <p:cTn id="175" dur="1" fill="hold">
                                          <p:stCondLst>
                                            <p:cond delay="0"/>
                                          </p:stCondLst>
                                        </p:cTn>
                                        <p:tgtEl>
                                          <p:spTgt spid="114"/>
                                        </p:tgtEl>
                                        <p:attrNameLst>
                                          <p:attrName>style.visibility</p:attrName>
                                        </p:attrNameLst>
                                      </p:cBhvr>
                                      <p:to>
                                        <p:strVal val="visible"/>
                                      </p:to>
                                    </p:set>
                                    <p:anim calcmode="lin" valueType="num">
                                      <p:cBhvr additive="base">
                                        <p:cTn id="176" dur="1000"/>
                                        <p:tgtEl>
                                          <p:spTgt spid="114"/>
                                        </p:tgtEl>
                                        <p:attrNameLst>
                                          <p:attrName>ppt_y</p:attrName>
                                        </p:attrNameLst>
                                      </p:cBhvr>
                                      <p:tavLst>
                                        <p:tav tm="0">
                                          <p:val>
                                            <p:strVal val="#ppt_y-#ppt_h*1.125000"/>
                                          </p:val>
                                        </p:tav>
                                        <p:tav tm="100000">
                                          <p:val>
                                            <p:strVal val="#ppt_y"/>
                                          </p:val>
                                        </p:tav>
                                      </p:tavLst>
                                    </p:anim>
                                    <p:animEffect transition="in" filter="wipe(down)">
                                      <p:cBhvr>
                                        <p:cTn id="177" dur="1000"/>
                                        <p:tgtEl>
                                          <p:spTgt spid="114"/>
                                        </p:tgtEl>
                                      </p:cBhvr>
                                    </p:animEffect>
                                  </p:childTnLst>
                                </p:cTn>
                              </p:par>
                              <p:par>
                                <p:cTn id="178" presetID="12" presetClass="entr" presetSubtype="4" fill="hold" grpId="0" nodeType="withEffect">
                                  <p:stCondLst>
                                    <p:cond delay="4500"/>
                                  </p:stCondLst>
                                  <p:childTnLst>
                                    <p:set>
                                      <p:cBhvr>
                                        <p:cTn id="179" dur="1" fill="hold">
                                          <p:stCondLst>
                                            <p:cond delay="0"/>
                                          </p:stCondLst>
                                        </p:cTn>
                                        <p:tgtEl>
                                          <p:spTgt spid="80"/>
                                        </p:tgtEl>
                                        <p:attrNameLst>
                                          <p:attrName>style.visibility</p:attrName>
                                        </p:attrNameLst>
                                      </p:cBhvr>
                                      <p:to>
                                        <p:strVal val="visible"/>
                                      </p:to>
                                    </p:set>
                                    <p:anim calcmode="lin" valueType="num">
                                      <p:cBhvr additive="base">
                                        <p:cTn id="180" dur="1000"/>
                                        <p:tgtEl>
                                          <p:spTgt spid="80"/>
                                        </p:tgtEl>
                                        <p:attrNameLst>
                                          <p:attrName>ppt_y</p:attrName>
                                        </p:attrNameLst>
                                      </p:cBhvr>
                                      <p:tavLst>
                                        <p:tav tm="0">
                                          <p:val>
                                            <p:strVal val="#ppt_y+#ppt_h*1.125000"/>
                                          </p:val>
                                        </p:tav>
                                        <p:tav tm="100000">
                                          <p:val>
                                            <p:strVal val="#ppt_y"/>
                                          </p:val>
                                        </p:tav>
                                      </p:tavLst>
                                    </p:anim>
                                    <p:animEffect transition="in" filter="wipe(up)">
                                      <p:cBhvr>
                                        <p:cTn id="181" dur="1000"/>
                                        <p:tgtEl>
                                          <p:spTgt spid="80"/>
                                        </p:tgtEl>
                                      </p:cBhvr>
                                    </p:animEffect>
                                  </p:childTnLst>
                                </p:cTn>
                              </p:par>
                              <p:par>
                                <p:cTn id="182" presetID="53" presetClass="entr" presetSubtype="16" fill="hold" grpId="0" nodeType="withEffect">
                                  <p:stCondLst>
                                    <p:cond delay="5000"/>
                                  </p:stCondLst>
                                  <p:childTnLst>
                                    <p:set>
                                      <p:cBhvr>
                                        <p:cTn id="183" dur="1" fill="hold">
                                          <p:stCondLst>
                                            <p:cond delay="0"/>
                                          </p:stCondLst>
                                        </p:cTn>
                                        <p:tgtEl>
                                          <p:spTgt spid="77"/>
                                        </p:tgtEl>
                                        <p:attrNameLst>
                                          <p:attrName>style.visibility</p:attrName>
                                        </p:attrNameLst>
                                      </p:cBhvr>
                                      <p:to>
                                        <p:strVal val="visible"/>
                                      </p:to>
                                    </p:set>
                                    <p:anim calcmode="lin" valueType="num">
                                      <p:cBhvr>
                                        <p:cTn id="184" dur="750" fill="hold"/>
                                        <p:tgtEl>
                                          <p:spTgt spid="77"/>
                                        </p:tgtEl>
                                        <p:attrNameLst>
                                          <p:attrName>ppt_w</p:attrName>
                                        </p:attrNameLst>
                                      </p:cBhvr>
                                      <p:tavLst>
                                        <p:tav tm="0">
                                          <p:val>
                                            <p:fltVal val="0"/>
                                          </p:val>
                                        </p:tav>
                                        <p:tav tm="100000">
                                          <p:val>
                                            <p:strVal val="#ppt_w"/>
                                          </p:val>
                                        </p:tav>
                                      </p:tavLst>
                                    </p:anim>
                                    <p:anim calcmode="lin" valueType="num">
                                      <p:cBhvr>
                                        <p:cTn id="185" dur="750" fill="hold"/>
                                        <p:tgtEl>
                                          <p:spTgt spid="77"/>
                                        </p:tgtEl>
                                        <p:attrNameLst>
                                          <p:attrName>ppt_h</p:attrName>
                                        </p:attrNameLst>
                                      </p:cBhvr>
                                      <p:tavLst>
                                        <p:tav tm="0">
                                          <p:val>
                                            <p:fltVal val="0"/>
                                          </p:val>
                                        </p:tav>
                                        <p:tav tm="100000">
                                          <p:val>
                                            <p:strVal val="#ppt_h"/>
                                          </p:val>
                                        </p:tav>
                                      </p:tavLst>
                                    </p:anim>
                                    <p:animEffect transition="in" filter="fade">
                                      <p:cBhvr>
                                        <p:cTn id="186" dur="750"/>
                                        <p:tgtEl>
                                          <p:spTgt spid="77"/>
                                        </p:tgtEl>
                                      </p:cBhvr>
                                    </p:animEffect>
                                  </p:childTnLst>
                                </p:cTn>
                              </p:par>
                              <p:par>
                                <p:cTn id="187" presetID="53" presetClass="entr" presetSubtype="16" fill="hold" grpId="0" nodeType="withEffect">
                                  <p:stCondLst>
                                    <p:cond delay="5000"/>
                                  </p:stCondLst>
                                  <p:childTnLst>
                                    <p:set>
                                      <p:cBhvr>
                                        <p:cTn id="188" dur="1" fill="hold">
                                          <p:stCondLst>
                                            <p:cond delay="0"/>
                                          </p:stCondLst>
                                        </p:cTn>
                                        <p:tgtEl>
                                          <p:spTgt spid="91"/>
                                        </p:tgtEl>
                                        <p:attrNameLst>
                                          <p:attrName>style.visibility</p:attrName>
                                        </p:attrNameLst>
                                      </p:cBhvr>
                                      <p:to>
                                        <p:strVal val="visible"/>
                                      </p:to>
                                    </p:set>
                                    <p:anim calcmode="lin" valueType="num">
                                      <p:cBhvr>
                                        <p:cTn id="189" dur="750" fill="hold"/>
                                        <p:tgtEl>
                                          <p:spTgt spid="91"/>
                                        </p:tgtEl>
                                        <p:attrNameLst>
                                          <p:attrName>ppt_w</p:attrName>
                                        </p:attrNameLst>
                                      </p:cBhvr>
                                      <p:tavLst>
                                        <p:tav tm="0">
                                          <p:val>
                                            <p:fltVal val="0"/>
                                          </p:val>
                                        </p:tav>
                                        <p:tav tm="100000">
                                          <p:val>
                                            <p:strVal val="#ppt_w"/>
                                          </p:val>
                                        </p:tav>
                                      </p:tavLst>
                                    </p:anim>
                                    <p:anim calcmode="lin" valueType="num">
                                      <p:cBhvr>
                                        <p:cTn id="190" dur="750" fill="hold"/>
                                        <p:tgtEl>
                                          <p:spTgt spid="91"/>
                                        </p:tgtEl>
                                        <p:attrNameLst>
                                          <p:attrName>ppt_h</p:attrName>
                                        </p:attrNameLst>
                                      </p:cBhvr>
                                      <p:tavLst>
                                        <p:tav tm="0">
                                          <p:val>
                                            <p:fltVal val="0"/>
                                          </p:val>
                                        </p:tav>
                                        <p:tav tm="100000">
                                          <p:val>
                                            <p:strVal val="#ppt_h"/>
                                          </p:val>
                                        </p:tav>
                                      </p:tavLst>
                                    </p:anim>
                                    <p:animEffect transition="in" filter="fade">
                                      <p:cBhvr>
                                        <p:cTn id="191" dur="750"/>
                                        <p:tgtEl>
                                          <p:spTgt spid="91"/>
                                        </p:tgtEl>
                                      </p:cBhvr>
                                    </p:animEffect>
                                  </p:childTnLst>
                                </p:cTn>
                              </p:par>
                              <p:par>
                                <p:cTn id="192" presetID="53" presetClass="entr" presetSubtype="16" fill="hold" grpId="0" nodeType="withEffect">
                                  <p:stCondLst>
                                    <p:cond delay="5000"/>
                                  </p:stCondLst>
                                  <p:childTnLst>
                                    <p:set>
                                      <p:cBhvr>
                                        <p:cTn id="193" dur="1" fill="hold">
                                          <p:stCondLst>
                                            <p:cond delay="0"/>
                                          </p:stCondLst>
                                        </p:cTn>
                                        <p:tgtEl>
                                          <p:spTgt spid="100"/>
                                        </p:tgtEl>
                                        <p:attrNameLst>
                                          <p:attrName>style.visibility</p:attrName>
                                        </p:attrNameLst>
                                      </p:cBhvr>
                                      <p:to>
                                        <p:strVal val="visible"/>
                                      </p:to>
                                    </p:set>
                                    <p:anim calcmode="lin" valueType="num">
                                      <p:cBhvr>
                                        <p:cTn id="194" dur="750" fill="hold"/>
                                        <p:tgtEl>
                                          <p:spTgt spid="100"/>
                                        </p:tgtEl>
                                        <p:attrNameLst>
                                          <p:attrName>ppt_w</p:attrName>
                                        </p:attrNameLst>
                                      </p:cBhvr>
                                      <p:tavLst>
                                        <p:tav tm="0">
                                          <p:val>
                                            <p:fltVal val="0"/>
                                          </p:val>
                                        </p:tav>
                                        <p:tav tm="100000">
                                          <p:val>
                                            <p:strVal val="#ppt_w"/>
                                          </p:val>
                                        </p:tav>
                                      </p:tavLst>
                                    </p:anim>
                                    <p:anim calcmode="lin" valueType="num">
                                      <p:cBhvr>
                                        <p:cTn id="195" dur="750" fill="hold"/>
                                        <p:tgtEl>
                                          <p:spTgt spid="100"/>
                                        </p:tgtEl>
                                        <p:attrNameLst>
                                          <p:attrName>ppt_h</p:attrName>
                                        </p:attrNameLst>
                                      </p:cBhvr>
                                      <p:tavLst>
                                        <p:tav tm="0">
                                          <p:val>
                                            <p:fltVal val="0"/>
                                          </p:val>
                                        </p:tav>
                                        <p:tav tm="100000">
                                          <p:val>
                                            <p:strVal val="#ppt_h"/>
                                          </p:val>
                                        </p:tav>
                                      </p:tavLst>
                                    </p:anim>
                                    <p:animEffect transition="in" filter="fade">
                                      <p:cBhvr>
                                        <p:cTn id="196" dur="750"/>
                                        <p:tgtEl>
                                          <p:spTgt spid="100"/>
                                        </p:tgtEl>
                                      </p:cBhvr>
                                    </p:animEffect>
                                  </p:childTnLst>
                                </p:cTn>
                              </p:par>
                              <p:par>
                                <p:cTn id="197" presetID="53" presetClass="entr" presetSubtype="16" fill="hold" grpId="0" nodeType="withEffect">
                                  <p:stCondLst>
                                    <p:cond delay="5000"/>
                                  </p:stCondLst>
                                  <p:childTnLst>
                                    <p:set>
                                      <p:cBhvr>
                                        <p:cTn id="198" dur="1" fill="hold">
                                          <p:stCondLst>
                                            <p:cond delay="0"/>
                                          </p:stCondLst>
                                        </p:cTn>
                                        <p:tgtEl>
                                          <p:spTgt spid="109"/>
                                        </p:tgtEl>
                                        <p:attrNameLst>
                                          <p:attrName>style.visibility</p:attrName>
                                        </p:attrNameLst>
                                      </p:cBhvr>
                                      <p:to>
                                        <p:strVal val="visible"/>
                                      </p:to>
                                    </p:set>
                                    <p:anim calcmode="lin" valueType="num">
                                      <p:cBhvr>
                                        <p:cTn id="199" dur="750" fill="hold"/>
                                        <p:tgtEl>
                                          <p:spTgt spid="109"/>
                                        </p:tgtEl>
                                        <p:attrNameLst>
                                          <p:attrName>ppt_w</p:attrName>
                                        </p:attrNameLst>
                                      </p:cBhvr>
                                      <p:tavLst>
                                        <p:tav tm="0">
                                          <p:val>
                                            <p:fltVal val="0"/>
                                          </p:val>
                                        </p:tav>
                                        <p:tav tm="100000">
                                          <p:val>
                                            <p:strVal val="#ppt_w"/>
                                          </p:val>
                                        </p:tav>
                                      </p:tavLst>
                                    </p:anim>
                                    <p:anim calcmode="lin" valueType="num">
                                      <p:cBhvr>
                                        <p:cTn id="200" dur="750" fill="hold"/>
                                        <p:tgtEl>
                                          <p:spTgt spid="109"/>
                                        </p:tgtEl>
                                        <p:attrNameLst>
                                          <p:attrName>ppt_h</p:attrName>
                                        </p:attrNameLst>
                                      </p:cBhvr>
                                      <p:tavLst>
                                        <p:tav tm="0">
                                          <p:val>
                                            <p:fltVal val="0"/>
                                          </p:val>
                                        </p:tav>
                                        <p:tav tm="100000">
                                          <p:val>
                                            <p:strVal val="#ppt_h"/>
                                          </p:val>
                                        </p:tav>
                                      </p:tavLst>
                                    </p:anim>
                                    <p:animEffect transition="in" filter="fade">
                                      <p:cBhvr>
                                        <p:cTn id="201" dur="750"/>
                                        <p:tgtEl>
                                          <p:spTgt spid="109"/>
                                        </p:tgtEl>
                                      </p:cBhvr>
                                    </p:animEffect>
                                  </p:childTnLst>
                                </p:cTn>
                              </p:par>
                              <p:par>
                                <p:cTn id="202" presetID="53" presetClass="entr" presetSubtype="16" fill="hold" grpId="0" nodeType="withEffect">
                                  <p:stCondLst>
                                    <p:cond delay="5000"/>
                                  </p:stCondLst>
                                  <p:childTnLst>
                                    <p:set>
                                      <p:cBhvr>
                                        <p:cTn id="203" dur="1" fill="hold">
                                          <p:stCondLst>
                                            <p:cond delay="0"/>
                                          </p:stCondLst>
                                        </p:cTn>
                                        <p:tgtEl>
                                          <p:spTgt spid="118"/>
                                        </p:tgtEl>
                                        <p:attrNameLst>
                                          <p:attrName>style.visibility</p:attrName>
                                        </p:attrNameLst>
                                      </p:cBhvr>
                                      <p:to>
                                        <p:strVal val="visible"/>
                                      </p:to>
                                    </p:set>
                                    <p:anim calcmode="lin" valueType="num">
                                      <p:cBhvr>
                                        <p:cTn id="204" dur="750" fill="hold"/>
                                        <p:tgtEl>
                                          <p:spTgt spid="118"/>
                                        </p:tgtEl>
                                        <p:attrNameLst>
                                          <p:attrName>ppt_w</p:attrName>
                                        </p:attrNameLst>
                                      </p:cBhvr>
                                      <p:tavLst>
                                        <p:tav tm="0">
                                          <p:val>
                                            <p:fltVal val="0"/>
                                          </p:val>
                                        </p:tav>
                                        <p:tav tm="100000">
                                          <p:val>
                                            <p:strVal val="#ppt_w"/>
                                          </p:val>
                                        </p:tav>
                                      </p:tavLst>
                                    </p:anim>
                                    <p:anim calcmode="lin" valueType="num">
                                      <p:cBhvr>
                                        <p:cTn id="205" dur="750" fill="hold"/>
                                        <p:tgtEl>
                                          <p:spTgt spid="118"/>
                                        </p:tgtEl>
                                        <p:attrNameLst>
                                          <p:attrName>ppt_h</p:attrName>
                                        </p:attrNameLst>
                                      </p:cBhvr>
                                      <p:tavLst>
                                        <p:tav tm="0">
                                          <p:val>
                                            <p:fltVal val="0"/>
                                          </p:val>
                                        </p:tav>
                                        <p:tav tm="100000">
                                          <p:val>
                                            <p:strVal val="#ppt_h"/>
                                          </p:val>
                                        </p:tav>
                                      </p:tavLst>
                                    </p:anim>
                                    <p:animEffect transition="in" filter="fade">
                                      <p:cBhvr>
                                        <p:cTn id="206" dur="750"/>
                                        <p:tgtEl>
                                          <p:spTgt spid="118"/>
                                        </p:tgtEl>
                                      </p:cBhvr>
                                    </p:animEffect>
                                  </p:childTnLst>
                                </p:cTn>
                              </p:par>
                              <p:par>
                                <p:cTn id="207" presetID="12" presetClass="entr" presetSubtype="4" fill="hold" grpId="0" nodeType="withEffect">
                                  <p:stCondLst>
                                    <p:cond delay="5500"/>
                                  </p:stCondLst>
                                  <p:childTnLst>
                                    <p:set>
                                      <p:cBhvr>
                                        <p:cTn id="208" dur="1" fill="hold">
                                          <p:stCondLst>
                                            <p:cond delay="0"/>
                                          </p:stCondLst>
                                        </p:cTn>
                                        <p:tgtEl>
                                          <p:spTgt spid="81"/>
                                        </p:tgtEl>
                                        <p:attrNameLst>
                                          <p:attrName>style.visibility</p:attrName>
                                        </p:attrNameLst>
                                      </p:cBhvr>
                                      <p:to>
                                        <p:strVal val="visible"/>
                                      </p:to>
                                    </p:set>
                                    <p:anim calcmode="lin" valueType="num">
                                      <p:cBhvr additive="base">
                                        <p:cTn id="209" dur="1000"/>
                                        <p:tgtEl>
                                          <p:spTgt spid="81"/>
                                        </p:tgtEl>
                                        <p:attrNameLst>
                                          <p:attrName>ppt_y</p:attrName>
                                        </p:attrNameLst>
                                      </p:cBhvr>
                                      <p:tavLst>
                                        <p:tav tm="0">
                                          <p:val>
                                            <p:strVal val="#ppt_y+#ppt_h*1.125000"/>
                                          </p:val>
                                        </p:tav>
                                        <p:tav tm="100000">
                                          <p:val>
                                            <p:strVal val="#ppt_y"/>
                                          </p:val>
                                        </p:tav>
                                      </p:tavLst>
                                    </p:anim>
                                    <p:animEffect transition="in" filter="wipe(up)">
                                      <p:cBhvr>
                                        <p:cTn id="210" dur="1000"/>
                                        <p:tgtEl>
                                          <p:spTgt spid="81"/>
                                        </p:tgtEl>
                                      </p:cBhvr>
                                    </p:animEffect>
                                  </p:childTnLst>
                                </p:cTn>
                              </p:par>
                              <p:par>
                                <p:cTn id="211" presetID="53" presetClass="entr" presetSubtype="16" fill="hold" grpId="0" nodeType="withEffect">
                                  <p:stCondLst>
                                    <p:cond delay="5500"/>
                                  </p:stCondLst>
                                  <p:childTnLst>
                                    <p:set>
                                      <p:cBhvr>
                                        <p:cTn id="212" dur="1" fill="hold">
                                          <p:stCondLst>
                                            <p:cond delay="0"/>
                                          </p:stCondLst>
                                        </p:cTn>
                                        <p:tgtEl>
                                          <p:spTgt spid="47"/>
                                        </p:tgtEl>
                                        <p:attrNameLst>
                                          <p:attrName>style.visibility</p:attrName>
                                        </p:attrNameLst>
                                      </p:cBhvr>
                                      <p:to>
                                        <p:strVal val="visible"/>
                                      </p:to>
                                    </p:set>
                                    <p:anim calcmode="lin" valueType="num">
                                      <p:cBhvr>
                                        <p:cTn id="213" dur="1000" fill="hold"/>
                                        <p:tgtEl>
                                          <p:spTgt spid="47"/>
                                        </p:tgtEl>
                                        <p:attrNameLst>
                                          <p:attrName>ppt_w</p:attrName>
                                        </p:attrNameLst>
                                      </p:cBhvr>
                                      <p:tavLst>
                                        <p:tav tm="0">
                                          <p:val>
                                            <p:fltVal val="0"/>
                                          </p:val>
                                        </p:tav>
                                        <p:tav tm="100000">
                                          <p:val>
                                            <p:strVal val="#ppt_w"/>
                                          </p:val>
                                        </p:tav>
                                      </p:tavLst>
                                    </p:anim>
                                    <p:anim calcmode="lin" valueType="num">
                                      <p:cBhvr>
                                        <p:cTn id="214" dur="1000" fill="hold"/>
                                        <p:tgtEl>
                                          <p:spTgt spid="47"/>
                                        </p:tgtEl>
                                        <p:attrNameLst>
                                          <p:attrName>ppt_h</p:attrName>
                                        </p:attrNameLst>
                                      </p:cBhvr>
                                      <p:tavLst>
                                        <p:tav tm="0">
                                          <p:val>
                                            <p:fltVal val="0"/>
                                          </p:val>
                                        </p:tav>
                                        <p:tav tm="100000">
                                          <p:val>
                                            <p:strVal val="#ppt_h"/>
                                          </p:val>
                                        </p:tav>
                                      </p:tavLst>
                                    </p:anim>
                                    <p:animEffect transition="in" filter="fade">
                                      <p:cBhvr>
                                        <p:cTn id="215" dur="1000"/>
                                        <p:tgtEl>
                                          <p:spTgt spid="47"/>
                                        </p:tgtEl>
                                      </p:cBhvr>
                                    </p:animEffect>
                                  </p:childTnLst>
                                </p:cTn>
                              </p:par>
                              <p:par>
                                <p:cTn id="216" presetID="53" presetClass="entr" presetSubtype="16" fill="hold" grpId="0" nodeType="withEffect">
                                  <p:stCondLst>
                                    <p:cond delay="5500"/>
                                  </p:stCondLst>
                                  <p:childTnLst>
                                    <p:set>
                                      <p:cBhvr>
                                        <p:cTn id="217" dur="1" fill="hold">
                                          <p:stCondLst>
                                            <p:cond delay="0"/>
                                          </p:stCondLst>
                                        </p:cTn>
                                        <p:tgtEl>
                                          <p:spTgt spid="88"/>
                                        </p:tgtEl>
                                        <p:attrNameLst>
                                          <p:attrName>style.visibility</p:attrName>
                                        </p:attrNameLst>
                                      </p:cBhvr>
                                      <p:to>
                                        <p:strVal val="visible"/>
                                      </p:to>
                                    </p:set>
                                    <p:anim calcmode="lin" valueType="num">
                                      <p:cBhvr>
                                        <p:cTn id="218" dur="1000" fill="hold"/>
                                        <p:tgtEl>
                                          <p:spTgt spid="88"/>
                                        </p:tgtEl>
                                        <p:attrNameLst>
                                          <p:attrName>ppt_w</p:attrName>
                                        </p:attrNameLst>
                                      </p:cBhvr>
                                      <p:tavLst>
                                        <p:tav tm="0">
                                          <p:val>
                                            <p:fltVal val="0"/>
                                          </p:val>
                                        </p:tav>
                                        <p:tav tm="100000">
                                          <p:val>
                                            <p:strVal val="#ppt_w"/>
                                          </p:val>
                                        </p:tav>
                                      </p:tavLst>
                                    </p:anim>
                                    <p:anim calcmode="lin" valueType="num">
                                      <p:cBhvr>
                                        <p:cTn id="219" dur="1000" fill="hold"/>
                                        <p:tgtEl>
                                          <p:spTgt spid="88"/>
                                        </p:tgtEl>
                                        <p:attrNameLst>
                                          <p:attrName>ppt_h</p:attrName>
                                        </p:attrNameLst>
                                      </p:cBhvr>
                                      <p:tavLst>
                                        <p:tav tm="0">
                                          <p:val>
                                            <p:fltVal val="0"/>
                                          </p:val>
                                        </p:tav>
                                        <p:tav tm="100000">
                                          <p:val>
                                            <p:strVal val="#ppt_h"/>
                                          </p:val>
                                        </p:tav>
                                      </p:tavLst>
                                    </p:anim>
                                    <p:animEffect transition="in" filter="fade">
                                      <p:cBhvr>
                                        <p:cTn id="220" dur="1000"/>
                                        <p:tgtEl>
                                          <p:spTgt spid="88"/>
                                        </p:tgtEl>
                                      </p:cBhvr>
                                    </p:animEffect>
                                  </p:childTnLst>
                                </p:cTn>
                              </p:par>
                              <p:par>
                                <p:cTn id="221" presetID="53" presetClass="entr" presetSubtype="16" fill="hold" grpId="0" nodeType="withEffect">
                                  <p:stCondLst>
                                    <p:cond delay="5500"/>
                                  </p:stCondLst>
                                  <p:childTnLst>
                                    <p:set>
                                      <p:cBhvr>
                                        <p:cTn id="222" dur="1" fill="hold">
                                          <p:stCondLst>
                                            <p:cond delay="0"/>
                                          </p:stCondLst>
                                        </p:cTn>
                                        <p:tgtEl>
                                          <p:spTgt spid="97"/>
                                        </p:tgtEl>
                                        <p:attrNameLst>
                                          <p:attrName>style.visibility</p:attrName>
                                        </p:attrNameLst>
                                      </p:cBhvr>
                                      <p:to>
                                        <p:strVal val="visible"/>
                                      </p:to>
                                    </p:set>
                                    <p:anim calcmode="lin" valueType="num">
                                      <p:cBhvr>
                                        <p:cTn id="223" dur="1000" fill="hold"/>
                                        <p:tgtEl>
                                          <p:spTgt spid="97"/>
                                        </p:tgtEl>
                                        <p:attrNameLst>
                                          <p:attrName>ppt_w</p:attrName>
                                        </p:attrNameLst>
                                      </p:cBhvr>
                                      <p:tavLst>
                                        <p:tav tm="0">
                                          <p:val>
                                            <p:fltVal val="0"/>
                                          </p:val>
                                        </p:tav>
                                        <p:tav tm="100000">
                                          <p:val>
                                            <p:strVal val="#ppt_w"/>
                                          </p:val>
                                        </p:tav>
                                      </p:tavLst>
                                    </p:anim>
                                    <p:anim calcmode="lin" valueType="num">
                                      <p:cBhvr>
                                        <p:cTn id="224" dur="1000" fill="hold"/>
                                        <p:tgtEl>
                                          <p:spTgt spid="97"/>
                                        </p:tgtEl>
                                        <p:attrNameLst>
                                          <p:attrName>ppt_h</p:attrName>
                                        </p:attrNameLst>
                                      </p:cBhvr>
                                      <p:tavLst>
                                        <p:tav tm="0">
                                          <p:val>
                                            <p:fltVal val="0"/>
                                          </p:val>
                                        </p:tav>
                                        <p:tav tm="100000">
                                          <p:val>
                                            <p:strVal val="#ppt_h"/>
                                          </p:val>
                                        </p:tav>
                                      </p:tavLst>
                                    </p:anim>
                                    <p:animEffect transition="in" filter="fade">
                                      <p:cBhvr>
                                        <p:cTn id="225" dur="1000"/>
                                        <p:tgtEl>
                                          <p:spTgt spid="97"/>
                                        </p:tgtEl>
                                      </p:cBhvr>
                                    </p:animEffect>
                                  </p:childTnLst>
                                </p:cTn>
                              </p:par>
                              <p:par>
                                <p:cTn id="226" presetID="53" presetClass="entr" presetSubtype="16" fill="hold" grpId="0" nodeType="withEffect">
                                  <p:stCondLst>
                                    <p:cond delay="5500"/>
                                  </p:stCondLst>
                                  <p:childTnLst>
                                    <p:set>
                                      <p:cBhvr>
                                        <p:cTn id="227" dur="1" fill="hold">
                                          <p:stCondLst>
                                            <p:cond delay="0"/>
                                          </p:stCondLst>
                                        </p:cTn>
                                        <p:tgtEl>
                                          <p:spTgt spid="106"/>
                                        </p:tgtEl>
                                        <p:attrNameLst>
                                          <p:attrName>style.visibility</p:attrName>
                                        </p:attrNameLst>
                                      </p:cBhvr>
                                      <p:to>
                                        <p:strVal val="visible"/>
                                      </p:to>
                                    </p:set>
                                    <p:anim calcmode="lin" valueType="num">
                                      <p:cBhvr>
                                        <p:cTn id="228" dur="1000" fill="hold"/>
                                        <p:tgtEl>
                                          <p:spTgt spid="106"/>
                                        </p:tgtEl>
                                        <p:attrNameLst>
                                          <p:attrName>ppt_w</p:attrName>
                                        </p:attrNameLst>
                                      </p:cBhvr>
                                      <p:tavLst>
                                        <p:tav tm="0">
                                          <p:val>
                                            <p:fltVal val="0"/>
                                          </p:val>
                                        </p:tav>
                                        <p:tav tm="100000">
                                          <p:val>
                                            <p:strVal val="#ppt_w"/>
                                          </p:val>
                                        </p:tav>
                                      </p:tavLst>
                                    </p:anim>
                                    <p:anim calcmode="lin" valueType="num">
                                      <p:cBhvr>
                                        <p:cTn id="229" dur="1000" fill="hold"/>
                                        <p:tgtEl>
                                          <p:spTgt spid="106"/>
                                        </p:tgtEl>
                                        <p:attrNameLst>
                                          <p:attrName>ppt_h</p:attrName>
                                        </p:attrNameLst>
                                      </p:cBhvr>
                                      <p:tavLst>
                                        <p:tav tm="0">
                                          <p:val>
                                            <p:fltVal val="0"/>
                                          </p:val>
                                        </p:tav>
                                        <p:tav tm="100000">
                                          <p:val>
                                            <p:strVal val="#ppt_h"/>
                                          </p:val>
                                        </p:tav>
                                      </p:tavLst>
                                    </p:anim>
                                    <p:animEffect transition="in" filter="fade">
                                      <p:cBhvr>
                                        <p:cTn id="230" dur="1000"/>
                                        <p:tgtEl>
                                          <p:spTgt spid="106"/>
                                        </p:tgtEl>
                                      </p:cBhvr>
                                    </p:animEffect>
                                  </p:childTnLst>
                                </p:cTn>
                              </p:par>
                              <p:par>
                                <p:cTn id="231" presetID="53" presetClass="entr" presetSubtype="16" fill="hold" grpId="0" nodeType="withEffect">
                                  <p:stCondLst>
                                    <p:cond delay="5500"/>
                                  </p:stCondLst>
                                  <p:childTnLst>
                                    <p:set>
                                      <p:cBhvr>
                                        <p:cTn id="232" dur="1" fill="hold">
                                          <p:stCondLst>
                                            <p:cond delay="0"/>
                                          </p:stCondLst>
                                        </p:cTn>
                                        <p:tgtEl>
                                          <p:spTgt spid="115"/>
                                        </p:tgtEl>
                                        <p:attrNameLst>
                                          <p:attrName>style.visibility</p:attrName>
                                        </p:attrNameLst>
                                      </p:cBhvr>
                                      <p:to>
                                        <p:strVal val="visible"/>
                                      </p:to>
                                    </p:set>
                                    <p:anim calcmode="lin" valueType="num">
                                      <p:cBhvr>
                                        <p:cTn id="233" dur="1000" fill="hold"/>
                                        <p:tgtEl>
                                          <p:spTgt spid="115"/>
                                        </p:tgtEl>
                                        <p:attrNameLst>
                                          <p:attrName>ppt_w</p:attrName>
                                        </p:attrNameLst>
                                      </p:cBhvr>
                                      <p:tavLst>
                                        <p:tav tm="0">
                                          <p:val>
                                            <p:fltVal val="0"/>
                                          </p:val>
                                        </p:tav>
                                        <p:tav tm="100000">
                                          <p:val>
                                            <p:strVal val="#ppt_w"/>
                                          </p:val>
                                        </p:tav>
                                      </p:tavLst>
                                    </p:anim>
                                    <p:anim calcmode="lin" valueType="num">
                                      <p:cBhvr>
                                        <p:cTn id="234" dur="1000" fill="hold"/>
                                        <p:tgtEl>
                                          <p:spTgt spid="115"/>
                                        </p:tgtEl>
                                        <p:attrNameLst>
                                          <p:attrName>ppt_h</p:attrName>
                                        </p:attrNameLst>
                                      </p:cBhvr>
                                      <p:tavLst>
                                        <p:tav tm="0">
                                          <p:val>
                                            <p:fltVal val="0"/>
                                          </p:val>
                                        </p:tav>
                                        <p:tav tm="100000">
                                          <p:val>
                                            <p:strVal val="#ppt_h"/>
                                          </p:val>
                                        </p:tav>
                                      </p:tavLst>
                                    </p:anim>
                                    <p:animEffect transition="in" filter="fade">
                                      <p:cBhvr>
                                        <p:cTn id="235" dur="10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78" grpId="0"/>
      <p:bldP spid="79" grpId="0"/>
      <p:bldP spid="80" grpId="0"/>
      <p:bldP spid="81" grpId="0"/>
      <p:bldP spid="13" grpId="0" animBg="1"/>
      <p:bldP spid="13" grpId="1" animBg="1"/>
      <p:bldP spid="15" grpId="0" animBg="1"/>
      <p:bldP spid="15" grpId="1" animBg="1"/>
      <p:bldP spid="16" grpId="0" animBg="1"/>
      <p:bldP spid="16" grpId="1" animBg="1"/>
      <p:bldP spid="17" grpId="0" animBg="1"/>
      <p:bldP spid="17" grpId="1" animBg="1"/>
      <p:bldP spid="20" grpId="0" animBg="1"/>
      <p:bldP spid="20" grpId="1" animBg="1"/>
      <p:bldP spid="27" grpId="0" animBg="1"/>
      <p:bldP spid="28" grpId="0" animBg="1"/>
      <p:bldP spid="29" grpId="0" animBg="1"/>
      <p:bldP spid="47" grpId="0" animBg="1"/>
      <p:bldP spid="75" grpId="0" animBg="1"/>
      <p:bldP spid="76" grpId="0" animBg="1"/>
      <p:bldP spid="77" grpId="0" animBg="1"/>
      <p:bldP spid="82" grpId="0"/>
      <p:bldP spid="85" grpId="0" animBg="1"/>
      <p:bldP spid="86" grpId="0" animBg="1"/>
      <p:bldP spid="87" grpId="0" animBg="1"/>
      <p:bldP spid="88" grpId="0" animBg="1"/>
      <p:bldP spid="89" grpId="0" animBg="1"/>
      <p:bldP spid="90" grpId="0" animBg="1"/>
      <p:bldP spid="91" grpId="0" animBg="1"/>
      <p:bldP spid="92" grpId="0"/>
      <p:bldP spid="94" grpId="0" animBg="1"/>
      <p:bldP spid="95" grpId="0" animBg="1"/>
      <p:bldP spid="96" grpId="0" animBg="1"/>
      <p:bldP spid="97" grpId="0" animBg="1"/>
      <p:bldP spid="98" grpId="0" animBg="1"/>
      <p:bldP spid="99" grpId="0" animBg="1"/>
      <p:bldP spid="100" grpId="0" animBg="1"/>
      <p:bldP spid="101" grpId="0"/>
      <p:bldP spid="103" grpId="0" animBg="1"/>
      <p:bldP spid="104" grpId="0" animBg="1"/>
      <p:bldP spid="105" grpId="0" animBg="1"/>
      <p:bldP spid="106" grpId="0" animBg="1"/>
      <p:bldP spid="107" grpId="0" animBg="1"/>
      <p:bldP spid="108" grpId="0" animBg="1"/>
      <p:bldP spid="109" grpId="0" animBg="1"/>
      <p:bldP spid="110" grpId="0"/>
      <p:bldP spid="112" grpId="0" animBg="1"/>
      <p:bldP spid="113" grpId="0" animBg="1"/>
      <p:bldP spid="114" grpId="0" animBg="1"/>
      <p:bldP spid="115" grpId="0" animBg="1"/>
      <p:bldP spid="116" grpId="0" animBg="1"/>
      <p:bldP spid="117" grpId="0" animBg="1"/>
      <p:bldP spid="118" grpId="0" animBg="1"/>
      <p:bldP spid="1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89C241-F53A-4358-B07D-E3D1B662232C}"/>
              </a:ext>
            </a:extLst>
          </p:cNvPr>
          <p:cNvSpPr>
            <a:spLocks noGrp="1"/>
          </p:cNvSpPr>
          <p:nvPr>
            <p:ph type="sldNum" sz="quarter" idx="12"/>
          </p:nvPr>
        </p:nvSpPr>
        <p:spPr/>
        <p:txBody>
          <a:bodyPr/>
          <a:lstStyle/>
          <a:p>
            <a:fld id="{0994EF40-5A8D-EB43-8CF9-33945DB63878}" type="slidenum">
              <a:rPr lang="en-US" smtClean="0"/>
              <a:pPr/>
              <a:t>22</a:t>
            </a:fld>
            <a:endParaRPr lang="en-US" dirty="0"/>
          </a:p>
        </p:txBody>
      </p:sp>
      <p:sp>
        <p:nvSpPr>
          <p:cNvPr id="4" name="TextBox 3">
            <a:extLst>
              <a:ext uri="{FF2B5EF4-FFF2-40B4-BE49-F238E27FC236}">
                <a16:creationId xmlns:a16="http://schemas.microsoft.com/office/drawing/2014/main" id="{5F7C8460-8B41-4E3D-AC59-BDEFFD9287E7}"/>
              </a:ext>
            </a:extLst>
          </p:cNvPr>
          <p:cNvSpPr txBox="1"/>
          <p:nvPr/>
        </p:nvSpPr>
        <p:spPr>
          <a:xfrm rot="16200000">
            <a:off x="-948282" y="1442278"/>
            <a:ext cx="254428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B2B Specific</a:t>
            </a:r>
          </a:p>
        </p:txBody>
      </p:sp>
      <p:grpSp>
        <p:nvGrpSpPr>
          <p:cNvPr id="5" name="Group 4">
            <a:extLst>
              <a:ext uri="{FF2B5EF4-FFF2-40B4-BE49-F238E27FC236}">
                <a16:creationId xmlns:a16="http://schemas.microsoft.com/office/drawing/2014/main" id="{BDAC674D-B35B-4C23-BC33-AFD735C044E9}"/>
              </a:ext>
            </a:extLst>
          </p:cNvPr>
          <p:cNvGrpSpPr/>
          <p:nvPr/>
        </p:nvGrpSpPr>
        <p:grpSpPr>
          <a:xfrm>
            <a:off x="1200026" y="481960"/>
            <a:ext cx="5275804" cy="477054"/>
            <a:chOff x="1541633" y="336301"/>
            <a:chExt cx="5275804" cy="477054"/>
          </a:xfrm>
        </p:grpSpPr>
        <p:sp>
          <p:nvSpPr>
            <p:cNvPr id="6" name="Rectangle 5">
              <a:extLst>
                <a:ext uri="{FF2B5EF4-FFF2-40B4-BE49-F238E27FC236}">
                  <a16:creationId xmlns:a16="http://schemas.microsoft.com/office/drawing/2014/main" id="{BA1FEB63-C084-4BD8-848F-FB733009A11D}"/>
                </a:ext>
              </a:extLst>
            </p:cNvPr>
            <p:cNvSpPr/>
            <p:nvPr/>
          </p:nvSpPr>
          <p:spPr>
            <a:xfrm>
              <a:off x="1541633" y="642133"/>
              <a:ext cx="5275804"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4E671395-CD95-4891-B497-4E634FD7D7DB}"/>
                </a:ext>
              </a:extLst>
            </p:cNvPr>
            <p:cNvSpPr txBox="1"/>
            <p:nvPr/>
          </p:nvSpPr>
          <p:spPr>
            <a:xfrm>
              <a:off x="1541633" y="336301"/>
              <a:ext cx="5275803"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TOTAL SALES ELIGIBLE LEADS</a:t>
              </a:r>
            </a:p>
          </p:txBody>
        </p:sp>
      </p:grpSp>
      <p:sp>
        <p:nvSpPr>
          <p:cNvPr id="60" name="Rectangle: Rounded Corners 59">
            <a:extLst>
              <a:ext uri="{FF2B5EF4-FFF2-40B4-BE49-F238E27FC236}">
                <a16:creationId xmlns:a16="http://schemas.microsoft.com/office/drawing/2014/main" id="{02ED5B7C-9044-4F64-BE7B-5CABA28DFA14}"/>
              </a:ext>
            </a:extLst>
          </p:cNvPr>
          <p:cNvSpPr/>
          <p:nvPr/>
        </p:nvSpPr>
        <p:spPr>
          <a:xfrm>
            <a:off x="1200026" y="1264846"/>
            <a:ext cx="10153620" cy="4936729"/>
          </a:xfrm>
          <a:prstGeom prst="roundRect">
            <a:avLst>
              <a:gd name="adj" fmla="val 683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Chart 11">
            <a:extLst>
              <a:ext uri="{FF2B5EF4-FFF2-40B4-BE49-F238E27FC236}">
                <a16:creationId xmlns:a16="http://schemas.microsoft.com/office/drawing/2014/main" id="{86232202-B526-4E63-9CCF-75554067E8C9}"/>
              </a:ext>
            </a:extLst>
          </p:cNvPr>
          <p:cNvGraphicFramePr/>
          <p:nvPr>
            <p:extLst>
              <p:ext uri="{D42A27DB-BD31-4B8C-83A1-F6EECF244321}">
                <p14:modId xmlns:p14="http://schemas.microsoft.com/office/powerpoint/2010/main" val="3698767518"/>
              </p:ext>
            </p:extLst>
          </p:nvPr>
        </p:nvGraphicFramePr>
        <p:xfrm>
          <a:off x="2104901" y="2034540"/>
          <a:ext cx="8767482" cy="3590630"/>
        </p:xfrm>
        <a:graphic>
          <a:graphicData uri="http://schemas.openxmlformats.org/drawingml/2006/chart">
            <c:chart xmlns:c="http://schemas.openxmlformats.org/drawingml/2006/chart" xmlns:r="http://schemas.openxmlformats.org/officeDocument/2006/relationships" r:id="rId2"/>
          </a:graphicData>
        </a:graphic>
      </p:graphicFrame>
      <p:sp>
        <p:nvSpPr>
          <p:cNvPr id="11268" name="TextBox 11267">
            <a:extLst>
              <a:ext uri="{FF2B5EF4-FFF2-40B4-BE49-F238E27FC236}">
                <a16:creationId xmlns:a16="http://schemas.microsoft.com/office/drawing/2014/main" id="{B399BA7B-ADC2-4663-A515-E8747DB1CC86}"/>
              </a:ext>
            </a:extLst>
          </p:cNvPr>
          <p:cNvSpPr txBox="1"/>
          <p:nvPr/>
        </p:nvSpPr>
        <p:spPr>
          <a:xfrm rot="16200000">
            <a:off x="450644" y="3558661"/>
            <a:ext cx="2550698" cy="307777"/>
          </a:xfrm>
          <a:prstGeom prst="rect">
            <a:avLst/>
          </a:prstGeom>
          <a:noFill/>
        </p:spPr>
        <p:txBody>
          <a:bodyPr wrap="none" rtlCol="0">
            <a:spAutoFit/>
          </a:bodyPr>
          <a:lstStyle/>
          <a:p>
            <a:r>
              <a:rPr lang="en-US" sz="1400" b="1" dirty="0">
                <a:solidFill>
                  <a:schemeClr val="tx2"/>
                </a:solidFill>
                <a:latin typeface="Montserrat" panose="00000500000000000000" pitchFamily="50" charset="0"/>
              </a:rPr>
              <a:t>Total Sales Eligible Leads</a:t>
            </a:r>
          </a:p>
        </p:txBody>
      </p:sp>
      <p:sp>
        <p:nvSpPr>
          <p:cNvPr id="278" name="TextBox 277">
            <a:extLst>
              <a:ext uri="{FF2B5EF4-FFF2-40B4-BE49-F238E27FC236}">
                <a16:creationId xmlns:a16="http://schemas.microsoft.com/office/drawing/2014/main" id="{7BFD97C2-7334-448A-9D76-D2300AB14C51}"/>
              </a:ext>
            </a:extLst>
          </p:cNvPr>
          <p:cNvSpPr txBox="1"/>
          <p:nvPr/>
        </p:nvSpPr>
        <p:spPr>
          <a:xfrm>
            <a:off x="3329817" y="5595059"/>
            <a:ext cx="994654" cy="261610"/>
          </a:xfrm>
          <a:prstGeom prst="rect">
            <a:avLst/>
          </a:prstGeom>
          <a:noFill/>
        </p:spPr>
        <p:txBody>
          <a:bodyPr wrap="square" rtlCol="0">
            <a:spAutoFit/>
          </a:bodyPr>
          <a:lstStyle/>
          <a:p>
            <a:pPr algn="ctr"/>
            <a:r>
              <a:rPr lang="en-US" sz="1100" b="1" dirty="0">
                <a:solidFill>
                  <a:schemeClr val="tx2"/>
                </a:solidFill>
                <a:latin typeface="Montserrat" panose="00000500000000000000" pitchFamily="50" charset="0"/>
              </a:rPr>
              <a:t>AUG</a:t>
            </a:r>
          </a:p>
        </p:txBody>
      </p:sp>
      <p:sp>
        <p:nvSpPr>
          <p:cNvPr id="279" name="TextBox 278">
            <a:extLst>
              <a:ext uri="{FF2B5EF4-FFF2-40B4-BE49-F238E27FC236}">
                <a16:creationId xmlns:a16="http://schemas.microsoft.com/office/drawing/2014/main" id="{C686504D-6B5E-4637-B12A-A08BE94A29B4}"/>
              </a:ext>
            </a:extLst>
          </p:cNvPr>
          <p:cNvSpPr txBox="1"/>
          <p:nvPr/>
        </p:nvSpPr>
        <p:spPr>
          <a:xfrm>
            <a:off x="9127794" y="5595059"/>
            <a:ext cx="929102" cy="261610"/>
          </a:xfrm>
          <a:prstGeom prst="rect">
            <a:avLst/>
          </a:prstGeom>
          <a:noFill/>
        </p:spPr>
        <p:txBody>
          <a:bodyPr wrap="square" rtlCol="0">
            <a:spAutoFit/>
          </a:bodyPr>
          <a:lstStyle/>
          <a:p>
            <a:pPr algn="ctr"/>
            <a:r>
              <a:rPr lang="en-US" sz="1100" b="1" dirty="0">
                <a:solidFill>
                  <a:schemeClr val="tx2"/>
                </a:solidFill>
                <a:latin typeface="Montserrat" panose="00000500000000000000" pitchFamily="50" charset="0"/>
              </a:rPr>
              <a:t>OCT</a:t>
            </a:r>
          </a:p>
        </p:txBody>
      </p:sp>
      <p:sp>
        <p:nvSpPr>
          <p:cNvPr id="280" name="TextBox 279">
            <a:extLst>
              <a:ext uri="{FF2B5EF4-FFF2-40B4-BE49-F238E27FC236}">
                <a16:creationId xmlns:a16="http://schemas.microsoft.com/office/drawing/2014/main" id="{E17C0B0D-A84E-41C1-A4E6-070BA9823390}"/>
              </a:ext>
            </a:extLst>
          </p:cNvPr>
          <p:cNvSpPr txBox="1"/>
          <p:nvPr/>
        </p:nvSpPr>
        <p:spPr>
          <a:xfrm>
            <a:off x="6256434" y="5595059"/>
            <a:ext cx="929102" cy="261610"/>
          </a:xfrm>
          <a:prstGeom prst="rect">
            <a:avLst/>
          </a:prstGeom>
          <a:noFill/>
        </p:spPr>
        <p:txBody>
          <a:bodyPr wrap="square" rtlCol="0">
            <a:spAutoFit/>
          </a:bodyPr>
          <a:lstStyle/>
          <a:p>
            <a:pPr algn="ctr"/>
            <a:r>
              <a:rPr lang="en-US" sz="1100" b="1" dirty="0">
                <a:solidFill>
                  <a:schemeClr val="tx2"/>
                </a:solidFill>
                <a:latin typeface="Montserrat" panose="00000500000000000000" pitchFamily="50" charset="0"/>
              </a:rPr>
              <a:t>SEP</a:t>
            </a:r>
          </a:p>
        </p:txBody>
      </p:sp>
      <p:grpSp>
        <p:nvGrpSpPr>
          <p:cNvPr id="11279" name="Group 11278">
            <a:extLst>
              <a:ext uri="{FF2B5EF4-FFF2-40B4-BE49-F238E27FC236}">
                <a16:creationId xmlns:a16="http://schemas.microsoft.com/office/drawing/2014/main" id="{618B7C01-3577-48E1-AA7E-5D5ACC269366}"/>
              </a:ext>
            </a:extLst>
          </p:cNvPr>
          <p:cNvGrpSpPr/>
          <p:nvPr/>
        </p:nvGrpSpPr>
        <p:grpSpPr>
          <a:xfrm>
            <a:off x="10356255" y="2419228"/>
            <a:ext cx="171674" cy="171674"/>
            <a:chOff x="10330183" y="2393156"/>
            <a:chExt cx="223818" cy="223818"/>
          </a:xfrm>
        </p:grpSpPr>
        <p:sp>
          <p:nvSpPr>
            <p:cNvPr id="272" name="Oval 271">
              <a:extLst>
                <a:ext uri="{FF2B5EF4-FFF2-40B4-BE49-F238E27FC236}">
                  <a16:creationId xmlns:a16="http://schemas.microsoft.com/office/drawing/2014/main" id="{BAE857FB-E57B-4AC2-B70E-8B5BC9E0C76F}"/>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8" name="Freeform: Shape 11277">
              <a:extLst>
                <a:ext uri="{FF2B5EF4-FFF2-40B4-BE49-F238E27FC236}">
                  <a16:creationId xmlns:a16="http://schemas.microsoft.com/office/drawing/2014/main" id="{AE70BA0D-CA6A-4C45-BE80-4C212219AD10}"/>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39" name="Group 38">
            <a:extLst>
              <a:ext uri="{FF2B5EF4-FFF2-40B4-BE49-F238E27FC236}">
                <a16:creationId xmlns:a16="http://schemas.microsoft.com/office/drawing/2014/main" id="{D0FFE4CD-074E-4E26-AE26-6A635E5BA331}"/>
              </a:ext>
            </a:extLst>
          </p:cNvPr>
          <p:cNvGrpSpPr/>
          <p:nvPr/>
        </p:nvGrpSpPr>
        <p:grpSpPr>
          <a:xfrm>
            <a:off x="9781298" y="2854933"/>
            <a:ext cx="171674" cy="171674"/>
            <a:chOff x="10330183" y="2393156"/>
            <a:chExt cx="223818" cy="223818"/>
          </a:xfrm>
        </p:grpSpPr>
        <p:sp>
          <p:nvSpPr>
            <p:cNvPr id="40" name="Oval 39">
              <a:extLst>
                <a:ext uri="{FF2B5EF4-FFF2-40B4-BE49-F238E27FC236}">
                  <a16:creationId xmlns:a16="http://schemas.microsoft.com/office/drawing/2014/main" id="{8DFA2FE4-E1C8-4219-8349-1E18D970D9D2}"/>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E0AD19AB-CBB8-4197-A5A9-167E742BAE42}"/>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42" name="Group 41">
            <a:extLst>
              <a:ext uri="{FF2B5EF4-FFF2-40B4-BE49-F238E27FC236}">
                <a16:creationId xmlns:a16="http://schemas.microsoft.com/office/drawing/2014/main" id="{C1FDBF51-B882-4DFB-A2E2-9ADF222731A6}"/>
              </a:ext>
            </a:extLst>
          </p:cNvPr>
          <p:cNvGrpSpPr/>
          <p:nvPr/>
        </p:nvGrpSpPr>
        <p:grpSpPr>
          <a:xfrm>
            <a:off x="9206335" y="2622327"/>
            <a:ext cx="171674" cy="171674"/>
            <a:chOff x="10330183" y="2393156"/>
            <a:chExt cx="223818" cy="223818"/>
          </a:xfrm>
        </p:grpSpPr>
        <p:sp>
          <p:nvSpPr>
            <p:cNvPr id="43" name="Oval 42">
              <a:extLst>
                <a:ext uri="{FF2B5EF4-FFF2-40B4-BE49-F238E27FC236}">
                  <a16:creationId xmlns:a16="http://schemas.microsoft.com/office/drawing/2014/main" id="{6BA86999-80D2-4330-B5F3-1A703ADB05A2}"/>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78E094AA-B491-4FD0-9783-509EBA64F5B5}"/>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45" name="Group 44">
            <a:extLst>
              <a:ext uri="{FF2B5EF4-FFF2-40B4-BE49-F238E27FC236}">
                <a16:creationId xmlns:a16="http://schemas.microsoft.com/office/drawing/2014/main" id="{491BD104-4281-4735-931D-8BD299BFE5C6}"/>
              </a:ext>
            </a:extLst>
          </p:cNvPr>
          <p:cNvGrpSpPr/>
          <p:nvPr/>
        </p:nvGrpSpPr>
        <p:grpSpPr>
          <a:xfrm>
            <a:off x="8631372" y="2859212"/>
            <a:ext cx="171674" cy="171674"/>
            <a:chOff x="10330183" y="2393156"/>
            <a:chExt cx="223818" cy="223818"/>
          </a:xfrm>
        </p:grpSpPr>
        <p:sp>
          <p:nvSpPr>
            <p:cNvPr id="46" name="Oval 45">
              <a:extLst>
                <a:ext uri="{FF2B5EF4-FFF2-40B4-BE49-F238E27FC236}">
                  <a16:creationId xmlns:a16="http://schemas.microsoft.com/office/drawing/2014/main" id="{35A2E7A1-54A3-46D6-8BCA-8B6D30BE4754}"/>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4D4C39BA-6FEE-4346-9786-75F80428BE5F}"/>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123AEA6C-7A92-4E13-93B6-4A78EEE90587}"/>
              </a:ext>
            </a:extLst>
          </p:cNvPr>
          <p:cNvGrpSpPr/>
          <p:nvPr/>
        </p:nvGrpSpPr>
        <p:grpSpPr>
          <a:xfrm>
            <a:off x="7481446" y="2825426"/>
            <a:ext cx="171674" cy="171674"/>
            <a:chOff x="10330183" y="2393156"/>
            <a:chExt cx="223818" cy="223818"/>
          </a:xfrm>
        </p:grpSpPr>
        <p:sp>
          <p:nvSpPr>
            <p:cNvPr id="56" name="Oval 55">
              <a:extLst>
                <a:ext uri="{FF2B5EF4-FFF2-40B4-BE49-F238E27FC236}">
                  <a16:creationId xmlns:a16="http://schemas.microsoft.com/office/drawing/2014/main" id="{B03B3DB4-C5BF-4E9D-B37E-189666EFD5CA}"/>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8FE55B87-17AE-4641-8C8E-82789E9DA03E}"/>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58" name="Group 57">
            <a:extLst>
              <a:ext uri="{FF2B5EF4-FFF2-40B4-BE49-F238E27FC236}">
                <a16:creationId xmlns:a16="http://schemas.microsoft.com/office/drawing/2014/main" id="{88CFAAD0-75E3-4E21-8D3B-7B2A4697A802}"/>
              </a:ext>
            </a:extLst>
          </p:cNvPr>
          <p:cNvGrpSpPr/>
          <p:nvPr/>
        </p:nvGrpSpPr>
        <p:grpSpPr>
          <a:xfrm>
            <a:off x="6906483" y="2743024"/>
            <a:ext cx="171674" cy="171674"/>
            <a:chOff x="10330183" y="2393156"/>
            <a:chExt cx="223818" cy="223818"/>
          </a:xfrm>
        </p:grpSpPr>
        <p:sp>
          <p:nvSpPr>
            <p:cNvPr id="59" name="Oval 58">
              <a:extLst>
                <a:ext uri="{FF2B5EF4-FFF2-40B4-BE49-F238E27FC236}">
                  <a16:creationId xmlns:a16="http://schemas.microsoft.com/office/drawing/2014/main" id="{80C2980E-1CB3-4A10-87CC-2C5FF0F4C98E}"/>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A43D57F0-38BE-4E85-9741-F1F1B00AB8FB}"/>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62" name="Group 61">
            <a:extLst>
              <a:ext uri="{FF2B5EF4-FFF2-40B4-BE49-F238E27FC236}">
                <a16:creationId xmlns:a16="http://schemas.microsoft.com/office/drawing/2014/main" id="{84B77460-459A-4803-850F-54BBADC87CE2}"/>
              </a:ext>
            </a:extLst>
          </p:cNvPr>
          <p:cNvGrpSpPr/>
          <p:nvPr/>
        </p:nvGrpSpPr>
        <p:grpSpPr>
          <a:xfrm>
            <a:off x="6331520" y="2615051"/>
            <a:ext cx="171674" cy="171674"/>
            <a:chOff x="10330183" y="2393156"/>
            <a:chExt cx="223818" cy="223818"/>
          </a:xfrm>
        </p:grpSpPr>
        <p:sp>
          <p:nvSpPr>
            <p:cNvPr id="63" name="Oval 62">
              <a:extLst>
                <a:ext uri="{FF2B5EF4-FFF2-40B4-BE49-F238E27FC236}">
                  <a16:creationId xmlns:a16="http://schemas.microsoft.com/office/drawing/2014/main" id="{5987565B-2709-4CA4-8730-41ACBC25F54F}"/>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60CD3B4D-5461-4E5B-9E3A-B4A05249A1FF}"/>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65" name="Group 64">
            <a:extLst>
              <a:ext uri="{FF2B5EF4-FFF2-40B4-BE49-F238E27FC236}">
                <a16:creationId xmlns:a16="http://schemas.microsoft.com/office/drawing/2014/main" id="{B4552887-001B-4A3E-874A-CBBAA016C6EF}"/>
              </a:ext>
            </a:extLst>
          </p:cNvPr>
          <p:cNvGrpSpPr/>
          <p:nvPr/>
        </p:nvGrpSpPr>
        <p:grpSpPr>
          <a:xfrm>
            <a:off x="5756557" y="2419228"/>
            <a:ext cx="171674" cy="171674"/>
            <a:chOff x="10330183" y="2393156"/>
            <a:chExt cx="223818" cy="223818"/>
          </a:xfrm>
        </p:grpSpPr>
        <p:sp>
          <p:nvSpPr>
            <p:cNvPr id="66" name="Oval 65">
              <a:extLst>
                <a:ext uri="{FF2B5EF4-FFF2-40B4-BE49-F238E27FC236}">
                  <a16:creationId xmlns:a16="http://schemas.microsoft.com/office/drawing/2014/main" id="{BCD224D8-C7B5-44EE-AE39-FE18DE7F1720}"/>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7913BE2E-A31F-4E28-9686-A80F7AC3D691}"/>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71" name="Group 70">
            <a:extLst>
              <a:ext uri="{FF2B5EF4-FFF2-40B4-BE49-F238E27FC236}">
                <a16:creationId xmlns:a16="http://schemas.microsoft.com/office/drawing/2014/main" id="{F7374E45-CADB-4684-B5E5-D59614430EDC}"/>
              </a:ext>
            </a:extLst>
          </p:cNvPr>
          <p:cNvGrpSpPr/>
          <p:nvPr/>
        </p:nvGrpSpPr>
        <p:grpSpPr>
          <a:xfrm>
            <a:off x="4606631" y="2875652"/>
            <a:ext cx="171674" cy="171674"/>
            <a:chOff x="10330183" y="2393156"/>
            <a:chExt cx="223818" cy="223818"/>
          </a:xfrm>
        </p:grpSpPr>
        <p:sp>
          <p:nvSpPr>
            <p:cNvPr id="72" name="Oval 71">
              <a:extLst>
                <a:ext uri="{FF2B5EF4-FFF2-40B4-BE49-F238E27FC236}">
                  <a16:creationId xmlns:a16="http://schemas.microsoft.com/office/drawing/2014/main" id="{790ABA13-AB38-458E-99D6-FE0A8AA82F7B}"/>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9D9A52CC-641A-47D1-9D85-7AA1F2B5254D}"/>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74" name="Group 73">
            <a:extLst>
              <a:ext uri="{FF2B5EF4-FFF2-40B4-BE49-F238E27FC236}">
                <a16:creationId xmlns:a16="http://schemas.microsoft.com/office/drawing/2014/main" id="{FF2BBC4E-72CF-444E-9160-158DB09B151D}"/>
              </a:ext>
            </a:extLst>
          </p:cNvPr>
          <p:cNvGrpSpPr/>
          <p:nvPr/>
        </p:nvGrpSpPr>
        <p:grpSpPr>
          <a:xfrm>
            <a:off x="4031668" y="2724701"/>
            <a:ext cx="171674" cy="171674"/>
            <a:chOff x="10330183" y="2393156"/>
            <a:chExt cx="223818" cy="223818"/>
          </a:xfrm>
        </p:grpSpPr>
        <p:sp>
          <p:nvSpPr>
            <p:cNvPr id="75" name="Oval 74">
              <a:extLst>
                <a:ext uri="{FF2B5EF4-FFF2-40B4-BE49-F238E27FC236}">
                  <a16:creationId xmlns:a16="http://schemas.microsoft.com/office/drawing/2014/main" id="{A07977D7-8356-4D10-80F0-CB485D4B0AD8}"/>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Shape 75">
              <a:extLst>
                <a:ext uri="{FF2B5EF4-FFF2-40B4-BE49-F238E27FC236}">
                  <a16:creationId xmlns:a16="http://schemas.microsoft.com/office/drawing/2014/main" id="{73A8E6F6-4D01-40B4-9E3C-BEF99683EB02}"/>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77" name="Group 76">
            <a:extLst>
              <a:ext uri="{FF2B5EF4-FFF2-40B4-BE49-F238E27FC236}">
                <a16:creationId xmlns:a16="http://schemas.microsoft.com/office/drawing/2014/main" id="{59A847B1-350F-48C8-8232-C95E28E991D2}"/>
              </a:ext>
            </a:extLst>
          </p:cNvPr>
          <p:cNvGrpSpPr/>
          <p:nvPr/>
        </p:nvGrpSpPr>
        <p:grpSpPr>
          <a:xfrm>
            <a:off x="3456705" y="2307319"/>
            <a:ext cx="171674" cy="171674"/>
            <a:chOff x="10330183" y="2393156"/>
            <a:chExt cx="223818" cy="223818"/>
          </a:xfrm>
        </p:grpSpPr>
        <p:sp>
          <p:nvSpPr>
            <p:cNvPr id="78" name="Oval 77">
              <a:extLst>
                <a:ext uri="{FF2B5EF4-FFF2-40B4-BE49-F238E27FC236}">
                  <a16:creationId xmlns:a16="http://schemas.microsoft.com/office/drawing/2014/main" id="{2B9F82D2-A0C5-43EB-8ACB-FA6CA7BDF7F7}"/>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C7606B06-83D7-43CD-96B6-603363EDF319}"/>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80" name="Group 79">
            <a:extLst>
              <a:ext uri="{FF2B5EF4-FFF2-40B4-BE49-F238E27FC236}">
                <a16:creationId xmlns:a16="http://schemas.microsoft.com/office/drawing/2014/main" id="{118AD843-AE4A-4071-8D26-932EE8FB5C1D}"/>
              </a:ext>
            </a:extLst>
          </p:cNvPr>
          <p:cNvGrpSpPr/>
          <p:nvPr/>
        </p:nvGrpSpPr>
        <p:grpSpPr>
          <a:xfrm>
            <a:off x="2881742" y="2717081"/>
            <a:ext cx="171674" cy="171674"/>
            <a:chOff x="10330183" y="2393156"/>
            <a:chExt cx="223818" cy="223818"/>
          </a:xfrm>
        </p:grpSpPr>
        <p:sp>
          <p:nvSpPr>
            <p:cNvPr id="81" name="Oval 80">
              <a:extLst>
                <a:ext uri="{FF2B5EF4-FFF2-40B4-BE49-F238E27FC236}">
                  <a16:creationId xmlns:a16="http://schemas.microsoft.com/office/drawing/2014/main" id="{FEDC5120-D446-4CA8-980D-B7004A0CA29F}"/>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Shape 81">
              <a:extLst>
                <a:ext uri="{FF2B5EF4-FFF2-40B4-BE49-F238E27FC236}">
                  <a16:creationId xmlns:a16="http://schemas.microsoft.com/office/drawing/2014/main" id="{9F4CBD89-9F3F-4977-A95A-D6E2AD2CB4ED}"/>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grpSp>
        <p:nvGrpSpPr>
          <p:cNvPr id="11" name="Group 10">
            <a:extLst>
              <a:ext uri="{FF2B5EF4-FFF2-40B4-BE49-F238E27FC236}">
                <a16:creationId xmlns:a16="http://schemas.microsoft.com/office/drawing/2014/main" id="{189F4CFB-1D8E-44F5-8CAF-D2066C0394AC}"/>
              </a:ext>
            </a:extLst>
          </p:cNvPr>
          <p:cNvGrpSpPr/>
          <p:nvPr/>
        </p:nvGrpSpPr>
        <p:grpSpPr>
          <a:xfrm>
            <a:off x="3357862" y="1575891"/>
            <a:ext cx="5837947" cy="276999"/>
            <a:chOff x="3285031" y="1275468"/>
            <a:chExt cx="5837947" cy="276999"/>
          </a:xfrm>
        </p:grpSpPr>
        <p:grpSp>
          <p:nvGrpSpPr>
            <p:cNvPr id="9" name="Group 8">
              <a:extLst>
                <a:ext uri="{FF2B5EF4-FFF2-40B4-BE49-F238E27FC236}">
                  <a16:creationId xmlns:a16="http://schemas.microsoft.com/office/drawing/2014/main" id="{DFE6E0FC-AC61-444E-9270-A978A43B1F0A}"/>
                </a:ext>
              </a:extLst>
            </p:cNvPr>
            <p:cNvGrpSpPr/>
            <p:nvPr/>
          </p:nvGrpSpPr>
          <p:grpSpPr>
            <a:xfrm>
              <a:off x="3285031" y="1275468"/>
              <a:ext cx="934986" cy="276999"/>
              <a:chOff x="3285031" y="1275468"/>
              <a:chExt cx="934986" cy="276999"/>
            </a:xfrm>
          </p:grpSpPr>
          <p:grpSp>
            <p:nvGrpSpPr>
              <p:cNvPr id="83" name="Group 82">
                <a:extLst>
                  <a:ext uri="{FF2B5EF4-FFF2-40B4-BE49-F238E27FC236}">
                    <a16:creationId xmlns:a16="http://schemas.microsoft.com/office/drawing/2014/main" id="{2709E66C-814D-4B22-A4E7-7C4CF09A90D0}"/>
                  </a:ext>
                </a:extLst>
              </p:cNvPr>
              <p:cNvGrpSpPr/>
              <p:nvPr/>
            </p:nvGrpSpPr>
            <p:grpSpPr>
              <a:xfrm>
                <a:off x="3285031" y="1328130"/>
                <a:ext cx="171674" cy="171674"/>
                <a:chOff x="10330183" y="2393156"/>
                <a:chExt cx="223818" cy="223818"/>
              </a:xfrm>
            </p:grpSpPr>
            <p:sp>
              <p:nvSpPr>
                <p:cNvPr id="84" name="Oval 83">
                  <a:extLst>
                    <a:ext uri="{FF2B5EF4-FFF2-40B4-BE49-F238E27FC236}">
                      <a16:creationId xmlns:a16="http://schemas.microsoft.com/office/drawing/2014/main" id="{6F56710C-A501-44CB-A78B-E1A894E1F257}"/>
                    </a:ext>
                  </a:extLst>
                </p:cNvPr>
                <p:cNvSpPr/>
                <p:nvPr/>
              </p:nvSpPr>
              <p:spPr>
                <a:xfrm>
                  <a:off x="10330183" y="2393156"/>
                  <a:ext cx="223818" cy="223818"/>
                </a:xfrm>
                <a:prstGeom prst="ellipse">
                  <a:avLst/>
                </a:prstGeom>
                <a:gradFill>
                  <a:gsLst>
                    <a:gs pos="0">
                      <a:schemeClr val="accent2">
                        <a:lumMod val="60000"/>
                        <a:lumOff val="40000"/>
                      </a:schemeClr>
                    </a:gs>
                    <a:gs pos="100000">
                      <a:schemeClr val="accent1"/>
                    </a:gs>
                  </a:gsLst>
                  <a:path path="circle">
                    <a:fillToRect r="100000" b="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Shape 84">
                  <a:extLst>
                    <a:ext uri="{FF2B5EF4-FFF2-40B4-BE49-F238E27FC236}">
                      <a16:creationId xmlns:a16="http://schemas.microsoft.com/office/drawing/2014/main" id="{3BF60D40-EBAA-413B-821B-26A62FA223FE}"/>
                    </a:ext>
                  </a:extLst>
                </p:cNvPr>
                <p:cNvSpPr/>
                <p:nvPr/>
              </p:nvSpPr>
              <p:spPr>
                <a:xfrm>
                  <a:off x="10350902" y="2413875"/>
                  <a:ext cx="182380" cy="18238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bg1"/>
                </a:solidFill>
                <a:ln w="9525" cap="flat">
                  <a:noFill/>
                  <a:prstDash val="solid"/>
                  <a:miter/>
                </a:ln>
              </p:spPr>
              <p:txBody>
                <a:bodyPr rtlCol="0" anchor="ctr"/>
                <a:lstStyle/>
                <a:p>
                  <a:endParaRPr lang="en-US"/>
                </a:p>
              </p:txBody>
            </p:sp>
          </p:grpSp>
          <p:sp>
            <p:nvSpPr>
              <p:cNvPr id="3" name="TextBox 2">
                <a:extLst>
                  <a:ext uri="{FF2B5EF4-FFF2-40B4-BE49-F238E27FC236}">
                    <a16:creationId xmlns:a16="http://schemas.microsoft.com/office/drawing/2014/main" id="{2C817986-2DA1-4910-8D81-697FA7B4B313}"/>
                  </a:ext>
                </a:extLst>
              </p:cNvPr>
              <p:cNvSpPr txBox="1"/>
              <p:nvPr/>
            </p:nvSpPr>
            <p:spPr>
              <a:xfrm>
                <a:off x="3507963" y="1275468"/>
                <a:ext cx="712054" cy="276999"/>
              </a:xfrm>
              <a:prstGeom prst="rect">
                <a:avLst/>
              </a:prstGeom>
              <a:noFill/>
            </p:spPr>
            <p:txBody>
              <a:bodyPr wrap="none" rtlCol="0">
                <a:spAutoFit/>
              </a:bodyPr>
              <a:lstStyle/>
              <a:p>
                <a:r>
                  <a:rPr lang="en-US" sz="1200" b="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Target</a:t>
                </a:r>
              </a:p>
            </p:txBody>
          </p:sp>
        </p:grpSp>
        <p:grpSp>
          <p:nvGrpSpPr>
            <p:cNvPr id="10" name="Group 9">
              <a:extLst>
                <a:ext uri="{FF2B5EF4-FFF2-40B4-BE49-F238E27FC236}">
                  <a16:creationId xmlns:a16="http://schemas.microsoft.com/office/drawing/2014/main" id="{0B3B4845-18E6-4898-8182-E4952222E620}"/>
                </a:ext>
              </a:extLst>
            </p:cNvPr>
            <p:cNvGrpSpPr/>
            <p:nvPr/>
          </p:nvGrpSpPr>
          <p:grpSpPr>
            <a:xfrm>
              <a:off x="4515345" y="1275468"/>
              <a:ext cx="1550589" cy="276999"/>
              <a:chOff x="4621008" y="1275468"/>
              <a:chExt cx="1550589" cy="276999"/>
            </a:xfrm>
          </p:grpSpPr>
          <p:sp>
            <p:nvSpPr>
              <p:cNvPr id="91" name="Oval 90">
                <a:extLst>
                  <a:ext uri="{FF2B5EF4-FFF2-40B4-BE49-F238E27FC236}">
                    <a16:creationId xmlns:a16="http://schemas.microsoft.com/office/drawing/2014/main" id="{7FF722C2-B828-47B0-9592-BFA9E0858490}"/>
                  </a:ext>
                </a:extLst>
              </p:cNvPr>
              <p:cNvSpPr/>
              <p:nvPr/>
            </p:nvSpPr>
            <p:spPr>
              <a:xfrm>
                <a:off x="4621008" y="1337745"/>
                <a:ext cx="152444" cy="152444"/>
              </a:xfrm>
              <a:prstGeom prst="ellipse">
                <a:avLst/>
              </a:prstGeom>
              <a:gradFill>
                <a:gsLst>
                  <a:gs pos="0">
                    <a:schemeClr val="accent1">
                      <a:lumMod val="60000"/>
                      <a:lumOff val="40000"/>
                    </a:schemeClr>
                  </a:gs>
                  <a:gs pos="100000">
                    <a:schemeClr val="accent1"/>
                  </a:gs>
                </a:gsLst>
                <a:path path="circle">
                  <a:fillToRect l="100000" t="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51201D2E-617B-406D-B834-F1DEC84EAFEF}"/>
                  </a:ext>
                </a:extLst>
              </p:cNvPr>
              <p:cNvSpPr txBox="1"/>
              <p:nvPr/>
            </p:nvSpPr>
            <p:spPr>
              <a:xfrm>
                <a:off x="4829563" y="1275468"/>
                <a:ext cx="1342034" cy="276999"/>
              </a:xfrm>
              <a:prstGeom prst="rect">
                <a:avLst/>
              </a:prstGeom>
              <a:noFill/>
            </p:spPr>
            <p:txBody>
              <a:bodyPr wrap="none" rtlCol="0">
                <a:spAutoFit/>
              </a:bodyPr>
              <a:lstStyle/>
              <a:p>
                <a:r>
                  <a:rPr lang="en-US" sz="1200" dirty="0">
                    <a:latin typeface="Montserrat" panose="00000500000000000000" pitchFamily="50" charset="0"/>
                  </a:rPr>
                  <a:t>Small Business</a:t>
                </a:r>
              </a:p>
            </p:txBody>
          </p:sp>
        </p:grpSp>
        <p:grpSp>
          <p:nvGrpSpPr>
            <p:cNvPr id="94" name="Group 93">
              <a:extLst>
                <a:ext uri="{FF2B5EF4-FFF2-40B4-BE49-F238E27FC236}">
                  <a16:creationId xmlns:a16="http://schemas.microsoft.com/office/drawing/2014/main" id="{15B0AE13-4E60-4203-9B77-FFCBDFDEE55D}"/>
                </a:ext>
              </a:extLst>
            </p:cNvPr>
            <p:cNvGrpSpPr/>
            <p:nvPr/>
          </p:nvGrpSpPr>
          <p:grpSpPr>
            <a:xfrm>
              <a:off x="6361262" y="1275468"/>
              <a:ext cx="1274873" cy="276999"/>
              <a:chOff x="4621008" y="1275468"/>
              <a:chExt cx="1274873" cy="276999"/>
            </a:xfrm>
          </p:grpSpPr>
          <p:sp>
            <p:nvSpPr>
              <p:cNvPr id="95" name="Oval 94">
                <a:extLst>
                  <a:ext uri="{FF2B5EF4-FFF2-40B4-BE49-F238E27FC236}">
                    <a16:creationId xmlns:a16="http://schemas.microsoft.com/office/drawing/2014/main" id="{D45E0165-C56D-448F-BA4E-01CEC8CD0A8A}"/>
                  </a:ext>
                </a:extLst>
              </p:cNvPr>
              <p:cNvSpPr/>
              <p:nvPr/>
            </p:nvSpPr>
            <p:spPr>
              <a:xfrm>
                <a:off x="4621008" y="1337745"/>
                <a:ext cx="152444" cy="152444"/>
              </a:xfrm>
              <a:prstGeom prst="ellipse">
                <a:avLst/>
              </a:prstGeom>
              <a:gradFill>
                <a:gsLst>
                  <a:gs pos="0">
                    <a:schemeClr val="accent2">
                      <a:lumMod val="60000"/>
                      <a:lumOff val="40000"/>
                    </a:schemeClr>
                  </a:gs>
                  <a:gs pos="100000">
                    <a:schemeClr val="accent2"/>
                  </a:gs>
                </a:gsLst>
                <a:path path="circle">
                  <a:fillToRect l="100000" t="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a:extLst>
                  <a:ext uri="{FF2B5EF4-FFF2-40B4-BE49-F238E27FC236}">
                    <a16:creationId xmlns:a16="http://schemas.microsoft.com/office/drawing/2014/main" id="{BF00416E-53EB-4190-BB37-B2E58C451409}"/>
                  </a:ext>
                </a:extLst>
              </p:cNvPr>
              <p:cNvSpPr txBox="1"/>
              <p:nvPr/>
            </p:nvSpPr>
            <p:spPr>
              <a:xfrm>
                <a:off x="4829563" y="1275468"/>
                <a:ext cx="1066318" cy="276999"/>
              </a:xfrm>
              <a:prstGeom prst="rect">
                <a:avLst/>
              </a:prstGeom>
              <a:noFill/>
            </p:spPr>
            <p:txBody>
              <a:bodyPr wrap="none" rtlCol="0">
                <a:spAutoFit/>
              </a:bodyPr>
              <a:lstStyle/>
              <a:p>
                <a:r>
                  <a:rPr lang="en-US" sz="1200" dirty="0">
                    <a:latin typeface="Montserrat" panose="00000500000000000000" pitchFamily="50" charset="0"/>
                  </a:rPr>
                  <a:t>Mid Market</a:t>
                </a:r>
              </a:p>
            </p:txBody>
          </p:sp>
        </p:grpSp>
        <p:grpSp>
          <p:nvGrpSpPr>
            <p:cNvPr id="97" name="Group 96">
              <a:extLst>
                <a:ext uri="{FF2B5EF4-FFF2-40B4-BE49-F238E27FC236}">
                  <a16:creationId xmlns:a16="http://schemas.microsoft.com/office/drawing/2014/main" id="{6C8B4A56-8216-44DD-91AD-4AA3B6BD332C}"/>
                </a:ext>
              </a:extLst>
            </p:cNvPr>
            <p:cNvGrpSpPr/>
            <p:nvPr/>
          </p:nvGrpSpPr>
          <p:grpSpPr>
            <a:xfrm>
              <a:off x="7931462" y="1275468"/>
              <a:ext cx="1191516" cy="276999"/>
              <a:chOff x="4621008" y="1275468"/>
              <a:chExt cx="1191516" cy="276999"/>
            </a:xfrm>
          </p:grpSpPr>
          <p:sp>
            <p:nvSpPr>
              <p:cNvPr id="98" name="Oval 97">
                <a:extLst>
                  <a:ext uri="{FF2B5EF4-FFF2-40B4-BE49-F238E27FC236}">
                    <a16:creationId xmlns:a16="http://schemas.microsoft.com/office/drawing/2014/main" id="{A94B99F3-25C7-4E5C-A48E-95845880D2BF}"/>
                  </a:ext>
                </a:extLst>
              </p:cNvPr>
              <p:cNvSpPr/>
              <p:nvPr/>
            </p:nvSpPr>
            <p:spPr>
              <a:xfrm>
                <a:off x="4621008" y="1337745"/>
                <a:ext cx="152444" cy="152444"/>
              </a:xfrm>
              <a:prstGeom prst="ellipse">
                <a:avLst/>
              </a:prstGeom>
              <a:gradFill>
                <a:gsLst>
                  <a:gs pos="0">
                    <a:schemeClr val="accent1">
                      <a:lumMod val="20000"/>
                      <a:lumOff val="80000"/>
                    </a:schemeClr>
                  </a:gs>
                  <a:gs pos="100000">
                    <a:schemeClr val="accent1">
                      <a:lumMod val="40000"/>
                      <a:lumOff val="60000"/>
                    </a:schemeClr>
                  </a:gs>
                </a:gsLst>
                <a:path path="circle">
                  <a:fillToRect l="100000" t="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317728B7-B832-4ECD-91E0-D4B96503DC1F}"/>
                  </a:ext>
                </a:extLst>
              </p:cNvPr>
              <p:cNvSpPr txBox="1"/>
              <p:nvPr/>
            </p:nvSpPr>
            <p:spPr>
              <a:xfrm>
                <a:off x="4829563" y="1275468"/>
                <a:ext cx="982961" cy="276999"/>
              </a:xfrm>
              <a:prstGeom prst="rect">
                <a:avLst/>
              </a:prstGeom>
              <a:noFill/>
            </p:spPr>
            <p:txBody>
              <a:bodyPr wrap="none" rtlCol="0">
                <a:spAutoFit/>
              </a:bodyPr>
              <a:lstStyle/>
              <a:p>
                <a:r>
                  <a:rPr lang="en-US" sz="1200" dirty="0">
                    <a:latin typeface="Montserrat" panose="00000500000000000000" pitchFamily="50" charset="0"/>
                  </a:rPr>
                  <a:t>Enterprise</a:t>
                </a:r>
              </a:p>
            </p:txBody>
          </p:sp>
        </p:grpSp>
      </p:grpSp>
    </p:spTree>
    <p:extLst>
      <p:ext uri="{BB962C8B-B14F-4D97-AF65-F5344CB8AC3E}">
        <p14:creationId xmlns:p14="http://schemas.microsoft.com/office/powerpoint/2010/main" val="16507682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71A7A15-763F-4069-93B5-3004060C8815}"/>
              </a:ext>
            </a:extLst>
          </p:cNvPr>
          <p:cNvSpPr>
            <a:spLocks noGrp="1"/>
          </p:cNvSpPr>
          <p:nvPr>
            <p:ph type="sldNum" sz="quarter" idx="12"/>
          </p:nvPr>
        </p:nvSpPr>
        <p:spPr/>
        <p:txBody>
          <a:bodyPr/>
          <a:lstStyle/>
          <a:p>
            <a:fld id="{0994EF40-5A8D-EB43-8CF9-33945DB63878}" type="slidenum">
              <a:rPr lang="en-US" smtClean="0"/>
              <a:pPr/>
              <a:t>23</a:t>
            </a:fld>
            <a:endParaRPr lang="en-US" dirty="0"/>
          </a:p>
        </p:txBody>
      </p:sp>
      <p:sp>
        <p:nvSpPr>
          <p:cNvPr id="4" name="TextBox 3">
            <a:extLst>
              <a:ext uri="{FF2B5EF4-FFF2-40B4-BE49-F238E27FC236}">
                <a16:creationId xmlns:a16="http://schemas.microsoft.com/office/drawing/2014/main" id="{F33FC219-E92A-45AC-99F3-F12043F32A53}"/>
              </a:ext>
            </a:extLst>
          </p:cNvPr>
          <p:cNvSpPr txBox="1"/>
          <p:nvPr/>
        </p:nvSpPr>
        <p:spPr>
          <a:xfrm rot="16200000">
            <a:off x="-948282" y="1442278"/>
            <a:ext cx="254428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B2B Specific</a:t>
            </a:r>
          </a:p>
        </p:txBody>
      </p:sp>
      <p:grpSp>
        <p:nvGrpSpPr>
          <p:cNvPr id="5" name="Group 4">
            <a:extLst>
              <a:ext uri="{FF2B5EF4-FFF2-40B4-BE49-F238E27FC236}">
                <a16:creationId xmlns:a16="http://schemas.microsoft.com/office/drawing/2014/main" id="{699C2F62-231E-4E9D-ADA4-FAC8CFFBB262}"/>
              </a:ext>
            </a:extLst>
          </p:cNvPr>
          <p:cNvGrpSpPr/>
          <p:nvPr/>
        </p:nvGrpSpPr>
        <p:grpSpPr>
          <a:xfrm>
            <a:off x="1200026" y="481960"/>
            <a:ext cx="3740126" cy="477054"/>
            <a:chOff x="1541633" y="336301"/>
            <a:chExt cx="3740126" cy="477054"/>
          </a:xfrm>
        </p:grpSpPr>
        <p:sp>
          <p:nvSpPr>
            <p:cNvPr id="6" name="Rectangle 5">
              <a:extLst>
                <a:ext uri="{FF2B5EF4-FFF2-40B4-BE49-F238E27FC236}">
                  <a16:creationId xmlns:a16="http://schemas.microsoft.com/office/drawing/2014/main" id="{CDC58310-BB21-4793-9FC3-4655760548AA}"/>
                </a:ext>
              </a:extLst>
            </p:cNvPr>
            <p:cNvSpPr/>
            <p:nvPr/>
          </p:nvSpPr>
          <p:spPr>
            <a:xfrm>
              <a:off x="1541633" y="642133"/>
              <a:ext cx="3740126"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D89F2AA3-DB60-40DD-985D-59C0F3F863A1}"/>
                </a:ext>
              </a:extLst>
            </p:cNvPr>
            <p:cNvSpPr txBox="1"/>
            <p:nvPr/>
          </p:nvSpPr>
          <p:spPr>
            <a:xfrm>
              <a:off x="1541633" y="336301"/>
              <a:ext cx="3740126"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New Customer ARPA</a:t>
              </a:r>
            </a:p>
          </p:txBody>
        </p:sp>
      </p:grpSp>
      <p:sp>
        <p:nvSpPr>
          <p:cNvPr id="11" name="Rectangle: Rounded Corners 10">
            <a:extLst>
              <a:ext uri="{FF2B5EF4-FFF2-40B4-BE49-F238E27FC236}">
                <a16:creationId xmlns:a16="http://schemas.microsoft.com/office/drawing/2014/main" id="{DB19707B-0B7F-4D43-A2D4-3955DD103471}"/>
              </a:ext>
            </a:extLst>
          </p:cNvPr>
          <p:cNvSpPr/>
          <p:nvPr/>
        </p:nvSpPr>
        <p:spPr>
          <a:xfrm>
            <a:off x="1200026" y="1163248"/>
            <a:ext cx="10486006" cy="1629628"/>
          </a:xfrm>
          <a:prstGeom prst="roundRect">
            <a:avLst/>
          </a:prstGeom>
          <a:gradFill flip="none" rotWithShape="1">
            <a:gsLst>
              <a:gs pos="0">
                <a:schemeClr val="bg1">
                  <a:alpha val="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DBA39750-22C2-4569-BE72-F6FC6C0C2D2D}"/>
              </a:ext>
            </a:extLst>
          </p:cNvPr>
          <p:cNvSpPr/>
          <p:nvPr/>
        </p:nvSpPr>
        <p:spPr>
          <a:xfrm>
            <a:off x="1200026" y="2740243"/>
            <a:ext cx="10486006" cy="1629628"/>
          </a:xfrm>
          <a:prstGeom prst="roundRect">
            <a:avLst/>
          </a:prstGeom>
          <a:gradFill flip="none" rotWithShape="1">
            <a:gsLst>
              <a:gs pos="0">
                <a:schemeClr val="bg1">
                  <a:alpha val="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8C37AE29-AB3F-4D0C-9CC2-4573B1C0E098}"/>
              </a:ext>
            </a:extLst>
          </p:cNvPr>
          <p:cNvSpPr/>
          <p:nvPr/>
        </p:nvSpPr>
        <p:spPr>
          <a:xfrm>
            <a:off x="1200026" y="4317239"/>
            <a:ext cx="10486006" cy="1629628"/>
          </a:xfrm>
          <a:prstGeom prst="roundRect">
            <a:avLst/>
          </a:prstGeom>
          <a:gradFill flip="none" rotWithShape="1">
            <a:gsLst>
              <a:gs pos="0">
                <a:schemeClr val="bg1">
                  <a:alpha val="0"/>
                </a:schemeClr>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a:extLst>
              <a:ext uri="{FF2B5EF4-FFF2-40B4-BE49-F238E27FC236}">
                <a16:creationId xmlns:a16="http://schemas.microsoft.com/office/drawing/2014/main" id="{096D8BF7-0372-47D9-986F-A603160FE40A}"/>
              </a:ext>
            </a:extLst>
          </p:cNvPr>
          <p:cNvGraphicFramePr/>
          <p:nvPr>
            <p:extLst>
              <p:ext uri="{D42A27DB-BD31-4B8C-83A1-F6EECF244321}">
                <p14:modId xmlns:p14="http://schemas.microsoft.com/office/powerpoint/2010/main" val="4107919646"/>
              </p:ext>
            </p:extLst>
          </p:nvPr>
        </p:nvGraphicFramePr>
        <p:xfrm>
          <a:off x="2145758" y="1377650"/>
          <a:ext cx="9293768" cy="120082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F1C8FD44-7075-4D9A-818C-654514243412}"/>
              </a:ext>
            </a:extLst>
          </p:cNvPr>
          <p:cNvGraphicFramePr/>
          <p:nvPr>
            <p:extLst>
              <p:ext uri="{D42A27DB-BD31-4B8C-83A1-F6EECF244321}">
                <p14:modId xmlns:p14="http://schemas.microsoft.com/office/powerpoint/2010/main" val="2574068043"/>
              </p:ext>
            </p:extLst>
          </p:nvPr>
        </p:nvGraphicFramePr>
        <p:xfrm>
          <a:off x="2145758" y="2954645"/>
          <a:ext cx="9293768" cy="120082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F36A27F9-5337-44C8-8A21-C1F95E4C3582}"/>
              </a:ext>
            </a:extLst>
          </p:cNvPr>
          <p:cNvGraphicFramePr/>
          <p:nvPr>
            <p:extLst>
              <p:ext uri="{D42A27DB-BD31-4B8C-83A1-F6EECF244321}">
                <p14:modId xmlns:p14="http://schemas.microsoft.com/office/powerpoint/2010/main" val="760454875"/>
              </p:ext>
            </p:extLst>
          </p:nvPr>
        </p:nvGraphicFramePr>
        <p:xfrm>
          <a:off x="2145758" y="4531641"/>
          <a:ext cx="9293768" cy="1200824"/>
        </p:xfrm>
        <a:graphic>
          <a:graphicData uri="http://schemas.openxmlformats.org/drawingml/2006/chart">
            <c:chart xmlns:c="http://schemas.openxmlformats.org/drawingml/2006/chart" xmlns:r="http://schemas.openxmlformats.org/officeDocument/2006/relationships" r:id="rId4"/>
          </a:graphicData>
        </a:graphic>
      </p:graphicFrame>
      <p:sp>
        <p:nvSpPr>
          <p:cNvPr id="16" name="TextBox 15">
            <a:extLst>
              <a:ext uri="{FF2B5EF4-FFF2-40B4-BE49-F238E27FC236}">
                <a16:creationId xmlns:a16="http://schemas.microsoft.com/office/drawing/2014/main" id="{493C417F-FD44-45CE-8ED0-1F546511B308}"/>
              </a:ext>
            </a:extLst>
          </p:cNvPr>
          <p:cNvSpPr txBox="1"/>
          <p:nvPr/>
        </p:nvSpPr>
        <p:spPr>
          <a:xfrm rot="16200000">
            <a:off x="1092444" y="1824174"/>
            <a:ext cx="1160895" cy="307777"/>
          </a:xfrm>
          <a:prstGeom prst="rect">
            <a:avLst/>
          </a:prstGeom>
          <a:noFill/>
        </p:spPr>
        <p:txBody>
          <a:bodyPr wrap="none" rtlCol="0">
            <a:spAutoFit/>
          </a:bodyPr>
          <a:lstStyle/>
          <a:p>
            <a:pPr algn="ctr"/>
            <a:r>
              <a:rPr lang="en-US" sz="1400" b="1" dirty="0">
                <a:solidFill>
                  <a:schemeClr val="tx2"/>
                </a:solidFill>
                <a:latin typeface="Montserrat" panose="00000500000000000000" pitchFamily="50" charset="0"/>
              </a:rPr>
              <a:t>Enterprise</a:t>
            </a:r>
          </a:p>
        </p:txBody>
      </p:sp>
      <p:sp>
        <p:nvSpPr>
          <p:cNvPr id="18" name="TextBox 17">
            <a:extLst>
              <a:ext uri="{FF2B5EF4-FFF2-40B4-BE49-F238E27FC236}">
                <a16:creationId xmlns:a16="http://schemas.microsoft.com/office/drawing/2014/main" id="{329AC673-1816-4035-BD38-0F92687F1F63}"/>
              </a:ext>
            </a:extLst>
          </p:cNvPr>
          <p:cNvSpPr txBox="1"/>
          <p:nvPr/>
        </p:nvSpPr>
        <p:spPr>
          <a:xfrm rot="16200000">
            <a:off x="1044355" y="3401169"/>
            <a:ext cx="1257075" cy="307777"/>
          </a:xfrm>
          <a:prstGeom prst="rect">
            <a:avLst/>
          </a:prstGeom>
          <a:noFill/>
        </p:spPr>
        <p:txBody>
          <a:bodyPr wrap="none" rtlCol="0">
            <a:spAutoFit/>
          </a:bodyPr>
          <a:lstStyle/>
          <a:p>
            <a:pPr algn="ctr"/>
            <a:r>
              <a:rPr lang="en-US" sz="1400" b="1" dirty="0">
                <a:solidFill>
                  <a:schemeClr val="tx2"/>
                </a:solidFill>
                <a:latin typeface="Montserrat" panose="00000500000000000000" pitchFamily="50" charset="0"/>
              </a:rPr>
              <a:t>Mid Market</a:t>
            </a:r>
          </a:p>
        </p:txBody>
      </p:sp>
      <p:sp>
        <p:nvSpPr>
          <p:cNvPr id="19" name="TextBox 18">
            <a:extLst>
              <a:ext uri="{FF2B5EF4-FFF2-40B4-BE49-F238E27FC236}">
                <a16:creationId xmlns:a16="http://schemas.microsoft.com/office/drawing/2014/main" id="{B4F325E3-93B5-4AD2-B358-F8C85DC8E585}"/>
              </a:ext>
            </a:extLst>
          </p:cNvPr>
          <p:cNvSpPr txBox="1"/>
          <p:nvPr/>
        </p:nvSpPr>
        <p:spPr>
          <a:xfrm rot="16200000">
            <a:off x="1162176" y="4870444"/>
            <a:ext cx="1021433" cy="523220"/>
          </a:xfrm>
          <a:prstGeom prst="rect">
            <a:avLst/>
          </a:prstGeom>
          <a:noFill/>
        </p:spPr>
        <p:txBody>
          <a:bodyPr wrap="none" rtlCol="0">
            <a:spAutoFit/>
          </a:bodyPr>
          <a:lstStyle/>
          <a:p>
            <a:pPr algn="ctr"/>
            <a:r>
              <a:rPr lang="en-US" sz="1400" b="1" dirty="0">
                <a:solidFill>
                  <a:schemeClr val="tx2"/>
                </a:solidFill>
                <a:latin typeface="Montserrat" panose="00000500000000000000" pitchFamily="50" charset="0"/>
              </a:rPr>
              <a:t>Small </a:t>
            </a:r>
          </a:p>
          <a:p>
            <a:pPr algn="ctr"/>
            <a:r>
              <a:rPr lang="en-US" sz="1400" b="1" dirty="0">
                <a:solidFill>
                  <a:schemeClr val="tx2"/>
                </a:solidFill>
                <a:latin typeface="Montserrat" panose="00000500000000000000" pitchFamily="50" charset="0"/>
              </a:rPr>
              <a:t>Business</a:t>
            </a:r>
          </a:p>
        </p:txBody>
      </p:sp>
      <p:sp>
        <p:nvSpPr>
          <p:cNvPr id="20" name="TextBox 19">
            <a:extLst>
              <a:ext uri="{FF2B5EF4-FFF2-40B4-BE49-F238E27FC236}">
                <a16:creationId xmlns:a16="http://schemas.microsoft.com/office/drawing/2014/main" id="{5C3E973C-9991-4551-ACB8-C51B7E6ABC1A}"/>
              </a:ext>
            </a:extLst>
          </p:cNvPr>
          <p:cNvSpPr txBox="1"/>
          <p:nvPr/>
        </p:nvSpPr>
        <p:spPr>
          <a:xfrm>
            <a:off x="3575872" y="6068477"/>
            <a:ext cx="601447" cy="307777"/>
          </a:xfrm>
          <a:prstGeom prst="rect">
            <a:avLst/>
          </a:prstGeom>
          <a:noFill/>
        </p:spPr>
        <p:txBody>
          <a:bodyPr wrap="none" rtlCol="0">
            <a:spAutoFit/>
          </a:bodyPr>
          <a:lstStyle/>
          <a:p>
            <a:pPr algn="ctr"/>
            <a:r>
              <a:rPr lang="en-US" sz="1400" b="1" dirty="0">
                <a:solidFill>
                  <a:schemeClr val="tx2">
                    <a:lumMod val="60000"/>
                    <a:lumOff val="40000"/>
                  </a:schemeClr>
                </a:solidFill>
                <a:latin typeface="Montserrat" panose="00000500000000000000" pitchFamily="50" charset="0"/>
              </a:rPr>
              <a:t>AUG</a:t>
            </a:r>
          </a:p>
        </p:txBody>
      </p:sp>
      <p:sp>
        <p:nvSpPr>
          <p:cNvPr id="21" name="TextBox 20">
            <a:extLst>
              <a:ext uri="{FF2B5EF4-FFF2-40B4-BE49-F238E27FC236}">
                <a16:creationId xmlns:a16="http://schemas.microsoft.com/office/drawing/2014/main" id="{6A0AC650-7F30-4773-A9FE-F775EA90CFCC}"/>
              </a:ext>
            </a:extLst>
          </p:cNvPr>
          <p:cNvSpPr txBox="1"/>
          <p:nvPr/>
        </p:nvSpPr>
        <p:spPr>
          <a:xfrm>
            <a:off x="6690915" y="6068477"/>
            <a:ext cx="550152" cy="307777"/>
          </a:xfrm>
          <a:prstGeom prst="rect">
            <a:avLst/>
          </a:prstGeom>
          <a:noFill/>
        </p:spPr>
        <p:txBody>
          <a:bodyPr wrap="none" rtlCol="0">
            <a:spAutoFit/>
          </a:bodyPr>
          <a:lstStyle/>
          <a:p>
            <a:pPr algn="ctr"/>
            <a:r>
              <a:rPr lang="en-US" sz="1400" b="1" dirty="0">
                <a:solidFill>
                  <a:schemeClr val="tx2">
                    <a:lumMod val="60000"/>
                    <a:lumOff val="40000"/>
                  </a:schemeClr>
                </a:solidFill>
                <a:latin typeface="Montserrat" panose="00000500000000000000" pitchFamily="50" charset="0"/>
              </a:rPr>
              <a:t>SEP</a:t>
            </a:r>
          </a:p>
        </p:txBody>
      </p:sp>
      <p:sp>
        <p:nvSpPr>
          <p:cNvPr id="22" name="TextBox 21">
            <a:extLst>
              <a:ext uri="{FF2B5EF4-FFF2-40B4-BE49-F238E27FC236}">
                <a16:creationId xmlns:a16="http://schemas.microsoft.com/office/drawing/2014/main" id="{E5CB31D3-65D4-45E6-9AF6-DA27E6C6E8EE}"/>
              </a:ext>
            </a:extLst>
          </p:cNvPr>
          <p:cNvSpPr txBox="1"/>
          <p:nvPr/>
        </p:nvSpPr>
        <p:spPr>
          <a:xfrm>
            <a:off x="9765883" y="6068477"/>
            <a:ext cx="579005" cy="307777"/>
          </a:xfrm>
          <a:prstGeom prst="rect">
            <a:avLst/>
          </a:prstGeom>
          <a:noFill/>
        </p:spPr>
        <p:txBody>
          <a:bodyPr wrap="none" rtlCol="0">
            <a:spAutoFit/>
          </a:bodyPr>
          <a:lstStyle/>
          <a:p>
            <a:pPr algn="ctr"/>
            <a:r>
              <a:rPr lang="en-US" sz="1400" b="1" dirty="0">
                <a:solidFill>
                  <a:schemeClr val="tx2">
                    <a:lumMod val="60000"/>
                    <a:lumOff val="40000"/>
                  </a:schemeClr>
                </a:solidFill>
                <a:latin typeface="Montserrat" panose="00000500000000000000" pitchFamily="50" charset="0"/>
              </a:rPr>
              <a:t>OCT</a:t>
            </a:r>
          </a:p>
        </p:txBody>
      </p:sp>
    </p:spTree>
    <p:extLst>
      <p:ext uri="{BB962C8B-B14F-4D97-AF65-F5344CB8AC3E}">
        <p14:creationId xmlns:p14="http://schemas.microsoft.com/office/powerpoint/2010/main" val="2877428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strVal val="#ppt_w*0.70"/>
                                          </p:val>
                                        </p:tav>
                                        <p:tav tm="100000">
                                          <p:val>
                                            <p:strVal val="#ppt_w"/>
                                          </p:val>
                                        </p:tav>
                                      </p:tavLst>
                                    </p:anim>
                                    <p:anim calcmode="lin" valueType="num">
                                      <p:cBhvr>
                                        <p:cTn id="8" dur="1000" fill="hold"/>
                                        <p:tgtEl>
                                          <p:spTgt spid="11"/>
                                        </p:tgtEl>
                                        <p:attrNameLst>
                                          <p:attrName>ppt_h</p:attrName>
                                        </p:attrNameLst>
                                      </p:cBhvr>
                                      <p:tavLst>
                                        <p:tav tm="0">
                                          <p:val>
                                            <p:strVal val="#ppt_h"/>
                                          </p:val>
                                        </p:tav>
                                        <p:tav tm="100000">
                                          <p:val>
                                            <p:strVal val="#ppt_h"/>
                                          </p:val>
                                        </p:tav>
                                      </p:tavLst>
                                    </p:anim>
                                    <p:animEffect transition="in" filter="fade">
                                      <p:cBhvr>
                                        <p:cTn id="9" dur="1000"/>
                                        <p:tgtEl>
                                          <p:spTgt spid="11"/>
                                        </p:tgtEl>
                                      </p:cBhvr>
                                    </p:animEffect>
                                  </p:childTnLst>
                                </p:cTn>
                              </p:par>
                              <p:par>
                                <p:cTn id="10" presetID="42" presetClass="path" presetSubtype="0" accel="50000" decel="50000" fill="hold" grpId="1" nodeType="withEffect">
                                  <p:stCondLst>
                                    <p:cond delay="0"/>
                                  </p:stCondLst>
                                  <p:childTnLst>
                                    <p:animMotion origin="layout" path="M -2.91667E-6 -0.02824 L -2.91667E-6 -3.33333E-6 " pathEditMode="relative" rAng="0" ptsTypes="AA">
                                      <p:cBhvr>
                                        <p:cTn id="11" dur="1500" fill="hold"/>
                                        <p:tgtEl>
                                          <p:spTgt spid="11"/>
                                        </p:tgtEl>
                                        <p:attrNameLst>
                                          <p:attrName>ppt_x</p:attrName>
                                          <p:attrName>ppt_y</p:attrName>
                                        </p:attrNameLst>
                                      </p:cBhvr>
                                      <p:rCtr x="0" y="1366"/>
                                    </p:animMotion>
                                  </p:childTnLst>
                                </p:cTn>
                              </p:par>
                              <p:par>
                                <p:cTn id="12" presetID="55" presetClass="entr" presetSubtype="0" fill="hold" grpId="0" nodeType="withEffect">
                                  <p:stCondLst>
                                    <p:cond delay="500"/>
                                  </p:stCondLst>
                                  <p:childTnLst>
                                    <p:set>
                                      <p:cBhvr>
                                        <p:cTn id="13" dur="1" fill="hold">
                                          <p:stCondLst>
                                            <p:cond delay="0"/>
                                          </p:stCondLst>
                                        </p:cTn>
                                        <p:tgtEl>
                                          <p:spTgt spid="13"/>
                                        </p:tgtEl>
                                        <p:attrNameLst>
                                          <p:attrName>style.visibility</p:attrName>
                                        </p:attrNameLst>
                                      </p:cBhvr>
                                      <p:to>
                                        <p:strVal val="visible"/>
                                      </p:to>
                                    </p:set>
                                    <p:anim calcmode="lin" valueType="num">
                                      <p:cBhvr>
                                        <p:cTn id="14" dur="1000" fill="hold"/>
                                        <p:tgtEl>
                                          <p:spTgt spid="13"/>
                                        </p:tgtEl>
                                        <p:attrNameLst>
                                          <p:attrName>ppt_w</p:attrName>
                                        </p:attrNameLst>
                                      </p:cBhvr>
                                      <p:tavLst>
                                        <p:tav tm="0">
                                          <p:val>
                                            <p:strVal val="#ppt_w*0.70"/>
                                          </p:val>
                                        </p:tav>
                                        <p:tav tm="100000">
                                          <p:val>
                                            <p:strVal val="#ppt_w"/>
                                          </p:val>
                                        </p:tav>
                                      </p:tavLst>
                                    </p:anim>
                                    <p:anim calcmode="lin" valueType="num">
                                      <p:cBhvr>
                                        <p:cTn id="15" dur="1000" fill="hold"/>
                                        <p:tgtEl>
                                          <p:spTgt spid="13"/>
                                        </p:tgtEl>
                                        <p:attrNameLst>
                                          <p:attrName>ppt_h</p:attrName>
                                        </p:attrNameLst>
                                      </p:cBhvr>
                                      <p:tavLst>
                                        <p:tav tm="0">
                                          <p:val>
                                            <p:strVal val="#ppt_h"/>
                                          </p:val>
                                        </p:tav>
                                        <p:tav tm="100000">
                                          <p:val>
                                            <p:strVal val="#ppt_h"/>
                                          </p:val>
                                        </p:tav>
                                      </p:tavLst>
                                    </p:anim>
                                    <p:animEffect transition="in" filter="fade">
                                      <p:cBhvr>
                                        <p:cTn id="16" dur="1000"/>
                                        <p:tgtEl>
                                          <p:spTgt spid="13"/>
                                        </p:tgtEl>
                                      </p:cBhvr>
                                    </p:animEffect>
                                  </p:childTnLst>
                                </p:cTn>
                              </p:par>
                              <p:par>
                                <p:cTn id="17" presetID="42" presetClass="path" presetSubtype="0" accel="50000" decel="50000" fill="hold" grpId="1" nodeType="withEffect">
                                  <p:stCondLst>
                                    <p:cond delay="500"/>
                                  </p:stCondLst>
                                  <p:childTnLst>
                                    <p:animMotion origin="layout" path="M -2.91667E-6 -0.02824 L -2.91667E-6 -3.33333E-6 " pathEditMode="relative" rAng="0" ptsTypes="AA">
                                      <p:cBhvr>
                                        <p:cTn id="18" dur="1500" fill="hold"/>
                                        <p:tgtEl>
                                          <p:spTgt spid="13"/>
                                        </p:tgtEl>
                                        <p:attrNameLst>
                                          <p:attrName>ppt_x</p:attrName>
                                          <p:attrName>ppt_y</p:attrName>
                                        </p:attrNameLst>
                                      </p:cBhvr>
                                      <p:rCtr x="0" y="1366"/>
                                    </p:animMotion>
                                  </p:childTnLst>
                                </p:cTn>
                              </p:par>
                              <p:par>
                                <p:cTn id="19" presetID="55" presetClass="entr" presetSubtype="0" fill="hold" grpId="0" nodeType="withEffect">
                                  <p:stCondLst>
                                    <p:cond delay="1000"/>
                                  </p:stCondLst>
                                  <p:childTnLst>
                                    <p:set>
                                      <p:cBhvr>
                                        <p:cTn id="20" dur="1" fill="hold">
                                          <p:stCondLst>
                                            <p:cond delay="0"/>
                                          </p:stCondLst>
                                        </p:cTn>
                                        <p:tgtEl>
                                          <p:spTgt spid="14"/>
                                        </p:tgtEl>
                                        <p:attrNameLst>
                                          <p:attrName>style.visibility</p:attrName>
                                        </p:attrNameLst>
                                      </p:cBhvr>
                                      <p:to>
                                        <p:strVal val="visible"/>
                                      </p:to>
                                    </p:set>
                                    <p:anim calcmode="lin" valueType="num">
                                      <p:cBhvr>
                                        <p:cTn id="21" dur="1000" fill="hold"/>
                                        <p:tgtEl>
                                          <p:spTgt spid="14"/>
                                        </p:tgtEl>
                                        <p:attrNameLst>
                                          <p:attrName>ppt_w</p:attrName>
                                        </p:attrNameLst>
                                      </p:cBhvr>
                                      <p:tavLst>
                                        <p:tav tm="0">
                                          <p:val>
                                            <p:strVal val="#ppt_w*0.70"/>
                                          </p:val>
                                        </p:tav>
                                        <p:tav tm="100000">
                                          <p:val>
                                            <p:strVal val="#ppt_w"/>
                                          </p:val>
                                        </p:tav>
                                      </p:tavLst>
                                    </p:anim>
                                    <p:anim calcmode="lin" valueType="num">
                                      <p:cBhvr>
                                        <p:cTn id="22" dur="1000" fill="hold"/>
                                        <p:tgtEl>
                                          <p:spTgt spid="14"/>
                                        </p:tgtEl>
                                        <p:attrNameLst>
                                          <p:attrName>ppt_h</p:attrName>
                                        </p:attrNameLst>
                                      </p:cBhvr>
                                      <p:tavLst>
                                        <p:tav tm="0">
                                          <p:val>
                                            <p:strVal val="#ppt_h"/>
                                          </p:val>
                                        </p:tav>
                                        <p:tav tm="100000">
                                          <p:val>
                                            <p:strVal val="#ppt_h"/>
                                          </p:val>
                                        </p:tav>
                                      </p:tavLst>
                                    </p:anim>
                                    <p:animEffect transition="in" filter="fade">
                                      <p:cBhvr>
                                        <p:cTn id="23" dur="1000"/>
                                        <p:tgtEl>
                                          <p:spTgt spid="14"/>
                                        </p:tgtEl>
                                      </p:cBhvr>
                                    </p:animEffect>
                                  </p:childTnLst>
                                </p:cTn>
                              </p:par>
                              <p:par>
                                <p:cTn id="24" presetID="42" presetClass="path" presetSubtype="0" accel="50000" decel="50000" fill="hold" grpId="1" nodeType="withEffect">
                                  <p:stCondLst>
                                    <p:cond delay="1000"/>
                                  </p:stCondLst>
                                  <p:childTnLst>
                                    <p:animMotion origin="layout" path="M -2.91667E-6 -0.02824 L -2.91667E-6 -3.33333E-6 " pathEditMode="relative" rAng="0" ptsTypes="AA">
                                      <p:cBhvr>
                                        <p:cTn id="25" dur="1500" fill="hold"/>
                                        <p:tgtEl>
                                          <p:spTgt spid="14"/>
                                        </p:tgtEl>
                                        <p:attrNameLst>
                                          <p:attrName>ppt_x</p:attrName>
                                          <p:attrName>ppt_y</p:attrName>
                                        </p:attrNameLst>
                                      </p:cBhvr>
                                      <p:rCtr x="0" y="1366"/>
                                    </p:animMotion>
                                  </p:childTnLst>
                                </p:cTn>
                              </p:par>
                              <p:par>
                                <p:cTn id="26" presetID="16" presetClass="entr" presetSubtype="42" fill="hold" grpId="0" nodeType="withEffect">
                                  <p:stCondLst>
                                    <p:cond delay="2000"/>
                                  </p:stCondLst>
                                  <p:childTnLst>
                                    <p:set>
                                      <p:cBhvr>
                                        <p:cTn id="27" dur="1" fill="hold">
                                          <p:stCondLst>
                                            <p:cond delay="0"/>
                                          </p:stCondLst>
                                        </p:cTn>
                                        <p:tgtEl>
                                          <p:spTgt spid="16"/>
                                        </p:tgtEl>
                                        <p:attrNameLst>
                                          <p:attrName>style.visibility</p:attrName>
                                        </p:attrNameLst>
                                      </p:cBhvr>
                                      <p:to>
                                        <p:strVal val="visible"/>
                                      </p:to>
                                    </p:set>
                                    <p:animEffect transition="in" filter="barn(outHorizontal)">
                                      <p:cBhvr>
                                        <p:cTn id="28" dur="1000"/>
                                        <p:tgtEl>
                                          <p:spTgt spid="16"/>
                                        </p:tgtEl>
                                      </p:cBhvr>
                                    </p:animEffect>
                                  </p:childTnLst>
                                </p:cTn>
                              </p:par>
                              <p:par>
                                <p:cTn id="29" presetID="16" presetClass="entr" presetSubtype="42" fill="hold" grpId="0" nodeType="withEffect">
                                  <p:stCondLst>
                                    <p:cond delay="2000"/>
                                  </p:stCondLst>
                                  <p:childTnLst>
                                    <p:set>
                                      <p:cBhvr>
                                        <p:cTn id="30" dur="1" fill="hold">
                                          <p:stCondLst>
                                            <p:cond delay="0"/>
                                          </p:stCondLst>
                                        </p:cTn>
                                        <p:tgtEl>
                                          <p:spTgt spid="18"/>
                                        </p:tgtEl>
                                        <p:attrNameLst>
                                          <p:attrName>style.visibility</p:attrName>
                                        </p:attrNameLst>
                                      </p:cBhvr>
                                      <p:to>
                                        <p:strVal val="visible"/>
                                      </p:to>
                                    </p:set>
                                    <p:animEffect transition="in" filter="barn(outHorizontal)">
                                      <p:cBhvr>
                                        <p:cTn id="31" dur="1000"/>
                                        <p:tgtEl>
                                          <p:spTgt spid="18"/>
                                        </p:tgtEl>
                                      </p:cBhvr>
                                    </p:animEffect>
                                  </p:childTnLst>
                                </p:cTn>
                              </p:par>
                              <p:par>
                                <p:cTn id="32" presetID="16" presetClass="entr" presetSubtype="42" fill="hold" grpId="0" nodeType="withEffect">
                                  <p:stCondLst>
                                    <p:cond delay="2000"/>
                                  </p:stCondLst>
                                  <p:childTnLst>
                                    <p:set>
                                      <p:cBhvr>
                                        <p:cTn id="33" dur="1" fill="hold">
                                          <p:stCondLst>
                                            <p:cond delay="0"/>
                                          </p:stCondLst>
                                        </p:cTn>
                                        <p:tgtEl>
                                          <p:spTgt spid="19"/>
                                        </p:tgtEl>
                                        <p:attrNameLst>
                                          <p:attrName>style.visibility</p:attrName>
                                        </p:attrNameLst>
                                      </p:cBhvr>
                                      <p:to>
                                        <p:strVal val="visible"/>
                                      </p:to>
                                    </p:set>
                                    <p:animEffect transition="in" filter="barn(outHorizontal)">
                                      <p:cBhvr>
                                        <p:cTn id="34" dur="1000"/>
                                        <p:tgtEl>
                                          <p:spTgt spid="19"/>
                                        </p:tgtEl>
                                      </p:cBhvr>
                                    </p:animEffect>
                                  </p:childTnLst>
                                </p:cTn>
                              </p:par>
                              <p:par>
                                <p:cTn id="35" presetID="10" presetClass="entr" presetSubtype="0" fill="hold" grpId="0" nodeType="withEffect">
                                  <p:stCondLst>
                                    <p:cond delay="2000"/>
                                  </p:stCondLst>
                                  <p:childTnLst>
                                    <p:set>
                                      <p:cBhvr>
                                        <p:cTn id="36" dur="1" fill="hold">
                                          <p:stCondLst>
                                            <p:cond delay="0"/>
                                          </p:stCondLst>
                                        </p:cTn>
                                        <p:tgtEl>
                                          <p:spTgt spid="8">
                                            <p:graphicEl>
                                              <a:chart seriesIdx="-3" categoryIdx="-3" bldStep="gridLegend"/>
                                            </p:graphicEl>
                                          </p:spTgt>
                                        </p:tgtEl>
                                        <p:attrNameLst>
                                          <p:attrName>style.visibility</p:attrName>
                                        </p:attrNameLst>
                                      </p:cBhvr>
                                      <p:to>
                                        <p:strVal val="visible"/>
                                      </p:to>
                                    </p:set>
                                    <p:animEffect transition="in" filter="fade">
                                      <p:cBhvr>
                                        <p:cTn id="37" dur="1000"/>
                                        <p:tgtEl>
                                          <p:spTgt spid="8">
                                            <p:graphicEl>
                                              <a:chart seriesIdx="-3" categoryIdx="-3" bldStep="gridLegend"/>
                                            </p:graphicEl>
                                          </p:spTgt>
                                        </p:tgtEl>
                                      </p:cBhvr>
                                    </p:animEffect>
                                  </p:childTnLst>
                                </p:cTn>
                              </p:par>
                              <p:par>
                                <p:cTn id="38" presetID="22" presetClass="entr" presetSubtype="4" fill="hold" grpId="0" nodeType="withEffect">
                                  <p:stCondLst>
                                    <p:cond delay="2500"/>
                                  </p:stCondLst>
                                  <p:childTnLst>
                                    <p:set>
                                      <p:cBhvr>
                                        <p:cTn id="39" dur="1" fill="hold">
                                          <p:stCondLst>
                                            <p:cond delay="0"/>
                                          </p:stCondLst>
                                        </p:cTn>
                                        <p:tgtEl>
                                          <p:spTgt spid="8">
                                            <p:graphicEl>
                                              <a:chart seriesIdx="0" categoryIdx="0" bldStep="ptInSeries"/>
                                            </p:graphicEl>
                                          </p:spTgt>
                                        </p:tgtEl>
                                        <p:attrNameLst>
                                          <p:attrName>style.visibility</p:attrName>
                                        </p:attrNameLst>
                                      </p:cBhvr>
                                      <p:to>
                                        <p:strVal val="visible"/>
                                      </p:to>
                                    </p:set>
                                    <p:animEffect transition="in" filter="wipe(down)">
                                      <p:cBhvr>
                                        <p:cTn id="40" dur="1250"/>
                                        <p:tgtEl>
                                          <p:spTgt spid="8">
                                            <p:graphicEl>
                                              <a:chart seriesIdx="0" categoryIdx="0" bldStep="ptInSeries"/>
                                            </p:graphicEl>
                                          </p:spTgt>
                                        </p:tgtEl>
                                      </p:cBhvr>
                                    </p:animEffect>
                                  </p:childTnLst>
                                </p:cTn>
                              </p:par>
                              <p:par>
                                <p:cTn id="41" presetID="22" presetClass="entr" presetSubtype="4" fill="hold" grpId="0" nodeType="withEffect">
                                  <p:stCondLst>
                                    <p:cond delay="2500"/>
                                  </p:stCondLst>
                                  <p:childTnLst>
                                    <p:set>
                                      <p:cBhvr>
                                        <p:cTn id="42" dur="1" fill="hold">
                                          <p:stCondLst>
                                            <p:cond delay="0"/>
                                          </p:stCondLst>
                                        </p:cTn>
                                        <p:tgtEl>
                                          <p:spTgt spid="8">
                                            <p:graphicEl>
                                              <a:chart seriesIdx="0" categoryIdx="1" bldStep="ptInSeries"/>
                                            </p:graphicEl>
                                          </p:spTgt>
                                        </p:tgtEl>
                                        <p:attrNameLst>
                                          <p:attrName>style.visibility</p:attrName>
                                        </p:attrNameLst>
                                      </p:cBhvr>
                                      <p:to>
                                        <p:strVal val="visible"/>
                                      </p:to>
                                    </p:set>
                                    <p:animEffect transition="in" filter="wipe(down)">
                                      <p:cBhvr>
                                        <p:cTn id="43" dur="1250"/>
                                        <p:tgtEl>
                                          <p:spTgt spid="8">
                                            <p:graphicEl>
                                              <a:chart seriesIdx="0" categoryIdx="1" bldStep="ptInSeries"/>
                                            </p:graphicEl>
                                          </p:spTgt>
                                        </p:tgtEl>
                                      </p:cBhvr>
                                    </p:animEffect>
                                  </p:childTnLst>
                                </p:cTn>
                              </p:par>
                              <p:par>
                                <p:cTn id="44" presetID="22" presetClass="entr" presetSubtype="4" fill="hold" grpId="0" nodeType="withEffect">
                                  <p:stCondLst>
                                    <p:cond delay="2500"/>
                                  </p:stCondLst>
                                  <p:childTnLst>
                                    <p:set>
                                      <p:cBhvr>
                                        <p:cTn id="45" dur="1" fill="hold">
                                          <p:stCondLst>
                                            <p:cond delay="0"/>
                                          </p:stCondLst>
                                        </p:cTn>
                                        <p:tgtEl>
                                          <p:spTgt spid="8">
                                            <p:graphicEl>
                                              <a:chart seriesIdx="0" categoryIdx="2" bldStep="ptInSeries"/>
                                            </p:graphicEl>
                                          </p:spTgt>
                                        </p:tgtEl>
                                        <p:attrNameLst>
                                          <p:attrName>style.visibility</p:attrName>
                                        </p:attrNameLst>
                                      </p:cBhvr>
                                      <p:to>
                                        <p:strVal val="visible"/>
                                      </p:to>
                                    </p:set>
                                    <p:animEffect transition="in" filter="wipe(down)">
                                      <p:cBhvr>
                                        <p:cTn id="46" dur="1250"/>
                                        <p:tgtEl>
                                          <p:spTgt spid="8">
                                            <p:graphicEl>
                                              <a:chart seriesIdx="0" categoryIdx="2" bldStep="ptInSeries"/>
                                            </p:graphicEl>
                                          </p:spTgt>
                                        </p:tgtEl>
                                      </p:cBhvr>
                                    </p:animEffect>
                                  </p:childTnLst>
                                </p:cTn>
                              </p:par>
                              <p:par>
                                <p:cTn id="47" presetID="22" presetClass="entr" presetSubtype="4" fill="hold" grpId="0" nodeType="withEffect">
                                  <p:stCondLst>
                                    <p:cond delay="2500"/>
                                  </p:stCondLst>
                                  <p:childTnLst>
                                    <p:set>
                                      <p:cBhvr>
                                        <p:cTn id="48" dur="1" fill="hold">
                                          <p:stCondLst>
                                            <p:cond delay="0"/>
                                          </p:stCondLst>
                                        </p:cTn>
                                        <p:tgtEl>
                                          <p:spTgt spid="8">
                                            <p:graphicEl>
                                              <a:chart seriesIdx="0" categoryIdx="3" bldStep="ptInSeries"/>
                                            </p:graphicEl>
                                          </p:spTgt>
                                        </p:tgtEl>
                                        <p:attrNameLst>
                                          <p:attrName>style.visibility</p:attrName>
                                        </p:attrNameLst>
                                      </p:cBhvr>
                                      <p:to>
                                        <p:strVal val="visible"/>
                                      </p:to>
                                    </p:set>
                                    <p:animEffect transition="in" filter="wipe(down)">
                                      <p:cBhvr>
                                        <p:cTn id="49" dur="1250"/>
                                        <p:tgtEl>
                                          <p:spTgt spid="8">
                                            <p:graphicEl>
                                              <a:chart seriesIdx="0" categoryIdx="3" bldStep="ptInSeries"/>
                                            </p:graphicEl>
                                          </p:spTgt>
                                        </p:tgtEl>
                                      </p:cBhvr>
                                    </p:animEffect>
                                  </p:childTnLst>
                                </p:cTn>
                              </p:par>
                              <p:par>
                                <p:cTn id="50" presetID="22" presetClass="entr" presetSubtype="4" fill="hold" grpId="0" nodeType="withEffect">
                                  <p:stCondLst>
                                    <p:cond delay="3250"/>
                                  </p:stCondLst>
                                  <p:childTnLst>
                                    <p:set>
                                      <p:cBhvr>
                                        <p:cTn id="51" dur="1" fill="hold">
                                          <p:stCondLst>
                                            <p:cond delay="0"/>
                                          </p:stCondLst>
                                        </p:cTn>
                                        <p:tgtEl>
                                          <p:spTgt spid="8">
                                            <p:graphicEl>
                                              <a:chart seriesIdx="0" categoryIdx="4" bldStep="ptInSeries"/>
                                            </p:graphicEl>
                                          </p:spTgt>
                                        </p:tgtEl>
                                        <p:attrNameLst>
                                          <p:attrName>style.visibility</p:attrName>
                                        </p:attrNameLst>
                                      </p:cBhvr>
                                      <p:to>
                                        <p:strVal val="visible"/>
                                      </p:to>
                                    </p:set>
                                    <p:animEffect transition="in" filter="wipe(down)">
                                      <p:cBhvr>
                                        <p:cTn id="52" dur="1250"/>
                                        <p:tgtEl>
                                          <p:spTgt spid="8">
                                            <p:graphicEl>
                                              <a:chart seriesIdx="0" categoryIdx="4" bldStep="ptInSeries"/>
                                            </p:graphicEl>
                                          </p:spTgt>
                                        </p:tgtEl>
                                      </p:cBhvr>
                                    </p:animEffect>
                                  </p:childTnLst>
                                </p:cTn>
                              </p:par>
                              <p:par>
                                <p:cTn id="53" presetID="22" presetClass="entr" presetSubtype="4" fill="hold" grpId="0" nodeType="withEffect">
                                  <p:stCondLst>
                                    <p:cond delay="3250"/>
                                  </p:stCondLst>
                                  <p:childTnLst>
                                    <p:set>
                                      <p:cBhvr>
                                        <p:cTn id="54" dur="1" fill="hold">
                                          <p:stCondLst>
                                            <p:cond delay="0"/>
                                          </p:stCondLst>
                                        </p:cTn>
                                        <p:tgtEl>
                                          <p:spTgt spid="8">
                                            <p:graphicEl>
                                              <a:chart seriesIdx="0" categoryIdx="5" bldStep="ptInSeries"/>
                                            </p:graphicEl>
                                          </p:spTgt>
                                        </p:tgtEl>
                                        <p:attrNameLst>
                                          <p:attrName>style.visibility</p:attrName>
                                        </p:attrNameLst>
                                      </p:cBhvr>
                                      <p:to>
                                        <p:strVal val="visible"/>
                                      </p:to>
                                    </p:set>
                                    <p:animEffect transition="in" filter="wipe(down)">
                                      <p:cBhvr>
                                        <p:cTn id="55" dur="1250"/>
                                        <p:tgtEl>
                                          <p:spTgt spid="8">
                                            <p:graphicEl>
                                              <a:chart seriesIdx="0" categoryIdx="5" bldStep="ptInSeries"/>
                                            </p:graphicEl>
                                          </p:spTgt>
                                        </p:tgtEl>
                                      </p:cBhvr>
                                    </p:animEffect>
                                  </p:childTnLst>
                                </p:cTn>
                              </p:par>
                              <p:par>
                                <p:cTn id="56" presetID="22" presetClass="entr" presetSubtype="4" fill="hold" grpId="0" nodeType="withEffect">
                                  <p:stCondLst>
                                    <p:cond delay="3250"/>
                                  </p:stCondLst>
                                  <p:childTnLst>
                                    <p:set>
                                      <p:cBhvr>
                                        <p:cTn id="57" dur="1" fill="hold">
                                          <p:stCondLst>
                                            <p:cond delay="0"/>
                                          </p:stCondLst>
                                        </p:cTn>
                                        <p:tgtEl>
                                          <p:spTgt spid="8">
                                            <p:graphicEl>
                                              <a:chart seriesIdx="0" categoryIdx="6" bldStep="ptInSeries"/>
                                            </p:graphicEl>
                                          </p:spTgt>
                                        </p:tgtEl>
                                        <p:attrNameLst>
                                          <p:attrName>style.visibility</p:attrName>
                                        </p:attrNameLst>
                                      </p:cBhvr>
                                      <p:to>
                                        <p:strVal val="visible"/>
                                      </p:to>
                                    </p:set>
                                    <p:animEffect transition="in" filter="wipe(down)">
                                      <p:cBhvr>
                                        <p:cTn id="58" dur="1250"/>
                                        <p:tgtEl>
                                          <p:spTgt spid="8">
                                            <p:graphicEl>
                                              <a:chart seriesIdx="0" categoryIdx="6" bldStep="ptInSeries"/>
                                            </p:graphicEl>
                                          </p:spTgt>
                                        </p:tgtEl>
                                      </p:cBhvr>
                                    </p:animEffect>
                                  </p:childTnLst>
                                </p:cTn>
                              </p:par>
                              <p:par>
                                <p:cTn id="59" presetID="22" presetClass="entr" presetSubtype="4" fill="hold" grpId="0" nodeType="withEffect">
                                  <p:stCondLst>
                                    <p:cond delay="3250"/>
                                  </p:stCondLst>
                                  <p:childTnLst>
                                    <p:set>
                                      <p:cBhvr>
                                        <p:cTn id="60" dur="1" fill="hold">
                                          <p:stCondLst>
                                            <p:cond delay="0"/>
                                          </p:stCondLst>
                                        </p:cTn>
                                        <p:tgtEl>
                                          <p:spTgt spid="8">
                                            <p:graphicEl>
                                              <a:chart seriesIdx="0" categoryIdx="7" bldStep="ptInSeries"/>
                                            </p:graphicEl>
                                          </p:spTgt>
                                        </p:tgtEl>
                                        <p:attrNameLst>
                                          <p:attrName>style.visibility</p:attrName>
                                        </p:attrNameLst>
                                      </p:cBhvr>
                                      <p:to>
                                        <p:strVal val="visible"/>
                                      </p:to>
                                    </p:set>
                                    <p:animEffect transition="in" filter="wipe(down)">
                                      <p:cBhvr>
                                        <p:cTn id="61" dur="1250"/>
                                        <p:tgtEl>
                                          <p:spTgt spid="8">
                                            <p:graphicEl>
                                              <a:chart seriesIdx="0" categoryIdx="7" bldStep="ptInSeries"/>
                                            </p:graphicEl>
                                          </p:spTgt>
                                        </p:tgtEl>
                                      </p:cBhvr>
                                    </p:animEffect>
                                  </p:childTnLst>
                                </p:cTn>
                              </p:par>
                              <p:par>
                                <p:cTn id="62" presetID="22" presetClass="entr" presetSubtype="4" fill="hold" grpId="0" nodeType="withEffect">
                                  <p:stCondLst>
                                    <p:cond delay="3250"/>
                                  </p:stCondLst>
                                  <p:childTnLst>
                                    <p:set>
                                      <p:cBhvr>
                                        <p:cTn id="63" dur="1" fill="hold">
                                          <p:stCondLst>
                                            <p:cond delay="0"/>
                                          </p:stCondLst>
                                        </p:cTn>
                                        <p:tgtEl>
                                          <p:spTgt spid="8">
                                            <p:graphicEl>
                                              <a:chart seriesIdx="0" categoryIdx="8" bldStep="ptInSeries"/>
                                            </p:graphicEl>
                                          </p:spTgt>
                                        </p:tgtEl>
                                        <p:attrNameLst>
                                          <p:attrName>style.visibility</p:attrName>
                                        </p:attrNameLst>
                                      </p:cBhvr>
                                      <p:to>
                                        <p:strVal val="visible"/>
                                      </p:to>
                                    </p:set>
                                    <p:animEffect transition="in" filter="wipe(down)">
                                      <p:cBhvr>
                                        <p:cTn id="64" dur="1250"/>
                                        <p:tgtEl>
                                          <p:spTgt spid="8">
                                            <p:graphicEl>
                                              <a:chart seriesIdx="0" categoryIdx="8" bldStep="ptInSeries"/>
                                            </p:graphicEl>
                                          </p:spTgt>
                                        </p:tgtEl>
                                      </p:cBhvr>
                                    </p:animEffect>
                                  </p:childTnLst>
                                </p:cTn>
                              </p:par>
                              <p:par>
                                <p:cTn id="65" presetID="22" presetClass="entr" presetSubtype="4" fill="hold" grpId="0" nodeType="withEffect">
                                  <p:stCondLst>
                                    <p:cond delay="4000"/>
                                  </p:stCondLst>
                                  <p:childTnLst>
                                    <p:set>
                                      <p:cBhvr>
                                        <p:cTn id="66" dur="1" fill="hold">
                                          <p:stCondLst>
                                            <p:cond delay="0"/>
                                          </p:stCondLst>
                                        </p:cTn>
                                        <p:tgtEl>
                                          <p:spTgt spid="8">
                                            <p:graphicEl>
                                              <a:chart seriesIdx="0" categoryIdx="9" bldStep="ptInSeries"/>
                                            </p:graphicEl>
                                          </p:spTgt>
                                        </p:tgtEl>
                                        <p:attrNameLst>
                                          <p:attrName>style.visibility</p:attrName>
                                        </p:attrNameLst>
                                      </p:cBhvr>
                                      <p:to>
                                        <p:strVal val="visible"/>
                                      </p:to>
                                    </p:set>
                                    <p:animEffect transition="in" filter="wipe(down)">
                                      <p:cBhvr>
                                        <p:cTn id="67" dur="1250"/>
                                        <p:tgtEl>
                                          <p:spTgt spid="8">
                                            <p:graphicEl>
                                              <a:chart seriesIdx="0" categoryIdx="9" bldStep="ptInSeries"/>
                                            </p:graphicEl>
                                          </p:spTgt>
                                        </p:tgtEl>
                                      </p:cBhvr>
                                    </p:animEffect>
                                  </p:childTnLst>
                                </p:cTn>
                              </p:par>
                              <p:par>
                                <p:cTn id="68" presetID="22" presetClass="entr" presetSubtype="4" fill="hold" grpId="0" nodeType="withEffect">
                                  <p:stCondLst>
                                    <p:cond delay="4000"/>
                                  </p:stCondLst>
                                  <p:childTnLst>
                                    <p:set>
                                      <p:cBhvr>
                                        <p:cTn id="69" dur="1" fill="hold">
                                          <p:stCondLst>
                                            <p:cond delay="0"/>
                                          </p:stCondLst>
                                        </p:cTn>
                                        <p:tgtEl>
                                          <p:spTgt spid="8">
                                            <p:graphicEl>
                                              <a:chart seriesIdx="0" categoryIdx="10" bldStep="ptInSeries"/>
                                            </p:graphicEl>
                                          </p:spTgt>
                                        </p:tgtEl>
                                        <p:attrNameLst>
                                          <p:attrName>style.visibility</p:attrName>
                                        </p:attrNameLst>
                                      </p:cBhvr>
                                      <p:to>
                                        <p:strVal val="visible"/>
                                      </p:to>
                                    </p:set>
                                    <p:animEffect transition="in" filter="wipe(down)">
                                      <p:cBhvr>
                                        <p:cTn id="70" dur="1250"/>
                                        <p:tgtEl>
                                          <p:spTgt spid="8">
                                            <p:graphicEl>
                                              <a:chart seriesIdx="0" categoryIdx="10" bldStep="ptInSeries"/>
                                            </p:graphicEl>
                                          </p:spTgt>
                                        </p:tgtEl>
                                      </p:cBhvr>
                                    </p:animEffect>
                                  </p:childTnLst>
                                </p:cTn>
                              </p:par>
                              <p:par>
                                <p:cTn id="71" presetID="22" presetClass="entr" presetSubtype="4" fill="hold" grpId="0" nodeType="withEffect">
                                  <p:stCondLst>
                                    <p:cond delay="4000"/>
                                  </p:stCondLst>
                                  <p:childTnLst>
                                    <p:set>
                                      <p:cBhvr>
                                        <p:cTn id="72" dur="1" fill="hold">
                                          <p:stCondLst>
                                            <p:cond delay="0"/>
                                          </p:stCondLst>
                                        </p:cTn>
                                        <p:tgtEl>
                                          <p:spTgt spid="8">
                                            <p:graphicEl>
                                              <a:chart seriesIdx="0" categoryIdx="11" bldStep="ptInSeries"/>
                                            </p:graphicEl>
                                          </p:spTgt>
                                        </p:tgtEl>
                                        <p:attrNameLst>
                                          <p:attrName>style.visibility</p:attrName>
                                        </p:attrNameLst>
                                      </p:cBhvr>
                                      <p:to>
                                        <p:strVal val="visible"/>
                                      </p:to>
                                    </p:set>
                                    <p:animEffect transition="in" filter="wipe(down)">
                                      <p:cBhvr>
                                        <p:cTn id="73" dur="1250"/>
                                        <p:tgtEl>
                                          <p:spTgt spid="8">
                                            <p:graphicEl>
                                              <a:chart seriesIdx="0" categoryIdx="11" bldStep="ptInSeries"/>
                                            </p:graphicEl>
                                          </p:spTgt>
                                        </p:tgtEl>
                                      </p:cBhvr>
                                    </p:animEffect>
                                  </p:childTnLst>
                                </p:cTn>
                              </p:par>
                              <p:par>
                                <p:cTn id="74" presetID="22" presetClass="entr" presetSubtype="4" fill="hold" grpId="0" nodeType="withEffect">
                                  <p:stCondLst>
                                    <p:cond delay="4000"/>
                                  </p:stCondLst>
                                  <p:childTnLst>
                                    <p:set>
                                      <p:cBhvr>
                                        <p:cTn id="75" dur="1" fill="hold">
                                          <p:stCondLst>
                                            <p:cond delay="0"/>
                                          </p:stCondLst>
                                        </p:cTn>
                                        <p:tgtEl>
                                          <p:spTgt spid="8">
                                            <p:graphicEl>
                                              <a:chart seriesIdx="0" categoryIdx="12" bldStep="ptInSeries"/>
                                            </p:graphicEl>
                                          </p:spTgt>
                                        </p:tgtEl>
                                        <p:attrNameLst>
                                          <p:attrName>style.visibility</p:attrName>
                                        </p:attrNameLst>
                                      </p:cBhvr>
                                      <p:to>
                                        <p:strVal val="visible"/>
                                      </p:to>
                                    </p:set>
                                    <p:animEffect transition="in" filter="wipe(down)">
                                      <p:cBhvr>
                                        <p:cTn id="76" dur="1250"/>
                                        <p:tgtEl>
                                          <p:spTgt spid="8">
                                            <p:graphicEl>
                                              <a:chart seriesIdx="0" categoryIdx="12" bldStep="ptInSeries"/>
                                            </p:graphicEl>
                                          </p:spTgt>
                                        </p:tgtEl>
                                      </p:cBhvr>
                                    </p:animEffect>
                                  </p:childTnLst>
                                </p:cTn>
                              </p:par>
                              <p:par>
                                <p:cTn id="77" presetID="22" presetClass="entr" presetSubtype="4" fill="hold" grpId="0" nodeType="withEffect">
                                  <p:stCondLst>
                                    <p:cond delay="4000"/>
                                  </p:stCondLst>
                                  <p:childTnLst>
                                    <p:set>
                                      <p:cBhvr>
                                        <p:cTn id="78" dur="1" fill="hold">
                                          <p:stCondLst>
                                            <p:cond delay="0"/>
                                          </p:stCondLst>
                                        </p:cTn>
                                        <p:tgtEl>
                                          <p:spTgt spid="8">
                                            <p:graphicEl>
                                              <a:chart seriesIdx="0" categoryIdx="13" bldStep="ptInSeries"/>
                                            </p:graphicEl>
                                          </p:spTgt>
                                        </p:tgtEl>
                                        <p:attrNameLst>
                                          <p:attrName>style.visibility</p:attrName>
                                        </p:attrNameLst>
                                      </p:cBhvr>
                                      <p:to>
                                        <p:strVal val="visible"/>
                                      </p:to>
                                    </p:set>
                                    <p:animEffect transition="in" filter="wipe(down)">
                                      <p:cBhvr>
                                        <p:cTn id="79" dur="1250"/>
                                        <p:tgtEl>
                                          <p:spTgt spid="8">
                                            <p:graphicEl>
                                              <a:chart seriesIdx="0" categoryIdx="13" bldStep="ptInSeries"/>
                                            </p:graphicEl>
                                          </p:spTgt>
                                        </p:tgtEl>
                                      </p:cBhvr>
                                    </p:animEffect>
                                  </p:childTnLst>
                                </p:cTn>
                              </p:par>
                              <p:par>
                                <p:cTn id="80" presetID="10" presetClass="entr" presetSubtype="0" fill="hold" grpId="0" nodeType="withEffect">
                                  <p:stCondLst>
                                    <p:cond delay="2000"/>
                                  </p:stCondLst>
                                  <p:childTnLst>
                                    <p:set>
                                      <p:cBhvr>
                                        <p:cTn id="81" dur="1" fill="hold">
                                          <p:stCondLst>
                                            <p:cond delay="0"/>
                                          </p:stCondLst>
                                        </p:cTn>
                                        <p:tgtEl>
                                          <p:spTgt spid="9">
                                            <p:graphicEl>
                                              <a:chart seriesIdx="-3" categoryIdx="-3" bldStep="gridLegend"/>
                                            </p:graphicEl>
                                          </p:spTgt>
                                        </p:tgtEl>
                                        <p:attrNameLst>
                                          <p:attrName>style.visibility</p:attrName>
                                        </p:attrNameLst>
                                      </p:cBhvr>
                                      <p:to>
                                        <p:strVal val="visible"/>
                                      </p:to>
                                    </p:set>
                                    <p:animEffect transition="in" filter="fade">
                                      <p:cBhvr>
                                        <p:cTn id="82" dur="1000"/>
                                        <p:tgtEl>
                                          <p:spTgt spid="9">
                                            <p:graphicEl>
                                              <a:chart seriesIdx="-3" categoryIdx="-3" bldStep="gridLegend"/>
                                            </p:graphicEl>
                                          </p:spTgt>
                                        </p:tgtEl>
                                      </p:cBhvr>
                                    </p:animEffect>
                                  </p:childTnLst>
                                </p:cTn>
                              </p:par>
                              <p:par>
                                <p:cTn id="83" presetID="22" presetClass="entr" presetSubtype="4" fill="hold" grpId="0" nodeType="withEffect">
                                  <p:stCondLst>
                                    <p:cond delay="2500"/>
                                  </p:stCondLst>
                                  <p:childTnLst>
                                    <p:set>
                                      <p:cBhvr>
                                        <p:cTn id="84" dur="1" fill="hold">
                                          <p:stCondLst>
                                            <p:cond delay="0"/>
                                          </p:stCondLst>
                                        </p:cTn>
                                        <p:tgtEl>
                                          <p:spTgt spid="9">
                                            <p:graphicEl>
                                              <a:chart seriesIdx="0" categoryIdx="0" bldStep="ptInSeries"/>
                                            </p:graphicEl>
                                          </p:spTgt>
                                        </p:tgtEl>
                                        <p:attrNameLst>
                                          <p:attrName>style.visibility</p:attrName>
                                        </p:attrNameLst>
                                      </p:cBhvr>
                                      <p:to>
                                        <p:strVal val="visible"/>
                                      </p:to>
                                    </p:set>
                                    <p:animEffect transition="in" filter="wipe(down)">
                                      <p:cBhvr>
                                        <p:cTn id="85" dur="1250"/>
                                        <p:tgtEl>
                                          <p:spTgt spid="9">
                                            <p:graphicEl>
                                              <a:chart seriesIdx="0" categoryIdx="0" bldStep="ptInSeries"/>
                                            </p:graphicEl>
                                          </p:spTgt>
                                        </p:tgtEl>
                                      </p:cBhvr>
                                    </p:animEffect>
                                  </p:childTnLst>
                                </p:cTn>
                              </p:par>
                              <p:par>
                                <p:cTn id="86" presetID="22" presetClass="entr" presetSubtype="4" fill="hold" grpId="0" nodeType="withEffect">
                                  <p:stCondLst>
                                    <p:cond delay="2500"/>
                                  </p:stCondLst>
                                  <p:childTnLst>
                                    <p:set>
                                      <p:cBhvr>
                                        <p:cTn id="87" dur="1" fill="hold">
                                          <p:stCondLst>
                                            <p:cond delay="0"/>
                                          </p:stCondLst>
                                        </p:cTn>
                                        <p:tgtEl>
                                          <p:spTgt spid="9">
                                            <p:graphicEl>
                                              <a:chart seriesIdx="0" categoryIdx="1" bldStep="ptInSeries"/>
                                            </p:graphicEl>
                                          </p:spTgt>
                                        </p:tgtEl>
                                        <p:attrNameLst>
                                          <p:attrName>style.visibility</p:attrName>
                                        </p:attrNameLst>
                                      </p:cBhvr>
                                      <p:to>
                                        <p:strVal val="visible"/>
                                      </p:to>
                                    </p:set>
                                    <p:animEffect transition="in" filter="wipe(down)">
                                      <p:cBhvr>
                                        <p:cTn id="88" dur="1250"/>
                                        <p:tgtEl>
                                          <p:spTgt spid="9">
                                            <p:graphicEl>
                                              <a:chart seriesIdx="0" categoryIdx="1" bldStep="ptInSeries"/>
                                            </p:graphicEl>
                                          </p:spTgt>
                                        </p:tgtEl>
                                      </p:cBhvr>
                                    </p:animEffect>
                                  </p:childTnLst>
                                </p:cTn>
                              </p:par>
                              <p:par>
                                <p:cTn id="89" presetID="22" presetClass="entr" presetSubtype="4" fill="hold" grpId="0" nodeType="withEffect">
                                  <p:stCondLst>
                                    <p:cond delay="2500"/>
                                  </p:stCondLst>
                                  <p:childTnLst>
                                    <p:set>
                                      <p:cBhvr>
                                        <p:cTn id="90" dur="1" fill="hold">
                                          <p:stCondLst>
                                            <p:cond delay="0"/>
                                          </p:stCondLst>
                                        </p:cTn>
                                        <p:tgtEl>
                                          <p:spTgt spid="9">
                                            <p:graphicEl>
                                              <a:chart seriesIdx="0" categoryIdx="2" bldStep="ptInSeries"/>
                                            </p:graphicEl>
                                          </p:spTgt>
                                        </p:tgtEl>
                                        <p:attrNameLst>
                                          <p:attrName>style.visibility</p:attrName>
                                        </p:attrNameLst>
                                      </p:cBhvr>
                                      <p:to>
                                        <p:strVal val="visible"/>
                                      </p:to>
                                    </p:set>
                                    <p:animEffect transition="in" filter="wipe(down)">
                                      <p:cBhvr>
                                        <p:cTn id="91" dur="1250"/>
                                        <p:tgtEl>
                                          <p:spTgt spid="9">
                                            <p:graphicEl>
                                              <a:chart seriesIdx="0" categoryIdx="2" bldStep="ptInSeries"/>
                                            </p:graphicEl>
                                          </p:spTgt>
                                        </p:tgtEl>
                                      </p:cBhvr>
                                    </p:animEffect>
                                  </p:childTnLst>
                                </p:cTn>
                              </p:par>
                              <p:par>
                                <p:cTn id="92" presetID="22" presetClass="entr" presetSubtype="4" fill="hold" grpId="0" nodeType="withEffect">
                                  <p:stCondLst>
                                    <p:cond delay="2500"/>
                                  </p:stCondLst>
                                  <p:childTnLst>
                                    <p:set>
                                      <p:cBhvr>
                                        <p:cTn id="93" dur="1" fill="hold">
                                          <p:stCondLst>
                                            <p:cond delay="0"/>
                                          </p:stCondLst>
                                        </p:cTn>
                                        <p:tgtEl>
                                          <p:spTgt spid="9">
                                            <p:graphicEl>
                                              <a:chart seriesIdx="0" categoryIdx="3" bldStep="ptInSeries"/>
                                            </p:graphicEl>
                                          </p:spTgt>
                                        </p:tgtEl>
                                        <p:attrNameLst>
                                          <p:attrName>style.visibility</p:attrName>
                                        </p:attrNameLst>
                                      </p:cBhvr>
                                      <p:to>
                                        <p:strVal val="visible"/>
                                      </p:to>
                                    </p:set>
                                    <p:animEffect transition="in" filter="wipe(down)">
                                      <p:cBhvr>
                                        <p:cTn id="94" dur="1250"/>
                                        <p:tgtEl>
                                          <p:spTgt spid="9">
                                            <p:graphicEl>
                                              <a:chart seriesIdx="0" categoryIdx="3" bldStep="ptInSeries"/>
                                            </p:graphicEl>
                                          </p:spTgt>
                                        </p:tgtEl>
                                      </p:cBhvr>
                                    </p:animEffect>
                                  </p:childTnLst>
                                </p:cTn>
                              </p:par>
                              <p:par>
                                <p:cTn id="95" presetID="22" presetClass="entr" presetSubtype="4" fill="hold" grpId="0" nodeType="withEffect">
                                  <p:stCondLst>
                                    <p:cond delay="3250"/>
                                  </p:stCondLst>
                                  <p:childTnLst>
                                    <p:set>
                                      <p:cBhvr>
                                        <p:cTn id="96" dur="1" fill="hold">
                                          <p:stCondLst>
                                            <p:cond delay="0"/>
                                          </p:stCondLst>
                                        </p:cTn>
                                        <p:tgtEl>
                                          <p:spTgt spid="9">
                                            <p:graphicEl>
                                              <a:chart seriesIdx="0" categoryIdx="4" bldStep="ptInSeries"/>
                                            </p:graphicEl>
                                          </p:spTgt>
                                        </p:tgtEl>
                                        <p:attrNameLst>
                                          <p:attrName>style.visibility</p:attrName>
                                        </p:attrNameLst>
                                      </p:cBhvr>
                                      <p:to>
                                        <p:strVal val="visible"/>
                                      </p:to>
                                    </p:set>
                                    <p:animEffect transition="in" filter="wipe(down)">
                                      <p:cBhvr>
                                        <p:cTn id="97" dur="1250"/>
                                        <p:tgtEl>
                                          <p:spTgt spid="9">
                                            <p:graphicEl>
                                              <a:chart seriesIdx="0" categoryIdx="4" bldStep="ptInSeries"/>
                                            </p:graphicEl>
                                          </p:spTgt>
                                        </p:tgtEl>
                                      </p:cBhvr>
                                    </p:animEffect>
                                  </p:childTnLst>
                                </p:cTn>
                              </p:par>
                              <p:par>
                                <p:cTn id="98" presetID="22" presetClass="entr" presetSubtype="4" fill="hold" grpId="0" nodeType="withEffect">
                                  <p:stCondLst>
                                    <p:cond delay="3250"/>
                                  </p:stCondLst>
                                  <p:childTnLst>
                                    <p:set>
                                      <p:cBhvr>
                                        <p:cTn id="99" dur="1" fill="hold">
                                          <p:stCondLst>
                                            <p:cond delay="0"/>
                                          </p:stCondLst>
                                        </p:cTn>
                                        <p:tgtEl>
                                          <p:spTgt spid="9">
                                            <p:graphicEl>
                                              <a:chart seriesIdx="0" categoryIdx="5" bldStep="ptInSeries"/>
                                            </p:graphicEl>
                                          </p:spTgt>
                                        </p:tgtEl>
                                        <p:attrNameLst>
                                          <p:attrName>style.visibility</p:attrName>
                                        </p:attrNameLst>
                                      </p:cBhvr>
                                      <p:to>
                                        <p:strVal val="visible"/>
                                      </p:to>
                                    </p:set>
                                    <p:animEffect transition="in" filter="wipe(down)">
                                      <p:cBhvr>
                                        <p:cTn id="100" dur="1250"/>
                                        <p:tgtEl>
                                          <p:spTgt spid="9">
                                            <p:graphicEl>
                                              <a:chart seriesIdx="0" categoryIdx="5" bldStep="ptInSeries"/>
                                            </p:graphicEl>
                                          </p:spTgt>
                                        </p:tgtEl>
                                      </p:cBhvr>
                                    </p:animEffect>
                                  </p:childTnLst>
                                </p:cTn>
                              </p:par>
                              <p:par>
                                <p:cTn id="101" presetID="22" presetClass="entr" presetSubtype="4" fill="hold" grpId="0" nodeType="withEffect">
                                  <p:stCondLst>
                                    <p:cond delay="3250"/>
                                  </p:stCondLst>
                                  <p:childTnLst>
                                    <p:set>
                                      <p:cBhvr>
                                        <p:cTn id="102" dur="1" fill="hold">
                                          <p:stCondLst>
                                            <p:cond delay="0"/>
                                          </p:stCondLst>
                                        </p:cTn>
                                        <p:tgtEl>
                                          <p:spTgt spid="9">
                                            <p:graphicEl>
                                              <a:chart seriesIdx="0" categoryIdx="6" bldStep="ptInSeries"/>
                                            </p:graphicEl>
                                          </p:spTgt>
                                        </p:tgtEl>
                                        <p:attrNameLst>
                                          <p:attrName>style.visibility</p:attrName>
                                        </p:attrNameLst>
                                      </p:cBhvr>
                                      <p:to>
                                        <p:strVal val="visible"/>
                                      </p:to>
                                    </p:set>
                                    <p:animEffect transition="in" filter="wipe(down)">
                                      <p:cBhvr>
                                        <p:cTn id="103" dur="1250"/>
                                        <p:tgtEl>
                                          <p:spTgt spid="9">
                                            <p:graphicEl>
                                              <a:chart seriesIdx="0" categoryIdx="6" bldStep="ptInSeries"/>
                                            </p:graphicEl>
                                          </p:spTgt>
                                        </p:tgtEl>
                                      </p:cBhvr>
                                    </p:animEffect>
                                  </p:childTnLst>
                                </p:cTn>
                              </p:par>
                              <p:par>
                                <p:cTn id="104" presetID="22" presetClass="entr" presetSubtype="4" fill="hold" grpId="0" nodeType="withEffect">
                                  <p:stCondLst>
                                    <p:cond delay="3250"/>
                                  </p:stCondLst>
                                  <p:childTnLst>
                                    <p:set>
                                      <p:cBhvr>
                                        <p:cTn id="105" dur="1" fill="hold">
                                          <p:stCondLst>
                                            <p:cond delay="0"/>
                                          </p:stCondLst>
                                        </p:cTn>
                                        <p:tgtEl>
                                          <p:spTgt spid="9">
                                            <p:graphicEl>
                                              <a:chart seriesIdx="0" categoryIdx="7" bldStep="ptInSeries"/>
                                            </p:graphicEl>
                                          </p:spTgt>
                                        </p:tgtEl>
                                        <p:attrNameLst>
                                          <p:attrName>style.visibility</p:attrName>
                                        </p:attrNameLst>
                                      </p:cBhvr>
                                      <p:to>
                                        <p:strVal val="visible"/>
                                      </p:to>
                                    </p:set>
                                    <p:animEffect transition="in" filter="wipe(down)">
                                      <p:cBhvr>
                                        <p:cTn id="106" dur="1250"/>
                                        <p:tgtEl>
                                          <p:spTgt spid="9">
                                            <p:graphicEl>
                                              <a:chart seriesIdx="0" categoryIdx="7" bldStep="ptInSeries"/>
                                            </p:graphicEl>
                                          </p:spTgt>
                                        </p:tgtEl>
                                      </p:cBhvr>
                                    </p:animEffect>
                                  </p:childTnLst>
                                </p:cTn>
                              </p:par>
                              <p:par>
                                <p:cTn id="107" presetID="22" presetClass="entr" presetSubtype="4" fill="hold" grpId="0" nodeType="withEffect">
                                  <p:stCondLst>
                                    <p:cond delay="3250"/>
                                  </p:stCondLst>
                                  <p:childTnLst>
                                    <p:set>
                                      <p:cBhvr>
                                        <p:cTn id="108" dur="1" fill="hold">
                                          <p:stCondLst>
                                            <p:cond delay="0"/>
                                          </p:stCondLst>
                                        </p:cTn>
                                        <p:tgtEl>
                                          <p:spTgt spid="9">
                                            <p:graphicEl>
                                              <a:chart seriesIdx="0" categoryIdx="8" bldStep="ptInSeries"/>
                                            </p:graphicEl>
                                          </p:spTgt>
                                        </p:tgtEl>
                                        <p:attrNameLst>
                                          <p:attrName>style.visibility</p:attrName>
                                        </p:attrNameLst>
                                      </p:cBhvr>
                                      <p:to>
                                        <p:strVal val="visible"/>
                                      </p:to>
                                    </p:set>
                                    <p:animEffect transition="in" filter="wipe(down)">
                                      <p:cBhvr>
                                        <p:cTn id="109" dur="1250"/>
                                        <p:tgtEl>
                                          <p:spTgt spid="9">
                                            <p:graphicEl>
                                              <a:chart seriesIdx="0" categoryIdx="8" bldStep="ptInSeries"/>
                                            </p:graphicEl>
                                          </p:spTgt>
                                        </p:tgtEl>
                                      </p:cBhvr>
                                    </p:animEffect>
                                  </p:childTnLst>
                                </p:cTn>
                              </p:par>
                              <p:par>
                                <p:cTn id="110" presetID="22" presetClass="entr" presetSubtype="4" fill="hold" grpId="0" nodeType="withEffect">
                                  <p:stCondLst>
                                    <p:cond delay="4000"/>
                                  </p:stCondLst>
                                  <p:childTnLst>
                                    <p:set>
                                      <p:cBhvr>
                                        <p:cTn id="111" dur="1" fill="hold">
                                          <p:stCondLst>
                                            <p:cond delay="0"/>
                                          </p:stCondLst>
                                        </p:cTn>
                                        <p:tgtEl>
                                          <p:spTgt spid="9">
                                            <p:graphicEl>
                                              <a:chart seriesIdx="0" categoryIdx="9" bldStep="ptInSeries"/>
                                            </p:graphicEl>
                                          </p:spTgt>
                                        </p:tgtEl>
                                        <p:attrNameLst>
                                          <p:attrName>style.visibility</p:attrName>
                                        </p:attrNameLst>
                                      </p:cBhvr>
                                      <p:to>
                                        <p:strVal val="visible"/>
                                      </p:to>
                                    </p:set>
                                    <p:animEffect transition="in" filter="wipe(down)">
                                      <p:cBhvr>
                                        <p:cTn id="112" dur="1250"/>
                                        <p:tgtEl>
                                          <p:spTgt spid="9">
                                            <p:graphicEl>
                                              <a:chart seriesIdx="0" categoryIdx="9" bldStep="ptInSeries"/>
                                            </p:graphicEl>
                                          </p:spTgt>
                                        </p:tgtEl>
                                      </p:cBhvr>
                                    </p:animEffect>
                                  </p:childTnLst>
                                </p:cTn>
                              </p:par>
                              <p:par>
                                <p:cTn id="113" presetID="22" presetClass="entr" presetSubtype="4" fill="hold" grpId="0" nodeType="withEffect">
                                  <p:stCondLst>
                                    <p:cond delay="4000"/>
                                  </p:stCondLst>
                                  <p:childTnLst>
                                    <p:set>
                                      <p:cBhvr>
                                        <p:cTn id="114" dur="1" fill="hold">
                                          <p:stCondLst>
                                            <p:cond delay="0"/>
                                          </p:stCondLst>
                                        </p:cTn>
                                        <p:tgtEl>
                                          <p:spTgt spid="9">
                                            <p:graphicEl>
                                              <a:chart seriesIdx="0" categoryIdx="10" bldStep="ptInSeries"/>
                                            </p:graphicEl>
                                          </p:spTgt>
                                        </p:tgtEl>
                                        <p:attrNameLst>
                                          <p:attrName>style.visibility</p:attrName>
                                        </p:attrNameLst>
                                      </p:cBhvr>
                                      <p:to>
                                        <p:strVal val="visible"/>
                                      </p:to>
                                    </p:set>
                                    <p:animEffect transition="in" filter="wipe(down)">
                                      <p:cBhvr>
                                        <p:cTn id="115" dur="1250"/>
                                        <p:tgtEl>
                                          <p:spTgt spid="9">
                                            <p:graphicEl>
                                              <a:chart seriesIdx="0" categoryIdx="10" bldStep="ptInSeries"/>
                                            </p:graphicEl>
                                          </p:spTgt>
                                        </p:tgtEl>
                                      </p:cBhvr>
                                    </p:animEffect>
                                  </p:childTnLst>
                                </p:cTn>
                              </p:par>
                              <p:par>
                                <p:cTn id="116" presetID="22" presetClass="entr" presetSubtype="4" fill="hold" grpId="0" nodeType="withEffect">
                                  <p:stCondLst>
                                    <p:cond delay="4000"/>
                                  </p:stCondLst>
                                  <p:childTnLst>
                                    <p:set>
                                      <p:cBhvr>
                                        <p:cTn id="117" dur="1" fill="hold">
                                          <p:stCondLst>
                                            <p:cond delay="0"/>
                                          </p:stCondLst>
                                        </p:cTn>
                                        <p:tgtEl>
                                          <p:spTgt spid="9">
                                            <p:graphicEl>
                                              <a:chart seriesIdx="0" categoryIdx="11" bldStep="ptInSeries"/>
                                            </p:graphicEl>
                                          </p:spTgt>
                                        </p:tgtEl>
                                        <p:attrNameLst>
                                          <p:attrName>style.visibility</p:attrName>
                                        </p:attrNameLst>
                                      </p:cBhvr>
                                      <p:to>
                                        <p:strVal val="visible"/>
                                      </p:to>
                                    </p:set>
                                    <p:animEffect transition="in" filter="wipe(down)">
                                      <p:cBhvr>
                                        <p:cTn id="118" dur="1250"/>
                                        <p:tgtEl>
                                          <p:spTgt spid="9">
                                            <p:graphicEl>
                                              <a:chart seriesIdx="0" categoryIdx="11" bldStep="ptInSeries"/>
                                            </p:graphicEl>
                                          </p:spTgt>
                                        </p:tgtEl>
                                      </p:cBhvr>
                                    </p:animEffect>
                                  </p:childTnLst>
                                </p:cTn>
                              </p:par>
                              <p:par>
                                <p:cTn id="119" presetID="22" presetClass="entr" presetSubtype="4" fill="hold" grpId="0" nodeType="withEffect">
                                  <p:stCondLst>
                                    <p:cond delay="4000"/>
                                  </p:stCondLst>
                                  <p:childTnLst>
                                    <p:set>
                                      <p:cBhvr>
                                        <p:cTn id="120" dur="1" fill="hold">
                                          <p:stCondLst>
                                            <p:cond delay="0"/>
                                          </p:stCondLst>
                                        </p:cTn>
                                        <p:tgtEl>
                                          <p:spTgt spid="9">
                                            <p:graphicEl>
                                              <a:chart seriesIdx="0" categoryIdx="12" bldStep="ptInSeries"/>
                                            </p:graphicEl>
                                          </p:spTgt>
                                        </p:tgtEl>
                                        <p:attrNameLst>
                                          <p:attrName>style.visibility</p:attrName>
                                        </p:attrNameLst>
                                      </p:cBhvr>
                                      <p:to>
                                        <p:strVal val="visible"/>
                                      </p:to>
                                    </p:set>
                                    <p:animEffect transition="in" filter="wipe(down)">
                                      <p:cBhvr>
                                        <p:cTn id="121" dur="1250"/>
                                        <p:tgtEl>
                                          <p:spTgt spid="9">
                                            <p:graphicEl>
                                              <a:chart seriesIdx="0" categoryIdx="12" bldStep="ptInSeries"/>
                                            </p:graphicEl>
                                          </p:spTgt>
                                        </p:tgtEl>
                                      </p:cBhvr>
                                    </p:animEffect>
                                  </p:childTnLst>
                                </p:cTn>
                              </p:par>
                              <p:par>
                                <p:cTn id="122" presetID="22" presetClass="entr" presetSubtype="4" fill="hold" grpId="0" nodeType="withEffect">
                                  <p:stCondLst>
                                    <p:cond delay="4000"/>
                                  </p:stCondLst>
                                  <p:childTnLst>
                                    <p:set>
                                      <p:cBhvr>
                                        <p:cTn id="123" dur="1" fill="hold">
                                          <p:stCondLst>
                                            <p:cond delay="0"/>
                                          </p:stCondLst>
                                        </p:cTn>
                                        <p:tgtEl>
                                          <p:spTgt spid="9">
                                            <p:graphicEl>
                                              <a:chart seriesIdx="0" categoryIdx="13" bldStep="ptInSeries"/>
                                            </p:graphicEl>
                                          </p:spTgt>
                                        </p:tgtEl>
                                        <p:attrNameLst>
                                          <p:attrName>style.visibility</p:attrName>
                                        </p:attrNameLst>
                                      </p:cBhvr>
                                      <p:to>
                                        <p:strVal val="visible"/>
                                      </p:to>
                                    </p:set>
                                    <p:animEffect transition="in" filter="wipe(down)">
                                      <p:cBhvr>
                                        <p:cTn id="124" dur="1250"/>
                                        <p:tgtEl>
                                          <p:spTgt spid="9">
                                            <p:graphicEl>
                                              <a:chart seriesIdx="0" categoryIdx="13" bldStep="ptInSeries"/>
                                            </p:graphicEl>
                                          </p:spTgt>
                                        </p:tgtEl>
                                      </p:cBhvr>
                                    </p:animEffect>
                                  </p:childTnLst>
                                </p:cTn>
                              </p:par>
                              <p:par>
                                <p:cTn id="125" presetID="10" presetClass="entr" presetSubtype="0" fill="hold" grpId="0" nodeType="withEffect">
                                  <p:stCondLst>
                                    <p:cond delay="2000"/>
                                  </p:stCondLst>
                                  <p:childTnLst>
                                    <p:set>
                                      <p:cBhvr>
                                        <p:cTn id="126" dur="1" fill="hold">
                                          <p:stCondLst>
                                            <p:cond delay="0"/>
                                          </p:stCondLst>
                                        </p:cTn>
                                        <p:tgtEl>
                                          <p:spTgt spid="10">
                                            <p:graphicEl>
                                              <a:chart seriesIdx="-3" categoryIdx="-3" bldStep="gridLegend"/>
                                            </p:graphicEl>
                                          </p:spTgt>
                                        </p:tgtEl>
                                        <p:attrNameLst>
                                          <p:attrName>style.visibility</p:attrName>
                                        </p:attrNameLst>
                                      </p:cBhvr>
                                      <p:to>
                                        <p:strVal val="visible"/>
                                      </p:to>
                                    </p:set>
                                    <p:animEffect transition="in" filter="fade">
                                      <p:cBhvr>
                                        <p:cTn id="127" dur="1000"/>
                                        <p:tgtEl>
                                          <p:spTgt spid="10">
                                            <p:graphicEl>
                                              <a:chart seriesIdx="-3" categoryIdx="-3" bldStep="gridLegend"/>
                                            </p:graphicEl>
                                          </p:spTgt>
                                        </p:tgtEl>
                                      </p:cBhvr>
                                    </p:animEffect>
                                  </p:childTnLst>
                                </p:cTn>
                              </p:par>
                              <p:par>
                                <p:cTn id="128" presetID="22" presetClass="entr" presetSubtype="4" fill="hold" grpId="0" nodeType="withEffect">
                                  <p:stCondLst>
                                    <p:cond delay="2500"/>
                                  </p:stCondLst>
                                  <p:childTnLst>
                                    <p:set>
                                      <p:cBhvr>
                                        <p:cTn id="129" dur="1" fill="hold">
                                          <p:stCondLst>
                                            <p:cond delay="0"/>
                                          </p:stCondLst>
                                        </p:cTn>
                                        <p:tgtEl>
                                          <p:spTgt spid="10">
                                            <p:graphicEl>
                                              <a:chart seriesIdx="0" categoryIdx="0" bldStep="ptInSeries"/>
                                            </p:graphicEl>
                                          </p:spTgt>
                                        </p:tgtEl>
                                        <p:attrNameLst>
                                          <p:attrName>style.visibility</p:attrName>
                                        </p:attrNameLst>
                                      </p:cBhvr>
                                      <p:to>
                                        <p:strVal val="visible"/>
                                      </p:to>
                                    </p:set>
                                    <p:animEffect transition="in" filter="wipe(down)">
                                      <p:cBhvr>
                                        <p:cTn id="130" dur="1250"/>
                                        <p:tgtEl>
                                          <p:spTgt spid="10">
                                            <p:graphicEl>
                                              <a:chart seriesIdx="0" categoryIdx="0" bldStep="ptInSeries"/>
                                            </p:graphicEl>
                                          </p:spTgt>
                                        </p:tgtEl>
                                      </p:cBhvr>
                                    </p:animEffect>
                                  </p:childTnLst>
                                </p:cTn>
                              </p:par>
                              <p:par>
                                <p:cTn id="131" presetID="22" presetClass="entr" presetSubtype="4" fill="hold" grpId="0" nodeType="withEffect">
                                  <p:stCondLst>
                                    <p:cond delay="2500"/>
                                  </p:stCondLst>
                                  <p:childTnLst>
                                    <p:set>
                                      <p:cBhvr>
                                        <p:cTn id="132" dur="1" fill="hold">
                                          <p:stCondLst>
                                            <p:cond delay="0"/>
                                          </p:stCondLst>
                                        </p:cTn>
                                        <p:tgtEl>
                                          <p:spTgt spid="10">
                                            <p:graphicEl>
                                              <a:chart seriesIdx="0" categoryIdx="1" bldStep="ptInSeries"/>
                                            </p:graphicEl>
                                          </p:spTgt>
                                        </p:tgtEl>
                                        <p:attrNameLst>
                                          <p:attrName>style.visibility</p:attrName>
                                        </p:attrNameLst>
                                      </p:cBhvr>
                                      <p:to>
                                        <p:strVal val="visible"/>
                                      </p:to>
                                    </p:set>
                                    <p:animEffect transition="in" filter="wipe(down)">
                                      <p:cBhvr>
                                        <p:cTn id="133" dur="1250"/>
                                        <p:tgtEl>
                                          <p:spTgt spid="10">
                                            <p:graphicEl>
                                              <a:chart seriesIdx="0" categoryIdx="1" bldStep="ptInSeries"/>
                                            </p:graphicEl>
                                          </p:spTgt>
                                        </p:tgtEl>
                                      </p:cBhvr>
                                    </p:animEffect>
                                  </p:childTnLst>
                                </p:cTn>
                              </p:par>
                              <p:par>
                                <p:cTn id="134" presetID="22" presetClass="entr" presetSubtype="4" fill="hold" grpId="0" nodeType="withEffect">
                                  <p:stCondLst>
                                    <p:cond delay="2500"/>
                                  </p:stCondLst>
                                  <p:childTnLst>
                                    <p:set>
                                      <p:cBhvr>
                                        <p:cTn id="135" dur="1" fill="hold">
                                          <p:stCondLst>
                                            <p:cond delay="0"/>
                                          </p:stCondLst>
                                        </p:cTn>
                                        <p:tgtEl>
                                          <p:spTgt spid="10">
                                            <p:graphicEl>
                                              <a:chart seriesIdx="0" categoryIdx="2" bldStep="ptInSeries"/>
                                            </p:graphicEl>
                                          </p:spTgt>
                                        </p:tgtEl>
                                        <p:attrNameLst>
                                          <p:attrName>style.visibility</p:attrName>
                                        </p:attrNameLst>
                                      </p:cBhvr>
                                      <p:to>
                                        <p:strVal val="visible"/>
                                      </p:to>
                                    </p:set>
                                    <p:animEffect transition="in" filter="wipe(down)">
                                      <p:cBhvr>
                                        <p:cTn id="136" dur="1250"/>
                                        <p:tgtEl>
                                          <p:spTgt spid="10">
                                            <p:graphicEl>
                                              <a:chart seriesIdx="0" categoryIdx="2" bldStep="ptInSeries"/>
                                            </p:graphicEl>
                                          </p:spTgt>
                                        </p:tgtEl>
                                      </p:cBhvr>
                                    </p:animEffect>
                                  </p:childTnLst>
                                </p:cTn>
                              </p:par>
                              <p:par>
                                <p:cTn id="137" presetID="22" presetClass="entr" presetSubtype="4" fill="hold" grpId="0" nodeType="withEffect">
                                  <p:stCondLst>
                                    <p:cond delay="2500"/>
                                  </p:stCondLst>
                                  <p:childTnLst>
                                    <p:set>
                                      <p:cBhvr>
                                        <p:cTn id="138" dur="1" fill="hold">
                                          <p:stCondLst>
                                            <p:cond delay="0"/>
                                          </p:stCondLst>
                                        </p:cTn>
                                        <p:tgtEl>
                                          <p:spTgt spid="10">
                                            <p:graphicEl>
                                              <a:chart seriesIdx="0" categoryIdx="3" bldStep="ptInSeries"/>
                                            </p:graphicEl>
                                          </p:spTgt>
                                        </p:tgtEl>
                                        <p:attrNameLst>
                                          <p:attrName>style.visibility</p:attrName>
                                        </p:attrNameLst>
                                      </p:cBhvr>
                                      <p:to>
                                        <p:strVal val="visible"/>
                                      </p:to>
                                    </p:set>
                                    <p:animEffect transition="in" filter="wipe(down)">
                                      <p:cBhvr>
                                        <p:cTn id="139" dur="1250"/>
                                        <p:tgtEl>
                                          <p:spTgt spid="10">
                                            <p:graphicEl>
                                              <a:chart seriesIdx="0" categoryIdx="3" bldStep="ptInSeries"/>
                                            </p:graphicEl>
                                          </p:spTgt>
                                        </p:tgtEl>
                                      </p:cBhvr>
                                    </p:animEffect>
                                  </p:childTnLst>
                                </p:cTn>
                              </p:par>
                              <p:par>
                                <p:cTn id="140" presetID="22" presetClass="entr" presetSubtype="4" fill="hold" grpId="0" nodeType="withEffect">
                                  <p:stCondLst>
                                    <p:cond delay="3250"/>
                                  </p:stCondLst>
                                  <p:childTnLst>
                                    <p:set>
                                      <p:cBhvr>
                                        <p:cTn id="141" dur="1" fill="hold">
                                          <p:stCondLst>
                                            <p:cond delay="0"/>
                                          </p:stCondLst>
                                        </p:cTn>
                                        <p:tgtEl>
                                          <p:spTgt spid="10">
                                            <p:graphicEl>
                                              <a:chart seriesIdx="0" categoryIdx="4" bldStep="ptInSeries"/>
                                            </p:graphicEl>
                                          </p:spTgt>
                                        </p:tgtEl>
                                        <p:attrNameLst>
                                          <p:attrName>style.visibility</p:attrName>
                                        </p:attrNameLst>
                                      </p:cBhvr>
                                      <p:to>
                                        <p:strVal val="visible"/>
                                      </p:to>
                                    </p:set>
                                    <p:animEffect transition="in" filter="wipe(down)">
                                      <p:cBhvr>
                                        <p:cTn id="142" dur="1250"/>
                                        <p:tgtEl>
                                          <p:spTgt spid="10">
                                            <p:graphicEl>
                                              <a:chart seriesIdx="0" categoryIdx="4" bldStep="ptInSeries"/>
                                            </p:graphicEl>
                                          </p:spTgt>
                                        </p:tgtEl>
                                      </p:cBhvr>
                                    </p:animEffect>
                                  </p:childTnLst>
                                </p:cTn>
                              </p:par>
                              <p:par>
                                <p:cTn id="143" presetID="22" presetClass="entr" presetSubtype="4" fill="hold" grpId="0" nodeType="withEffect">
                                  <p:stCondLst>
                                    <p:cond delay="3250"/>
                                  </p:stCondLst>
                                  <p:childTnLst>
                                    <p:set>
                                      <p:cBhvr>
                                        <p:cTn id="144" dur="1" fill="hold">
                                          <p:stCondLst>
                                            <p:cond delay="0"/>
                                          </p:stCondLst>
                                        </p:cTn>
                                        <p:tgtEl>
                                          <p:spTgt spid="10">
                                            <p:graphicEl>
                                              <a:chart seriesIdx="0" categoryIdx="5" bldStep="ptInSeries"/>
                                            </p:graphicEl>
                                          </p:spTgt>
                                        </p:tgtEl>
                                        <p:attrNameLst>
                                          <p:attrName>style.visibility</p:attrName>
                                        </p:attrNameLst>
                                      </p:cBhvr>
                                      <p:to>
                                        <p:strVal val="visible"/>
                                      </p:to>
                                    </p:set>
                                    <p:animEffect transition="in" filter="wipe(down)">
                                      <p:cBhvr>
                                        <p:cTn id="145" dur="1250"/>
                                        <p:tgtEl>
                                          <p:spTgt spid="10">
                                            <p:graphicEl>
                                              <a:chart seriesIdx="0" categoryIdx="5" bldStep="ptInSeries"/>
                                            </p:graphicEl>
                                          </p:spTgt>
                                        </p:tgtEl>
                                      </p:cBhvr>
                                    </p:animEffect>
                                  </p:childTnLst>
                                </p:cTn>
                              </p:par>
                              <p:par>
                                <p:cTn id="146" presetID="22" presetClass="entr" presetSubtype="4" fill="hold" grpId="0" nodeType="withEffect">
                                  <p:stCondLst>
                                    <p:cond delay="3250"/>
                                  </p:stCondLst>
                                  <p:childTnLst>
                                    <p:set>
                                      <p:cBhvr>
                                        <p:cTn id="147" dur="1" fill="hold">
                                          <p:stCondLst>
                                            <p:cond delay="0"/>
                                          </p:stCondLst>
                                        </p:cTn>
                                        <p:tgtEl>
                                          <p:spTgt spid="10">
                                            <p:graphicEl>
                                              <a:chart seriesIdx="0" categoryIdx="6" bldStep="ptInSeries"/>
                                            </p:graphicEl>
                                          </p:spTgt>
                                        </p:tgtEl>
                                        <p:attrNameLst>
                                          <p:attrName>style.visibility</p:attrName>
                                        </p:attrNameLst>
                                      </p:cBhvr>
                                      <p:to>
                                        <p:strVal val="visible"/>
                                      </p:to>
                                    </p:set>
                                    <p:animEffect transition="in" filter="wipe(down)">
                                      <p:cBhvr>
                                        <p:cTn id="148" dur="1250"/>
                                        <p:tgtEl>
                                          <p:spTgt spid="10">
                                            <p:graphicEl>
                                              <a:chart seriesIdx="0" categoryIdx="6" bldStep="ptInSeries"/>
                                            </p:graphicEl>
                                          </p:spTgt>
                                        </p:tgtEl>
                                      </p:cBhvr>
                                    </p:animEffect>
                                  </p:childTnLst>
                                </p:cTn>
                              </p:par>
                              <p:par>
                                <p:cTn id="149" presetID="22" presetClass="entr" presetSubtype="4" fill="hold" grpId="0" nodeType="withEffect">
                                  <p:stCondLst>
                                    <p:cond delay="3250"/>
                                  </p:stCondLst>
                                  <p:childTnLst>
                                    <p:set>
                                      <p:cBhvr>
                                        <p:cTn id="150" dur="1" fill="hold">
                                          <p:stCondLst>
                                            <p:cond delay="0"/>
                                          </p:stCondLst>
                                        </p:cTn>
                                        <p:tgtEl>
                                          <p:spTgt spid="10">
                                            <p:graphicEl>
                                              <a:chart seriesIdx="0" categoryIdx="7" bldStep="ptInSeries"/>
                                            </p:graphicEl>
                                          </p:spTgt>
                                        </p:tgtEl>
                                        <p:attrNameLst>
                                          <p:attrName>style.visibility</p:attrName>
                                        </p:attrNameLst>
                                      </p:cBhvr>
                                      <p:to>
                                        <p:strVal val="visible"/>
                                      </p:to>
                                    </p:set>
                                    <p:animEffect transition="in" filter="wipe(down)">
                                      <p:cBhvr>
                                        <p:cTn id="151" dur="1250"/>
                                        <p:tgtEl>
                                          <p:spTgt spid="10">
                                            <p:graphicEl>
                                              <a:chart seriesIdx="0" categoryIdx="7" bldStep="ptInSeries"/>
                                            </p:graphicEl>
                                          </p:spTgt>
                                        </p:tgtEl>
                                      </p:cBhvr>
                                    </p:animEffect>
                                  </p:childTnLst>
                                </p:cTn>
                              </p:par>
                              <p:par>
                                <p:cTn id="152" presetID="22" presetClass="entr" presetSubtype="4" fill="hold" grpId="0" nodeType="withEffect">
                                  <p:stCondLst>
                                    <p:cond delay="3250"/>
                                  </p:stCondLst>
                                  <p:childTnLst>
                                    <p:set>
                                      <p:cBhvr>
                                        <p:cTn id="153" dur="1" fill="hold">
                                          <p:stCondLst>
                                            <p:cond delay="0"/>
                                          </p:stCondLst>
                                        </p:cTn>
                                        <p:tgtEl>
                                          <p:spTgt spid="10">
                                            <p:graphicEl>
                                              <a:chart seriesIdx="0" categoryIdx="8" bldStep="ptInSeries"/>
                                            </p:graphicEl>
                                          </p:spTgt>
                                        </p:tgtEl>
                                        <p:attrNameLst>
                                          <p:attrName>style.visibility</p:attrName>
                                        </p:attrNameLst>
                                      </p:cBhvr>
                                      <p:to>
                                        <p:strVal val="visible"/>
                                      </p:to>
                                    </p:set>
                                    <p:animEffect transition="in" filter="wipe(down)">
                                      <p:cBhvr>
                                        <p:cTn id="154" dur="1250"/>
                                        <p:tgtEl>
                                          <p:spTgt spid="10">
                                            <p:graphicEl>
                                              <a:chart seriesIdx="0" categoryIdx="8" bldStep="ptInSeries"/>
                                            </p:graphicEl>
                                          </p:spTgt>
                                        </p:tgtEl>
                                      </p:cBhvr>
                                    </p:animEffect>
                                  </p:childTnLst>
                                </p:cTn>
                              </p:par>
                              <p:par>
                                <p:cTn id="155" presetID="22" presetClass="entr" presetSubtype="4" fill="hold" grpId="0" nodeType="withEffect">
                                  <p:stCondLst>
                                    <p:cond delay="4000"/>
                                  </p:stCondLst>
                                  <p:childTnLst>
                                    <p:set>
                                      <p:cBhvr>
                                        <p:cTn id="156" dur="1" fill="hold">
                                          <p:stCondLst>
                                            <p:cond delay="0"/>
                                          </p:stCondLst>
                                        </p:cTn>
                                        <p:tgtEl>
                                          <p:spTgt spid="10">
                                            <p:graphicEl>
                                              <a:chart seriesIdx="0" categoryIdx="9" bldStep="ptInSeries"/>
                                            </p:graphicEl>
                                          </p:spTgt>
                                        </p:tgtEl>
                                        <p:attrNameLst>
                                          <p:attrName>style.visibility</p:attrName>
                                        </p:attrNameLst>
                                      </p:cBhvr>
                                      <p:to>
                                        <p:strVal val="visible"/>
                                      </p:to>
                                    </p:set>
                                    <p:animEffect transition="in" filter="wipe(down)">
                                      <p:cBhvr>
                                        <p:cTn id="157" dur="1250"/>
                                        <p:tgtEl>
                                          <p:spTgt spid="10">
                                            <p:graphicEl>
                                              <a:chart seriesIdx="0" categoryIdx="9" bldStep="ptInSeries"/>
                                            </p:graphicEl>
                                          </p:spTgt>
                                        </p:tgtEl>
                                      </p:cBhvr>
                                    </p:animEffect>
                                  </p:childTnLst>
                                </p:cTn>
                              </p:par>
                              <p:par>
                                <p:cTn id="158" presetID="22" presetClass="entr" presetSubtype="4" fill="hold" grpId="0" nodeType="withEffect">
                                  <p:stCondLst>
                                    <p:cond delay="4000"/>
                                  </p:stCondLst>
                                  <p:childTnLst>
                                    <p:set>
                                      <p:cBhvr>
                                        <p:cTn id="159" dur="1" fill="hold">
                                          <p:stCondLst>
                                            <p:cond delay="0"/>
                                          </p:stCondLst>
                                        </p:cTn>
                                        <p:tgtEl>
                                          <p:spTgt spid="10">
                                            <p:graphicEl>
                                              <a:chart seriesIdx="0" categoryIdx="10" bldStep="ptInSeries"/>
                                            </p:graphicEl>
                                          </p:spTgt>
                                        </p:tgtEl>
                                        <p:attrNameLst>
                                          <p:attrName>style.visibility</p:attrName>
                                        </p:attrNameLst>
                                      </p:cBhvr>
                                      <p:to>
                                        <p:strVal val="visible"/>
                                      </p:to>
                                    </p:set>
                                    <p:animEffect transition="in" filter="wipe(down)">
                                      <p:cBhvr>
                                        <p:cTn id="160" dur="1250"/>
                                        <p:tgtEl>
                                          <p:spTgt spid="10">
                                            <p:graphicEl>
                                              <a:chart seriesIdx="0" categoryIdx="10" bldStep="ptInSeries"/>
                                            </p:graphicEl>
                                          </p:spTgt>
                                        </p:tgtEl>
                                      </p:cBhvr>
                                    </p:animEffect>
                                  </p:childTnLst>
                                </p:cTn>
                              </p:par>
                              <p:par>
                                <p:cTn id="161" presetID="22" presetClass="entr" presetSubtype="4" fill="hold" grpId="0" nodeType="withEffect">
                                  <p:stCondLst>
                                    <p:cond delay="4000"/>
                                  </p:stCondLst>
                                  <p:childTnLst>
                                    <p:set>
                                      <p:cBhvr>
                                        <p:cTn id="162" dur="1" fill="hold">
                                          <p:stCondLst>
                                            <p:cond delay="0"/>
                                          </p:stCondLst>
                                        </p:cTn>
                                        <p:tgtEl>
                                          <p:spTgt spid="10">
                                            <p:graphicEl>
                                              <a:chart seriesIdx="0" categoryIdx="11" bldStep="ptInSeries"/>
                                            </p:graphicEl>
                                          </p:spTgt>
                                        </p:tgtEl>
                                        <p:attrNameLst>
                                          <p:attrName>style.visibility</p:attrName>
                                        </p:attrNameLst>
                                      </p:cBhvr>
                                      <p:to>
                                        <p:strVal val="visible"/>
                                      </p:to>
                                    </p:set>
                                    <p:animEffect transition="in" filter="wipe(down)">
                                      <p:cBhvr>
                                        <p:cTn id="163" dur="1250"/>
                                        <p:tgtEl>
                                          <p:spTgt spid="10">
                                            <p:graphicEl>
                                              <a:chart seriesIdx="0" categoryIdx="11" bldStep="ptInSeries"/>
                                            </p:graphicEl>
                                          </p:spTgt>
                                        </p:tgtEl>
                                      </p:cBhvr>
                                    </p:animEffect>
                                  </p:childTnLst>
                                </p:cTn>
                              </p:par>
                              <p:par>
                                <p:cTn id="164" presetID="22" presetClass="entr" presetSubtype="4" fill="hold" grpId="0" nodeType="withEffect">
                                  <p:stCondLst>
                                    <p:cond delay="4000"/>
                                  </p:stCondLst>
                                  <p:childTnLst>
                                    <p:set>
                                      <p:cBhvr>
                                        <p:cTn id="165" dur="1" fill="hold">
                                          <p:stCondLst>
                                            <p:cond delay="0"/>
                                          </p:stCondLst>
                                        </p:cTn>
                                        <p:tgtEl>
                                          <p:spTgt spid="10">
                                            <p:graphicEl>
                                              <a:chart seriesIdx="0" categoryIdx="12" bldStep="ptInSeries"/>
                                            </p:graphicEl>
                                          </p:spTgt>
                                        </p:tgtEl>
                                        <p:attrNameLst>
                                          <p:attrName>style.visibility</p:attrName>
                                        </p:attrNameLst>
                                      </p:cBhvr>
                                      <p:to>
                                        <p:strVal val="visible"/>
                                      </p:to>
                                    </p:set>
                                    <p:animEffect transition="in" filter="wipe(down)">
                                      <p:cBhvr>
                                        <p:cTn id="166" dur="1250"/>
                                        <p:tgtEl>
                                          <p:spTgt spid="10">
                                            <p:graphicEl>
                                              <a:chart seriesIdx="0" categoryIdx="12" bldStep="ptInSeries"/>
                                            </p:graphicEl>
                                          </p:spTgt>
                                        </p:tgtEl>
                                      </p:cBhvr>
                                    </p:animEffect>
                                  </p:childTnLst>
                                </p:cTn>
                              </p:par>
                              <p:par>
                                <p:cTn id="167" presetID="22" presetClass="entr" presetSubtype="4" fill="hold" grpId="0" nodeType="withEffect">
                                  <p:stCondLst>
                                    <p:cond delay="4000"/>
                                  </p:stCondLst>
                                  <p:childTnLst>
                                    <p:set>
                                      <p:cBhvr>
                                        <p:cTn id="168" dur="1" fill="hold">
                                          <p:stCondLst>
                                            <p:cond delay="0"/>
                                          </p:stCondLst>
                                        </p:cTn>
                                        <p:tgtEl>
                                          <p:spTgt spid="10">
                                            <p:graphicEl>
                                              <a:chart seriesIdx="0" categoryIdx="13" bldStep="ptInSeries"/>
                                            </p:graphicEl>
                                          </p:spTgt>
                                        </p:tgtEl>
                                        <p:attrNameLst>
                                          <p:attrName>style.visibility</p:attrName>
                                        </p:attrNameLst>
                                      </p:cBhvr>
                                      <p:to>
                                        <p:strVal val="visible"/>
                                      </p:to>
                                    </p:set>
                                    <p:animEffect transition="in" filter="wipe(down)">
                                      <p:cBhvr>
                                        <p:cTn id="169" dur="1250"/>
                                        <p:tgtEl>
                                          <p:spTgt spid="10">
                                            <p:graphicEl>
                                              <a:chart seriesIdx="0" categoryIdx="13" bldStep="ptInSeries"/>
                                            </p:graphicEl>
                                          </p:spTgt>
                                        </p:tgtEl>
                                      </p:cBhvr>
                                    </p:animEffect>
                                  </p:childTnLst>
                                </p:cTn>
                              </p:par>
                              <p:par>
                                <p:cTn id="170" presetID="12" presetClass="entr" presetSubtype="1" fill="hold" grpId="0" nodeType="withEffect">
                                  <p:stCondLst>
                                    <p:cond delay="2500"/>
                                  </p:stCondLst>
                                  <p:childTnLst>
                                    <p:set>
                                      <p:cBhvr>
                                        <p:cTn id="171" dur="1" fill="hold">
                                          <p:stCondLst>
                                            <p:cond delay="0"/>
                                          </p:stCondLst>
                                        </p:cTn>
                                        <p:tgtEl>
                                          <p:spTgt spid="20"/>
                                        </p:tgtEl>
                                        <p:attrNameLst>
                                          <p:attrName>style.visibility</p:attrName>
                                        </p:attrNameLst>
                                      </p:cBhvr>
                                      <p:to>
                                        <p:strVal val="visible"/>
                                      </p:to>
                                    </p:set>
                                    <p:anim calcmode="lin" valueType="num">
                                      <p:cBhvr additive="base">
                                        <p:cTn id="172" dur="1000"/>
                                        <p:tgtEl>
                                          <p:spTgt spid="20"/>
                                        </p:tgtEl>
                                        <p:attrNameLst>
                                          <p:attrName>ppt_y</p:attrName>
                                        </p:attrNameLst>
                                      </p:cBhvr>
                                      <p:tavLst>
                                        <p:tav tm="0">
                                          <p:val>
                                            <p:strVal val="#ppt_y-#ppt_h*1.125000"/>
                                          </p:val>
                                        </p:tav>
                                        <p:tav tm="100000">
                                          <p:val>
                                            <p:strVal val="#ppt_y"/>
                                          </p:val>
                                        </p:tav>
                                      </p:tavLst>
                                    </p:anim>
                                    <p:animEffect transition="in" filter="wipe(down)">
                                      <p:cBhvr>
                                        <p:cTn id="173" dur="1000"/>
                                        <p:tgtEl>
                                          <p:spTgt spid="20"/>
                                        </p:tgtEl>
                                      </p:cBhvr>
                                    </p:animEffect>
                                  </p:childTnLst>
                                </p:cTn>
                              </p:par>
                              <p:par>
                                <p:cTn id="174" presetID="12" presetClass="entr" presetSubtype="1" fill="hold" grpId="0" nodeType="withEffect">
                                  <p:stCondLst>
                                    <p:cond delay="3250"/>
                                  </p:stCondLst>
                                  <p:childTnLst>
                                    <p:set>
                                      <p:cBhvr>
                                        <p:cTn id="175" dur="1" fill="hold">
                                          <p:stCondLst>
                                            <p:cond delay="0"/>
                                          </p:stCondLst>
                                        </p:cTn>
                                        <p:tgtEl>
                                          <p:spTgt spid="21"/>
                                        </p:tgtEl>
                                        <p:attrNameLst>
                                          <p:attrName>style.visibility</p:attrName>
                                        </p:attrNameLst>
                                      </p:cBhvr>
                                      <p:to>
                                        <p:strVal val="visible"/>
                                      </p:to>
                                    </p:set>
                                    <p:anim calcmode="lin" valueType="num">
                                      <p:cBhvr additive="base">
                                        <p:cTn id="176" dur="1000"/>
                                        <p:tgtEl>
                                          <p:spTgt spid="21"/>
                                        </p:tgtEl>
                                        <p:attrNameLst>
                                          <p:attrName>ppt_y</p:attrName>
                                        </p:attrNameLst>
                                      </p:cBhvr>
                                      <p:tavLst>
                                        <p:tav tm="0">
                                          <p:val>
                                            <p:strVal val="#ppt_y-#ppt_h*1.125000"/>
                                          </p:val>
                                        </p:tav>
                                        <p:tav tm="100000">
                                          <p:val>
                                            <p:strVal val="#ppt_y"/>
                                          </p:val>
                                        </p:tav>
                                      </p:tavLst>
                                    </p:anim>
                                    <p:animEffect transition="in" filter="wipe(down)">
                                      <p:cBhvr>
                                        <p:cTn id="177" dur="1000"/>
                                        <p:tgtEl>
                                          <p:spTgt spid="21"/>
                                        </p:tgtEl>
                                      </p:cBhvr>
                                    </p:animEffect>
                                  </p:childTnLst>
                                </p:cTn>
                              </p:par>
                              <p:par>
                                <p:cTn id="178" presetID="12" presetClass="entr" presetSubtype="1" fill="hold" grpId="0" nodeType="withEffect">
                                  <p:stCondLst>
                                    <p:cond delay="4000"/>
                                  </p:stCondLst>
                                  <p:childTnLst>
                                    <p:set>
                                      <p:cBhvr>
                                        <p:cTn id="179" dur="1" fill="hold">
                                          <p:stCondLst>
                                            <p:cond delay="0"/>
                                          </p:stCondLst>
                                        </p:cTn>
                                        <p:tgtEl>
                                          <p:spTgt spid="22"/>
                                        </p:tgtEl>
                                        <p:attrNameLst>
                                          <p:attrName>style.visibility</p:attrName>
                                        </p:attrNameLst>
                                      </p:cBhvr>
                                      <p:to>
                                        <p:strVal val="visible"/>
                                      </p:to>
                                    </p:set>
                                    <p:anim calcmode="lin" valueType="num">
                                      <p:cBhvr additive="base">
                                        <p:cTn id="180" dur="1000"/>
                                        <p:tgtEl>
                                          <p:spTgt spid="22"/>
                                        </p:tgtEl>
                                        <p:attrNameLst>
                                          <p:attrName>ppt_y</p:attrName>
                                        </p:attrNameLst>
                                      </p:cBhvr>
                                      <p:tavLst>
                                        <p:tav tm="0">
                                          <p:val>
                                            <p:strVal val="#ppt_y-#ppt_h*1.125000"/>
                                          </p:val>
                                        </p:tav>
                                        <p:tav tm="100000">
                                          <p:val>
                                            <p:strVal val="#ppt_y"/>
                                          </p:val>
                                        </p:tav>
                                      </p:tavLst>
                                    </p:anim>
                                    <p:animEffect transition="in" filter="wipe(down)">
                                      <p:cBhvr>
                                        <p:cTn id="181"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3" grpId="0" animBg="1"/>
      <p:bldP spid="13" grpId="1" animBg="1"/>
      <p:bldP spid="14" grpId="0" animBg="1"/>
      <p:bldP spid="14" grpId="1" animBg="1"/>
      <p:bldGraphic spid="8" grpId="0" uiExpand="1">
        <p:bldSub>
          <a:bldChart bld="seriesEl"/>
        </p:bldSub>
      </p:bldGraphic>
      <p:bldGraphic spid="9" grpId="0" uiExpand="1">
        <p:bldSub>
          <a:bldChart bld="seriesEl"/>
        </p:bldSub>
      </p:bldGraphic>
      <p:bldGraphic spid="10" grpId="0" uiExpand="1">
        <p:bldSub>
          <a:bldChart bld="seriesEl"/>
        </p:bldSub>
      </p:bldGraphic>
      <p:bldP spid="16" grpId="0"/>
      <p:bldP spid="18" grpId="0"/>
      <p:bldP spid="19" grpId="0"/>
      <p:bldP spid="20" grpId="0"/>
      <p:bldP spid="21" grpId="0"/>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17E398B-9B0B-4179-93FE-4E62F19618F6}"/>
              </a:ext>
            </a:extLst>
          </p:cNvPr>
          <p:cNvSpPr>
            <a:spLocks noGrp="1"/>
          </p:cNvSpPr>
          <p:nvPr>
            <p:ph type="sldNum" sz="quarter" idx="12"/>
          </p:nvPr>
        </p:nvSpPr>
        <p:spPr/>
        <p:txBody>
          <a:bodyPr/>
          <a:lstStyle/>
          <a:p>
            <a:fld id="{0994EF40-5A8D-EB43-8CF9-33945DB63878}" type="slidenum">
              <a:rPr lang="en-US" smtClean="0"/>
              <a:pPr/>
              <a:t>24</a:t>
            </a:fld>
            <a:endParaRPr lang="en-US" dirty="0"/>
          </a:p>
        </p:txBody>
      </p:sp>
      <p:sp>
        <p:nvSpPr>
          <p:cNvPr id="5" name="TextBox 4">
            <a:extLst>
              <a:ext uri="{FF2B5EF4-FFF2-40B4-BE49-F238E27FC236}">
                <a16:creationId xmlns:a16="http://schemas.microsoft.com/office/drawing/2014/main" id="{26752BFA-AE1F-4245-9AC2-69D07A7BDE7D}"/>
              </a:ext>
            </a:extLst>
          </p:cNvPr>
          <p:cNvSpPr txBox="1"/>
          <p:nvPr/>
        </p:nvSpPr>
        <p:spPr>
          <a:xfrm rot="16200000">
            <a:off x="-948282" y="1442278"/>
            <a:ext cx="254428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B2B Specific</a:t>
            </a:r>
          </a:p>
        </p:txBody>
      </p:sp>
      <p:grpSp>
        <p:nvGrpSpPr>
          <p:cNvPr id="7" name="Group 6">
            <a:extLst>
              <a:ext uri="{FF2B5EF4-FFF2-40B4-BE49-F238E27FC236}">
                <a16:creationId xmlns:a16="http://schemas.microsoft.com/office/drawing/2014/main" id="{1CD6E80F-1459-46BD-AD3F-1257CFB13B2C}"/>
              </a:ext>
            </a:extLst>
          </p:cNvPr>
          <p:cNvGrpSpPr/>
          <p:nvPr/>
        </p:nvGrpSpPr>
        <p:grpSpPr>
          <a:xfrm>
            <a:off x="1200026" y="549541"/>
            <a:ext cx="5275804" cy="477054"/>
            <a:chOff x="1541633" y="336301"/>
            <a:chExt cx="5275804" cy="477054"/>
          </a:xfrm>
        </p:grpSpPr>
        <p:sp>
          <p:nvSpPr>
            <p:cNvPr id="8" name="Rectangle 7">
              <a:extLst>
                <a:ext uri="{FF2B5EF4-FFF2-40B4-BE49-F238E27FC236}">
                  <a16:creationId xmlns:a16="http://schemas.microsoft.com/office/drawing/2014/main" id="{2468247A-8882-47A8-A779-9E0427F70F03}"/>
                </a:ext>
              </a:extLst>
            </p:cNvPr>
            <p:cNvSpPr/>
            <p:nvPr/>
          </p:nvSpPr>
          <p:spPr>
            <a:xfrm>
              <a:off x="1541633" y="642133"/>
              <a:ext cx="5275804"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F696B13B-0D8F-40D3-AE3B-0945898D1FC9}"/>
                </a:ext>
              </a:extLst>
            </p:cNvPr>
            <p:cNvSpPr txBox="1"/>
            <p:nvPr/>
          </p:nvSpPr>
          <p:spPr>
            <a:xfrm>
              <a:off x="1541633" y="336301"/>
              <a:ext cx="5275803"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B2B BUYER STATS &amp; TIMELINE</a:t>
              </a:r>
            </a:p>
          </p:txBody>
        </p:sp>
      </p:grpSp>
      <p:sp>
        <p:nvSpPr>
          <p:cNvPr id="65" name="Rectangle: Rounded Corners 64">
            <a:extLst>
              <a:ext uri="{FF2B5EF4-FFF2-40B4-BE49-F238E27FC236}">
                <a16:creationId xmlns:a16="http://schemas.microsoft.com/office/drawing/2014/main" id="{50DAC9DA-5BAD-4914-8294-CA40FEFABD05}"/>
              </a:ext>
            </a:extLst>
          </p:cNvPr>
          <p:cNvSpPr/>
          <p:nvPr/>
        </p:nvSpPr>
        <p:spPr>
          <a:xfrm>
            <a:off x="6777318" y="1197266"/>
            <a:ext cx="4862379" cy="5111194"/>
          </a:xfrm>
          <a:prstGeom prst="roundRect">
            <a:avLst>
              <a:gd name="adj" fmla="val 5939"/>
            </a:avLst>
          </a:prstGeom>
          <a:gradFill flip="none" rotWithShape="1">
            <a:gsLst>
              <a:gs pos="72000">
                <a:schemeClr val="accent1">
                  <a:alpha val="20000"/>
                </a:schemeClr>
              </a:gs>
              <a:gs pos="0">
                <a:schemeClr val="accent2">
                  <a:alpha val="2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000">
              <a:latin typeface="Montserrat" panose="00000500000000000000" pitchFamily="50" charset="0"/>
            </a:endParaRPr>
          </a:p>
        </p:txBody>
      </p:sp>
      <p:sp>
        <p:nvSpPr>
          <p:cNvPr id="4" name="Rectangle: Rounded Corners 3">
            <a:extLst>
              <a:ext uri="{FF2B5EF4-FFF2-40B4-BE49-F238E27FC236}">
                <a16:creationId xmlns:a16="http://schemas.microsoft.com/office/drawing/2014/main" id="{ED7FE17A-D2AC-4102-939C-592B8D8B5C4F}"/>
              </a:ext>
            </a:extLst>
          </p:cNvPr>
          <p:cNvSpPr/>
          <p:nvPr/>
        </p:nvSpPr>
        <p:spPr>
          <a:xfrm>
            <a:off x="1200026" y="2089038"/>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Spoke to and engaged with a sales representative from the vendor I selected </a:t>
            </a:r>
          </a:p>
        </p:txBody>
      </p:sp>
      <p:sp>
        <p:nvSpPr>
          <p:cNvPr id="10" name="Rectangle: Rounded Corners 9">
            <a:extLst>
              <a:ext uri="{FF2B5EF4-FFF2-40B4-BE49-F238E27FC236}">
                <a16:creationId xmlns:a16="http://schemas.microsoft.com/office/drawing/2014/main" id="{1E2AD172-B5DD-444E-8851-9F3FDAC30137}"/>
              </a:ext>
            </a:extLst>
          </p:cNvPr>
          <p:cNvSpPr/>
          <p:nvPr/>
        </p:nvSpPr>
        <p:spPr>
          <a:xfrm>
            <a:off x="1200026" y="2820628"/>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Conducted anonymous research on potential solutions</a:t>
            </a:r>
          </a:p>
        </p:txBody>
      </p:sp>
      <p:sp>
        <p:nvSpPr>
          <p:cNvPr id="11" name="Rectangle: Rounded Corners 10">
            <a:extLst>
              <a:ext uri="{FF2B5EF4-FFF2-40B4-BE49-F238E27FC236}">
                <a16:creationId xmlns:a16="http://schemas.microsoft.com/office/drawing/2014/main" id="{67F088E4-9412-4143-B38E-8C1EF619A59B}"/>
              </a:ext>
            </a:extLst>
          </p:cNvPr>
          <p:cNvSpPr/>
          <p:nvPr/>
        </p:nvSpPr>
        <p:spPr>
          <a:xfrm>
            <a:off x="1200026" y="3552218"/>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Developed informal list of potential providers</a:t>
            </a:r>
          </a:p>
        </p:txBody>
      </p:sp>
      <p:sp>
        <p:nvSpPr>
          <p:cNvPr id="12" name="Rectangle: Rounded Corners 11">
            <a:extLst>
              <a:ext uri="{FF2B5EF4-FFF2-40B4-BE49-F238E27FC236}">
                <a16:creationId xmlns:a16="http://schemas.microsoft.com/office/drawing/2014/main" id="{187688DC-F48C-41DE-92C5-98C3936076B5}"/>
              </a:ext>
            </a:extLst>
          </p:cNvPr>
          <p:cNvSpPr/>
          <p:nvPr/>
        </p:nvSpPr>
        <p:spPr>
          <a:xfrm>
            <a:off x="1200026" y="4283809"/>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Collected preliminary information on pricing/costs</a:t>
            </a:r>
          </a:p>
        </p:txBody>
      </p:sp>
      <p:sp>
        <p:nvSpPr>
          <p:cNvPr id="13" name="Rectangle: Rounded Corners 12">
            <a:extLst>
              <a:ext uri="{FF2B5EF4-FFF2-40B4-BE49-F238E27FC236}">
                <a16:creationId xmlns:a16="http://schemas.microsoft.com/office/drawing/2014/main" id="{251CD620-5DA8-4449-A4CE-D8DDED14AD81}"/>
              </a:ext>
            </a:extLst>
          </p:cNvPr>
          <p:cNvSpPr/>
          <p:nvPr/>
        </p:nvSpPr>
        <p:spPr>
          <a:xfrm>
            <a:off x="1200026" y="5015399"/>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Brought in other team members to help with research process</a:t>
            </a:r>
          </a:p>
        </p:txBody>
      </p:sp>
      <p:sp>
        <p:nvSpPr>
          <p:cNvPr id="14" name="Rectangle: Rounded Corners 13">
            <a:extLst>
              <a:ext uri="{FF2B5EF4-FFF2-40B4-BE49-F238E27FC236}">
                <a16:creationId xmlns:a16="http://schemas.microsoft.com/office/drawing/2014/main" id="{2A3B5200-0B41-4810-B494-3CF932E5D63E}"/>
              </a:ext>
            </a:extLst>
          </p:cNvPr>
          <p:cNvSpPr/>
          <p:nvPr/>
        </p:nvSpPr>
        <p:spPr>
          <a:xfrm>
            <a:off x="1200026" y="5746987"/>
            <a:ext cx="10439672" cy="561472"/>
          </a:xfrm>
          <a:prstGeom prst="roundRect">
            <a:avLst>
              <a:gd name="adj" fmla="val 50000"/>
            </a:avLst>
          </a:prstGeom>
          <a:solidFill>
            <a:schemeClr val="bg1">
              <a:alpha val="80000"/>
            </a:schemeClr>
          </a:solidFill>
          <a:ln>
            <a:noFill/>
          </a:ln>
          <a:effectLst>
            <a:outerShdw blurRad="203200" dist="63500" dir="2700000" sx="98000" sy="98000" algn="t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rtlCol="0" anchor="ctr"/>
          <a:lstStyle/>
          <a:p>
            <a:r>
              <a:rPr lang="en-US" sz="1000" dirty="0">
                <a:solidFill>
                  <a:schemeClr val="tx2"/>
                </a:solidFill>
                <a:latin typeface="Montserrat" panose="00000500000000000000" pitchFamily="50" charset="0"/>
              </a:rPr>
              <a:t>Evaluated which solutions would fit well with existing partners</a:t>
            </a:r>
          </a:p>
        </p:txBody>
      </p:sp>
      <p:sp>
        <p:nvSpPr>
          <p:cNvPr id="22" name="Rectangle: Rounded Corners 21">
            <a:extLst>
              <a:ext uri="{FF2B5EF4-FFF2-40B4-BE49-F238E27FC236}">
                <a16:creationId xmlns:a16="http://schemas.microsoft.com/office/drawing/2014/main" id="{64C51BB8-94B3-4F0A-9F60-B02C9C04CFFB}"/>
              </a:ext>
            </a:extLst>
          </p:cNvPr>
          <p:cNvSpPr/>
          <p:nvPr/>
        </p:nvSpPr>
        <p:spPr>
          <a:xfrm>
            <a:off x="6908799" y="2183547"/>
            <a:ext cx="692131" cy="397854"/>
          </a:xfrm>
          <a:prstGeom prst="roundRect">
            <a:avLst>
              <a:gd name="adj" fmla="val 50000"/>
            </a:avLst>
          </a:prstGeom>
          <a:solidFill>
            <a:schemeClr val="accent1"/>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42%</a:t>
            </a:r>
          </a:p>
        </p:txBody>
      </p:sp>
      <p:sp>
        <p:nvSpPr>
          <p:cNvPr id="23" name="Rectangle: Rounded Corners 22">
            <a:extLst>
              <a:ext uri="{FF2B5EF4-FFF2-40B4-BE49-F238E27FC236}">
                <a16:creationId xmlns:a16="http://schemas.microsoft.com/office/drawing/2014/main" id="{F3541B27-C433-42FF-9C5D-C89803A00F7D}"/>
              </a:ext>
            </a:extLst>
          </p:cNvPr>
          <p:cNvSpPr/>
          <p:nvPr/>
        </p:nvSpPr>
        <p:spPr>
          <a:xfrm>
            <a:off x="7707738" y="2170847"/>
            <a:ext cx="692131" cy="397854"/>
          </a:xfrm>
          <a:prstGeom prst="roundRect">
            <a:avLst>
              <a:gd name="adj" fmla="val 50000"/>
            </a:avLst>
          </a:prstGeom>
          <a:solidFill>
            <a:schemeClr val="accent2"/>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30%</a:t>
            </a:r>
          </a:p>
        </p:txBody>
      </p:sp>
      <p:sp>
        <p:nvSpPr>
          <p:cNvPr id="24" name="Rectangle: Rounded Corners 23">
            <a:extLst>
              <a:ext uri="{FF2B5EF4-FFF2-40B4-BE49-F238E27FC236}">
                <a16:creationId xmlns:a16="http://schemas.microsoft.com/office/drawing/2014/main" id="{6C95B63A-9644-4FEB-B6ED-28E5BA14698D}"/>
              </a:ext>
            </a:extLst>
          </p:cNvPr>
          <p:cNvSpPr/>
          <p:nvPr/>
        </p:nvSpPr>
        <p:spPr>
          <a:xfrm>
            <a:off x="8493977" y="2170847"/>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20%</a:t>
            </a:r>
          </a:p>
        </p:txBody>
      </p:sp>
      <p:sp>
        <p:nvSpPr>
          <p:cNvPr id="25" name="Rectangle: Rounded Corners 24">
            <a:extLst>
              <a:ext uri="{FF2B5EF4-FFF2-40B4-BE49-F238E27FC236}">
                <a16:creationId xmlns:a16="http://schemas.microsoft.com/office/drawing/2014/main" id="{298515F6-F2BF-42D0-B324-830332F35D76}"/>
              </a:ext>
            </a:extLst>
          </p:cNvPr>
          <p:cNvSpPr/>
          <p:nvPr/>
        </p:nvSpPr>
        <p:spPr>
          <a:xfrm>
            <a:off x="9280216" y="217084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5%</a:t>
            </a:r>
          </a:p>
        </p:txBody>
      </p:sp>
      <p:sp>
        <p:nvSpPr>
          <p:cNvPr id="26" name="Rectangle: Rounded Corners 25">
            <a:extLst>
              <a:ext uri="{FF2B5EF4-FFF2-40B4-BE49-F238E27FC236}">
                <a16:creationId xmlns:a16="http://schemas.microsoft.com/office/drawing/2014/main" id="{07712724-8AD9-4CB1-8534-86656E2CACAA}"/>
              </a:ext>
            </a:extLst>
          </p:cNvPr>
          <p:cNvSpPr/>
          <p:nvPr/>
        </p:nvSpPr>
        <p:spPr>
          <a:xfrm>
            <a:off x="10066455" y="217084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27" name="Rectangle: Rounded Corners 26">
            <a:extLst>
              <a:ext uri="{FF2B5EF4-FFF2-40B4-BE49-F238E27FC236}">
                <a16:creationId xmlns:a16="http://schemas.microsoft.com/office/drawing/2014/main" id="{867EED34-9120-4C30-946C-4B09D4DF4555}"/>
              </a:ext>
            </a:extLst>
          </p:cNvPr>
          <p:cNvSpPr/>
          <p:nvPr/>
        </p:nvSpPr>
        <p:spPr>
          <a:xfrm>
            <a:off x="10852695" y="217084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a:t>
            </a:r>
          </a:p>
        </p:txBody>
      </p:sp>
      <p:sp>
        <p:nvSpPr>
          <p:cNvPr id="31" name="Rectangle: Rounded Corners 30">
            <a:extLst>
              <a:ext uri="{FF2B5EF4-FFF2-40B4-BE49-F238E27FC236}">
                <a16:creationId xmlns:a16="http://schemas.microsoft.com/office/drawing/2014/main" id="{550D8FB9-FECB-4409-A862-BD53227C5EA9}"/>
              </a:ext>
            </a:extLst>
          </p:cNvPr>
          <p:cNvSpPr/>
          <p:nvPr/>
        </p:nvSpPr>
        <p:spPr>
          <a:xfrm>
            <a:off x="6921499" y="2902437"/>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28%</a:t>
            </a:r>
          </a:p>
        </p:txBody>
      </p:sp>
      <p:sp>
        <p:nvSpPr>
          <p:cNvPr id="32" name="Rectangle: Rounded Corners 31">
            <a:extLst>
              <a:ext uri="{FF2B5EF4-FFF2-40B4-BE49-F238E27FC236}">
                <a16:creationId xmlns:a16="http://schemas.microsoft.com/office/drawing/2014/main" id="{AF232912-499B-471A-890F-EE463879AB03}"/>
              </a:ext>
            </a:extLst>
          </p:cNvPr>
          <p:cNvSpPr/>
          <p:nvPr/>
        </p:nvSpPr>
        <p:spPr>
          <a:xfrm>
            <a:off x="7707738" y="2902437"/>
            <a:ext cx="692131" cy="397854"/>
          </a:xfrm>
          <a:prstGeom prst="roundRect">
            <a:avLst>
              <a:gd name="adj" fmla="val 50000"/>
            </a:avLst>
          </a:prstGeom>
          <a:solidFill>
            <a:schemeClr val="accent1"/>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45%</a:t>
            </a:r>
          </a:p>
        </p:txBody>
      </p:sp>
      <p:sp>
        <p:nvSpPr>
          <p:cNvPr id="33" name="Rectangle: Rounded Corners 32">
            <a:extLst>
              <a:ext uri="{FF2B5EF4-FFF2-40B4-BE49-F238E27FC236}">
                <a16:creationId xmlns:a16="http://schemas.microsoft.com/office/drawing/2014/main" id="{AB32B7EA-3644-4613-AE1B-2056280ABAF4}"/>
              </a:ext>
            </a:extLst>
          </p:cNvPr>
          <p:cNvSpPr/>
          <p:nvPr/>
        </p:nvSpPr>
        <p:spPr>
          <a:xfrm>
            <a:off x="8493977" y="2902437"/>
            <a:ext cx="692131" cy="397854"/>
          </a:xfrm>
          <a:prstGeom prst="roundRect">
            <a:avLst>
              <a:gd name="adj" fmla="val 50000"/>
            </a:avLst>
          </a:prstGeom>
          <a:solidFill>
            <a:schemeClr val="bg2">
              <a:lumMod val="75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17%</a:t>
            </a:r>
          </a:p>
        </p:txBody>
      </p:sp>
      <p:sp>
        <p:nvSpPr>
          <p:cNvPr id="34" name="Rectangle: Rounded Corners 33">
            <a:extLst>
              <a:ext uri="{FF2B5EF4-FFF2-40B4-BE49-F238E27FC236}">
                <a16:creationId xmlns:a16="http://schemas.microsoft.com/office/drawing/2014/main" id="{6F1BD835-F349-4360-B485-CD3B8FBBBC5C}"/>
              </a:ext>
            </a:extLst>
          </p:cNvPr>
          <p:cNvSpPr/>
          <p:nvPr/>
        </p:nvSpPr>
        <p:spPr>
          <a:xfrm>
            <a:off x="9280216" y="290243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7%</a:t>
            </a:r>
          </a:p>
        </p:txBody>
      </p:sp>
      <p:sp>
        <p:nvSpPr>
          <p:cNvPr id="35" name="Rectangle: Rounded Corners 34">
            <a:extLst>
              <a:ext uri="{FF2B5EF4-FFF2-40B4-BE49-F238E27FC236}">
                <a16:creationId xmlns:a16="http://schemas.microsoft.com/office/drawing/2014/main" id="{1CF5D7B3-2DF9-42AD-BEA1-C2136FD71D91}"/>
              </a:ext>
            </a:extLst>
          </p:cNvPr>
          <p:cNvSpPr/>
          <p:nvPr/>
        </p:nvSpPr>
        <p:spPr>
          <a:xfrm>
            <a:off x="10066455" y="290243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36" name="Rectangle: Rounded Corners 35">
            <a:extLst>
              <a:ext uri="{FF2B5EF4-FFF2-40B4-BE49-F238E27FC236}">
                <a16:creationId xmlns:a16="http://schemas.microsoft.com/office/drawing/2014/main" id="{E581B3A1-578E-45D9-8FB1-CA59F3706D37}"/>
              </a:ext>
            </a:extLst>
          </p:cNvPr>
          <p:cNvSpPr/>
          <p:nvPr/>
        </p:nvSpPr>
        <p:spPr>
          <a:xfrm>
            <a:off x="10852695" y="290243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a:t>
            </a:r>
          </a:p>
        </p:txBody>
      </p:sp>
      <p:sp>
        <p:nvSpPr>
          <p:cNvPr id="38" name="Rectangle: Rounded Corners 37">
            <a:extLst>
              <a:ext uri="{FF2B5EF4-FFF2-40B4-BE49-F238E27FC236}">
                <a16:creationId xmlns:a16="http://schemas.microsoft.com/office/drawing/2014/main" id="{C2A7A40B-F0E8-4579-AFD1-37AA66F0F515}"/>
              </a:ext>
            </a:extLst>
          </p:cNvPr>
          <p:cNvSpPr/>
          <p:nvPr/>
        </p:nvSpPr>
        <p:spPr>
          <a:xfrm>
            <a:off x="6921499" y="3634027"/>
            <a:ext cx="692131" cy="397854"/>
          </a:xfrm>
          <a:prstGeom prst="roundRect">
            <a:avLst>
              <a:gd name="adj" fmla="val 50000"/>
            </a:avLst>
          </a:prstGeom>
          <a:solidFill>
            <a:schemeClr val="accent2"/>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34%</a:t>
            </a:r>
          </a:p>
        </p:txBody>
      </p:sp>
      <p:sp>
        <p:nvSpPr>
          <p:cNvPr id="39" name="Rectangle: Rounded Corners 38">
            <a:extLst>
              <a:ext uri="{FF2B5EF4-FFF2-40B4-BE49-F238E27FC236}">
                <a16:creationId xmlns:a16="http://schemas.microsoft.com/office/drawing/2014/main" id="{505328FA-7EA9-4F9F-A2F5-061902F996C7}"/>
              </a:ext>
            </a:extLst>
          </p:cNvPr>
          <p:cNvSpPr/>
          <p:nvPr/>
        </p:nvSpPr>
        <p:spPr>
          <a:xfrm>
            <a:off x="7707738" y="3634027"/>
            <a:ext cx="692131" cy="397854"/>
          </a:xfrm>
          <a:prstGeom prst="roundRect">
            <a:avLst>
              <a:gd name="adj" fmla="val 50000"/>
            </a:avLst>
          </a:prstGeom>
          <a:solidFill>
            <a:schemeClr val="accent2"/>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37%</a:t>
            </a:r>
          </a:p>
        </p:txBody>
      </p:sp>
      <p:sp>
        <p:nvSpPr>
          <p:cNvPr id="40" name="Rectangle: Rounded Corners 39">
            <a:extLst>
              <a:ext uri="{FF2B5EF4-FFF2-40B4-BE49-F238E27FC236}">
                <a16:creationId xmlns:a16="http://schemas.microsoft.com/office/drawing/2014/main" id="{1EFDB46E-B7AD-41BE-9AFA-0D6806AC7F73}"/>
              </a:ext>
            </a:extLst>
          </p:cNvPr>
          <p:cNvSpPr/>
          <p:nvPr/>
        </p:nvSpPr>
        <p:spPr>
          <a:xfrm>
            <a:off x="8493977" y="3634027"/>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22%</a:t>
            </a:r>
          </a:p>
        </p:txBody>
      </p:sp>
      <p:sp>
        <p:nvSpPr>
          <p:cNvPr id="41" name="Rectangle: Rounded Corners 40">
            <a:extLst>
              <a:ext uri="{FF2B5EF4-FFF2-40B4-BE49-F238E27FC236}">
                <a16:creationId xmlns:a16="http://schemas.microsoft.com/office/drawing/2014/main" id="{56286FFD-3A19-47D0-B435-B26EF01630B7}"/>
              </a:ext>
            </a:extLst>
          </p:cNvPr>
          <p:cNvSpPr/>
          <p:nvPr/>
        </p:nvSpPr>
        <p:spPr>
          <a:xfrm>
            <a:off x="9280216" y="363402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a:t>
            </a:r>
          </a:p>
        </p:txBody>
      </p:sp>
      <p:sp>
        <p:nvSpPr>
          <p:cNvPr id="42" name="Rectangle: Rounded Corners 41">
            <a:extLst>
              <a:ext uri="{FF2B5EF4-FFF2-40B4-BE49-F238E27FC236}">
                <a16:creationId xmlns:a16="http://schemas.microsoft.com/office/drawing/2014/main" id="{C85878D1-D5B5-4B9E-A4EB-FA3457D35B0E}"/>
              </a:ext>
            </a:extLst>
          </p:cNvPr>
          <p:cNvSpPr/>
          <p:nvPr/>
        </p:nvSpPr>
        <p:spPr>
          <a:xfrm>
            <a:off x="10066455" y="363402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43" name="Rectangle: Rounded Corners 42">
            <a:extLst>
              <a:ext uri="{FF2B5EF4-FFF2-40B4-BE49-F238E27FC236}">
                <a16:creationId xmlns:a16="http://schemas.microsoft.com/office/drawing/2014/main" id="{ADC82482-484A-431D-A66A-0F014DA1408F}"/>
              </a:ext>
            </a:extLst>
          </p:cNvPr>
          <p:cNvSpPr/>
          <p:nvPr/>
        </p:nvSpPr>
        <p:spPr>
          <a:xfrm>
            <a:off x="10852695" y="363402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a:t>
            </a:r>
          </a:p>
        </p:txBody>
      </p:sp>
      <p:sp>
        <p:nvSpPr>
          <p:cNvPr id="45" name="Rectangle: Rounded Corners 44">
            <a:extLst>
              <a:ext uri="{FF2B5EF4-FFF2-40B4-BE49-F238E27FC236}">
                <a16:creationId xmlns:a16="http://schemas.microsoft.com/office/drawing/2014/main" id="{839D501E-52FF-4172-BFFB-8555D4B3BE14}"/>
              </a:ext>
            </a:extLst>
          </p:cNvPr>
          <p:cNvSpPr/>
          <p:nvPr/>
        </p:nvSpPr>
        <p:spPr>
          <a:xfrm>
            <a:off x="6921499" y="4365617"/>
            <a:ext cx="692131" cy="397854"/>
          </a:xfrm>
          <a:prstGeom prst="roundRect">
            <a:avLst>
              <a:gd name="adj" fmla="val 50000"/>
            </a:avLst>
          </a:prstGeom>
          <a:solidFill>
            <a:schemeClr val="accent2"/>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36%</a:t>
            </a:r>
          </a:p>
        </p:txBody>
      </p:sp>
      <p:sp>
        <p:nvSpPr>
          <p:cNvPr id="46" name="Rectangle: Rounded Corners 45">
            <a:extLst>
              <a:ext uri="{FF2B5EF4-FFF2-40B4-BE49-F238E27FC236}">
                <a16:creationId xmlns:a16="http://schemas.microsoft.com/office/drawing/2014/main" id="{878147EC-1288-4808-A528-17453D291D55}"/>
              </a:ext>
            </a:extLst>
          </p:cNvPr>
          <p:cNvSpPr/>
          <p:nvPr/>
        </p:nvSpPr>
        <p:spPr>
          <a:xfrm>
            <a:off x="7707738" y="4365617"/>
            <a:ext cx="692131" cy="397854"/>
          </a:xfrm>
          <a:prstGeom prst="roundRect">
            <a:avLst>
              <a:gd name="adj" fmla="val 50000"/>
            </a:avLst>
          </a:prstGeom>
          <a:solidFill>
            <a:schemeClr val="accent1"/>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42%</a:t>
            </a:r>
          </a:p>
        </p:txBody>
      </p:sp>
      <p:sp>
        <p:nvSpPr>
          <p:cNvPr id="47" name="Rectangle: Rounded Corners 46">
            <a:extLst>
              <a:ext uri="{FF2B5EF4-FFF2-40B4-BE49-F238E27FC236}">
                <a16:creationId xmlns:a16="http://schemas.microsoft.com/office/drawing/2014/main" id="{73F03B75-DA96-4F6D-9B6C-BEA5916D37A1}"/>
              </a:ext>
            </a:extLst>
          </p:cNvPr>
          <p:cNvSpPr/>
          <p:nvPr/>
        </p:nvSpPr>
        <p:spPr>
          <a:xfrm>
            <a:off x="8493977" y="4365617"/>
            <a:ext cx="692131" cy="397854"/>
          </a:xfrm>
          <a:prstGeom prst="roundRect">
            <a:avLst>
              <a:gd name="adj" fmla="val 50000"/>
            </a:avLst>
          </a:prstGeom>
          <a:solidFill>
            <a:schemeClr val="bg2">
              <a:lumMod val="75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14%</a:t>
            </a:r>
          </a:p>
        </p:txBody>
      </p:sp>
      <p:sp>
        <p:nvSpPr>
          <p:cNvPr id="48" name="Rectangle: Rounded Corners 47">
            <a:extLst>
              <a:ext uri="{FF2B5EF4-FFF2-40B4-BE49-F238E27FC236}">
                <a16:creationId xmlns:a16="http://schemas.microsoft.com/office/drawing/2014/main" id="{AA654C04-3E89-4FC2-8B12-A0EBC6F033BA}"/>
              </a:ext>
            </a:extLst>
          </p:cNvPr>
          <p:cNvSpPr/>
          <p:nvPr/>
        </p:nvSpPr>
        <p:spPr>
          <a:xfrm>
            <a:off x="9280216" y="436561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5%</a:t>
            </a:r>
          </a:p>
        </p:txBody>
      </p:sp>
      <p:sp>
        <p:nvSpPr>
          <p:cNvPr id="49" name="Rectangle: Rounded Corners 48">
            <a:extLst>
              <a:ext uri="{FF2B5EF4-FFF2-40B4-BE49-F238E27FC236}">
                <a16:creationId xmlns:a16="http://schemas.microsoft.com/office/drawing/2014/main" id="{E2E9D399-BC5A-436D-997C-FD4917CDB8C4}"/>
              </a:ext>
            </a:extLst>
          </p:cNvPr>
          <p:cNvSpPr/>
          <p:nvPr/>
        </p:nvSpPr>
        <p:spPr>
          <a:xfrm>
            <a:off x="10066455" y="436561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a:t>
            </a:r>
          </a:p>
        </p:txBody>
      </p:sp>
      <p:sp>
        <p:nvSpPr>
          <p:cNvPr id="50" name="Rectangle: Rounded Corners 49">
            <a:extLst>
              <a:ext uri="{FF2B5EF4-FFF2-40B4-BE49-F238E27FC236}">
                <a16:creationId xmlns:a16="http://schemas.microsoft.com/office/drawing/2014/main" id="{F85F0A2D-B5A5-4555-B874-3AE5B2E5526C}"/>
              </a:ext>
            </a:extLst>
          </p:cNvPr>
          <p:cNvSpPr/>
          <p:nvPr/>
        </p:nvSpPr>
        <p:spPr>
          <a:xfrm>
            <a:off x="10852695" y="436561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52" name="Rectangle: Rounded Corners 51">
            <a:extLst>
              <a:ext uri="{FF2B5EF4-FFF2-40B4-BE49-F238E27FC236}">
                <a16:creationId xmlns:a16="http://schemas.microsoft.com/office/drawing/2014/main" id="{CC427166-A07E-4622-B0CD-6FEBA1A1894F}"/>
              </a:ext>
            </a:extLst>
          </p:cNvPr>
          <p:cNvSpPr/>
          <p:nvPr/>
        </p:nvSpPr>
        <p:spPr>
          <a:xfrm>
            <a:off x="6921499" y="5097207"/>
            <a:ext cx="692131" cy="397854"/>
          </a:xfrm>
          <a:prstGeom prst="roundRect">
            <a:avLst>
              <a:gd name="adj" fmla="val 50000"/>
            </a:avLst>
          </a:prstGeom>
          <a:solidFill>
            <a:schemeClr val="accent2"/>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32%</a:t>
            </a:r>
          </a:p>
        </p:txBody>
      </p:sp>
      <p:sp>
        <p:nvSpPr>
          <p:cNvPr id="53" name="Rectangle: Rounded Corners 52">
            <a:extLst>
              <a:ext uri="{FF2B5EF4-FFF2-40B4-BE49-F238E27FC236}">
                <a16:creationId xmlns:a16="http://schemas.microsoft.com/office/drawing/2014/main" id="{014FA7C9-2AF2-4387-8768-A22AF29915C6}"/>
              </a:ext>
            </a:extLst>
          </p:cNvPr>
          <p:cNvSpPr/>
          <p:nvPr/>
        </p:nvSpPr>
        <p:spPr>
          <a:xfrm>
            <a:off x="7707738" y="5097207"/>
            <a:ext cx="692131" cy="397854"/>
          </a:xfrm>
          <a:prstGeom prst="roundRect">
            <a:avLst>
              <a:gd name="adj" fmla="val 50000"/>
            </a:avLst>
          </a:prstGeom>
          <a:solidFill>
            <a:schemeClr val="accent1"/>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41%</a:t>
            </a:r>
          </a:p>
        </p:txBody>
      </p:sp>
      <p:sp>
        <p:nvSpPr>
          <p:cNvPr id="54" name="Rectangle: Rounded Corners 53">
            <a:extLst>
              <a:ext uri="{FF2B5EF4-FFF2-40B4-BE49-F238E27FC236}">
                <a16:creationId xmlns:a16="http://schemas.microsoft.com/office/drawing/2014/main" id="{FADDEE04-10FD-49E5-B1FE-2C34FB2B35D7}"/>
              </a:ext>
            </a:extLst>
          </p:cNvPr>
          <p:cNvSpPr/>
          <p:nvPr/>
        </p:nvSpPr>
        <p:spPr>
          <a:xfrm>
            <a:off x="8493977" y="5097207"/>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20%</a:t>
            </a:r>
          </a:p>
        </p:txBody>
      </p:sp>
      <p:sp>
        <p:nvSpPr>
          <p:cNvPr id="55" name="Rectangle: Rounded Corners 54">
            <a:extLst>
              <a:ext uri="{FF2B5EF4-FFF2-40B4-BE49-F238E27FC236}">
                <a16:creationId xmlns:a16="http://schemas.microsoft.com/office/drawing/2014/main" id="{B4152BEF-0882-4242-84A2-FDC342BAF04C}"/>
              </a:ext>
            </a:extLst>
          </p:cNvPr>
          <p:cNvSpPr/>
          <p:nvPr/>
        </p:nvSpPr>
        <p:spPr>
          <a:xfrm>
            <a:off x="9280216" y="509720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5%</a:t>
            </a:r>
          </a:p>
        </p:txBody>
      </p:sp>
      <p:sp>
        <p:nvSpPr>
          <p:cNvPr id="56" name="Rectangle: Rounded Corners 55">
            <a:extLst>
              <a:ext uri="{FF2B5EF4-FFF2-40B4-BE49-F238E27FC236}">
                <a16:creationId xmlns:a16="http://schemas.microsoft.com/office/drawing/2014/main" id="{968C374C-2B61-4F86-B15B-7D5C3B6CF62A}"/>
              </a:ext>
            </a:extLst>
          </p:cNvPr>
          <p:cNvSpPr/>
          <p:nvPr/>
        </p:nvSpPr>
        <p:spPr>
          <a:xfrm>
            <a:off x="10066455" y="5097207"/>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57" name="Rectangle: Rounded Corners 56">
            <a:extLst>
              <a:ext uri="{FF2B5EF4-FFF2-40B4-BE49-F238E27FC236}">
                <a16:creationId xmlns:a16="http://schemas.microsoft.com/office/drawing/2014/main" id="{EC9AAB5C-3766-495F-8520-FF33FD819071}"/>
              </a:ext>
            </a:extLst>
          </p:cNvPr>
          <p:cNvSpPr/>
          <p:nvPr/>
        </p:nvSpPr>
        <p:spPr>
          <a:xfrm>
            <a:off x="10852695" y="5097207"/>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8%</a:t>
            </a:r>
          </a:p>
        </p:txBody>
      </p:sp>
      <p:sp>
        <p:nvSpPr>
          <p:cNvPr id="59" name="Rectangle: Rounded Corners 58">
            <a:extLst>
              <a:ext uri="{FF2B5EF4-FFF2-40B4-BE49-F238E27FC236}">
                <a16:creationId xmlns:a16="http://schemas.microsoft.com/office/drawing/2014/main" id="{83167EBB-0851-4D0A-AEF7-1364F937FC60}"/>
              </a:ext>
            </a:extLst>
          </p:cNvPr>
          <p:cNvSpPr/>
          <p:nvPr/>
        </p:nvSpPr>
        <p:spPr>
          <a:xfrm>
            <a:off x="6921499" y="5828796"/>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29%</a:t>
            </a:r>
          </a:p>
        </p:txBody>
      </p:sp>
      <p:sp>
        <p:nvSpPr>
          <p:cNvPr id="60" name="Rectangle: Rounded Corners 59">
            <a:extLst>
              <a:ext uri="{FF2B5EF4-FFF2-40B4-BE49-F238E27FC236}">
                <a16:creationId xmlns:a16="http://schemas.microsoft.com/office/drawing/2014/main" id="{F2F1DBA6-DB51-4A2C-BDAA-FCCE10CEA09F}"/>
              </a:ext>
            </a:extLst>
          </p:cNvPr>
          <p:cNvSpPr/>
          <p:nvPr/>
        </p:nvSpPr>
        <p:spPr>
          <a:xfrm>
            <a:off x="7707738" y="5828796"/>
            <a:ext cx="692131" cy="397854"/>
          </a:xfrm>
          <a:prstGeom prst="roundRect">
            <a:avLst>
              <a:gd name="adj" fmla="val 50000"/>
            </a:avLst>
          </a:prstGeom>
          <a:solidFill>
            <a:schemeClr val="accent1"/>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41%</a:t>
            </a:r>
          </a:p>
        </p:txBody>
      </p:sp>
      <p:sp>
        <p:nvSpPr>
          <p:cNvPr id="61" name="Rectangle: Rounded Corners 60">
            <a:extLst>
              <a:ext uri="{FF2B5EF4-FFF2-40B4-BE49-F238E27FC236}">
                <a16:creationId xmlns:a16="http://schemas.microsoft.com/office/drawing/2014/main" id="{6DB5D397-BF0E-47B1-B2DF-0570C77200DB}"/>
              </a:ext>
            </a:extLst>
          </p:cNvPr>
          <p:cNvSpPr/>
          <p:nvPr/>
        </p:nvSpPr>
        <p:spPr>
          <a:xfrm>
            <a:off x="8493977" y="5828796"/>
            <a:ext cx="692131" cy="397854"/>
          </a:xfrm>
          <a:prstGeom prst="roundRect">
            <a:avLst>
              <a:gd name="adj" fmla="val 50000"/>
            </a:avLst>
          </a:prstGeom>
          <a:solidFill>
            <a:schemeClr val="accent3"/>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20%</a:t>
            </a:r>
          </a:p>
        </p:txBody>
      </p:sp>
      <p:sp>
        <p:nvSpPr>
          <p:cNvPr id="62" name="Rectangle: Rounded Corners 61">
            <a:extLst>
              <a:ext uri="{FF2B5EF4-FFF2-40B4-BE49-F238E27FC236}">
                <a16:creationId xmlns:a16="http://schemas.microsoft.com/office/drawing/2014/main" id="{B8DA8816-78FE-4EC5-B284-DB37B129C761}"/>
              </a:ext>
            </a:extLst>
          </p:cNvPr>
          <p:cNvSpPr/>
          <p:nvPr/>
        </p:nvSpPr>
        <p:spPr>
          <a:xfrm>
            <a:off x="9280216" y="5828796"/>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5%</a:t>
            </a:r>
          </a:p>
        </p:txBody>
      </p:sp>
      <p:sp>
        <p:nvSpPr>
          <p:cNvPr id="63" name="Rectangle: Rounded Corners 62">
            <a:extLst>
              <a:ext uri="{FF2B5EF4-FFF2-40B4-BE49-F238E27FC236}">
                <a16:creationId xmlns:a16="http://schemas.microsoft.com/office/drawing/2014/main" id="{F188968B-2DC7-42AA-BBD8-80F7BCA0CE89}"/>
              </a:ext>
            </a:extLst>
          </p:cNvPr>
          <p:cNvSpPr/>
          <p:nvPr/>
        </p:nvSpPr>
        <p:spPr>
          <a:xfrm>
            <a:off x="10066455" y="5828796"/>
            <a:ext cx="692131" cy="397854"/>
          </a:xfrm>
          <a:prstGeom prst="roundRect">
            <a:avLst>
              <a:gd name="adj" fmla="val 50000"/>
            </a:avLst>
          </a:prstGeom>
          <a:solidFill>
            <a:schemeClr val="bg2">
              <a:lumMod val="90000"/>
            </a:schemeClr>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1%</a:t>
            </a:r>
          </a:p>
        </p:txBody>
      </p:sp>
      <p:sp>
        <p:nvSpPr>
          <p:cNvPr id="64" name="Rectangle: Rounded Corners 63">
            <a:extLst>
              <a:ext uri="{FF2B5EF4-FFF2-40B4-BE49-F238E27FC236}">
                <a16:creationId xmlns:a16="http://schemas.microsoft.com/office/drawing/2014/main" id="{C78152C3-039C-4FD3-8FE9-2075A7C92DE0}"/>
              </a:ext>
            </a:extLst>
          </p:cNvPr>
          <p:cNvSpPr/>
          <p:nvPr/>
        </p:nvSpPr>
        <p:spPr>
          <a:xfrm>
            <a:off x="10852695" y="5828796"/>
            <a:ext cx="692131" cy="397854"/>
          </a:xfrm>
          <a:prstGeom prst="roundRect">
            <a:avLst>
              <a:gd name="adj" fmla="val 50000"/>
            </a:avLst>
          </a:prstGeom>
          <a:solidFill>
            <a:srgbClr val="C0BCBC"/>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chemeClr val="bg1"/>
                </a:solidFill>
                <a:latin typeface="Montserrat" panose="00000500000000000000" pitchFamily="50" charset="0"/>
              </a:rPr>
              <a:t>4%</a:t>
            </a:r>
          </a:p>
        </p:txBody>
      </p:sp>
      <p:sp>
        <p:nvSpPr>
          <p:cNvPr id="29" name="TextBox 28">
            <a:extLst>
              <a:ext uri="{FF2B5EF4-FFF2-40B4-BE49-F238E27FC236}">
                <a16:creationId xmlns:a16="http://schemas.microsoft.com/office/drawing/2014/main" id="{67D33E81-9E0C-44CB-B59D-4DBBCF4675F9}"/>
              </a:ext>
            </a:extLst>
          </p:cNvPr>
          <p:cNvSpPr txBox="1"/>
          <p:nvPr/>
        </p:nvSpPr>
        <p:spPr>
          <a:xfrm>
            <a:off x="7092800" y="1708636"/>
            <a:ext cx="324128" cy="261610"/>
          </a:xfrm>
          <a:prstGeom prst="rect">
            <a:avLst/>
          </a:prstGeom>
          <a:noFill/>
        </p:spPr>
        <p:txBody>
          <a:bodyPr wrap="none" rtlCol="0">
            <a:spAutoFit/>
          </a:bodyPr>
          <a:lstStyle/>
          <a:p>
            <a:pPr algn="ctr"/>
            <a:r>
              <a:rPr lang="en-US" sz="1100" b="1" dirty="0">
                <a:latin typeface="Montserrat" panose="00000500000000000000" pitchFamily="50" charset="0"/>
              </a:rPr>
              <a:t>&lt;1</a:t>
            </a:r>
          </a:p>
        </p:txBody>
      </p:sp>
      <p:sp>
        <p:nvSpPr>
          <p:cNvPr id="67" name="TextBox 66">
            <a:extLst>
              <a:ext uri="{FF2B5EF4-FFF2-40B4-BE49-F238E27FC236}">
                <a16:creationId xmlns:a16="http://schemas.microsoft.com/office/drawing/2014/main" id="{BEE30E03-4D56-45C7-B5C2-FEF0B19DBCD6}"/>
              </a:ext>
            </a:extLst>
          </p:cNvPr>
          <p:cNvSpPr txBox="1"/>
          <p:nvPr/>
        </p:nvSpPr>
        <p:spPr>
          <a:xfrm>
            <a:off x="10968569" y="1708636"/>
            <a:ext cx="460382" cy="261610"/>
          </a:xfrm>
          <a:prstGeom prst="rect">
            <a:avLst/>
          </a:prstGeom>
          <a:noFill/>
        </p:spPr>
        <p:txBody>
          <a:bodyPr wrap="none" rtlCol="0">
            <a:spAutoFit/>
          </a:bodyPr>
          <a:lstStyle/>
          <a:p>
            <a:pPr algn="ctr"/>
            <a:r>
              <a:rPr lang="en-US" sz="1100" b="1" dirty="0">
                <a:latin typeface="Montserrat" panose="00000500000000000000" pitchFamily="50" charset="0"/>
              </a:rPr>
              <a:t>N/A</a:t>
            </a:r>
          </a:p>
        </p:txBody>
      </p:sp>
      <p:sp>
        <p:nvSpPr>
          <p:cNvPr id="68" name="TextBox 67">
            <a:extLst>
              <a:ext uri="{FF2B5EF4-FFF2-40B4-BE49-F238E27FC236}">
                <a16:creationId xmlns:a16="http://schemas.microsoft.com/office/drawing/2014/main" id="{119A1869-2543-4EE7-A17F-DAD91FD2BFB6}"/>
              </a:ext>
            </a:extLst>
          </p:cNvPr>
          <p:cNvSpPr txBox="1"/>
          <p:nvPr/>
        </p:nvSpPr>
        <p:spPr>
          <a:xfrm>
            <a:off x="10206238" y="1708636"/>
            <a:ext cx="407484" cy="261610"/>
          </a:xfrm>
          <a:prstGeom prst="rect">
            <a:avLst/>
          </a:prstGeom>
          <a:noFill/>
        </p:spPr>
        <p:txBody>
          <a:bodyPr wrap="none" rtlCol="0">
            <a:spAutoFit/>
          </a:bodyPr>
          <a:lstStyle/>
          <a:p>
            <a:pPr algn="ctr"/>
            <a:r>
              <a:rPr lang="en-US" sz="1100" b="1" dirty="0">
                <a:latin typeface="Montserrat" panose="00000500000000000000" pitchFamily="50" charset="0"/>
              </a:rPr>
              <a:t>&gt;12</a:t>
            </a:r>
          </a:p>
        </p:txBody>
      </p:sp>
      <p:sp>
        <p:nvSpPr>
          <p:cNvPr id="69" name="TextBox 68">
            <a:extLst>
              <a:ext uri="{FF2B5EF4-FFF2-40B4-BE49-F238E27FC236}">
                <a16:creationId xmlns:a16="http://schemas.microsoft.com/office/drawing/2014/main" id="{2C3AD45A-D0CB-4E50-9205-7966DEF99180}"/>
              </a:ext>
            </a:extLst>
          </p:cNvPr>
          <p:cNvSpPr txBox="1"/>
          <p:nvPr/>
        </p:nvSpPr>
        <p:spPr>
          <a:xfrm>
            <a:off x="9387804" y="1708636"/>
            <a:ext cx="466795" cy="261610"/>
          </a:xfrm>
          <a:prstGeom prst="rect">
            <a:avLst/>
          </a:prstGeom>
          <a:noFill/>
        </p:spPr>
        <p:txBody>
          <a:bodyPr wrap="none" rtlCol="0">
            <a:spAutoFit/>
          </a:bodyPr>
          <a:lstStyle/>
          <a:p>
            <a:pPr algn="ctr"/>
            <a:r>
              <a:rPr lang="en-US" sz="1100" b="1" dirty="0">
                <a:latin typeface="Montserrat" panose="00000500000000000000" pitchFamily="50" charset="0"/>
              </a:rPr>
              <a:t>6-12</a:t>
            </a:r>
          </a:p>
        </p:txBody>
      </p:sp>
      <p:sp>
        <p:nvSpPr>
          <p:cNvPr id="70" name="TextBox 69">
            <a:extLst>
              <a:ext uri="{FF2B5EF4-FFF2-40B4-BE49-F238E27FC236}">
                <a16:creationId xmlns:a16="http://schemas.microsoft.com/office/drawing/2014/main" id="{12FBF10C-21EC-44E1-A1A8-323EC49813B3}"/>
              </a:ext>
            </a:extLst>
          </p:cNvPr>
          <p:cNvSpPr txBox="1"/>
          <p:nvPr/>
        </p:nvSpPr>
        <p:spPr>
          <a:xfrm>
            <a:off x="8626276" y="1708636"/>
            <a:ext cx="412293" cy="261610"/>
          </a:xfrm>
          <a:prstGeom prst="rect">
            <a:avLst/>
          </a:prstGeom>
          <a:noFill/>
        </p:spPr>
        <p:txBody>
          <a:bodyPr wrap="none" rtlCol="0">
            <a:spAutoFit/>
          </a:bodyPr>
          <a:lstStyle/>
          <a:p>
            <a:pPr algn="ctr"/>
            <a:r>
              <a:rPr lang="en-US" sz="1100" b="1" dirty="0">
                <a:latin typeface="Montserrat" panose="00000500000000000000" pitchFamily="50" charset="0"/>
              </a:rPr>
              <a:t>3-6</a:t>
            </a:r>
          </a:p>
        </p:txBody>
      </p:sp>
      <p:sp>
        <p:nvSpPr>
          <p:cNvPr id="71" name="TextBox 70">
            <a:extLst>
              <a:ext uri="{FF2B5EF4-FFF2-40B4-BE49-F238E27FC236}">
                <a16:creationId xmlns:a16="http://schemas.microsoft.com/office/drawing/2014/main" id="{9DD72BB9-A3E4-4E8F-9EBA-71E9194332E0}"/>
              </a:ext>
            </a:extLst>
          </p:cNvPr>
          <p:cNvSpPr txBox="1"/>
          <p:nvPr/>
        </p:nvSpPr>
        <p:spPr>
          <a:xfrm>
            <a:off x="7855130" y="1708636"/>
            <a:ext cx="377026" cy="261610"/>
          </a:xfrm>
          <a:prstGeom prst="rect">
            <a:avLst/>
          </a:prstGeom>
          <a:noFill/>
        </p:spPr>
        <p:txBody>
          <a:bodyPr wrap="none" rtlCol="0">
            <a:spAutoFit/>
          </a:bodyPr>
          <a:lstStyle/>
          <a:p>
            <a:pPr algn="ctr"/>
            <a:r>
              <a:rPr lang="en-US" sz="1100" b="1" dirty="0">
                <a:latin typeface="Montserrat" panose="00000500000000000000" pitchFamily="50" charset="0"/>
              </a:rPr>
              <a:t>1-3</a:t>
            </a:r>
          </a:p>
        </p:txBody>
      </p:sp>
      <p:sp>
        <p:nvSpPr>
          <p:cNvPr id="72" name="TextBox 71">
            <a:extLst>
              <a:ext uri="{FF2B5EF4-FFF2-40B4-BE49-F238E27FC236}">
                <a16:creationId xmlns:a16="http://schemas.microsoft.com/office/drawing/2014/main" id="{5D665A3A-8492-458A-883A-753926CDC1B8}"/>
              </a:ext>
            </a:extLst>
          </p:cNvPr>
          <p:cNvSpPr txBox="1"/>
          <p:nvPr/>
        </p:nvSpPr>
        <p:spPr>
          <a:xfrm>
            <a:off x="8780216" y="1320559"/>
            <a:ext cx="893193" cy="307777"/>
          </a:xfrm>
          <a:prstGeom prst="rect">
            <a:avLst/>
          </a:prstGeom>
          <a:noFill/>
        </p:spPr>
        <p:txBody>
          <a:bodyPr wrap="none" rtlCol="0">
            <a:spAutoFit/>
          </a:bodyPr>
          <a:lstStyle/>
          <a:p>
            <a:pPr algn="ctr"/>
            <a:r>
              <a:rPr lang="en-US" sz="1400" b="1" dirty="0">
                <a:gradFill>
                  <a:gsLst>
                    <a:gs pos="72000">
                      <a:schemeClr val="accent1"/>
                    </a:gs>
                    <a:gs pos="0">
                      <a:schemeClr val="accent2"/>
                    </a:gs>
                  </a:gsLst>
                  <a:path path="circle">
                    <a:fillToRect r="100000" b="100000"/>
                  </a:path>
                </a:gradFill>
                <a:latin typeface="Montserrat" panose="00000500000000000000" pitchFamily="50" charset="0"/>
              </a:rPr>
              <a:t>Months</a:t>
            </a:r>
          </a:p>
        </p:txBody>
      </p:sp>
    </p:spTree>
    <p:extLst>
      <p:ext uri="{BB962C8B-B14F-4D97-AF65-F5344CB8AC3E}">
        <p14:creationId xmlns:p14="http://schemas.microsoft.com/office/powerpoint/2010/main" val="4018922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par>
                                <p:cTn id="8" presetID="42" presetClass="path" presetSubtype="0" accel="50000" decel="50000" fill="hold" grpId="1" nodeType="withEffect">
                                  <p:stCondLst>
                                    <p:cond delay="0"/>
                                  </p:stCondLst>
                                  <p:childTnLst>
                                    <p:animMotion origin="layout" path="M -2.5E-6 -0.04352 L -2.5E-6 -1.85185E-6 " pathEditMode="relative" rAng="0" ptsTypes="AA">
                                      <p:cBhvr>
                                        <p:cTn id="9" dur="1500" fill="hold"/>
                                        <p:tgtEl>
                                          <p:spTgt spid="4"/>
                                        </p:tgtEl>
                                        <p:attrNameLst>
                                          <p:attrName>ppt_x</p:attrName>
                                          <p:attrName>ppt_y</p:attrName>
                                        </p:attrNameLst>
                                      </p:cBhvr>
                                      <p:rCtr x="0" y="2176"/>
                                    </p:animMotion>
                                  </p:childTnLst>
                                </p:cTn>
                              </p:par>
                              <p:par>
                                <p:cTn id="10" presetID="22" presetClass="entr" presetSubtype="4" fill="hold" grpId="0" nodeType="withEffect">
                                  <p:stCondLst>
                                    <p:cond delay="25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1000"/>
                                        <p:tgtEl>
                                          <p:spTgt spid="10"/>
                                        </p:tgtEl>
                                      </p:cBhvr>
                                    </p:animEffect>
                                  </p:childTnLst>
                                </p:cTn>
                              </p:par>
                              <p:par>
                                <p:cTn id="13" presetID="42" presetClass="path" presetSubtype="0" accel="50000" decel="50000" fill="hold" grpId="1" nodeType="withEffect">
                                  <p:stCondLst>
                                    <p:cond delay="250"/>
                                  </p:stCondLst>
                                  <p:childTnLst>
                                    <p:animMotion origin="layout" path="M -2.5E-6 -0.04352 L -2.5E-6 -1.85185E-6 " pathEditMode="relative" rAng="0" ptsTypes="AA">
                                      <p:cBhvr>
                                        <p:cTn id="14" dur="1500" fill="hold"/>
                                        <p:tgtEl>
                                          <p:spTgt spid="10"/>
                                        </p:tgtEl>
                                        <p:attrNameLst>
                                          <p:attrName>ppt_x</p:attrName>
                                          <p:attrName>ppt_y</p:attrName>
                                        </p:attrNameLst>
                                      </p:cBhvr>
                                      <p:rCtr x="0" y="2176"/>
                                    </p:animMotion>
                                  </p:childTnLst>
                                </p:cTn>
                              </p:par>
                              <p:par>
                                <p:cTn id="15" presetID="22" presetClass="entr" presetSubtype="4" fill="hold" grpId="0" nodeType="withEffect">
                                  <p:stCondLst>
                                    <p:cond delay="500"/>
                                  </p:stCondLst>
                                  <p:childTnLst>
                                    <p:set>
                                      <p:cBhvr>
                                        <p:cTn id="16" dur="1" fill="hold">
                                          <p:stCondLst>
                                            <p:cond delay="0"/>
                                          </p:stCondLst>
                                        </p:cTn>
                                        <p:tgtEl>
                                          <p:spTgt spid="11"/>
                                        </p:tgtEl>
                                        <p:attrNameLst>
                                          <p:attrName>style.visibility</p:attrName>
                                        </p:attrNameLst>
                                      </p:cBhvr>
                                      <p:to>
                                        <p:strVal val="visible"/>
                                      </p:to>
                                    </p:set>
                                    <p:animEffect transition="in" filter="wipe(down)">
                                      <p:cBhvr>
                                        <p:cTn id="17" dur="1000"/>
                                        <p:tgtEl>
                                          <p:spTgt spid="11"/>
                                        </p:tgtEl>
                                      </p:cBhvr>
                                    </p:animEffect>
                                  </p:childTnLst>
                                </p:cTn>
                              </p:par>
                              <p:par>
                                <p:cTn id="18" presetID="42" presetClass="path" presetSubtype="0" accel="50000" decel="50000" fill="hold" grpId="1" nodeType="withEffect">
                                  <p:stCondLst>
                                    <p:cond delay="500"/>
                                  </p:stCondLst>
                                  <p:childTnLst>
                                    <p:animMotion origin="layout" path="M -2.5E-6 -0.04352 L -2.5E-6 -1.85185E-6 " pathEditMode="relative" rAng="0" ptsTypes="AA">
                                      <p:cBhvr>
                                        <p:cTn id="19" dur="1500" fill="hold"/>
                                        <p:tgtEl>
                                          <p:spTgt spid="11"/>
                                        </p:tgtEl>
                                        <p:attrNameLst>
                                          <p:attrName>ppt_x</p:attrName>
                                          <p:attrName>ppt_y</p:attrName>
                                        </p:attrNameLst>
                                      </p:cBhvr>
                                      <p:rCtr x="0" y="2176"/>
                                    </p:animMotion>
                                  </p:childTnLst>
                                </p:cTn>
                              </p:par>
                              <p:par>
                                <p:cTn id="20" presetID="22" presetClass="entr" presetSubtype="4" fill="hold" grpId="0" nodeType="withEffect">
                                  <p:stCondLst>
                                    <p:cond delay="75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1000"/>
                                        <p:tgtEl>
                                          <p:spTgt spid="12"/>
                                        </p:tgtEl>
                                      </p:cBhvr>
                                    </p:animEffect>
                                  </p:childTnLst>
                                </p:cTn>
                              </p:par>
                              <p:par>
                                <p:cTn id="23" presetID="42" presetClass="path" presetSubtype="0" accel="50000" decel="50000" fill="hold" grpId="1" nodeType="withEffect">
                                  <p:stCondLst>
                                    <p:cond delay="750"/>
                                  </p:stCondLst>
                                  <p:childTnLst>
                                    <p:animMotion origin="layout" path="M -2.5E-6 -0.04352 L -2.5E-6 -1.85185E-6 " pathEditMode="relative" rAng="0" ptsTypes="AA">
                                      <p:cBhvr>
                                        <p:cTn id="24" dur="1500" fill="hold"/>
                                        <p:tgtEl>
                                          <p:spTgt spid="12"/>
                                        </p:tgtEl>
                                        <p:attrNameLst>
                                          <p:attrName>ppt_x</p:attrName>
                                          <p:attrName>ppt_y</p:attrName>
                                        </p:attrNameLst>
                                      </p:cBhvr>
                                      <p:rCtr x="0" y="2176"/>
                                    </p:animMotion>
                                  </p:childTnLst>
                                </p:cTn>
                              </p:par>
                              <p:par>
                                <p:cTn id="25" presetID="22" presetClass="entr" presetSubtype="4" fill="hold" grpId="0" nodeType="withEffect">
                                  <p:stCondLst>
                                    <p:cond delay="100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1000"/>
                                        <p:tgtEl>
                                          <p:spTgt spid="13"/>
                                        </p:tgtEl>
                                      </p:cBhvr>
                                    </p:animEffect>
                                  </p:childTnLst>
                                </p:cTn>
                              </p:par>
                              <p:par>
                                <p:cTn id="28" presetID="42" presetClass="path" presetSubtype="0" accel="50000" decel="50000" fill="hold" grpId="1" nodeType="withEffect">
                                  <p:stCondLst>
                                    <p:cond delay="1000"/>
                                  </p:stCondLst>
                                  <p:childTnLst>
                                    <p:animMotion origin="layout" path="M -2.5E-6 -0.04352 L -2.5E-6 -1.85185E-6 " pathEditMode="relative" rAng="0" ptsTypes="AA">
                                      <p:cBhvr>
                                        <p:cTn id="29" dur="1500" fill="hold"/>
                                        <p:tgtEl>
                                          <p:spTgt spid="13"/>
                                        </p:tgtEl>
                                        <p:attrNameLst>
                                          <p:attrName>ppt_x</p:attrName>
                                          <p:attrName>ppt_y</p:attrName>
                                        </p:attrNameLst>
                                      </p:cBhvr>
                                      <p:rCtr x="0" y="2176"/>
                                    </p:animMotion>
                                  </p:childTnLst>
                                </p:cTn>
                              </p:par>
                              <p:par>
                                <p:cTn id="30" presetID="22" presetClass="entr" presetSubtype="4" fill="hold" grpId="0" nodeType="withEffect">
                                  <p:stCondLst>
                                    <p:cond delay="1250"/>
                                  </p:stCondLst>
                                  <p:childTnLst>
                                    <p:set>
                                      <p:cBhvr>
                                        <p:cTn id="31" dur="1" fill="hold">
                                          <p:stCondLst>
                                            <p:cond delay="0"/>
                                          </p:stCondLst>
                                        </p:cTn>
                                        <p:tgtEl>
                                          <p:spTgt spid="14"/>
                                        </p:tgtEl>
                                        <p:attrNameLst>
                                          <p:attrName>style.visibility</p:attrName>
                                        </p:attrNameLst>
                                      </p:cBhvr>
                                      <p:to>
                                        <p:strVal val="visible"/>
                                      </p:to>
                                    </p:set>
                                    <p:animEffect transition="in" filter="wipe(down)">
                                      <p:cBhvr>
                                        <p:cTn id="32" dur="1000"/>
                                        <p:tgtEl>
                                          <p:spTgt spid="14"/>
                                        </p:tgtEl>
                                      </p:cBhvr>
                                    </p:animEffect>
                                  </p:childTnLst>
                                </p:cTn>
                              </p:par>
                              <p:par>
                                <p:cTn id="33" presetID="42" presetClass="path" presetSubtype="0" accel="50000" decel="50000" fill="hold" grpId="1" nodeType="withEffect">
                                  <p:stCondLst>
                                    <p:cond delay="1250"/>
                                  </p:stCondLst>
                                  <p:childTnLst>
                                    <p:animMotion origin="layout" path="M -2.5E-6 -0.04352 L -2.5E-6 -1.85185E-6 " pathEditMode="relative" rAng="0" ptsTypes="AA">
                                      <p:cBhvr>
                                        <p:cTn id="34" dur="1500" fill="hold"/>
                                        <p:tgtEl>
                                          <p:spTgt spid="14"/>
                                        </p:tgtEl>
                                        <p:attrNameLst>
                                          <p:attrName>ppt_x</p:attrName>
                                          <p:attrName>ppt_y</p:attrName>
                                        </p:attrNameLst>
                                      </p:cBhvr>
                                      <p:rCtr x="0" y="2176"/>
                                    </p:animMotion>
                                  </p:childTnLst>
                                </p:cTn>
                              </p:par>
                              <p:par>
                                <p:cTn id="35" presetID="55" presetClass="entr" presetSubtype="0" fill="hold" grpId="0" nodeType="withEffect">
                                  <p:stCondLst>
                                    <p:cond delay="500"/>
                                  </p:stCondLst>
                                  <p:childTnLst>
                                    <p:set>
                                      <p:cBhvr>
                                        <p:cTn id="36" dur="1" fill="hold">
                                          <p:stCondLst>
                                            <p:cond delay="0"/>
                                          </p:stCondLst>
                                        </p:cTn>
                                        <p:tgtEl>
                                          <p:spTgt spid="65"/>
                                        </p:tgtEl>
                                        <p:attrNameLst>
                                          <p:attrName>style.visibility</p:attrName>
                                        </p:attrNameLst>
                                      </p:cBhvr>
                                      <p:to>
                                        <p:strVal val="visible"/>
                                      </p:to>
                                    </p:set>
                                    <p:anim calcmode="lin" valueType="num">
                                      <p:cBhvr>
                                        <p:cTn id="37" dur="2000" fill="hold"/>
                                        <p:tgtEl>
                                          <p:spTgt spid="65"/>
                                        </p:tgtEl>
                                        <p:attrNameLst>
                                          <p:attrName>ppt_w</p:attrName>
                                        </p:attrNameLst>
                                      </p:cBhvr>
                                      <p:tavLst>
                                        <p:tav tm="0">
                                          <p:val>
                                            <p:strVal val="#ppt_w*0.70"/>
                                          </p:val>
                                        </p:tav>
                                        <p:tav tm="100000">
                                          <p:val>
                                            <p:strVal val="#ppt_w"/>
                                          </p:val>
                                        </p:tav>
                                      </p:tavLst>
                                    </p:anim>
                                    <p:anim calcmode="lin" valueType="num">
                                      <p:cBhvr>
                                        <p:cTn id="38" dur="2000" fill="hold"/>
                                        <p:tgtEl>
                                          <p:spTgt spid="65"/>
                                        </p:tgtEl>
                                        <p:attrNameLst>
                                          <p:attrName>ppt_h</p:attrName>
                                        </p:attrNameLst>
                                      </p:cBhvr>
                                      <p:tavLst>
                                        <p:tav tm="0">
                                          <p:val>
                                            <p:strVal val="#ppt_h"/>
                                          </p:val>
                                        </p:tav>
                                        <p:tav tm="100000">
                                          <p:val>
                                            <p:strVal val="#ppt_h"/>
                                          </p:val>
                                        </p:tav>
                                      </p:tavLst>
                                    </p:anim>
                                    <p:animEffect transition="in" filter="fade">
                                      <p:cBhvr>
                                        <p:cTn id="39" dur="2000"/>
                                        <p:tgtEl>
                                          <p:spTgt spid="65"/>
                                        </p:tgtEl>
                                      </p:cBhvr>
                                    </p:animEffect>
                                  </p:childTnLst>
                                </p:cTn>
                              </p:par>
                              <p:par>
                                <p:cTn id="40" presetID="10" presetClass="entr" presetSubtype="0" fill="hold" grpId="0" nodeType="withEffect">
                                  <p:stCondLst>
                                    <p:cond delay="1500"/>
                                  </p:stCondLst>
                                  <p:childTnLst>
                                    <p:set>
                                      <p:cBhvr>
                                        <p:cTn id="41" dur="1" fill="hold">
                                          <p:stCondLst>
                                            <p:cond delay="0"/>
                                          </p:stCondLst>
                                        </p:cTn>
                                        <p:tgtEl>
                                          <p:spTgt spid="72"/>
                                        </p:tgtEl>
                                        <p:attrNameLst>
                                          <p:attrName>style.visibility</p:attrName>
                                        </p:attrNameLst>
                                      </p:cBhvr>
                                      <p:to>
                                        <p:strVal val="visible"/>
                                      </p:to>
                                    </p:set>
                                    <p:animEffect transition="in" filter="fade">
                                      <p:cBhvr>
                                        <p:cTn id="42" dur="1000"/>
                                        <p:tgtEl>
                                          <p:spTgt spid="72"/>
                                        </p:tgtEl>
                                      </p:cBhvr>
                                    </p:animEffect>
                                  </p:childTnLst>
                                </p:cTn>
                              </p:par>
                              <p:par>
                                <p:cTn id="43" presetID="55" presetClass="entr" presetSubtype="0" fill="hold" grpId="0" nodeType="withEffect">
                                  <p:stCondLst>
                                    <p:cond delay="2000"/>
                                  </p:stCondLst>
                                  <p:childTnLst>
                                    <p:set>
                                      <p:cBhvr>
                                        <p:cTn id="44" dur="1" fill="hold">
                                          <p:stCondLst>
                                            <p:cond delay="0"/>
                                          </p:stCondLst>
                                        </p:cTn>
                                        <p:tgtEl>
                                          <p:spTgt spid="22"/>
                                        </p:tgtEl>
                                        <p:attrNameLst>
                                          <p:attrName>style.visibility</p:attrName>
                                        </p:attrNameLst>
                                      </p:cBhvr>
                                      <p:to>
                                        <p:strVal val="visible"/>
                                      </p:to>
                                    </p:set>
                                    <p:anim calcmode="lin" valueType="num">
                                      <p:cBhvr>
                                        <p:cTn id="45" dur="1000" fill="hold"/>
                                        <p:tgtEl>
                                          <p:spTgt spid="22"/>
                                        </p:tgtEl>
                                        <p:attrNameLst>
                                          <p:attrName>ppt_w</p:attrName>
                                        </p:attrNameLst>
                                      </p:cBhvr>
                                      <p:tavLst>
                                        <p:tav tm="0">
                                          <p:val>
                                            <p:strVal val="#ppt_w*0.70"/>
                                          </p:val>
                                        </p:tav>
                                        <p:tav tm="100000">
                                          <p:val>
                                            <p:strVal val="#ppt_w"/>
                                          </p:val>
                                        </p:tav>
                                      </p:tavLst>
                                    </p:anim>
                                    <p:anim calcmode="lin" valueType="num">
                                      <p:cBhvr>
                                        <p:cTn id="46" dur="1000" fill="hold"/>
                                        <p:tgtEl>
                                          <p:spTgt spid="22"/>
                                        </p:tgtEl>
                                        <p:attrNameLst>
                                          <p:attrName>ppt_h</p:attrName>
                                        </p:attrNameLst>
                                      </p:cBhvr>
                                      <p:tavLst>
                                        <p:tav tm="0">
                                          <p:val>
                                            <p:strVal val="#ppt_h"/>
                                          </p:val>
                                        </p:tav>
                                        <p:tav tm="100000">
                                          <p:val>
                                            <p:strVal val="#ppt_h"/>
                                          </p:val>
                                        </p:tav>
                                      </p:tavLst>
                                    </p:anim>
                                    <p:animEffect transition="in" filter="fade">
                                      <p:cBhvr>
                                        <p:cTn id="47" dur="1000"/>
                                        <p:tgtEl>
                                          <p:spTgt spid="22"/>
                                        </p:tgtEl>
                                      </p:cBhvr>
                                    </p:animEffect>
                                  </p:childTnLst>
                                </p:cTn>
                              </p:par>
                              <p:par>
                                <p:cTn id="48" presetID="55" presetClass="entr" presetSubtype="0" fill="hold" grpId="0" nodeType="withEffect">
                                  <p:stCondLst>
                                    <p:cond delay="2000"/>
                                  </p:stCondLst>
                                  <p:childTnLst>
                                    <p:set>
                                      <p:cBhvr>
                                        <p:cTn id="49" dur="1" fill="hold">
                                          <p:stCondLst>
                                            <p:cond delay="0"/>
                                          </p:stCondLst>
                                        </p:cTn>
                                        <p:tgtEl>
                                          <p:spTgt spid="31"/>
                                        </p:tgtEl>
                                        <p:attrNameLst>
                                          <p:attrName>style.visibility</p:attrName>
                                        </p:attrNameLst>
                                      </p:cBhvr>
                                      <p:to>
                                        <p:strVal val="visible"/>
                                      </p:to>
                                    </p:set>
                                    <p:anim calcmode="lin" valueType="num">
                                      <p:cBhvr>
                                        <p:cTn id="50" dur="1000" fill="hold"/>
                                        <p:tgtEl>
                                          <p:spTgt spid="31"/>
                                        </p:tgtEl>
                                        <p:attrNameLst>
                                          <p:attrName>ppt_w</p:attrName>
                                        </p:attrNameLst>
                                      </p:cBhvr>
                                      <p:tavLst>
                                        <p:tav tm="0">
                                          <p:val>
                                            <p:strVal val="#ppt_w*0.70"/>
                                          </p:val>
                                        </p:tav>
                                        <p:tav tm="100000">
                                          <p:val>
                                            <p:strVal val="#ppt_w"/>
                                          </p:val>
                                        </p:tav>
                                      </p:tavLst>
                                    </p:anim>
                                    <p:anim calcmode="lin" valueType="num">
                                      <p:cBhvr>
                                        <p:cTn id="51" dur="1000" fill="hold"/>
                                        <p:tgtEl>
                                          <p:spTgt spid="31"/>
                                        </p:tgtEl>
                                        <p:attrNameLst>
                                          <p:attrName>ppt_h</p:attrName>
                                        </p:attrNameLst>
                                      </p:cBhvr>
                                      <p:tavLst>
                                        <p:tav tm="0">
                                          <p:val>
                                            <p:strVal val="#ppt_h"/>
                                          </p:val>
                                        </p:tav>
                                        <p:tav tm="100000">
                                          <p:val>
                                            <p:strVal val="#ppt_h"/>
                                          </p:val>
                                        </p:tav>
                                      </p:tavLst>
                                    </p:anim>
                                    <p:animEffect transition="in" filter="fade">
                                      <p:cBhvr>
                                        <p:cTn id="52" dur="1000"/>
                                        <p:tgtEl>
                                          <p:spTgt spid="31"/>
                                        </p:tgtEl>
                                      </p:cBhvr>
                                    </p:animEffect>
                                  </p:childTnLst>
                                </p:cTn>
                              </p:par>
                              <p:par>
                                <p:cTn id="53" presetID="55" presetClass="entr" presetSubtype="0" fill="hold" grpId="0" nodeType="withEffect">
                                  <p:stCondLst>
                                    <p:cond delay="2000"/>
                                  </p:stCondLst>
                                  <p:childTnLst>
                                    <p:set>
                                      <p:cBhvr>
                                        <p:cTn id="54" dur="1" fill="hold">
                                          <p:stCondLst>
                                            <p:cond delay="0"/>
                                          </p:stCondLst>
                                        </p:cTn>
                                        <p:tgtEl>
                                          <p:spTgt spid="38"/>
                                        </p:tgtEl>
                                        <p:attrNameLst>
                                          <p:attrName>style.visibility</p:attrName>
                                        </p:attrNameLst>
                                      </p:cBhvr>
                                      <p:to>
                                        <p:strVal val="visible"/>
                                      </p:to>
                                    </p:set>
                                    <p:anim calcmode="lin" valueType="num">
                                      <p:cBhvr>
                                        <p:cTn id="55" dur="1000" fill="hold"/>
                                        <p:tgtEl>
                                          <p:spTgt spid="38"/>
                                        </p:tgtEl>
                                        <p:attrNameLst>
                                          <p:attrName>ppt_w</p:attrName>
                                        </p:attrNameLst>
                                      </p:cBhvr>
                                      <p:tavLst>
                                        <p:tav tm="0">
                                          <p:val>
                                            <p:strVal val="#ppt_w*0.70"/>
                                          </p:val>
                                        </p:tav>
                                        <p:tav tm="100000">
                                          <p:val>
                                            <p:strVal val="#ppt_w"/>
                                          </p:val>
                                        </p:tav>
                                      </p:tavLst>
                                    </p:anim>
                                    <p:anim calcmode="lin" valueType="num">
                                      <p:cBhvr>
                                        <p:cTn id="56" dur="1000" fill="hold"/>
                                        <p:tgtEl>
                                          <p:spTgt spid="38"/>
                                        </p:tgtEl>
                                        <p:attrNameLst>
                                          <p:attrName>ppt_h</p:attrName>
                                        </p:attrNameLst>
                                      </p:cBhvr>
                                      <p:tavLst>
                                        <p:tav tm="0">
                                          <p:val>
                                            <p:strVal val="#ppt_h"/>
                                          </p:val>
                                        </p:tav>
                                        <p:tav tm="100000">
                                          <p:val>
                                            <p:strVal val="#ppt_h"/>
                                          </p:val>
                                        </p:tav>
                                      </p:tavLst>
                                    </p:anim>
                                    <p:animEffect transition="in" filter="fade">
                                      <p:cBhvr>
                                        <p:cTn id="57" dur="1000"/>
                                        <p:tgtEl>
                                          <p:spTgt spid="38"/>
                                        </p:tgtEl>
                                      </p:cBhvr>
                                    </p:animEffect>
                                  </p:childTnLst>
                                </p:cTn>
                              </p:par>
                              <p:par>
                                <p:cTn id="58" presetID="55" presetClass="entr" presetSubtype="0" fill="hold" grpId="0" nodeType="withEffect">
                                  <p:stCondLst>
                                    <p:cond delay="2000"/>
                                  </p:stCondLst>
                                  <p:childTnLst>
                                    <p:set>
                                      <p:cBhvr>
                                        <p:cTn id="59" dur="1" fill="hold">
                                          <p:stCondLst>
                                            <p:cond delay="0"/>
                                          </p:stCondLst>
                                        </p:cTn>
                                        <p:tgtEl>
                                          <p:spTgt spid="45"/>
                                        </p:tgtEl>
                                        <p:attrNameLst>
                                          <p:attrName>style.visibility</p:attrName>
                                        </p:attrNameLst>
                                      </p:cBhvr>
                                      <p:to>
                                        <p:strVal val="visible"/>
                                      </p:to>
                                    </p:set>
                                    <p:anim calcmode="lin" valueType="num">
                                      <p:cBhvr>
                                        <p:cTn id="60" dur="1000" fill="hold"/>
                                        <p:tgtEl>
                                          <p:spTgt spid="45"/>
                                        </p:tgtEl>
                                        <p:attrNameLst>
                                          <p:attrName>ppt_w</p:attrName>
                                        </p:attrNameLst>
                                      </p:cBhvr>
                                      <p:tavLst>
                                        <p:tav tm="0">
                                          <p:val>
                                            <p:strVal val="#ppt_w*0.70"/>
                                          </p:val>
                                        </p:tav>
                                        <p:tav tm="100000">
                                          <p:val>
                                            <p:strVal val="#ppt_w"/>
                                          </p:val>
                                        </p:tav>
                                      </p:tavLst>
                                    </p:anim>
                                    <p:anim calcmode="lin" valueType="num">
                                      <p:cBhvr>
                                        <p:cTn id="61" dur="1000" fill="hold"/>
                                        <p:tgtEl>
                                          <p:spTgt spid="45"/>
                                        </p:tgtEl>
                                        <p:attrNameLst>
                                          <p:attrName>ppt_h</p:attrName>
                                        </p:attrNameLst>
                                      </p:cBhvr>
                                      <p:tavLst>
                                        <p:tav tm="0">
                                          <p:val>
                                            <p:strVal val="#ppt_h"/>
                                          </p:val>
                                        </p:tav>
                                        <p:tav tm="100000">
                                          <p:val>
                                            <p:strVal val="#ppt_h"/>
                                          </p:val>
                                        </p:tav>
                                      </p:tavLst>
                                    </p:anim>
                                    <p:animEffect transition="in" filter="fade">
                                      <p:cBhvr>
                                        <p:cTn id="62" dur="1000"/>
                                        <p:tgtEl>
                                          <p:spTgt spid="45"/>
                                        </p:tgtEl>
                                      </p:cBhvr>
                                    </p:animEffect>
                                  </p:childTnLst>
                                </p:cTn>
                              </p:par>
                              <p:par>
                                <p:cTn id="63" presetID="55" presetClass="entr" presetSubtype="0" fill="hold" grpId="0" nodeType="withEffect">
                                  <p:stCondLst>
                                    <p:cond delay="2000"/>
                                  </p:stCondLst>
                                  <p:childTnLst>
                                    <p:set>
                                      <p:cBhvr>
                                        <p:cTn id="64" dur="1" fill="hold">
                                          <p:stCondLst>
                                            <p:cond delay="0"/>
                                          </p:stCondLst>
                                        </p:cTn>
                                        <p:tgtEl>
                                          <p:spTgt spid="52"/>
                                        </p:tgtEl>
                                        <p:attrNameLst>
                                          <p:attrName>style.visibility</p:attrName>
                                        </p:attrNameLst>
                                      </p:cBhvr>
                                      <p:to>
                                        <p:strVal val="visible"/>
                                      </p:to>
                                    </p:set>
                                    <p:anim calcmode="lin" valueType="num">
                                      <p:cBhvr>
                                        <p:cTn id="65" dur="1000" fill="hold"/>
                                        <p:tgtEl>
                                          <p:spTgt spid="52"/>
                                        </p:tgtEl>
                                        <p:attrNameLst>
                                          <p:attrName>ppt_w</p:attrName>
                                        </p:attrNameLst>
                                      </p:cBhvr>
                                      <p:tavLst>
                                        <p:tav tm="0">
                                          <p:val>
                                            <p:strVal val="#ppt_w*0.70"/>
                                          </p:val>
                                        </p:tav>
                                        <p:tav tm="100000">
                                          <p:val>
                                            <p:strVal val="#ppt_w"/>
                                          </p:val>
                                        </p:tav>
                                      </p:tavLst>
                                    </p:anim>
                                    <p:anim calcmode="lin" valueType="num">
                                      <p:cBhvr>
                                        <p:cTn id="66" dur="1000" fill="hold"/>
                                        <p:tgtEl>
                                          <p:spTgt spid="52"/>
                                        </p:tgtEl>
                                        <p:attrNameLst>
                                          <p:attrName>ppt_h</p:attrName>
                                        </p:attrNameLst>
                                      </p:cBhvr>
                                      <p:tavLst>
                                        <p:tav tm="0">
                                          <p:val>
                                            <p:strVal val="#ppt_h"/>
                                          </p:val>
                                        </p:tav>
                                        <p:tav tm="100000">
                                          <p:val>
                                            <p:strVal val="#ppt_h"/>
                                          </p:val>
                                        </p:tav>
                                      </p:tavLst>
                                    </p:anim>
                                    <p:animEffect transition="in" filter="fade">
                                      <p:cBhvr>
                                        <p:cTn id="67" dur="1000"/>
                                        <p:tgtEl>
                                          <p:spTgt spid="52"/>
                                        </p:tgtEl>
                                      </p:cBhvr>
                                    </p:animEffect>
                                  </p:childTnLst>
                                </p:cTn>
                              </p:par>
                              <p:par>
                                <p:cTn id="68" presetID="55" presetClass="entr" presetSubtype="0" fill="hold" grpId="0" nodeType="withEffect">
                                  <p:stCondLst>
                                    <p:cond delay="2000"/>
                                  </p:stCondLst>
                                  <p:childTnLst>
                                    <p:set>
                                      <p:cBhvr>
                                        <p:cTn id="69" dur="1" fill="hold">
                                          <p:stCondLst>
                                            <p:cond delay="0"/>
                                          </p:stCondLst>
                                        </p:cTn>
                                        <p:tgtEl>
                                          <p:spTgt spid="59"/>
                                        </p:tgtEl>
                                        <p:attrNameLst>
                                          <p:attrName>style.visibility</p:attrName>
                                        </p:attrNameLst>
                                      </p:cBhvr>
                                      <p:to>
                                        <p:strVal val="visible"/>
                                      </p:to>
                                    </p:set>
                                    <p:anim calcmode="lin" valueType="num">
                                      <p:cBhvr>
                                        <p:cTn id="70" dur="1000" fill="hold"/>
                                        <p:tgtEl>
                                          <p:spTgt spid="59"/>
                                        </p:tgtEl>
                                        <p:attrNameLst>
                                          <p:attrName>ppt_w</p:attrName>
                                        </p:attrNameLst>
                                      </p:cBhvr>
                                      <p:tavLst>
                                        <p:tav tm="0">
                                          <p:val>
                                            <p:strVal val="#ppt_w*0.70"/>
                                          </p:val>
                                        </p:tav>
                                        <p:tav tm="100000">
                                          <p:val>
                                            <p:strVal val="#ppt_w"/>
                                          </p:val>
                                        </p:tav>
                                      </p:tavLst>
                                    </p:anim>
                                    <p:anim calcmode="lin" valueType="num">
                                      <p:cBhvr>
                                        <p:cTn id="71" dur="1000" fill="hold"/>
                                        <p:tgtEl>
                                          <p:spTgt spid="59"/>
                                        </p:tgtEl>
                                        <p:attrNameLst>
                                          <p:attrName>ppt_h</p:attrName>
                                        </p:attrNameLst>
                                      </p:cBhvr>
                                      <p:tavLst>
                                        <p:tav tm="0">
                                          <p:val>
                                            <p:strVal val="#ppt_h"/>
                                          </p:val>
                                        </p:tav>
                                        <p:tav tm="100000">
                                          <p:val>
                                            <p:strVal val="#ppt_h"/>
                                          </p:val>
                                        </p:tav>
                                      </p:tavLst>
                                    </p:anim>
                                    <p:animEffect transition="in" filter="fade">
                                      <p:cBhvr>
                                        <p:cTn id="72" dur="1000"/>
                                        <p:tgtEl>
                                          <p:spTgt spid="59"/>
                                        </p:tgtEl>
                                      </p:cBhvr>
                                    </p:animEffect>
                                  </p:childTnLst>
                                </p:cTn>
                              </p:par>
                              <p:par>
                                <p:cTn id="73" presetID="55" presetClass="entr" presetSubtype="0" fill="hold" grpId="0" nodeType="withEffect">
                                  <p:stCondLst>
                                    <p:cond delay="2000"/>
                                  </p:stCondLst>
                                  <p:childTnLst>
                                    <p:set>
                                      <p:cBhvr>
                                        <p:cTn id="74" dur="1" fill="hold">
                                          <p:stCondLst>
                                            <p:cond delay="0"/>
                                          </p:stCondLst>
                                        </p:cTn>
                                        <p:tgtEl>
                                          <p:spTgt spid="29"/>
                                        </p:tgtEl>
                                        <p:attrNameLst>
                                          <p:attrName>style.visibility</p:attrName>
                                        </p:attrNameLst>
                                      </p:cBhvr>
                                      <p:to>
                                        <p:strVal val="visible"/>
                                      </p:to>
                                    </p:set>
                                    <p:anim calcmode="lin" valueType="num">
                                      <p:cBhvr>
                                        <p:cTn id="75" dur="1000" fill="hold"/>
                                        <p:tgtEl>
                                          <p:spTgt spid="29"/>
                                        </p:tgtEl>
                                        <p:attrNameLst>
                                          <p:attrName>ppt_w</p:attrName>
                                        </p:attrNameLst>
                                      </p:cBhvr>
                                      <p:tavLst>
                                        <p:tav tm="0">
                                          <p:val>
                                            <p:strVal val="#ppt_w*0.70"/>
                                          </p:val>
                                        </p:tav>
                                        <p:tav tm="100000">
                                          <p:val>
                                            <p:strVal val="#ppt_w"/>
                                          </p:val>
                                        </p:tav>
                                      </p:tavLst>
                                    </p:anim>
                                    <p:anim calcmode="lin" valueType="num">
                                      <p:cBhvr>
                                        <p:cTn id="76" dur="1000" fill="hold"/>
                                        <p:tgtEl>
                                          <p:spTgt spid="29"/>
                                        </p:tgtEl>
                                        <p:attrNameLst>
                                          <p:attrName>ppt_h</p:attrName>
                                        </p:attrNameLst>
                                      </p:cBhvr>
                                      <p:tavLst>
                                        <p:tav tm="0">
                                          <p:val>
                                            <p:strVal val="#ppt_h"/>
                                          </p:val>
                                        </p:tav>
                                        <p:tav tm="100000">
                                          <p:val>
                                            <p:strVal val="#ppt_h"/>
                                          </p:val>
                                        </p:tav>
                                      </p:tavLst>
                                    </p:anim>
                                    <p:animEffect transition="in" filter="fade">
                                      <p:cBhvr>
                                        <p:cTn id="77" dur="1000"/>
                                        <p:tgtEl>
                                          <p:spTgt spid="29"/>
                                        </p:tgtEl>
                                      </p:cBhvr>
                                    </p:animEffect>
                                  </p:childTnLst>
                                </p:cTn>
                              </p:par>
                              <p:par>
                                <p:cTn id="78" presetID="55" presetClass="entr" presetSubtype="0" fill="hold" grpId="0" nodeType="withEffect">
                                  <p:stCondLst>
                                    <p:cond delay="2500"/>
                                  </p:stCondLst>
                                  <p:childTnLst>
                                    <p:set>
                                      <p:cBhvr>
                                        <p:cTn id="79" dur="1" fill="hold">
                                          <p:stCondLst>
                                            <p:cond delay="0"/>
                                          </p:stCondLst>
                                        </p:cTn>
                                        <p:tgtEl>
                                          <p:spTgt spid="23"/>
                                        </p:tgtEl>
                                        <p:attrNameLst>
                                          <p:attrName>style.visibility</p:attrName>
                                        </p:attrNameLst>
                                      </p:cBhvr>
                                      <p:to>
                                        <p:strVal val="visible"/>
                                      </p:to>
                                    </p:set>
                                    <p:anim calcmode="lin" valueType="num">
                                      <p:cBhvr>
                                        <p:cTn id="80" dur="1000" fill="hold"/>
                                        <p:tgtEl>
                                          <p:spTgt spid="23"/>
                                        </p:tgtEl>
                                        <p:attrNameLst>
                                          <p:attrName>ppt_w</p:attrName>
                                        </p:attrNameLst>
                                      </p:cBhvr>
                                      <p:tavLst>
                                        <p:tav tm="0">
                                          <p:val>
                                            <p:strVal val="#ppt_w*0.70"/>
                                          </p:val>
                                        </p:tav>
                                        <p:tav tm="100000">
                                          <p:val>
                                            <p:strVal val="#ppt_w"/>
                                          </p:val>
                                        </p:tav>
                                      </p:tavLst>
                                    </p:anim>
                                    <p:anim calcmode="lin" valueType="num">
                                      <p:cBhvr>
                                        <p:cTn id="81" dur="1000" fill="hold"/>
                                        <p:tgtEl>
                                          <p:spTgt spid="23"/>
                                        </p:tgtEl>
                                        <p:attrNameLst>
                                          <p:attrName>ppt_h</p:attrName>
                                        </p:attrNameLst>
                                      </p:cBhvr>
                                      <p:tavLst>
                                        <p:tav tm="0">
                                          <p:val>
                                            <p:strVal val="#ppt_h"/>
                                          </p:val>
                                        </p:tav>
                                        <p:tav tm="100000">
                                          <p:val>
                                            <p:strVal val="#ppt_h"/>
                                          </p:val>
                                        </p:tav>
                                      </p:tavLst>
                                    </p:anim>
                                    <p:animEffect transition="in" filter="fade">
                                      <p:cBhvr>
                                        <p:cTn id="82" dur="1000"/>
                                        <p:tgtEl>
                                          <p:spTgt spid="23"/>
                                        </p:tgtEl>
                                      </p:cBhvr>
                                    </p:animEffect>
                                  </p:childTnLst>
                                </p:cTn>
                              </p:par>
                              <p:par>
                                <p:cTn id="83" presetID="55" presetClass="entr" presetSubtype="0" fill="hold" grpId="0" nodeType="withEffect">
                                  <p:stCondLst>
                                    <p:cond delay="2500"/>
                                  </p:stCondLst>
                                  <p:childTnLst>
                                    <p:set>
                                      <p:cBhvr>
                                        <p:cTn id="84" dur="1" fill="hold">
                                          <p:stCondLst>
                                            <p:cond delay="0"/>
                                          </p:stCondLst>
                                        </p:cTn>
                                        <p:tgtEl>
                                          <p:spTgt spid="32"/>
                                        </p:tgtEl>
                                        <p:attrNameLst>
                                          <p:attrName>style.visibility</p:attrName>
                                        </p:attrNameLst>
                                      </p:cBhvr>
                                      <p:to>
                                        <p:strVal val="visible"/>
                                      </p:to>
                                    </p:set>
                                    <p:anim calcmode="lin" valueType="num">
                                      <p:cBhvr>
                                        <p:cTn id="85" dur="1000" fill="hold"/>
                                        <p:tgtEl>
                                          <p:spTgt spid="32"/>
                                        </p:tgtEl>
                                        <p:attrNameLst>
                                          <p:attrName>ppt_w</p:attrName>
                                        </p:attrNameLst>
                                      </p:cBhvr>
                                      <p:tavLst>
                                        <p:tav tm="0">
                                          <p:val>
                                            <p:strVal val="#ppt_w*0.70"/>
                                          </p:val>
                                        </p:tav>
                                        <p:tav tm="100000">
                                          <p:val>
                                            <p:strVal val="#ppt_w"/>
                                          </p:val>
                                        </p:tav>
                                      </p:tavLst>
                                    </p:anim>
                                    <p:anim calcmode="lin" valueType="num">
                                      <p:cBhvr>
                                        <p:cTn id="86" dur="1000" fill="hold"/>
                                        <p:tgtEl>
                                          <p:spTgt spid="32"/>
                                        </p:tgtEl>
                                        <p:attrNameLst>
                                          <p:attrName>ppt_h</p:attrName>
                                        </p:attrNameLst>
                                      </p:cBhvr>
                                      <p:tavLst>
                                        <p:tav tm="0">
                                          <p:val>
                                            <p:strVal val="#ppt_h"/>
                                          </p:val>
                                        </p:tav>
                                        <p:tav tm="100000">
                                          <p:val>
                                            <p:strVal val="#ppt_h"/>
                                          </p:val>
                                        </p:tav>
                                      </p:tavLst>
                                    </p:anim>
                                    <p:animEffect transition="in" filter="fade">
                                      <p:cBhvr>
                                        <p:cTn id="87" dur="1000"/>
                                        <p:tgtEl>
                                          <p:spTgt spid="32"/>
                                        </p:tgtEl>
                                      </p:cBhvr>
                                    </p:animEffect>
                                  </p:childTnLst>
                                </p:cTn>
                              </p:par>
                              <p:par>
                                <p:cTn id="88" presetID="55" presetClass="entr" presetSubtype="0" fill="hold" grpId="0" nodeType="withEffect">
                                  <p:stCondLst>
                                    <p:cond delay="2500"/>
                                  </p:stCondLst>
                                  <p:childTnLst>
                                    <p:set>
                                      <p:cBhvr>
                                        <p:cTn id="89" dur="1" fill="hold">
                                          <p:stCondLst>
                                            <p:cond delay="0"/>
                                          </p:stCondLst>
                                        </p:cTn>
                                        <p:tgtEl>
                                          <p:spTgt spid="39"/>
                                        </p:tgtEl>
                                        <p:attrNameLst>
                                          <p:attrName>style.visibility</p:attrName>
                                        </p:attrNameLst>
                                      </p:cBhvr>
                                      <p:to>
                                        <p:strVal val="visible"/>
                                      </p:to>
                                    </p:set>
                                    <p:anim calcmode="lin" valueType="num">
                                      <p:cBhvr>
                                        <p:cTn id="90" dur="1000" fill="hold"/>
                                        <p:tgtEl>
                                          <p:spTgt spid="39"/>
                                        </p:tgtEl>
                                        <p:attrNameLst>
                                          <p:attrName>ppt_w</p:attrName>
                                        </p:attrNameLst>
                                      </p:cBhvr>
                                      <p:tavLst>
                                        <p:tav tm="0">
                                          <p:val>
                                            <p:strVal val="#ppt_w*0.70"/>
                                          </p:val>
                                        </p:tav>
                                        <p:tav tm="100000">
                                          <p:val>
                                            <p:strVal val="#ppt_w"/>
                                          </p:val>
                                        </p:tav>
                                      </p:tavLst>
                                    </p:anim>
                                    <p:anim calcmode="lin" valueType="num">
                                      <p:cBhvr>
                                        <p:cTn id="91" dur="1000" fill="hold"/>
                                        <p:tgtEl>
                                          <p:spTgt spid="39"/>
                                        </p:tgtEl>
                                        <p:attrNameLst>
                                          <p:attrName>ppt_h</p:attrName>
                                        </p:attrNameLst>
                                      </p:cBhvr>
                                      <p:tavLst>
                                        <p:tav tm="0">
                                          <p:val>
                                            <p:strVal val="#ppt_h"/>
                                          </p:val>
                                        </p:tav>
                                        <p:tav tm="100000">
                                          <p:val>
                                            <p:strVal val="#ppt_h"/>
                                          </p:val>
                                        </p:tav>
                                      </p:tavLst>
                                    </p:anim>
                                    <p:animEffect transition="in" filter="fade">
                                      <p:cBhvr>
                                        <p:cTn id="92" dur="1000"/>
                                        <p:tgtEl>
                                          <p:spTgt spid="39"/>
                                        </p:tgtEl>
                                      </p:cBhvr>
                                    </p:animEffect>
                                  </p:childTnLst>
                                </p:cTn>
                              </p:par>
                              <p:par>
                                <p:cTn id="93" presetID="55" presetClass="entr" presetSubtype="0" fill="hold" grpId="0" nodeType="withEffect">
                                  <p:stCondLst>
                                    <p:cond delay="2500"/>
                                  </p:stCondLst>
                                  <p:childTnLst>
                                    <p:set>
                                      <p:cBhvr>
                                        <p:cTn id="94" dur="1" fill="hold">
                                          <p:stCondLst>
                                            <p:cond delay="0"/>
                                          </p:stCondLst>
                                        </p:cTn>
                                        <p:tgtEl>
                                          <p:spTgt spid="46"/>
                                        </p:tgtEl>
                                        <p:attrNameLst>
                                          <p:attrName>style.visibility</p:attrName>
                                        </p:attrNameLst>
                                      </p:cBhvr>
                                      <p:to>
                                        <p:strVal val="visible"/>
                                      </p:to>
                                    </p:set>
                                    <p:anim calcmode="lin" valueType="num">
                                      <p:cBhvr>
                                        <p:cTn id="95" dur="1000" fill="hold"/>
                                        <p:tgtEl>
                                          <p:spTgt spid="46"/>
                                        </p:tgtEl>
                                        <p:attrNameLst>
                                          <p:attrName>ppt_w</p:attrName>
                                        </p:attrNameLst>
                                      </p:cBhvr>
                                      <p:tavLst>
                                        <p:tav tm="0">
                                          <p:val>
                                            <p:strVal val="#ppt_w*0.70"/>
                                          </p:val>
                                        </p:tav>
                                        <p:tav tm="100000">
                                          <p:val>
                                            <p:strVal val="#ppt_w"/>
                                          </p:val>
                                        </p:tav>
                                      </p:tavLst>
                                    </p:anim>
                                    <p:anim calcmode="lin" valueType="num">
                                      <p:cBhvr>
                                        <p:cTn id="96" dur="1000" fill="hold"/>
                                        <p:tgtEl>
                                          <p:spTgt spid="46"/>
                                        </p:tgtEl>
                                        <p:attrNameLst>
                                          <p:attrName>ppt_h</p:attrName>
                                        </p:attrNameLst>
                                      </p:cBhvr>
                                      <p:tavLst>
                                        <p:tav tm="0">
                                          <p:val>
                                            <p:strVal val="#ppt_h"/>
                                          </p:val>
                                        </p:tav>
                                        <p:tav tm="100000">
                                          <p:val>
                                            <p:strVal val="#ppt_h"/>
                                          </p:val>
                                        </p:tav>
                                      </p:tavLst>
                                    </p:anim>
                                    <p:animEffect transition="in" filter="fade">
                                      <p:cBhvr>
                                        <p:cTn id="97" dur="1000"/>
                                        <p:tgtEl>
                                          <p:spTgt spid="46"/>
                                        </p:tgtEl>
                                      </p:cBhvr>
                                    </p:animEffect>
                                  </p:childTnLst>
                                </p:cTn>
                              </p:par>
                              <p:par>
                                <p:cTn id="98" presetID="55" presetClass="entr" presetSubtype="0" fill="hold" grpId="0" nodeType="withEffect">
                                  <p:stCondLst>
                                    <p:cond delay="2500"/>
                                  </p:stCondLst>
                                  <p:childTnLst>
                                    <p:set>
                                      <p:cBhvr>
                                        <p:cTn id="99" dur="1" fill="hold">
                                          <p:stCondLst>
                                            <p:cond delay="0"/>
                                          </p:stCondLst>
                                        </p:cTn>
                                        <p:tgtEl>
                                          <p:spTgt spid="53"/>
                                        </p:tgtEl>
                                        <p:attrNameLst>
                                          <p:attrName>style.visibility</p:attrName>
                                        </p:attrNameLst>
                                      </p:cBhvr>
                                      <p:to>
                                        <p:strVal val="visible"/>
                                      </p:to>
                                    </p:set>
                                    <p:anim calcmode="lin" valueType="num">
                                      <p:cBhvr>
                                        <p:cTn id="100" dur="1000" fill="hold"/>
                                        <p:tgtEl>
                                          <p:spTgt spid="53"/>
                                        </p:tgtEl>
                                        <p:attrNameLst>
                                          <p:attrName>ppt_w</p:attrName>
                                        </p:attrNameLst>
                                      </p:cBhvr>
                                      <p:tavLst>
                                        <p:tav tm="0">
                                          <p:val>
                                            <p:strVal val="#ppt_w*0.70"/>
                                          </p:val>
                                        </p:tav>
                                        <p:tav tm="100000">
                                          <p:val>
                                            <p:strVal val="#ppt_w"/>
                                          </p:val>
                                        </p:tav>
                                      </p:tavLst>
                                    </p:anim>
                                    <p:anim calcmode="lin" valueType="num">
                                      <p:cBhvr>
                                        <p:cTn id="101" dur="1000" fill="hold"/>
                                        <p:tgtEl>
                                          <p:spTgt spid="53"/>
                                        </p:tgtEl>
                                        <p:attrNameLst>
                                          <p:attrName>ppt_h</p:attrName>
                                        </p:attrNameLst>
                                      </p:cBhvr>
                                      <p:tavLst>
                                        <p:tav tm="0">
                                          <p:val>
                                            <p:strVal val="#ppt_h"/>
                                          </p:val>
                                        </p:tav>
                                        <p:tav tm="100000">
                                          <p:val>
                                            <p:strVal val="#ppt_h"/>
                                          </p:val>
                                        </p:tav>
                                      </p:tavLst>
                                    </p:anim>
                                    <p:animEffect transition="in" filter="fade">
                                      <p:cBhvr>
                                        <p:cTn id="102" dur="1000"/>
                                        <p:tgtEl>
                                          <p:spTgt spid="53"/>
                                        </p:tgtEl>
                                      </p:cBhvr>
                                    </p:animEffect>
                                  </p:childTnLst>
                                </p:cTn>
                              </p:par>
                              <p:par>
                                <p:cTn id="103" presetID="55" presetClass="entr" presetSubtype="0" fill="hold" grpId="0" nodeType="withEffect">
                                  <p:stCondLst>
                                    <p:cond delay="2500"/>
                                  </p:stCondLst>
                                  <p:childTnLst>
                                    <p:set>
                                      <p:cBhvr>
                                        <p:cTn id="104" dur="1" fill="hold">
                                          <p:stCondLst>
                                            <p:cond delay="0"/>
                                          </p:stCondLst>
                                        </p:cTn>
                                        <p:tgtEl>
                                          <p:spTgt spid="60"/>
                                        </p:tgtEl>
                                        <p:attrNameLst>
                                          <p:attrName>style.visibility</p:attrName>
                                        </p:attrNameLst>
                                      </p:cBhvr>
                                      <p:to>
                                        <p:strVal val="visible"/>
                                      </p:to>
                                    </p:set>
                                    <p:anim calcmode="lin" valueType="num">
                                      <p:cBhvr>
                                        <p:cTn id="105" dur="1000" fill="hold"/>
                                        <p:tgtEl>
                                          <p:spTgt spid="60"/>
                                        </p:tgtEl>
                                        <p:attrNameLst>
                                          <p:attrName>ppt_w</p:attrName>
                                        </p:attrNameLst>
                                      </p:cBhvr>
                                      <p:tavLst>
                                        <p:tav tm="0">
                                          <p:val>
                                            <p:strVal val="#ppt_w*0.70"/>
                                          </p:val>
                                        </p:tav>
                                        <p:tav tm="100000">
                                          <p:val>
                                            <p:strVal val="#ppt_w"/>
                                          </p:val>
                                        </p:tav>
                                      </p:tavLst>
                                    </p:anim>
                                    <p:anim calcmode="lin" valueType="num">
                                      <p:cBhvr>
                                        <p:cTn id="106" dur="1000" fill="hold"/>
                                        <p:tgtEl>
                                          <p:spTgt spid="60"/>
                                        </p:tgtEl>
                                        <p:attrNameLst>
                                          <p:attrName>ppt_h</p:attrName>
                                        </p:attrNameLst>
                                      </p:cBhvr>
                                      <p:tavLst>
                                        <p:tav tm="0">
                                          <p:val>
                                            <p:strVal val="#ppt_h"/>
                                          </p:val>
                                        </p:tav>
                                        <p:tav tm="100000">
                                          <p:val>
                                            <p:strVal val="#ppt_h"/>
                                          </p:val>
                                        </p:tav>
                                      </p:tavLst>
                                    </p:anim>
                                    <p:animEffect transition="in" filter="fade">
                                      <p:cBhvr>
                                        <p:cTn id="107" dur="1000"/>
                                        <p:tgtEl>
                                          <p:spTgt spid="60"/>
                                        </p:tgtEl>
                                      </p:cBhvr>
                                    </p:animEffect>
                                  </p:childTnLst>
                                </p:cTn>
                              </p:par>
                              <p:par>
                                <p:cTn id="108" presetID="55" presetClass="entr" presetSubtype="0" fill="hold" grpId="0" nodeType="withEffect">
                                  <p:stCondLst>
                                    <p:cond delay="2500"/>
                                  </p:stCondLst>
                                  <p:childTnLst>
                                    <p:set>
                                      <p:cBhvr>
                                        <p:cTn id="109" dur="1" fill="hold">
                                          <p:stCondLst>
                                            <p:cond delay="0"/>
                                          </p:stCondLst>
                                        </p:cTn>
                                        <p:tgtEl>
                                          <p:spTgt spid="71"/>
                                        </p:tgtEl>
                                        <p:attrNameLst>
                                          <p:attrName>style.visibility</p:attrName>
                                        </p:attrNameLst>
                                      </p:cBhvr>
                                      <p:to>
                                        <p:strVal val="visible"/>
                                      </p:to>
                                    </p:set>
                                    <p:anim calcmode="lin" valueType="num">
                                      <p:cBhvr>
                                        <p:cTn id="110" dur="1000" fill="hold"/>
                                        <p:tgtEl>
                                          <p:spTgt spid="71"/>
                                        </p:tgtEl>
                                        <p:attrNameLst>
                                          <p:attrName>ppt_w</p:attrName>
                                        </p:attrNameLst>
                                      </p:cBhvr>
                                      <p:tavLst>
                                        <p:tav tm="0">
                                          <p:val>
                                            <p:strVal val="#ppt_w*0.70"/>
                                          </p:val>
                                        </p:tav>
                                        <p:tav tm="100000">
                                          <p:val>
                                            <p:strVal val="#ppt_w"/>
                                          </p:val>
                                        </p:tav>
                                      </p:tavLst>
                                    </p:anim>
                                    <p:anim calcmode="lin" valueType="num">
                                      <p:cBhvr>
                                        <p:cTn id="111" dur="1000" fill="hold"/>
                                        <p:tgtEl>
                                          <p:spTgt spid="71"/>
                                        </p:tgtEl>
                                        <p:attrNameLst>
                                          <p:attrName>ppt_h</p:attrName>
                                        </p:attrNameLst>
                                      </p:cBhvr>
                                      <p:tavLst>
                                        <p:tav tm="0">
                                          <p:val>
                                            <p:strVal val="#ppt_h"/>
                                          </p:val>
                                        </p:tav>
                                        <p:tav tm="100000">
                                          <p:val>
                                            <p:strVal val="#ppt_h"/>
                                          </p:val>
                                        </p:tav>
                                      </p:tavLst>
                                    </p:anim>
                                    <p:animEffect transition="in" filter="fade">
                                      <p:cBhvr>
                                        <p:cTn id="112" dur="1000"/>
                                        <p:tgtEl>
                                          <p:spTgt spid="71"/>
                                        </p:tgtEl>
                                      </p:cBhvr>
                                    </p:animEffect>
                                  </p:childTnLst>
                                </p:cTn>
                              </p:par>
                              <p:par>
                                <p:cTn id="113" presetID="55" presetClass="entr" presetSubtype="0" fill="hold" grpId="0" nodeType="withEffect">
                                  <p:stCondLst>
                                    <p:cond delay="3000"/>
                                  </p:stCondLst>
                                  <p:childTnLst>
                                    <p:set>
                                      <p:cBhvr>
                                        <p:cTn id="114" dur="1" fill="hold">
                                          <p:stCondLst>
                                            <p:cond delay="0"/>
                                          </p:stCondLst>
                                        </p:cTn>
                                        <p:tgtEl>
                                          <p:spTgt spid="24"/>
                                        </p:tgtEl>
                                        <p:attrNameLst>
                                          <p:attrName>style.visibility</p:attrName>
                                        </p:attrNameLst>
                                      </p:cBhvr>
                                      <p:to>
                                        <p:strVal val="visible"/>
                                      </p:to>
                                    </p:set>
                                    <p:anim calcmode="lin" valueType="num">
                                      <p:cBhvr>
                                        <p:cTn id="115" dur="1000" fill="hold"/>
                                        <p:tgtEl>
                                          <p:spTgt spid="24"/>
                                        </p:tgtEl>
                                        <p:attrNameLst>
                                          <p:attrName>ppt_w</p:attrName>
                                        </p:attrNameLst>
                                      </p:cBhvr>
                                      <p:tavLst>
                                        <p:tav tm="0">
                                          <p:val>
                                            <p:strVal val="#ppt_w*0.70"/>
                                          </p:val>
                                        </p:tav>
                                        <p:tav tm="100000">
                                          <p:val>
                                            <p:strVal val="#ppt_w"/>
                                          </p:val>
                                        </p:tav>
                                      </p:tavLst>
                                    </p:anim>
                                    <p:anim calcmode="lin" valueType="num">
                                      <p:cBhvr>
                                        <p:cTn id="116" dur="1000" fill="hold"/>
                                        <p:tgtEl>
                                          <p:spTgt spid="24"/>
                                        </p:tgtEl>
                                        <p:attrNameLst>
                                          <p:attrName>ppt_h</p:attrName>
                                        </p:attrNameLst>
                                      </p:cBhvr>
                                      <p:tavLst>
                                        <p:tav tm="0">
                                          <p:val>
                                            <p:strVal val="#ppt_h"/>
                                          </p:val>
                                        </p:tav>
                                        <p:tav tm="100000">
                                          <p:val>
                                            <p:strVal val="#ppt_h"/>
                                          </p:val>
                                        </p:tav>
                                      </p:tavLst>
                                    </p:anim>
                                    <p:animEffect transition="in" filter="fade">
                                      <p:cBhvr>
                                        <p:cTn id="117" dur="1000"/>
                                        <p:tgtEl>
                                          <p:spTgt spid="24"/>
                                        </p:tgtEl>
                                      </p:cBhvr>
                                    </p:animEffect>
                                  </p:childTnLst>
                                </p:cTn>
                              </p:par>
                              <p:par>
                                <p:cTn id="118" presetID="55" presetClass="entr" presetSubtype="0" fill="hold" grpId="0" nodeType="withEffect">
                                  <p:stCondLst>
                                    <p:cond delay="3000"/>
                                  </p:stCondLst>
                                  <p:childTnLst>
                                    <p:set>
                                      <p:cBhvr>
                                        <p:cTn id="119" dur="1" fill="hold">
                                          <p:stCondLst>
                                            <p:cond delay="0"/>
                                          </p:stCondLst>
                                        </p:cTn>
                                        <p:tgtEl>
                                          <p:spTgt spid="33"/>
                                        </p:tgtEl>
                                        <p:attrNameLst>
                                          <p:attrName>style.visibility</p:attrName>
                                        </p:attrNameLst>
                                      </p:cBhvr>
                                      <p:to>
                                        <p:strVal val="visible"/>
                                      </p:to>
                                    </p:set>
                                    <p:anim calcmode="lin" valueType="num">
                                      <p:cBhvr>
                                        <p:cTn id="120" dur="1000" fill="hold"/>
                                        <p:tgtEl>
                                          <p:spTgt spid="33"/>
                                        </p:tgtEl>
                                        <p:attrNameLst>
                                          <p:attrName>ppt_w</p:attrName>
                                        </p:attrNameLst>
                                      </p:cBhvr>
                                      <p:tavLst>
                                        <p:tav tm="0">
                                          <p:val>
                                            <p:strVal val="#ppt_w*0.70"/>
                                          </p:val>
                                        </p:tav>
                                        <p:tav tm="100000">
                                          <p:val>
                                            <p:strVal val="#ppt_w"/>
                                          </p:val>
                                        </p:tav>
                                      </p:tavLst>
                                    </p:anim>
                                    <p:anim calcmode="lin" valueType="num">
                                      <p:cBhvr>
                                        <p:cTn id="121" dur="1000" fill="hold"/>
                                        <p:tgtEl>
                                          <p:spTgt spid="33"/>
                                        </p:tgtEl>
                                        <p:attrNameLst>
                                          <p:attrName>ppt_h</p:attrName>
                                        </p:attrNameLst>
                                      </p:cBhvr>
                                      <p:tavLst>
                                        <p:tav tm="0">
                                          <p:val>
                                            <p:strVal val="#ppt_h"/>
                                          </p:val>
                                        </p:tav>
                                        <p:tav tm="100000">
                                          <p:val>
                                            <p:strVal val="#ppt_h"/>
                                          </p:val>
                                        </p:tav>
                                      </p:tavLst>
                                    </p:anim>
                                    <p:animEffect transition="in" filter="fade">
                                      <p:cBhvr>
                                        <p:cTn id="122" dur="1000"/>
                                        <p:tgtEl>
                                          <p:spTgt spid="33"/>
                                        </p:tgtEl>
                                      </p:cBhvr>
                                    </p:animEffect>
                                  </p:childTnLst>
                                </p:cTn>
                              </p:par>
                              <p:par>
                                <p:cTn id="123" presetID="55" presetClass="entr" presetSubtype="0" fill="hold" grpId="0" nodeType="withEffect">
                                  <p:stCondLst>
                                    <p:cond delay="3000"/>
                                  </p:stCondLst>
                                  <p:childTnLst>
                                    <p:set>
                                      <p:cBhvr>
                                        <p:cTn id="124" dur="1" fill="hold">
                                          <p:stCondLst>
                                            <p:cond delay="0"/>
                                          </p:stCondLst>
                                        </p:cTn>
                                        <p:tgtEl>
                                          <p:spTgt spid="40"/>
                                        </p:tgtEl>
                                        <p:attrNameLst>
                                          <p:attrName>style.visibility</p:attrName>
                                        </p:attrNameLst>
                                      </p:cBhvr>
                                      <p:to>
                                        <p:strVal val="visible"/>
                                      </p:to>
                                    </p:set>
                                    <p:anim calcmode="lin" valueType="num">
                                      <p:cBhvr>
                                        <p:cTn id="125" dur="1000" fill="hold"/>
                                        <p:tgtEl>
                                          <p:spTgt spid="40"/>
                                        </p:tgtEl>
                                        <p:attrNameLst>
                                          <p:attrName>ppt_w</p:attrName>
                                        </p:attrNameLst>
                                      </p:cBhvr>
                                      <p:tavLst>
                                        <p:tav tm="0">
                                          <p:val>
                                            <p:strVal val="#ppt_w*0.70"/>
                                          </p:val>
                                        </p:tav>
                                        <p:tav tm="100000">
                                          <p:val>
                                            <p:strVal val="#ppt_w"/>
                                          </p:val>
                                        </p:tav>
                                      </p:tavLst>
                                    </p:anim>
                                    <p:anim calcmode="lin" valueType="num">
                                      <p:cBhvr>
                                        <p:cTn id="126" dur="1000" fill="hold"/>
                                        <p:tgtEl>
                                          <p:spTgt spid="40"/>
                                        </p:tgtEl>
                                        <p:attrNameLst>
                                          <p:attrName>ppt_h</p:attrName>
                                        </p:attrNameLst>
                                      </p:cBhvr>
                                      <p:tavLst>
                                        <p:tav tm="0">
                                          <p:val>
                                            <p:strVal val="#ppt_h"/>
                                          </p:val>
                                        </p:tav>
                                        <p:tav tm="100000">
                                          <p:val>
                                            <p:strVal val="#ppt_h"/>
                                          </p:val>
                                        </p:tav>
                                      </p:tavLst>
                                    </p:anim>
                                    <p:animEffect transition="in" filter="fade">
                                      <p:cBhvr>
                                        <p:cTn id="127" dur="1000"/>
                                        <p:tgtEl>
                                          <p:spTgt spid="40"/>
                                        </p:tgtEl>
                                      </p:cBhvr>
                                    </p:animEffect>
                                  </p:childTnLst>
                                </p:cTn>
                              </p:par>
                              <p:par>
                                <p:cTn id="128" presetID="55" presetClass="entr" presetSubtype="0" fill="hold" grpId="0" nodeType="withEffect">
                                  <p:stCondLst>
                                    <p:cond delay="3000"/>
                                  </p:stCondLst>
                                  <p:childTnLst>
                                    <p:set>
                                      <p:cBhvr>
                                        <p:cTn id="129" dur="1" fill="hold">
                                          <p:stCondLst>
                                            <p:cond delay="0"/>
                                          </p:stCondLst>
                                        </p:cTn>
                                        <p:tgtEl>
                                          <p:spTgt spid="47"/>
                                        </p:tgtEl>
                                        <p:attrNameLst>
                                          <p:attrName>style.visibility</p:attrName>
                                        </p:attrNameLst>
                                      </p:cBhvr>
                                      <p:to>
                                        <p:strVal val="visible"/>
                                      </p:to>
                                    </p:set>
                                    <p:anim calcmode="lin" valueType="num">
                                      <p:cBhvr>
                                        <p:cTn id="130" dur="1000" fill="hold"/>
                                        <p:tgtEl>
                                          <p:spTgt spid="47"/>
                                        </p:tgtEl>
                                        <p:attrNameLst>
                                          <p:attrName>ppt_w</p:attrName>
                                        </p:attrNameLst>
                                      </p:cBhvr>
                                      <p:tavLst>
                                        <p:tav tm="0">
                                          <p:val>
                                            <p:strVal val="#ppt_w*0.70"/>
                                          </p:val>
                                        </p:tav>
                                        <p:tav tm="100000">
                                          <p:val>
                                            <p:strVal val="#ppt_w"/>
                                          </p:val>
                                        </p:tav>
                                      </p:tavLst>
                                    </p:anim>
                                    <p:anim calcmode="lin" valueType="num">
                                      <p:cBhvr>
                                        <p:cTn id="131" dur="1000" fill="hold"/>
                                        <p:tgtEl>
                                          <p:spTgt spid="47"/>
                                        </p:tgtEl>
                                        <p:attrNameLst>
                                          <p:attrName>ppt_h</p:attrName>
                                        </p:attrNameLst>
                                      </p:cBhvr>
                                      <p:tavLst>
                                        <p:tav tm="0">
                                          <p:val>
                                            <p:strVal val="#ppt_h"/>
                                          </p:val>
                                        </p:tav>
                                        <p:tav tm="100000">
                                          <p:val>
                                            <p:strVal val="#ppt_h"/>
                                          </p:val>
                                        </p:tav>
                                      </p:tavLst>
                                    </p:anim>
                                    <p:animEffect transition="in" filter="fade">
                                      <p:cBhvr>
                                        <p:cTn id="132" dur="1000"/>
                                        <p:tgtEl>
                                          <p:spTgt spid="47"/>
                                        </p:tgtEl>
                                      </p:cBhvr>
                                    </p:animEffect>
                                  </p:childTnLst>
                                </p:cTn>
                              </p:par>
                              <p:par>
                                <p:cTn id="133" presetID="55" presetClass="entr" presetSubtype="0" fill="hold" grpId="0" nodeType="withEffect">
                                  <p:stCondLst>
                                    <p:cond delay="3000"/>
                                  </p:stCondLst>
                                  <p:childTnLst>
                                    <p:set>
                                      <p:cBhvr>
                                        <p:cTn id="134" dur="1" fill="hold">
                                          <p:stCondLst>
                                            <p:cond delay="0"/>
                                          </p:stCondLst>
                                        </p:cTn>
                                        <p:tgtEl>
                                          <p:spTgt spid="54"/>
                                        </p:tgtEl>
                                        <p:attrNameLst>
                                          <p:attrName>style.visibility</p:attrName>
                                        </p:attrNameLst>
                                      </p:cBhvr>
                                      <p:to>
                                        <p:strVal val="visible"/>
                                      </p:to>
                                    </p:set>
                                    <p:anim calcmode="lin" valueType="num">
                                      <p:cBhvr>
                                        <p:cTn id="135" dur="1000" fill="hold"/>
                                        <p:tgtEl>
                                          <p:spTgt spid="54"/>
                                        </p:tgtEl>
                                        <p:attrNameLst>
                                          <p:attrName>ppt_w</p:attrName>
                                        </p:attrNameLst>
                                      </p:cBhvr>
                                      <p:tavLst>
                                        <p:tav tm="0">
                                          <p:val>
                                            <p:strVal val="#ppt_w*0.70"/>
                                          </p:val>
                                        </p:tav>
                                        <p:tav tm="100000">
                                          <p:val>
                                            <p:strVal val="#ppt_w"/>
                                          </p:val>
                                        </p:tav>
                                      </p:tavLst>
                                    </p:anim>
                                    <p:anim calcmode="lin" valueType="num">
                                      <p:cBhvr>
                                        <p:cTn id="136" dur="1000" fill="hold"/>
                                        <p:tgtEl>
                                          <p:spTgt spid="54"/>
                                        </p:tgtEl>
                                        <p:attrNameLst>
                                          <p:attrName>ppt_h</p:attrName>
                                        </p:attrNameLst>
                                      </p:cBhvr>
                                      <p:tavLst>
                                        <p:tav tm="0">
                                          <p:val>
                                            <p:strVal val="#ppt_h"/>
                                          </p:val>
                                        </p:tav>
                                        <p:tav tm="100000">
                                          <p:val>
                                            <p:strVal val="#ppt_h"/>
                                          </p:val>
                                        </p:tav>
                                      </p:tavLst>
                                    </p:anim>
                                    <p:animEffect transition="in" filter="fade">
                                      <p:cBhvr>
                                        <p:cTn id="137" dur="1000"/>
                                        <p:tgtEl>
                                          <p:spTgt spid="54"/>
                                        </p:tgtEl>
                                      </p:cBhvr>
                                    </p:animEffect>
                                  </p:childTnLst>
                                </p:cTn>
                              </p:par>
                              <p:par>
                                <p:cTn id="138" presetID="55" presetClass="entr" presetSubtype="0" fill="hold" grpId="0" nodeType="withEffect">
                                  <p:stCondLst>
                                    <p:cond delay="3000"/>
                                  </p:stCondLst>
                                  <p:childTnLst>
                                    <p:set>
                                      <p:cBhvr>
                                        <p:cTn id="139" dur="1" fill="hold">
                                          <p:stCondLst>
                                            <p:cond delay="0"/>
                                          </p:stCondLst>
                                        </p:cTn>
                                        <p:tgtEl>
                                          <p:spTgt spid="61"/>
                                        </p:tgtEl>
                                        <p:attrNameLst>
                                          <p:attrName>style.visibility</p:attrName>
                                        </p:attrNameLst>
                                      </p:cBhvr>
                                      <p:to>
                                        <p:strVal val="visible"/>
                                      </p:to>
                                    </p:set>
                                    <p:anim calcmode="lin" valueType="num">
                                      <p:cBhvr>
                                        <p:cTn id="140" dur="1000" fill="hold"/>
                                        <p:tgtEl>
                                          <p:spTgt spid="61"/>
                                        </p:tgtEl>
                                        <p:attrNameLst>
                                          <p:attrName>ppt_w</p:attrName>
                                        </p:attrNameLst>
                                      </p:cBhvr>
                                      <p:tavLst>
                                        <p:tav tm="0">
                                          <p:val>
                                            <p:strVal val="#ppt_w*0.70"/>
                                          </p:val>
                                        </p:tav>
                                        <p:tav tm="100000">
                                          <p:val>
                                            <p:strVal val="#ppt_w"/>
                                          </p:val>
                                        </p:tav>
                                      </p:tavLst>
                                    </p:anim>
                                    <p:anim calcmode="lin" valueType="num">
                                      <p:cBhvr>
                                        <p:cTn id="141" dur="1000" fill="hold"/>
                                        <p:tgtEl>
                                          <p:spTgt spid="61"/>
                                        </p:tgtEl>
                                        <p:attrNameLst>
                                          <p:attrName>ppt_h</p:attrName>
                                        </p:attrNameLst>
                                      </p:cBhvr>
                                      <p:tavLst>
                                        <p:tav tm="0">
                                          <p:val>
                                            <p:strVal val="#ppt_h"/>
                                          </p:val>
                                        </p:tav>
                                        <p:tav tm="100000">
                                          <p:val>
                                            <p:strVal val="#ppt_h"/>
                                          </p:val>
                                        </p:tav>
                                      </p:tavLst>
                                    </p:anim>
                                    <p:animEffect transition="in" filter="fade">
                                      <p:cBhvr>
                                        <p:cTn id="142" dur="1000"/>
                                        <p:tgtEl>
                                          <p:spTgt spid="61"/>
                                        </p:tgtEl>
                                      </p:cBhvr>
                                    </p:animEffect>
                                  </p:childTnLst>
                                </p:cTn>
                              </p:par>
                              <p:par>
                                <p:cTn id="143" presetID="55" presetClass="entr" presetSubtype="0" fill="hold" grpId="0" nodeType="withEffect">
                                  <p:stCondLst>
                                    <p:cond delay="3000"/>
                                  </p:stCondLst>
                                  <p:childTnLst>
                                    <p:set>
                                      <p:cBhvr>
                                        <p:cTn id="144" dur="1" fill="hold">
                                          <p:stCondLst>
                                            <p:cond delay="0"/>
                                          </p:stCondLst>
                                        </p:cTn>
                                        <p:tgtEl>
                                          <p:spTgt spid="70"/>
                                        </p:tgtEl>
                                        <p:attrNameLst>
                                          <p:attrName>style.visibility</p:attrName>
                                        </p:attrNameLst>
                                      </p:cBhvr>
                                      <p:to>
                                        <p:strVal val="visible"/>
                                      </p:to>
                                    </p:set>
                                    <p:anim calcmode="lin" valueType="num">
                                      <p:cBhvr>
                                        <p:cTn id="145" dur="1000" fill="hold"/>
                                        <p:tgtEl>
                                          <p:spTgt spid="70"/>
                                        </p:tgtEl>
                                        <p:attrNameLst>
                                          <p:attrName>ppt_w</p:attrName>
                                        </p:attrNameLst>
                                      </p:cBhvr>
                                      <p:tavLst>
                                        <p:tav tm="0">
                                          <p:val>
                                            <p:strVal val="#ppt_w*0.70"/>
                                          </p:val>
                                        </p:tav>
                                        <p:tav tm="100000">
                                          <p:val>
                                            <p:strVal val="#ppt_w"/>
                                          </p:val>
                                        </p:tav>
                                      </p:tavLst>
                                    </p:anim>
                                    <p:anim calcmode="lin" valueType="num">
                                      <p:cBhvr>
                                        <p:cTn id="146" dur="1000" fill="hold"/>
                                        <p:tgtEl>
                                          <p:spTgt spid="70"/>
                                        </p:tgtEl>
                                        <p:attrNameLst>
                                          <p:attrName>ppt_h</p:attrName>
                                        </p:attrNameLst>
                                      </p:cBhvr>
                                      <p:tavLst>
                                        <p:tav tm="0">
                                          <p:val>
                                            <p:strVal val="#ppt_h"/>
                                          </p:val>
                                        </p:tav>
                                        <p:tav tm="100000">
                                          <p:val>
                                            <p:strVal val="#ppt_h"/>
                                          </p:val>
                                        </p:tav>
                                      </p:tavLst>
                                    </p:anim>
                                    <p:animEffect transition="in" filter="fade">
                                      <p:cBhvr>
                                        <p:cTn id="147" dur="1000"/>
                                        <p:tgtEl>
                                          <p:spTgt spid="70"/>
                                        </p:tgtEl>
                                      </p:cBhvr>
                                    </p:animEffect>
                                  </p:childTnLst>
                                </p:cTn>
                              </p:par>
                              <p:par>
                                <p:cTn id="148" presetID="55" presetClass="entr" presetSubtype="0" fill="hold" grpId="0" nodeType="withEffect">
                                  <p:stCondLst>
                                    <p:cond delay="3500"/>
                                  </p:stCondLst>
                                  <p:childTnLst>
                                    <p:set>
                                      <p:cBhvr>
                                        <p:cTn id="149" dur="1" fill="hold">
                                          <p:stCondLst>
                                            <p:cond delay="0"/>
                                          </p:stCondLst>
                                        </p:cTn>
                                        <p:tgtEl>
                                          <p:spTgt spid="25"/>
                                        </p:tgtEl>
                                        <p:attrNameLst>
                                          <p:attrName>style.visibility</p:attrName>
                                        </p:attrNameLst>
                                      </p:cBhvr>
                                      <p:to>
                                        <p:strVal val="visible"/>
                                      </p:to>
                                    </p:set>
                                    <p:anim calcmode="lin" valueType="num">
                                      <p:cBhvr>
                                        <p:cTn id="150" dur="1000" fill="hold"/>
                                        <p:tgtEl>
                                          <p:spTgt spid="25"/>
                                        </p:tgtEl>
                                        <p:attrNameLst>
                                          <p:attrName>ppt_w</p:attrName>
                                        </p:attrNameLst>
                                      </p:cBhvr>
                                      <p:tavLst>
                                        <p:tav tm="0">
                                          <p:val>
                                            <p:strVal val="#ppt_w*0.70"/>
                                          </p:val>
                                        </p:tav>
                                        <p:tav tm="100000">
                                          <p:val>
                                            <p:strVal val="#ppt_w"/>
                                          </p:val>
                                        </p:tav>
                                      </p:tavLst>
                                    </p:anim>
                                    <p:anim calcmode="lin" valueType="num">
                                      <p:cBhvr>
                                        <p:cTn id="151" dur="1000" fill="hold"/>
                                        <p:tgtEl>
                                          <p:spTgt spid="25"/>
                                        </p:tgtEl>
                                        <p:attrNameLst>
                                          <p:attrName>ppt_h</p:attrName>
                                        </p:attrNameLst>
                                      </p:cBhvr>
                                      <p:tavLst>
                                        <p:tav tm="0">
                                          <p:val>
                                            <p:strVal val="#ppt_h"/>
                                          </p:val>
                                        </p:tav>
                                        <p:tav tm="100000">
                                          <p:val>
                                            <p:strVal val="#ppt_h"/>
                                          </p:val>
                                        </p:tav>
                                      </p:tavLst>
                                    </p:anim>
                                    <p:animEffect transition="in" filter="fade">
                                      <p:cBhvr>
                                        <p:cTn id="152" dur="1000"/>
                                        <p:tgtEl>
                                          <p:spTgt spid="25"/>
                                        </p:tgtEl>
                                      </p:cBhvr>
                                    </p:animEffect>
                                  </p:childTnLst>
                                </p:cTn>
                              </p:par>
                              <p:par>
                                <p:cTn id="153" presetID="55" presetClass="entr" presetSubtype="0" fill="hold" grpId="0" nodeType="withEffect">
                                  <p:stCondLst>
                                    <p:cond delay="3500"/>
                                  </p:stCondLst>
                                  <p:childTnLst>
                                    <p:set>
                                      <p:cBhvr>
                                        <p:cTn id="154" dur="1" fill="hold">
                                          <p:stCondLst>
                                            <p:cond delay="0"/>
                                          </p:stCondLst>
                                        </p:cTn>
                                        <p:tgtEl>
                                          <p:spTgt spid="34"/>
                                        </p:tgtEl>
                                        <p:attrNameLst>
                                          <p:attrName>style.visibility</p:attrName>
                                        </p:attrNameLst>
                                      </p:cBhvr>
                                      <p:to>
                                        <p:strVal val="visible"/>
                                      </p:to>
                                    </p:set>
                                    <p:anim calcmode="lin" valueType="num">
                                      <p:cBhvr>
                                        <p:cTn id="155" dur="1000" fill="hold"/>
                                        <p:tgtEl>
                                          <p:spTgt spid="34"/>
                                        </p:tgtEl>
                                        <p:attrNameLst>
                                          <p:attrName>ppt_w</p:attrName>
                                        </p:attrNameLst>
                                      </p:cBhvr>
                                      <p:tavLst>
                                        <p:tav tm="0">
                                          <p:val>
                                            <p:strVal val="#ppt_w*0.70"/>
                                          </p:val>
                                        </p:tav>
                                        <p:tav tm="100000">
                                          <p:val>
                                            <p:strVal val="#ppt_w"/>
                                          </p:val>
                                        </p:tav>
                                      </p:tavLst>
                                    </p:anim>
                                    <p:anim calcmode="lin" valueType="num">
                                      <p:cBhvr>
                                        <p:cTn id="156" dur="1000" fill="hold"/>
                                        <p:tgtEl>
                                          <p:spTgt spid="34"/>
                                        </p:tgtEl>
                                        <p:attrNameLst>
                                          <p:attrName>ppt_h</p:attrName>
                                        </p:attrNameLst>
                                      </p:cBhvr>
                                      <p:tavLst>
                                        <p:tav tm="0">
                                          <p:val>
                                            <p:strVal val="#ppt_h"/>
                                          </p:val>
                                        </p:tav>
                                        <p:tav tm="100000">
                                          <p:val>
                                            <p:strVal val="#ppt_h"/>
                                          </p:val>
                                        </p:tav>
                                      </p:tavLst>
                                    </p:anim>
                                    <p:animEffect transition="in" filter="fade">
                                      <p:cBhvr>
                                        <p:cTn id="157" dur="1000"/>
                                        <p:tgtEl>
                                          <p:spTgt spid="34"/>
                                        </p:tgtEl>
                                      </p:cBhvr>
                                    </p:animEffect>
                                  </p:childTnLst>
                                </p:cTn>
                              </p:par>
                              <p:par>
                                <p:cTn id="158" presetID="55" presetClass="entr" presetSubtype="0" fill="hold" grpId="0" nodeType="withEffect">
                                  <p:stCondLst>
                                    <p:cond delay="3500"/>
                                  </p:stCondLst>
                                  <p:childTnLst>
                                    <p:set>
                                      <p:cBhvr>
                                        <p:cTn id="159" dur="1" fill="hold">
                                          <p:stCondLst>
                                            <p:cond delay="0"/>
                                          </p:stCondLst>
                                        </p:cTn>
                                        <p:tgtEl>
                                          <p:spTgt spid="41"/>
                                        </p:tgtEl>
                                        <p:attrNameLst>
                                          <p:attrName>style.visibility</p:attrName>
                                        </p:attrNameLst>
                                      </p:cBhvr>
                                      <p:to>
                                        <p:strVal val="visible"/>
                                      </p:to>
                                    </p:set>
                                    <p:anim calcmode="lin" valueType="num">
                                      <p:cBhvr>
                                        <p:cTn id="160" dur="1000" fill="hold"/>
                                        <p:tgtEl>
                                          <p:spTgt spid="41"/>
                                        </p:tgtEl>
                                        <p:attrNameLst>
                                          <p:attrName>ppt_w</p:attrName>
                                        </p:attrNameLst>
                                      </p:cBhvr>
                                      <p:tavLst>
                                        <p:tav tm="0">
                                          <p:val>
                                            <p:strVal val="#ppt_w*0.70"/>
                                          </p:val>
                                        </p:tav>
                                        <p:tav tm="100000">
                                          <p:val>
                                            <p:strVal val="#ppt_w"/>
                                          </p:val>
                                        </p:tav>
                                      </p:tavLst>
                                    </p:anim>
                                    <p:anim calcmode="lin" valueType="num">
                                      <p:cBhvr>
                                        <p:cTn id="161" dur="1000" fill="hold"/>
                                        <p:tgtEl>
                                          <p:spTgt spid="41"/>
                                        </p:tgtEl>
                                        <p:attrNameLst>
                                          <p:attrName>ppt_h</p:attrName>
                                        </p:attrNameLst>
                                      </p:cBhvr>
                                      <p:tavLst>
                                        <p:tav tm="0">
                                          <p:val>
                                            <p:strVal val="#ppt_h"/>
                                          </p:val>
                                        </p:tav>
                                        <p:tav tm="100000">
                                          <p:val>
                                            <p:strVal val="#ppt_h"/>
                                          </p:val>
                                        </p:tav>
                                      </p:tavLst>
                                    </p:anim>
                                    <p:animEffect transition="in" filter="fade">
                                      <p:cBhvr>
                                        <p:cTn id="162" dur="1000"/>
                                        <p:tgtEl>
                                          <p:spTgt spid="41"/>
                                        </p:tgtEl>
                                      </p:cBhvr>
                                    </p:animEffect>
                                  </p:childTnLst>
                                </p:cTn>
                              </p:par>
                              <p:par>
                                <p:cTn id="163" presetID="55" presetClass="entr" presetSubtype="0" fill="hold" grpId="0" nodeType="withEffect">
                                  <p:stCondLst>
                                    <p:cond delay="3500"/>
                                  </p:stCondLst>
                                  <p:childTnLst>
                                    <p:set>
                                      <p:cBhvr>
                                        <p:cTn id="164" dur="1" fill="hold">
                                          <p:stCondLst>
                                            <p:cond delay="0"/>
                                          </p:stCondLst>
                                        </p:cTn>
                                        <p:tgtEl>
                                          <p:spTgt spid="48"/>
                                        </p:tgtEl>
                                        <p:attrNameLst>
                                          <p:attrName>style.visibility</p:attrName>
                                        </p:attrNameLst>
                                      </p:cBhvr>
                                      <p:to>
                                        <p:strVal val="visible"/>
                                      </p:to>
                                    </p:set>
                                    <p:anim calcmode="lin" valueType="num">
                                      <p:cBhvr>
                                        <p:cTn id="165" dur="1000" fill="hold"/>
                                        <p:tgtEl>
                                          <p:spTgt spid="48"/>
                                        </p:tgtEl>
                                        <p:attrNameLst>
                                          <p:attrName>ppt_w</p:attrName>
                                        </p:attrNameLst>
                                      </p:cBhvr>
                                      <p:tavLst>
                                        <p:tav tm="0">
                                          <p:val>
                                            <p:strVal val="#ppt_w*0.70"/>
                                          </p:val>
                                        </p:tav>
                                        <p:tav tm="100000">
                                          <p:val>
                                            <p:strVal val="#ppt_w"/>
                                          </p:val>
                                        </p:tav>
                                      </p:tavLst>
                                    </p:anim>
                                    <p:anim calcmode="lin" valueType="num">
                                      <p:cBhvr>
                                        <p:cTn id="166" dur="1000" fill="hold"/>
                                        <p:tgtEl>
                                          <p:spTgt spid="48"/>
                                        </p:tgtEl>
                                        <p:attrNameLst>
                                          <p:attrName>ppt_h</p:attrName>
                                        </p:attrNameLst>
                                      </p:cBhvr>
                                      <p:tavLst>
                                        <p:tav tm="0">
                                          <p:val>
                                            <p:strVal val="#ppt_h"/>
                                          </p:val>
                                        </p:tav>
                                        <p:tav tm="100000">
                                          <p:val>
                                            <p:strVal val="#ppt_h"/>
                                          </p:val>
                                        </p:tav>
                                      </p:tavLst>
                                    </p:anim>
                                    <p:animEffect transition="in" filter="fade">
                                      <p:cBhvr>
                                        <p:cTn id="167" dur="1000"/>
                                        <p:tgtEl>
                                          <p:spTgt spid="48"/>
                                        </p:tgtEl>
                                      </p:cBhvr>
                                    </p:animEffect>
                                  </p:childTnLst>
                                </p:cTn>
                              </p:par>
                              <p:par>
                                <p:cTn id="168" presetID="55" presetClass="entr" presetSubtype="0" fill="hold" grpId="0" nodeType="withEffect">
                                  <p:stCondLst>
                                    <p:cond delay="3500"/>
                                  </p:stCondLst>
                                  <p:childTnLst>
                                    <p:set>
                                      <p:cBhvr>
                                        <p:cTn id="169" dur="1" fill="hold">
                                          <p:stCondLst>
                                            <p:cond delay="0"/>
                                          </p:stCondLst>
                                        </p:cTn>
                                        <p:tgtEl>
                                          <p:spTgt spid="55"/>
                                        </p:tgtEl>
                                        <p:attrNameLst>
                                          <p:attrName>style.visibility</p:attrName>
                                        </p:attrNameLst>
                                      </p:cBhvr>
                                      <p:to>
                                        <p:strVal val="visible"/>
                                      </p:to>
                                    </p:set>
                                    <p:anim calcmode="lin" valueType="num">
                                      <p:cBhvr>
                                        <p:cTn id="170" dur="1000" fill="hold"/>
                                        <p:tgtEl>
                                          <p:spTgt spid="55"/>
                                        </p:tgtEl>
                                        <p:attrNameLst>
                                          <p:attrName>ppt_w</p:attrName>
                                        </p:attrNameLst>
                                      </p:cBhvr>
                                      <p:tavLst>
                                        <p:tav tm="0">
                                          <p:val>
                                            <p:strVal val="#ppt_w*0.70"/>
                                          </p:val>
                                        </p:tav>
                                        <p:tav tm="100000">
                                          <p:val>
                                            <p:strVal val="#ppt_w"/>
                                          </p:val>
                                        </p:tav>
                                      </p:tavLst>
                                    </p:anim>
                                    <p:anim calcmode="lin" valueType="num">
                                      <p:cBhvr>
                                        <p:cTn id="171" dur="1000" fill="hold"/>
                                        <p:tgtEl>
                                          <p:spTgt spid="55"/>
                                        </p:tgtEl>
                                        <p:attrNameLst>
                                          <p:attrName>ppt_h</p:attrName>
                                        </p:attrNameLst>
                                      </p:cBhvr>
                                      <p:tavLst>
                                        <p:tav tm="0">
                                          <p:val>
                                            <p:strVal val="#ppt_h"/>
                                          </p:val>
                                        </p:tav>
                                        <p:tav tm="100000">
                                          <p:val>
                                            <p:strVal val="#ppt_h"/>
                                          </p:val>
                                        </p:tav>
                                      </p:tavLst>
                                    </p:anim>
                                    <p:animEffect transition="in" filter="fade">
                                      <p:cBhvr>
                                        <p:cTn id="172" dur="1000"/>
                                        <p:tgtEl>
                                          <p:spTgt spid="55"/>
                                        </p:tgtEl>
                                      </p:cBhvr>
                                    </p:animEffect>
                                  </p:childTnLst>
                                </p:cTn>
                              </p:par>
                              <p:par>
                                <p:cTn id="173" presetID="55" presetClass="entr" presetSubtype="0" fill="hold" grpId="0" nodeType="withEffect">
                                  <p:stCondLst>
                                    <p:cond delay="3500"/>
                                  </p:stCondLst>
                                  <p:childTnLst>
                                    <p:set>
                                      <p:cBhvr>
                                        <p:cTn id="174" dur="1" fill="hold">
                                          <p:stCondLst>
                                            <p:cond delay="0"/>
                                          </p:stCondLst>
                                        </p:cTn>
                                        <p:tgtEl>
                                          <p:spTgt spid="62"/>
                                        </p:tgtEl>
                                        <p:attrNameLst>
                                          <p:attrName>style.visibility</p:attrName>
                                        </p:attrNameLst>
                                      </p:cBhvr>
                                      <p:to>
                                        <p:strVal val="visible"/>
                                      </p:to>
                                    </p:set>
                                    <p:anim calcmode="lin" valueType="num">
                                      <p:cBhvr>
                                        <p:cTn id="175" dur="1000" fill="hold"/>
                                        <p:tgtEl>
                                          <p:spTgt spid="62"/>
                                        </p:tgtEl>
                                        <p:attrNameLst>
                                          <p:attrName>ppt_w</p:attrName>
                                        </p:attrNameLst>
                                      </p:cBhvr>
                                      <p:tavLst>
                                        <p:tav tm="0">
                                          <p:val>
                                            <p:strVal val="#ppt_w*0.70"/>
                                          </p:val>
                                        </p:tav>
                                        <p:tav tm="100000">
                                          <p:val>
                                            <p:strVal val="#ppt_w"/>
                                          </p:val>
                                        </p:tav>
                                      </p:tavLst>
                                    </p:anim>
                                    <p:anim calcmode="lin" valueType="num">
                                      <p:cBhvr>
                                        <p:cTn id="176" dur="1000" fill="hold"/>
                                        <p:tgtEl>
                                          <p:spTgt spid="62"/>
                                        </p:tgtEl>
                                        <p:attrNameLst>
                                          <p:attrName>ppt_h</p:attrName>
                                        </p:attrNameLst>
                                      </p:cBhvr>
                                      <p:tavLst>
                                        <p:tav tm="0">
                                          <p:val>
                                            <p:strVal val="#ppt_h"/>
                                          </p:val>
                                        </p:tav>
                                        <p:tav tm="100000">
                                          <p:val>
                                            <p:strVal val="#ppt_h"/>
                                          </p:val>
                                        </p:tav>
                                      </p:tavLst>
                                    </p:anim>
                                    <p:animEffect transition="in" filter="fade">
                                      <p:cBhvr>
                                        <p:cTn id="177" dur="1000"/>
                                        <p:tgtEl>
                                          <p:spTgt spid="62"/>
                                        </p:tgtEl>
                                      </p:cBhvr>
                                    </p:animEffect>
                                  </p:childTnLst>
                                </p:cTn>
                              </p:par>
                              <p:par>
                                <p:cTn id="178" presetID="55" presetClass="entr" presetSubtype="0" fill="hold" grpId="0" nodeType="withEffect">
                                  <p:stCondLst>
                                    <p:cond delay="3500"/>
                                  </p:stCondLst>
                                  <p:childTnLst>
                                    <p:set>
                                      <p:cBhvr>
                                        <p:cTn id="179" dur="1" fill="hold">
                                          <p:stCondLst>
                                            <p:cond delay="0"/>
                                          </p:stCondLst>
                                        </p:cTn>
                                        <p:tgtEl>
                                          <p:spTgt spid="69"/>
                                        </p:tgtEl>
                                        <p:attrNameLst>
                                          <p:attrName>style.visibility</p:attrName>
                                        </p:attrNameLst>
                                      </p:cBhvr>
                                      <p:to>
                                        <p:strVal val="visible"/>
                                      </p:to>
                                    </p:set>
                                    <p:anim calcmode="lin" valueType="num">
                                      <p:cBhvr>
                                        <p:cTn id="180" dur="1000" fill="hold"/>
                                        <p:tgtEl>
                                          <p:spTgt spid="69"/>
                                        </p:tgtEl>
                                        <p:attrNameLst>
                                          <p:attrName>ppt_w</p:attrName>
                                        </p:attrNameLst>
                                      </p:cBhvr>
                                      <p:tavLst>
                                        <p:tav tm="0">
                                          <p:val>
                                            <p:strVal val="#ppt_w*0.70"/>
                                          </p:val>
                                        </p:tav>
                                        <p:tav tm="100000">
                                          <p:val>
                                            <p:strVal val="#ppt_w"/>
                                          </p:val>
                                        </p:tav>
                                      </p:tavLst>
                                    </p:anim>
                                    <p:anim calcmode="lin" valueType="num">
                                      <p:cBhvr>
                                        <p:cTn id="181" dur="1000" fill="hold"/>
                                        <p:tgtEl>
                                          <p:spTgt spid="69"/>
                                        </p:tgtEl>
                                        <p:attrNameLst>
                                          <p:attrName>ppt_h</p:attrName>
                                        </p:attrNameLst>
                                      </p:cBhvr>
                                      <p:tavLst>
                                        <p:tav tm="0">
                                          <p:val>
                                            <p:strVal val="#ppt_h"/>
                                          </p:val>
                                        </p:tav>
                                        <p:tav tm="100000">
                                          <p:val>
                                            <p:strVal val="#ppt_h"/>
                                          </p:val>
                                        </p:tav>
                                      </p:tavLst>
                                    </p:anim>
                                    <p:animEffect transition="in" filter="fade">
                                      <p:cBhvr>
                                        <p:cTn id="182" dur="1000"/>
                                        <p:tgtEl>
                                          <p:spTgt spid="69"/>
                                        </p:tgtEl>
                                      </p:cBhvr>
                                    </p:animEffect>
                                  </p:childTnLst>
                                </p:cTn>
                              </p:par>
                              <p:par>
                                <p:cTn id="183" presetID="55" presetClass="entr" presetSubtype="0" fill="hold" grpId="0" nodeType="withEffect">
                                  <p:stCondLst>
                                    <p:cond delay="4000"/>
                                  </p:stCondLst>
                                  <p:childTnLst>
                                    <p:set>
                                      <p:cBhvr>
                                        <p:cTn id="184" dur="1" fill="hold">
                                          <p:stCondLst>
                                            <p:cond delay="0"/>
                                          </p:stCondLst>
                                        </p:cTn>
                                        <p:tgtEl>
                                          <p:spTgt spid="26"/>
                                        </p:tgtEl>
                                        <p:attrNameLst>
                                          <p:attrName>style.visibility</p:attrName>
                                        </p:attrNameLst>
                                      </p:cBhvr>
                                      <p:to>
                                        <p:strVal val="visible"/>
                                      </p:to>
                                    </p:set>
                                    <p:anim calcmode="lin" valueType="num">
                                      <p:cBhvr>
                                        <p:cTn id="185" dur="1000" fill="hold"/>
                                        <p:tgtEl>
                                          <p:spTgt spid="26"/>
                                        </p:tgtEl>
                                        <p:attrNameLst>
                                          <p:attrName>ppt_w</p:attrName>
                                        </p:attrNameLst>
                                      </p:cBhvr>
                                      <p:tavLst>
                                        <p:tav tm="0">
                                          <p:val>
                                            <p:strVal val="#ppt_w*0.70"/>
                                          </p:val>
                                        </p:tav>
                                        <p:tav tm="100000">
                                          <p:val>
                                            <p:strVal val="#ppt_w"/>
                                          </p:val>
                                        </p:tav>
                                      </p:tavLst>
                                    </p:anim>
                                    <p:anim calcmode="lin" valueType="num">
                                      <p:cBhvr>
                                        <p:cTn id="186" dur="1000" fill="hold"/>
                                        <p:tgtEl>
                                          <p:spTgt spid="26"/>
                                        </p:tgtEl>
                                        <p:attrNameLst>
                                          <p:attrName>ppt_h</p:attrName>
                                        </p:attrNameLst>
                                      </p:cBhvr>
                                      <p:tavLst>
                                        <p:tav tm="0">
                                          <p:val>
                                            <p:strVal val="#ppt_h"/>
                                          </p:val>
                                        </p:tav>
                                        <p:tav tm="100000">
                                          <p:val>
                                            <p:strVal val="#ppt_h"/>
                                          </p:val>
                                        </p:tav>
                                      </p:tavLst>
                                    </p:anim>
                                    <p:animEffect transition="in" filter="fade">
                                      <p:cBhvr>
                                        <p:cTn id="187" dur="1000"/>
                                        <p:tgtEl>
                                          <p:spTgt spid="26"/>
                                        </p:tgtEl>
                                      </p:cBhvr>
                                    </p:animEffect>
                                  </p:childTnLst>
                                </p:cTn>
                              </p:par>
                              <p:par>
                                <p:cTn id="188" presetID="55" presetClass="entr" presetSubtype="0" fill="hold" grpId="0" nodeType="withEffect">
                                  <p:stCondLst>
                                    <p:cond delay="4000"/>
                                  </p:stCondLst>
                                  <p:childTnLst>
                                    <p:set>
                                      <p:cBhvr>
                                        <p:cTn id="189" dur="1" fill="hold">
                                          <p:stCondLst>
                                            <p:cond delay="0"/>
                                          </p:stCondLst>
                                        </p:cTn>
                                        <p:tgtEl>
                                          <p:spTgt spid="35"/>
                                        </p:tgtEl>
                                        <p:attrNameLst>
                                          <p:attrName>style.visibility</p:attrName>
                                        </p:attrNameLst>
                                      </p:cBhvr>
                                      <p:to>
                                        <p:strVal val="visible"/>
                                      </p:to>
                                    </p:set>
                                    <p:anim calcmode="lin" valueType="num">
                                      <p:cBhvr>
                                        <p:cTn id="190" dur="1000" fill="hold"/>
                                        <p:tgtEl>
                                          <p:spTgt spid="35"/>
                                        </p:tgtEl>
                                        <p:attrNameLst>
                                          <p:attrName>ppt_w</p:attrName>
                                        </p:attrNameLst>
                                      </p:cBhvr>
                                      <p:tavLst>
                                        <p:tav tm="0">
                                          <p:val>
                                            <p:strVal val="#ppt_w*0.70"/>
                                          </p:val>
                                        </p:tav>
                                        <p:tav tm="100000">
                                          <p:val>
                                            <p:strVal val="#ppt_w"/>
                                          </p:val>
                                        </p:tav>
                                      </p:tavLst>
                                    </p:anim>
                                    <p:anim calcmode="lin" valueType="num">
                                      <p:cBhvr>
                                        <p:cTn id="191" dur="1000" fill="hold"/>
                                        <p:tgtEl>
                                          <p:spTgt spid="35"/>
                                        </p:tgtEl>
                                        <p:attrNameLst>
                                          <p:attrName>ppt_h</p:attrName>
                                        </p:attrNameLst>
                                      </p:cBhvr>
                                      <p:tavLst>
                                        <p:tav tm="0">
                                          <p:val>
                                            <p:strVal val="#ppt_h"/>
                                          </p:val>
                                        </p:tav>
                                        <p:tav tm="100000">
                                          <p:val>
                                            <p:strVal val="#ppt_h"/>
                                          </p:val>
                                        </p:tav>
                                      </p:tavLst>
                                    </p:anim>
                                    <p:animEffect transition="in" filter="fade">
                                      <p:cBhvr>
                                        <p:cTn id="192" dur="1000"/>
                                        <p:tgtEl>
                                          <p:spTgt spid="35"/>
                                        </p:tgtEl>
                                      </p:cBhvr>
                                    </p:animEffect>
                                  </p:childTnLst>
                                </p:cTn>
                              </p:par>
                              <p:par>
                                <p:cTn id="193" presetID="55" presetClass="entr" presetSubtype="0" fill="hold" grpId="0" nodeType="withEffect">
                                  <p:stCondLst>
                                    <p:cond delay="4000"/>
                                  </p:stCondLst>
                                  <p:childTnLst>
                                    <p:set>
                                      <p:cBhvr>
                                        <p:cTn id="194" dur="1" fill="hold">
                                          <p:stCondLst>
                                            <p:cond delay="0"/>
                                          </p:stCondLst>
                                        </p:cTn>
                                        <p:tgtEl>
                                          <p:spTgt spid="42"/>
                                        </p:tgtEl>
                                        <p:attrNameLst>
                                          <p:attrName>style.visibility</p:attrName>
                                        </p:attrNameLst>
                                      </p:cBhvr>
                                      <p:to>
                                        <p:strVal val="visible"/>
                                      </p:to>
                                    </p:set>
                                    <p:anim calcmode="lin" valueType="num">
                                      <p:cBhvr>
                                        <p:cTn id="195" dur="1000" fill="hold"/>
                                        <p:tgtEl>
                                          <p:spTgt spid="42"/>
                                        </p:tgtEl>
                                        <p:attrNameLst>
                                          <p:attrName>ppt_w</p:attrName>
                                        </p:attrNameLst>
                                      </p:cBhvr>
                                      <p:tavLst>
                                        <p:tav tm="0">
                                          <p:val>
                                            <p:strVal val="#ppt_w*0.70"/>
                                          </p:val>
                                        </p:tav>
                                        <p:tav tm="100000">
                                          <p:val>
                                            <p:strVal val="#ppt_w"/>
                                          </p:val>
                                        </p:tav>
                                      </p:tavLst>
                                    </p:anim>
                                    <p:anim calcmode="lin" valueType="num">
                                      <p:cBhvr>
                                        <p:cTn id="196" dur="1000" fill="hold"/>
                                        <p:tgtEl>
                                          <p:spTgt spid="42"/>
                                        </p:tgtEl>
                                        <p:attrNameLst>
                                          <p:attrName>ppt_h</p:attrName>
                                        </p:attrNameLst>
                                      </p:cBhvr>
                                      <p:tavLst>
                                        <p:tav tm="0">
                                          <p:val>
                                            <p:strVal val="#ppt_h"/>
                                          </p:val>
                                        </p:tav>
                                        <p:tav tm="100000">
                                          <p:val>
                                            <p:strVal val="#ppt_h"/>
                                          </p:val>
                                        </p:tav>
                                      </p:tavLst>
                                    </p:anim>
                                    <p:animEffect transition="in" filter="fade">
                                      <p:cBhvr>
                                        <p:cTn id="197" dur="1000"/>
                                        <p:tgtEl>
                                          <p:spTgt spid="42"/>
                                        </p:tgtEl>
                                      </p:cBhvr>
                                    </p:animEffect>
                                  </p:childTnLst>
                                </p:cTn>
                              </p:par>
                              <p:par>
                                <p:cTn id="198" presetID="55" presetClass="entr" presetSubtype="0" fill="hold" grpId="0" nodeType="withEffect">
                                  <p:stCondLst>
                                    <p:cond delay="4000"/>
                                  </p:stCondLst>
                                  <p:childTnLst>
                                    <p:set>
                                      <p:cBhvr>
                                        <p:cTn id="199" dur="1" fill="hold">
                                          <p:stCondLst>
                                            <p:cond delay="0"/>
                                          </p:stCondLst>
                                        </p:cTn>
                                        <p:tgtEl>
                                          <p:spTgt spid="49"/>
                                        </p:tgtEl>
                                        <p:attrNameLst>
                                          <p:attrName>style.visibility</p:attrName>
                                        </p:attrNameLst>
                                      </p:cBhvr>
                                      <p:to>
                                        <p:strVal val="visible"/>
                                      </p:to>
                                    </p:set>
                                    <p:anim calcmode="lin" valueType="num">
                                      <p:cBhvr>
                                        <p:cTn id="200" dur="1000" fill="hold"/>
                                        <p:tgtEl>
                                          <p:spTgt spid="49"/>
                                        </p:tgtEl>
                                        <p:attrNameLst>
                                          <p:attrName>ppt_w</p:attrName>
                                        </p:attrNameLst>
                                      </p:cBhvr>
                                      <p:tavLst>
                                        <p:tav tm="0">
                                          <p:val>
                                            <p:strVal val="#ppt_w*0.70"/>
                                          </p:val>
                                        </p:tav>
                                        <p:tav tm="100000">
                                          <p:val>
                                            <p:strVal val="#ppt_w"/>
                                          </p:val>
                                        </p:tav>
                                      </p:tavLst>
                                    </p:anim>
                                    <p:anim calcmode="lin" valueType="num">
                                      <p:cBhvr>
                                        <p:cTn id="201" dur="1000" fill="hold"/>
                                        <p:tgtEl>
                                          <p:spTgt spid="49"/>
                                        </p:tgtEl>
                                        <p:attrNameLst>
                                          <p:attrName>ppt_h</p:attrName>
                                        </p:attrNameLst>
                                      </p:cBhvr>
                                      <p:tavLst>
                                        <p:tav tm="0">
                                          <p:val>
                                            <p:strVal val="#ppt_h"/>
                                          </p:val>
                                        </p:tav>
                                        <p:tav tm="100000">
                                          <p:val>
                                            <p:strVal val="#ppt_h"/>
                                          </p:val>
                                        </p:tav>
                                      </p:tavLst>
                                    </p:anim>
                                    <p:animEffect transition="in" filter="fade">
                                      <p:cBhvr>
                                        <p:cTn id="202" dur="1000"/>
                                        <p:tgtEl>
                                          <p:spTgt spid="49"/>
                                        </p:tgtEl>
                                      </p:cBhvr>
                                    </p:animEffect>
                                  </p:childTnLst>
                                </p:cTn>
                              </p:par>
                              <p:par>
                                <p:cTn id="203" presetID="55" presetClass="entr" presetSubtype="0" fill="hold" grpId="0" nodeType="withEffect">
                                  <p:stCondLst>
                                    <p:cond delay="4000"/>
                                  </p:stCondLst>
                                  <p:childTnLst>
                                    <p:set>
                                      <p:cBhvr>
                                        <p:cTn id="204" dur="1" fill="hold">
                                          <p:stCondLst>
                                            <p:cond delay="0"/>
                                          </p:stCondLst>
                                        </p:cTn>
                                        <p:tgtEl>
                                          <p:spTgt spid="56"/>
                                        </p:tgtEl>
                                        <p:attrNameLst>
                                          <p:attrName>style.visibility</p:attrName>
                                        </p:attrNameLst>
                                      </p:cBhvr>
                                      <p:to>
                                        <p:strVal val="visible"/>
                                      </p:to>
                                    </p:set>
                                    <p:anim calcmode="lin" valueType="num">
                                      <p:cBhvr>
                                        <p:cTn id="205" dur="1000" fill="hold"/>
                                        <p:tgtEl>
                                          <p:spTgt spid="56"/>
                                        </p:tgtEl>
                                        <p:attrNameLst>
                                          <p:attrName>ppt_w</p:attrName>
                                        </p:attrNameLst>
                                      </p:cBhvr>
                                      <p:tavLst>
                                        <p:tav tm="0">
                                          <p:val>
                                            <p:strVal val="#ppt_w*0.70"/>
                                          </p:val>
                                        </p:tav>
                                        <p:tav tm="100000">
                                          <p:val>
                                            <p:strVal val="#ppt_w"/>
                                          </p:val>
                                        </p:tav>
                                      </p:tavLst>
                                    </p:anim>
                                    <p:anim calcmode="lin" valueType="num">
                                      <p:cBhvr>
                                        <p:cTn id="206" dur="1000" fill="hold"/>
                                        <p:tgtEl>
                                          <p:spTgt spid="56"/>
                                        </p:tgtEl>
                                        <p:attrNameLst>
                                          <p:attrName>ppt_h</p:attrName>
                                        </p:attrNameLst>
                                      </p:cBhvr>
                                      <p:tavLst>
                                        <p:tav tm="0">
                                          <p:val>
                                            <p:strVal val="#ppt_h"/>
                                          </p:val>
                                        </p:tav>
                                        <p:tav tm="100000">
                                          <p:val>
                                            <p:strVal val="#ppt_h"/>
                                          </p:val>
                                        </p:tav>
                                      </p:tavLst>
                                    </p:anim>
                                    <p:animEffect transition="in" filter="fade">
                                      <p:cBhvr>
                                        <p:cTn id="207" dur="1000"/>
                                        <p:tgtEl>
                                          <p:spTgt spid="56"/>
                                        </p:tgtEl>
                                      </p:cBhvr>
                                    </p:animEffect>
                                  </p:childTnLst>
                                </p:cTn>
                              </p:par>
                              <p:par>
                                <p:cTn id="208" presetID="55" presetClass="entr" presetSubtype="0" fill="hold" grpId="0" nodeType="withEffect">
                                  <p:stCondLst>
                                    <p:cond delay="4000"/>
                                  </p:stCondLst>
                                  <p:childTnLst>
                                    <p:set>
                                      <p:cBhvr>
                                        <p:cTn id="209" dur="1" fill="hold">
                                          <p:stCondLst>
                                            <p:cond delay="0"/>
                                          </p:stCondLst>
                                        </p:cTn>
                                        <p:tgtEl>
                                          <p:spTgt spid="63"/>
                                        </p:tgtEl>
                                        <p:attrNameLst>
                                          <p:attrName>style.visibility</p:attrName>
                                        </p:attrNameLst>
                                      </p:cBhvr>
                                      <p:to>
                                        <p:strVal val="visible"/>
                                      </p:to>
                                    </p:set>
                                    <p:anim calcmode="lin" valueType="num">
                                      <p:cBhvr>
                                        <p:cTn id="210" dur="1000" fill="hold"/>
                                        <p:tgtEl>
                                          <p:spTgt spid="63"/>
                                        </p:tgtEl>
                                        <p:attrNameLst>
                                          <p:attrName>ppt_w</p:attrName>
                                        </p:attrNameLst>
                                      </p:cBhvr>
                                      <p:tavLst>
                                        <p:tav tm="0">
                                          <p:val>
                                            <p:strVal val="#ppt_w*0.70"/>
                                          </p:val>
                                        </p:tav>
                                        <p:tav tm="100000">
                                          <p:val>
                                            <p:strVal val="#ppt_w"/>
                                          </p:val>
                                        </p:tav>
                                      </p:tavLst>
                                    </p:anim>
                                    <p:anim calcmode="lin" valueType="num">
                                      <p:cBhvr>
                                        <p:cTn id="211" dur="1000" fill="hold"/>
                                        <p:tgtEl>
                                          <p:spTgt spid="63"/>
                                        </p:tgtEl>
                                        <p:attrNameLst>
                                          <p:attrName>ppt_h</p:attrName>
                                        </p:attrNameLst>
                                      </p:cBhvr>
                                      <p:tavLst>
                                        <p:tav tm="0">
                                          <p:val>
                                            <p:strVal val="#ppt_h"/>
                                          </p:val>
                                        </p:tav>
                                        <p:tav tm="100000">
                                          <p:val>
                                            <p:strVal val="#ppt_h"/>
                                          </p:val>
                                        </p:tav>
                                      </p:tavLst>
                                    </p:anim>
                                    <p:animEffect transition="in" filter="fade">
                                      <p:cBhvr>
                                        <p:cTn id="212" dur="1000"/>
                                        <p:tgtEl>
                                          <p:spTgt spid="63"/>
                                        </p:tgtEl>
                                      </p:cBhvr>
                                    </p:animEffect>
                                  </p:childTnLst>
                                </p:cTn>
                              </p:par>
                              <p:par>
                                <p:cTn id="213" presetID="55" presetClass="entr" presetSubtype="0" fill="hold" grpId="0" nodeType="withEffect">
                                  <p:stCondLst>
                                    <p:cond delay="4000"/>
                                  </p:stCondLst>
                                  <p:childTnLst>
                                    <p:set>
                                      <p:cBhvr>
                                        <p:cTn id="214" dur="1" fill="hold">
                                          <p:stCondLst>
                                            <p:cond delay="0"/>
                                          </p:stCondLst>
                                        </p:cTn>
                                        <p:tgtEl>
                                          <p:spTgt spid="68"/>
                                        </p:tgtEl>
                                        <p:attrNameLst>
                                          <p:attrName>style.visibility</p:attrName>
                                        </p:attrNameLst>
                                      </p:cBhvr>
                                      <p:to>
                                        <p:strVal val="visible"/>
                                      </p:to>
                                    </p:set>
                                    <p:anim calcmode="lin" valueType="num">
                                      <p:cBhvr>
                                        <p:cTn id="215" dur="1000" fill="hold"/>
                                        <p:tgtEl>
                                          <p:spTgt spid="68"/>
                                        </p:tgtEl>
                                        <p:attrNameLst>
                                          <p:attrName>ppt_w</p:attrName>
                                        </p:attrNameLst>
                                      </p:cBhvr>
                                      <p:tavLst>
                                        <p:tav tm="0">
                                          <p:val>
                                            <p:strVal val="#ppt_w*0.70"/>
                                          </p:val>
                                        </p:tav>
                                        <p:tav tm="100000">
                                          <p:val>
                                            <p:strVal val="#ppt_w"/>
                                          </p:val>
                                        </p:tav>
                                      </p:tavLst>
                                    </p:anim>
                                    <p:anim calcmode="lin" valueType="num">
                                      <p:cBhvr>
                                        <p:cTn id="216" dur="1000" fill="hold"/>
                                        <p:tgtEl>
                                          <p:spTgt spid="68"/>
                                        </p:tgtEl>
                                        <p:attrNameLst>
                                          <p:attrName>ppt_h</p:attrName>
                                        </p:attrNameLst>
                                      </p:cBhvr>
                                      <p:tavLst>
                                        <p:tav tm="0">
                                          <p:val>
                                            <p:strVal val="#ppt_h"/>
                                          </p:val>
                                        </p:tav>
                                        <p:tav tm="100000">
                                          <p:val>
                                            <p:strVal val="#ppt_h"/>
                                          </p:val>
                                        </p:tav>
                                      </p:tavLst>
                                    </p:anim>
                                    <p:animEffect transition="in" filter="fade">
                                      <p:cBhvr>
                                        <p:cTn id="217" dur="1000"/>
                                        <p:tgtEl>
                                          <p:spTgt spid="68"/>
                                        </p:tgtEl>
                                      </p:cBhvr>
                                    </p:animEffect>
                                  </p:childTnLst>
                                </p:cTn>
                              </p:par>
                              <p:par>
                                <p:cTn id="218" presetID="55" presetClass="entr" presetSubtype="0" fill="hold" grpId="0" nodeType="withEffect">
                                  <p:stCondLst>
                                    <p:cond delay="4500"/>
                                  </p:stCondLst>
                                  <p:childTnLst>
                                    <p:set>
                                      <p:cBhvr>
                                        <p:cTn id="219" dur="1" fill="hold">
                                          <p:stCondLst>
                                            <p:cond delay="0"/>
                                          </p:stCondLst>
                                        </p:cTn>
                                        <p:tgtEl>
                                          <p:spTgt spid="27"/>
                                        </p:tgtEl>
                                        <p:attrNameLst>
                                          <p:attrName>style.visibility</p:attrName>
                                        </p:attrNameLst>
                                      </p:cBhvr>
                                      <p:to>
                                        <p:strVal val="visible"/>
                                      </p:to>
                                    </p:set>
                                    <p:anim calcmode="lin" valueType="num">
                                      <p:cBhvr>
                                        <p:cTn id="220" dur="1000" fill="hold"/>
                                        <p:tgtEl>
                                          <p:spTgt spid="27"/>
                                        </p:tgtEl>
                                        <p:attrNameLst>
                                          <p:attrName>ppt_w</p:attrName>
                                        </p:attrNameLst>
                                      </p:cBhvr>
                                      <p:tavLst>
                                        <p:tav tm="0">
                                          <p:val>
                                            <p:strVal val="#ppt_w*0.70"/>
                                          </p:val>
                                        </p:tav>
                                        <p:tav tm="100000">
                                          <p:val>
                                            <p:strVal val="#ppt_w"/>
                                          </p:val>
                                        </p:tav>
                                      </p:tavLst>
                                    </p:anim>
                                    <p:anim calcmode="lin" valueType="num">
                                      <p:cBhvr>
                                        <p:cTn id="221" dur="1000" fill="hold"/>
                                        <p:tgtEl>
                                          <p:spTgt spid="27"/>
                                        </p:tgtEl>
                                        <p:attrNameLst>
                                          <p:attrName>ppt_h</p:attrName>
                                        </p:attrNameLst>
                                      </p:cBhvr>
                                      <p:tavLst>
                                        <p:tav tm="0">
                                          <p:val>
                                            <p:strVal val="#ppt_h"/>
                                          </p:val>
                                        </p:tav>
                                        <p:tav tm="100000">
                                          <p:val>
                                            <p:strVal val="#ppt_h"/>
                                          </p:val>
                                        </p:tav>
                                      </p:tavLst>
                                    </p:anim>
                                    <p:animEffect transition="in" filter="fade">
                                      <p:cBhvr>
                                        <p:cTn id="222" dur="1000"/>
                                        <p:tgtEl>
                                          <p:spTgt spid="27"/>
                                        </p:tgtEl>
                                      </p:cBhvr>
                                    </p:animEffect>
                                  </p:childTnLst>
                                </p:cTn>
                              </p:par>
                              <p:par>
                                <p:cTn id="223" presetID="55" presetClass="entr" presetSubtype="0" fill="hold" grpId="0" nodeType="withEffect">
                                  <p:stCondLst>
                                    <p:cond delay="4500"/>
                                  </p:stCondLst>
                                  <p:childTnLst>
                                    <p:set>
                                      <p:cBhvr>
                                        <p:cTn id="224" dur="1" fill="hold">
                                          <p:stCondLst>
                                            <p:cond delay="0"/>
                                          </p:stCondLst>
                                        </p:cTn>
                                        <p:tgtEl>
                                          <p:spTgt spid="36"/>
                                        </p:tgtEl>
                                        <p:attrNameLst>
                                          <p:attrName>style.visibility</p:attrName>
                                        </p:attrNameLst>
                                      </p:cBhvr>
                                      <p:to>
                                        <p:strVal val="visible"/>
                                      </p:to>
                                    </p:set>
                                    <p:anim calcmode="lin" valueType="num">
                                      <p:cBhvr>
                                        <p:cTn id="225" dur="1000" fill="hold"/>
                                        <p:tgtEl>
                                          <p:spTgt spid="36"/>
                                        </p:tgtEl>
                                        <p:attrNameLst>
                                          <p:attrName>ppt_w</p:attrName>
                                        </p:attrNameLst>
                                      </p:cBhvr>
                                      <p:tavLst>
                                        <p:tav tm="0">
                                          <p:val>
                                            <p:strVal val="#ppt_w*0.70"/>
                                          </p:val>
                                        </p:tav>
                                        <p:tav tm="100000">
                                          <p:val>
                                            <p:strVal val="#ppt_w"/>
                                          </p:val>
                                        </p:tav>
                                      </p:tavLst>
                                    </p:anim>
                                    <p:anim calcmode="lin" valueType="num">
                                      <p:cBhvr>
                                        <p:cTn id="226" dur="1000" fill="hold"/>
                                        <p:tgtEl>
                                          <p:spTgt spid="36"/>
                                        </p:tgtEl>
                                        <p:attrNameLst>
                                          <p:attrName>ppt_h</p:attrName>
                                        </p:attrNameLst>
                                      </p:cBhvr>
                                      <p:tavLst>
                                        <p:tav tm="0">
                                          <p:val>
                                            <p:strVal val="#ppt_h"/>
                                          </p:val>
                                        </p:tav>
                                        <p:tav tm="100000">
                                          <p:val>
                                            <p:strVal val="#ppt_h"/>
                                          </p:val>
                                        </p:tav>
                                      </p:tavLst>
                                    </p:anim>
                                    <p:animEffect transition="in" filter="fade">
                                      <p:cBhvr>
                                        <p:cTn id="227" dur="1000"/>
                                        <p:tgtEl>
                                          <p:spTgt spid="36"/>
                                        </p:tgtEl>
                                      </p:cBhvr>
                                    </p:animEffect>
                                  </p:childTnLst>
                                </p:cTn>
                              </p:par>
                              <p:par>
                                <p:cTn id="228" presetID="55" presetClass="entr" presetSubtype="0" fill="hold" grpId="0" nodeType="withEffect">
                                  <p:stCondLst>
                                    <p:cond delay="4500"/>
                                  </p:stCondLst>
                                  <p:childTnLst>
                                    <p:set>
                                      <p:cBhvr>
                                        <p:cTn id="229" dur="1" fill="hold">
                                          <p:stCondLst>
                                            <p:cond delay="0"/>
                                          </p:stCondLst>
                                        </p:cTn>
                                        <p:tgtEl>
                                          <p:spTgt spid="43"/>
                                        </p:tgtEl>
                                        <p:attrNameLst>
                                          <p:attrName>style.visibility</p:attrName>
                                        </p:attrNameLst>
                                      </p:cBhvr>
                                      <p:to>
                                        <p:strVal val="visible"/>
                                      </p:to>
                                    </p:set>
                                    <p:anim calcmode="lin" valueType="num">
                                      <p:cBhvr>
                                        <p:cTn id="230" dur="1000" fill="hold"/>
                                        <p:tgtEl>
                                          <p:spTgt spid="43"/>
                                        </p:tgtEl>
                                        <p:attrNameLst>
                                          <p:attrName>ppt_w</p:attrName>
                                        </p:attrNameLst>
                                      </p:cBhvr>
                                      <p:tavLst>
                                        <p:tav tm="0">
                                          <p:val>
                                            <p:strVal val="#ppt_w*0.70"/>
                                          </p:val>
                                        </p:tav>
                                        <p:tav tm="100000">
                                          <p:val>
                                            <p:strVal val="#ppt_w"/>
                                          </p:val>
                                        </p:tav>
                                      </p:tavLst>
                                    </p:anim>
                                    <p:anim calcmode="lin" valueType="num">
                                      <p:cBhvr>
                                        <p:cTn id="231" dur="1000" fill="hold"/>
                                        <p:tgtEl>
                                          <p:spTgt spid="43"/>
                                        </p:tgtEl>
                                        <p:attrNameLst>
                                          <p:attrName>ppt_h</p:attrName>
                                        </p:attrNameLst>
                                      </p:cBhvr>
                                      <p:tavLst>
                                        <p:tav tm="0">
                                          <p:val>
                                            <p:strVal val="#ppt_h"/>
                                          </p:val>
                                        </p:tav>
                                        <p:tav tm="100000">
                                          <p:val>
                                            <p:strVal val="#ppt_h"/>
                                          </p:val>
                                        </p:tav>
                                      </p:tavLst>
                                    </p:anim>
                                    <p:animEffect transition="in" filter="fade">
                                      <p:cBhvr>
                                        <p:cTn id="232" dur="1000"/>
                                        <p:tgtEl>
                                          <p:spTgt spid="43"/>
                                        </p:tgtEl>
                                      </p:cBhvr>
                                    </p:animEffect>
                                  </p:childTnLst>
                                </p:cTn>
                              </p:par>
                              <p:par>
                                <p:cTn id="233" presetID="55" presetClass="entr" presetSubtype="0" fill="hold" grpId="0" nodeType="withEffect">
                                  <p:stCondLst>
                                    <p:cond delay="4500"/>
                                  </p:stCondLst>
                                  <p:childTnLst>
                                    <p:set>
                                      <p:cBhvr>
                                        <p:cTn id="234" dur="1" fill="hold">
                                          <p:stCondLst>
                                            <p:cond delay="0"/>
                                          </p:stCondLst>
                                        </p:cTn>
                                        <p:tgtEl>
                                          <p:spTgt spid="50"/>
                                        </p:tgtEl>
                                        <p:attrNameLst>
                                          <p:attrName>style.visibility</p:attrName>
                                        </p:attrNameLst>
                                      </p:cBhvr>
                                      <p:to>
                                        <p:strVal val="visible"/>
                                      </p:to>
                                    </p:set>
                                    <p:anim calcmode="lin" valueType="num">
                                      <p:cBhvr>
                                        <p:cTn id="235" dur="1000" fill="hold"/>
                                        <p:tgtEl>
                                          <p:spTgt spid="50"/>
                                        </p:tgtEl>
                                        <p:attrNameLst>
                                          <p:attrName>ppt_w</p:attrName>
                                        </p:attrNameLst>
                                      </p:cBhvr>
                                      <p:tavLst>
                                        <p:tav tm="0">
                                          <p:val>
                                            <p:strVal val="#ppt_w*0.70"/>
                                          </p:val>
                                        </p:tav>
                                        <p:tav tm="100000">
                                          <p:val>
                                            <p:strVal val="#ppt_w"/>
                                          </p:val>
                                        </p:tav>
                                      </p:tavLst>
                                    </p:anim>
                                    <p:anim calcmode="lin" valueType="num">
                                      <p:cBhvr>
                                        <p:cTn id="236" dur="1000" fill="hold"/>
                                        <p:tgtEl>
                                          <p:spTgt spid="50"/>
                                        </p:tgtEl>
                                        <p:attrNameLst>
                                          <p:attrName>ppt_h</p:attrName>
                                        </p:attrNameLst>
                                      </p:cBhvr>
                                      <p:tavLst>
                                        <p:tav tm="0">
                                          <p:val>
                                            <p:strVal val="#ppt_h"/>
                                          </p:val>
                                        </p:tav>
                                        <p:tav tm="100000">
                                          <p:val>
                                            <p:strVal val="#ppt_h"/>
                                          </p:val>
                                        </p:tav>
                                      </p:tavLst>
                                    </p:anim>
                                    <p:animEffect transition="in" filter="fade">
                                      <p:cBhvr>
                                        <p:cTn id="237" dur="1000"/>
                                        <p:tgtEl>
                                          <p:spTgt spid="50"/>
                                        </p:tgtEl>
                                      </p:cBhvr>
                                    </p:animEffect>
                                  </p:childTnLst>
                                </p:cTn>
                              </p:par>
                              <p:par>
                                <p:cTn id="238" presetID="55" presetClass="entr" presetSubtype="0" fill="hold" grpId="0" nodeType="withEffect">
                                  <p:stCondLst>
                                    <p:cond delay="4500"/>
                                  </p:stCondLst>
                                  <p:childTnLst>
                                    <p:set>
                                      <p:cBhvr>
                                        <p:cTn id="239" dur="1" fill="hold">
                                          <p:stCondLst>
                                            <p:cond delay="0"/>
                                          </p:stCondLst>
                                        </p:cTn>
                                        <p:tgtEl>
                                          <p:spTgt spid="57"/>
                                        </p:tgtEl>
                                        <p:attrNameLst>
                                          <p:attrName>style.visibility</p:attrName>
                                        </p:attrNameLst>
                                      </p:cBhvr>
                                      <p:to>
                                        <p:strVal val="visible"/>
                                      </p:to>
                                    </p:set>
                                    <p:anim calcmode="lin" valueType="num">
                                      <p:cBhvr>
                                        <p:cTn id="240" dur="1000" fill="hold"/>
                                        <p:tgtEl>
                                          <p:spTgt spid="57"/>
                                        </p:tgtEl>
                                        <p:attrNameLst>
                                          <p:attrName>ppt_w</p:attrName>
                                        </p:attrNameLst>
                                      </p:cBhvr>
                                      <p:tavLst>
                                        <p:tav tm="0">
                                          <p:val>
                                            <p:strVal val="#ppt_w*0.70"/>
                                          </p:val>
                                        </p:tav>
                                        <p:tav tm="100000">
                                          <p:val>
                                            <p:strVal val="#ppt_w"/>
                                          </p:val>
                                        </p:tav>
                                      </p:tavLst>
                                    </p:anim>
                                    <p:anim calcmode="lin" valueType="num">
                                      <p:cBhvr>
                                        <p:cTn id="241" dur="1000" fill="hold"/>
                                        <p:tgtEl>
                                          <p:spTgt spid="57"/>
                                        </p:tgtEl>
                                        <p:attrNameLst>
                                          <p:attrName>ppt_h</p:attrName>
                                        </p:attrNameLst>
                                      </p:cBhvr>
                                      <p:tavLst>
                                        <p:tav tm="0">
                                          <p:val>
                                            <p:strVal val="#ppt_h"/>
                                          </p:val>
                                        </p:tav>
                                        <p:tav tm="100000">
                                          <p:val>
                                            <p:strVal val="#ppt_h"/>
                                          </p:val>
                                        </p:tav>
                                      </p:tavLst>
                                    </p:anim>
                                    <p:animEffect transition="in" filter="fade">
                                      <p:cBhvr>
                                        <p:cTn id="242" dur="1000"/>
                                        <p:tgtEl>
                                          <p:spTgt spid="57"/>
                                        </p:tgtEl>
                                      </p:cBhvr>
                                    </p:animEffect>
                                  </p:childTnLst>
                                </p:cTn>
                              </p:par>
                              <p:par>
                                <p:cTn id="243" presetID="55" presetClass="entr" presetSubtype="0" fill="hold" grpId="0" nodeType="withEffect">
                                  <p:stCondLst>
                                    <p:cond delay="4500"/>
                                  </p:stCondLst>
                                  <p:childTnLst>
                                    <p:set>
                                      <p:cBhvr>
                                        <p:cTn id="244" dur="1" fill="hold">
                                          <p:stCondLst>
                                            <p:cond delay="0"/>
                                          </p:stCondLst>
                                        </p:cTn>
                                        <p:tgtEl>
                                          <p:spTgt spid="64"/>
                                        </p:tgtEl>
                                        <p:attrNameLst>
                                          <p:attrName>style.visibility</p:attrName>
                                        </p:attrNameLst>
                                      </p:cBhvr>
                                      <p:to>
                                        <p:strVal val="visible"/>
                                      </p:to>
                                    </p:set>
                                    <p:anim calcmode="lin" valueType="num">
                                      <p:cBhvr>
                                        <p:cTn id="245" dur="1000" fill="hold"/>
                                        <p:tgtEl>
                                          <p:spTgt spid="64"/>
                                        </p:tgtEl>
                                        <p:attrNameLst>
                                          <p:attrName>ppt_w</p:attrName>
                                        </p:attrNameLst>
                                      </p:cBhvr>
                                      <p:tavLst>
                                        <p:tav tm="0">
                                          <p:val>
                                            <p:strVal val="#ppt_w*0.70"/>
                                          </p:val>
                                        </p:tav>
                                        <p:tav tm="100000">
                                          <p:val>
                                            <p:strVal val="#ppt_w"/>
                                          </p:val>
                                        </p:tav>
                                      </p:tavLst>
                                    </p:anim>
                                    <p:anim calcmode="lin" valueType="num">
                                      <p:cBhvr>
                                        <p:cTn id="246" dur="1000" fill="hold"/>
                                        <p:tgtEl>
                                          <p:spTgt spid="64"/>
                                        </p:tgtEl>
                                        <p:attrNameLst>
                                          <p:attrName>ppt_h</p:attrName>
                                        </p:attrNameLst>
                                      </p:cBhvr>
                                      <p:tavLst>
                                        <p:tav tm="0">
                                          <p:val>
                                            <p:strVal val="#ppt_h"/>
                                          </p:val>
                                        </p:tav>
                                        <p:tav tm="100000">
                                          <p:val>
                                            <p:strVal val="#ppt_h"/>
                                          </p:val>
                                        </p:tav>
                                      </p:tavLst>
                                    </p:anim>
                                    <p:animEffect transition="in" filter="fade">
                                      <p:cBhvr>
                                        <p:cTn id="247" dur="1000"/>
                                        <p:tgtEl>
                                          <p:spTgt spid="64"/>
                                        </p:tgtEl>
                                      </p:cBhvr>
                                    </p:animEffect>
                                  </p:childTnLst>
                                </p:cTn>
                              </p:par>
                              <p:par>
                                <p:cTn id="248" presetID="55" presetClass="entr" presetSubtype="0" fill="hold" grpId="0" nodeType="withEffect">
                                  <p:stCondLst>
                                    <p:cond delay="4500"/>
                                  </p:stCondLst>
                                  <p:childTnLst>
                                    <p:set>
                                      <p:cBhvr>
                                        <p:cTn id="249" dur="1" fill="hold">
                                          <p:stCondLst>
                                            <p:cond delay="0"/>
                                          </p:stCondLst>
                                        </p:cTn>
                                        <p:tgtEl>
                                          <p:spTgt spid="67"/>
                                        </p:tgtEl>
                                        <p:attrNameLst>
                                          <p:attrName>style.visibility</p:attrName>
                                        </p:attrNameLst>
                                      </p:cBhvr>
                                      <p:to>
                                        <p:strVal val="visible"/>
                                      </p:to>
                                    </p:set>
                                    <p:anim calcmode="lin" valueType="num">
                                      <p:cBhvr>
                                        <p:cTn id="250" dur="1000" fill="hold"/>
                                        <p:tgtEl>
                                          <p:spTgt spid="67"/>
                                        </p:tgtEl>
                                        <p:attrNameLst>
                                          <p:attrName>ppt_w</p:attrName>
                                        </p:attrNameLst>
                                      </p:cBhvr>
                                      <p:tavLst>
                                        <p:tav tm="0">
                                          <p:val>
                                            <p:strVal val="#ppt_w*0.70"/>
                                          </p:val>
                                        </p:tav>
                                        <p:tav tm="100000">
                                          <p:val>
                                            <p:strVal val="#ppt_w"/>
                                          </p:val>
                                        </p:tav>
                                      </p:tavLst>
                                    </p:anim>
                                    <p:anim calcmode="lin" valueType="num">
                                      <p:cBhvr>
                                        <p:cTn id="251" dur="1000" fill="hold"/>
                                        <p:tgtEl>
                                          <p:spTgt spid="67"/>
                                        </p:tgtEl>
                                        <p:attrNameLst>
                                          <p:attrName>ppt_h</p:attrName>
                                        </p:attrNameLst>
                                      </p:cBhvr>
                                      <p:tavLst>
                                        <p:tav tm="0">
                                          <p:val>
                                            <p:strVal val="#ppt_h"/>
                                          </p:val>
                                        </p:tav>
                                        <p:tav tm="100000">
                                          <p:val>
                                            <p:strVal val="#ppt_h"/>
                                          </p:val>
                                        </p:tav>
                                      </p:tavLst>
                                    </p:anim>
                                    <p:animEffect transition="in" filter="fade">
                                      <p:cBhvr>
                                        <p:cTn id="252" dur="1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4" grpId="0" animBg="1"/>
      <p:bldP spid="4"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22" grpId="0" animBg="1"/>
      <p:bldP spid="23" grpId="0" animBg="1"/>
      <p:bldP spid="24" grpId="0" animBg="1"/>
      <p:bldP spid="25" grpId="0" animBg="1"/>
      <p:bldP spid="26" grpId="0" animBg="1"/>
      <p:bldP spid="27"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45" grpId="0" animBg="1"/>
      <p:bldP spid="46" grpId="0" animBg="1"/>
      <p:bldP spid="47" grpId="0" animBg="1"/>
      <p:bldP spid="48" grpId="0" animBg="1"/>
      <p:bldP spid="49" grpId="0" animBg="1"/>
      <p:bldP spid="50" grpId="0" animBg="1"/>
      <p:bldP spid="52" grpId="0" animBg="1"/>
      <p:bldP spid="53" grpId="0" animBg="1"/>
      <p:bldP spid="54" grpId="0" animBg="1"/>
      <p:bldP spid="55" grpId="0" animBg="1"/>
      <p:bldP spid="56" grpId="0" animBg="1"/>
      <p:bldP spid="57" grpId="0" animBg="1"/>
      <p:bldP spid="59" grpId="0" animBg="1"/>
      <p:bldP spid="60" grpId="0" animBg="1"/>
      <p:bldP spid="61" grpId="0" animBg="1"/>
      <p:bldP spid="62" grpId="0" animBg="1"/>
      <p:bldP spid="63" grpId="0" animBg="1"/>
      <p:bldP spid="64" grpId="0" animBg="1"/>
      <p:bldP spid="29" grpId="0"/>
      <p:bldP spid="67" grpId="0"/>
      <p:bldP spid="68" grpId="0"/>
      <p:bldP spid="69" grpId="0"/>
      <p:bldP spid="70" grpId="0"/>
      <p:bldP spid="71" grpId="0"/>
      <p:bldP spid="7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2C81E56A-21E7-4B85-9D48-73B7714DC094}"/>
              </a:ext>
            </a:extLst>
          </p:cNvPr>
          <p:cNvGrpSpPr/>
          <p:nvPr/>
        </p:nvGrpSpPr>
        <p:grpSpPr>
          <a:xfrm>
            <a:off x="6620335" y="1316909"/>
            <a:ext cx="4786997" cy="448927"/>
            <a:chOff x="6620335" y="1316909"/>
            <a:chExt cx="4786997" cy="448927"/>
          </a:xfrm>
        </p:grpSpPr>
        <p:sp>
          <p:nvSpPr>
            <p:cNvPr id="207" name="Right Brace 206">
              <a:extLst>
                <a:ext uri="{FF2B5EF4-FFF2-40B4-BE49-F238E27FC236}">
                  <a16:creationId xmlns:a16="http://schemas.microsoft.com/office/drawing/2014/main" id="{31AE7A6B-3A8A-488E-9F14-CBE8B418CB13}"/>
                </a:ext>
              </a:extLst>
            </p:cNvPr>
            <p:cNvSpPr/>
            <p:nvPr/>
          </p:nvSpPr>
          <p:spPr>
            <a:xfrm rot="16200000">
              <a:off x="8818821" y="-881577"/>
              <a:ext cx="390025" cy="4786997"/>
            </a:xfrm>
            <a:prstGeom prst="rightBrace">
              <a:avLst>
                <a:gd name="adj1" fmla="val 73512"/>
                <a:gd name="adj2" fmla="val 50000"/>
              </a:avLst>
            </a:prstGeom>
            <a:gradFill flip="none" rotWithShape="1">
              <a:gsLst>
                <a:gs pos="100000">
                  <a:schemeClr val="tx2">
                    <a:lumMod val="40000"/>
                    <a:lumOff val="60000"/>
                  </a:schemeClr>
                </a:gs>
                <a:gs pos="0">
                  <a:schemeClr val="tx2">
                    <a:lumMod val="40000"/>
                    <a:lumOff val="60000"/>
                    <a:alpha val="0"/>
                  </a:schemeClr>
                </a:gs>
              </a:gsLst>
              <a:lin ang="0" scaled="0"/>
              <a:tileRect/>
            </a:gra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9" name="TextBox 208">
              <a:extLst>
                <a:ext uri="{FF2B5EF4-FFF2-40B4-BE49-F238E27FC236}">
                  <a16:creationId xmlns:a16="http://schemas.microsoft.com/office/drawing/2014/main" id="{40CC1D53-9D3A-49FE-8549-7A09984259E7}"/>
                </a:ext>
              </a:extLst>
            </p:cNvPr>
            <p:cNvSpPr txBox="1"/>
            <p:nvPr/>
          </p:nvSpPr>
          <p:spPr>
            <a:xfrm>
              <a:off x="8410137" y="1550392"/>
              <a:ext cx="1207382" cy="215444"/>
            </a:xfrm>
            <a:prstGeom prst="rect">
              <a:avLst/>
            </a:prstGeom>
            <a:noFill/>
          </p:spPr>
          <p:txBody>
            <a:bodyPr wrap="none" rtlCol="0" anchor="ctr" anchorCtr="0">
              <a:spAutoFit/>
            </a:bodyPr>
            <a:lstStyle/>
            <a:p>
              <a:pPr algn="ctr"/>
              <a:r>
                <a:rPr lang="en-US" sz="800" dirty="0">
                  <a:solidFill>
                    <a:schemeClr val="tx2"/>
                  </a:solidFill>
                  <a:latin typeface="Montserrat" panose="00000500000000000000" pitchFamily="50" charset="0"/>
                </a:rPr>
                <a:t>Post-Sales Activities</a:t>
              </a:r>
            </a:p>
          </p:txBody>
        </p:sp>
      </p:grpSp>
      <p:sp>
        <p:nvSpPr>
          <p:cNvPr id="2" name="Slide Number Placeholder 1">
            <a:extLst>
              <a:ext uri="{FF2B5EF4-FFF2-40B4-BE49-F238E27FC236}">
                <a16:creationId xmlns:a16="http://schemas.microsoft.com/office/drawing/2014/main" id="{64EB5A6F-89A9-4B4B-B772-53E1F38DD3E4}"/>
              </a:ext>
            </a:extLst>
          </p:cNvPr>
          <p:cNvSpPr>
            <a:spLocks noGrp="1"/>
          </p:cNvSpPr>
          <p:nvPr>
            <p:ph type="sldNum" sz="quarter" idx="12"/>
          </p:nvPr>
        </p:nvSpPr>
        <p:spPr/>
        <p:txBody>
          <a:bodyPr/>
          <a:lstStyle/>
          <a:p>
            <a:fld id="{0994EF40-5A8D-EB43-8CF9-33945DB63878}" type="slidenum">
              <a:rPr lang="en-US" smtClean="0"/>
              <a:pPr/>
              <a:t>25</a:t>
            </a:fld>
            <a:endParaRPr lang="en-US" dirty="0"/>
          </a:p>
        </p:txBody>
      </p:sp>
      <p:sp>
        <p:nvSpPr>
          <p:cNvPr id="4" name="TextBox 3">
            <a:extLst>
              <a:ext uri="{FF2B5EF4-FFF2-40B4-BE49-F238E27FC236}">
                <a16:creationId xmlns:a16="http://schemas.microsoft.com/office/drawing/2014/main" id="{CE35BB1B-2849-46E0-980A-3A417865B8D2}"/>
              </a:ext>
            </a:extLst>
          </p:cNvPr>
          <p:cNvSpPr txBox="1"/>
          <p:nvPr/>
        </p:nvSpPr>
        <p:spPr>
          <a:xfrm rot="16200000">
            <a:off x="-857713" y="1351708"/>
            <a:ext cx="236314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Post Sales</a:t>
            </a:r>
          </a:p>
        </p:txBody>
      </p:sp>
      <p:grpSp>
        <p:nvGrpSpPr>
          <p:cNvPr id="11" name="Group 10">
            <a:extLst>
              <a:ext uri="{FF2B5EF4-FFF2-40B4-BE49-F238E27FC236}">
                <a16:creationId xmlns:a16="http://schemas.microsoft.com/office/drawing/2014/main" id="{E9F96A6C-FE69-419C-B8FD-85613E43E7D2}"/>
              </a:ext>
            </a:extLst>
          </p:cNvPr>
          <p:cNvGrpSpPr/>
          <p:nvPr/>
        </p:nvGrpSpPr>
        <p:grpSpPr>
          <a:xfrm>
            <a:off x="3429001" y="1785552"/>
            <a:ext cx="1595668" cy="4318501"/>
            <a:chOff x="3429001" y="1785552"/>
            <a:chExt cx="1595668" cy="4318501"/>
          </a:xfrm>
        </p:grpSpPr>
        <p:sp>
          <p:nvSpPr>
            <p:cNvPr id="10" name="Rectangle: Rounded Corners 9">
              <a:extLst>
                <a:ext uri="{FF2B5EF4-FFF2-40B4-BE49-F238E27FC236}">
                  <a16:creationId xmlns:a16="http://schemas.microsoft.com/office/drawing/2014/main" id="{531E0DCB-7E3A-4622-9EF3-E7CA916CA532}"/>
                </a:ext>
              </a:extLst>
            </p:cNvPr>
            <p:cNvSpPr/>
            <p:nvPr/>
          </p:nvSpPr>
          <p:spPr>
            <a:xfrm>
              <a:off x="3429001" y="1785552"/>
              <a:ext cx="1595666" cy="4318501"/>
            </a:xfrm>
            <a:prstGeom prst="roundRect">
              <a:avLst>
                <a:gd name="adj" fmla="val 21590"/>
              </a:avLst>
            </a:prstGeom>
            <a:gradFill>
              <a:gsLst>
                <a:gs pos="100000">
                  <a:schemeClr val="bg1"/>
                </a:gs>
                <a:gs pos="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Top Corners Rounded 2">
              <a:extLst>
                <a:ext uri="{FF2B5EF4-FFF2-40B4-BE49-F238E27FC236}">
                  <a16:creationId xmlns:a16="http://schemas.microsoft.com/office/drawing/2014/main" id="{EA9C4374-4722-4220-9B3F-E3806C083F88}"/>
                </a:ext>
              </a:extLst>
            </p:cNvPr>
            <p:cNvSpPr/>
            <p:nvPr/>
          </p:nvSpPr>
          <p:spPr>
            <a:xfrm rot="5400000">
              <a:off x="3821279" y="1393279"/>
              <a:ext cx="811115" cy="1595664"/>
            </a:xfrm>
            <a:prstGeom prst="round2SameRect">
              <a:avLst>
                <a:gd name="adj1" fmla="val 36430"/>
                <a:gd name="adj2" fmla="val 0"/>
              </a:avLst>
            </a:prstGeom>
            <a:gradFill flip="none" rotWithShape="1">
              <a:gsLst>
                <a:gs pos="100000">
                  <a:schemeClr val="accent2">
                    <a:alpha val="0"/>
                  </a:schemeClr>
                </a:gs>
                <a:gs pos="0">
                  <a:schemeClr val="accent1">
                    <a:alpha val="5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500" b="1" dirty="0">
                  <a:solidFill>
                    <a:schemeClr val="accent1">
                      <a:lumMod val="50000"/>
                    </a:schemeClr>
                  </a:solidFill>
                  <a:latin typeface="Montserrat" panose="00000500000000000000" pitchFamily="50" charset="0"/>
                </a:rPr>
                <a:t>Identify</a:t>
              </a:r>
            </a:p>
          </p:txBody>
        </p:sp>
      </p:grpSp>
      <p:grpSp>
        <p:nvGrpSpPr>
          <p:cNvPr id="12" name="Group 11">
            <a:extLst>
              <a:ext uri="{FF2B5EF4-FFF2-40B4-BE49-F238E27FC236}">
                <a16:creationId xmlns:a16="http://schemas.microsoft.com/office/drawing/2014/main" id="{13CE12DA-FB78-4404-A647-785CAB6EF18A}"/>
              </a:ext>
            </a:extLst>
          </p:cNvPr>
          <p:cNvGrpSpPr/>
          <p:nvPr/>
        </p:nvGrpSpPr>
        <p:grpSpPr>
          <a:xfrm>
            <a:off x="5024666" y="1785552"/>
            <a:ext cx="1595667" cy="4318501"/>
            <a:chOff x="5024666" y="1785552"/>
            <a:chExt cx="1595667" cy="4318501"/>
          </a:xfrm>
        </p:grpSpPr>
        <p:sp>
          <p:nvSpPr>
            <p:cNvPr id="32" name="Rectangle: Rounded Corners 31">
              <a:extLst>
                <a:ext uri="{FF2B5EF4-FFF2-40B4-BE49-F238E27FC236}">
                  <a16:creationId xmlns:a16="http://schemas.microsoft.com/office/drawing/2014/main" id="{9B86E179-A61B-4402-95DF-596E6ACA6FCB}"/>
                </a:ext>
              </a:extLst>
            </p:cNvPr>
            <p:cNvSpPr/>
            <p:nvPr/>
          </p:nvSpPr>
          <p:spPr>
            <a:xfrm>
              <a:off x="5024666" y="1785552"/>
              <a:ext cx="1595666" cy="4318501"/>
            </a:xfrm>
            <a:prstGeom prst="roundRect">
              <a:avLst>
                <a:gd name="adj" fmla="val 21590"/>
              </a:avLst>
            </a:prstGeom>
            <a:gradFill>
              <a:gsLst>
                <a:gs pos="100000">
                  <a:schemeClr val="bg1"/>
                </a:gs>
                <a:gs pos="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Top Corners Rounded 5">
              <a:extLst>
                <a:ext uri="{FF2B5EF4-FFF2-40B4-BE49-F238E27FC236}">
                  <a16:creationId xmlns:a16="http://schemas.microsoft.com/office/drawing/2014/main" id="{4D40AFFB-C20E-4AB3-9C09-6FC1A382D21B}"/>
                </a:ext>
              </a:extLst>
            </p:cNvPr>
            <p:cNvSpPr/>
            <p:nvPr/>
          </p:nvSpPr>
          <p:spPr>
            <a:xfrm rot="5400000">
              <a:off x="5416943" y="1393282"/>
              <a:ext cx="811115" cy="1595664"/>
            </a:xfrm>
            <a:prstGeom prst="round2SameRect">
              <a:avLst>
                <a:gd name="adj1" fmla="val 38518"/>
                <a:gd name="adj2" fmla="val 0"/>
              </a:avLst>
            </a:prstGeom>
            <a:gradFill flip="none" rotWithShape="1">
              <a:gsLst>
                <a:gs pos="100000">
                  <a:schemeClr val="accent2">
                    <a:alpha val="0"/>
                  </a:schemeClr>
                </a:gs>
                <a:gs pos="0">
                  <a:schemeClr val="accent1">
                    <a:alpha val="5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500" b="1" dirty="0">
                  <a:solidFill>
                    <a:schemeClr val="accent1">
                      <a:lumMod val="50000"/>
                    </a:schemeClr>
                  </a:solidFill>
                  <a:latin typeface="Montserrat" panose="00000500000000000000" pitchFamily="50" charset="0"/>
                </a:rPr>
                <a:t>Land</a:t>
              </a:r>
            </a:p>
          </p:txBody>
        </p:sp>
      </p:grpSp>
      <p:grpSp>
        <p:nvGrpSpPr>
          <p:cNvPr id="13" name="Group 12">
            <a:extLst>
              <a:ext uri="{FF2B5EF4-FFF2-40B4-BE49-F238E27FC236}">
                <a16:creationId xmlns:a16="http://schemas.microsoft.com/office/drawing/2014/main" id="{F0B82EDC-A547-44FD-8126-91424D99F449}"/>
              </a:ext>
            </a:extLst>
          </p:cNvPr>
          <p:cNvGrpSpPr/>
          <p:nvPr/>
        </p:nvGrpSpPr>
        <p:grpSpPr>
          <a:xfrm>
            <a:off x="6620331" y="1785552"/>
            <a:ext cx="1595667" cy="4318501"/>
            <a:chOff x="6620331" y="1785552"/>
            <a:chExt cx="1595667" cy="4318501"/>
          </a:xfrm>
        </p:grpSpPr>
        <p:sp>
          <p:nvSpPr>
            <p:cNvPr id="33" name="Rectangle: Rounded Corners 32">
              <a:extLst>
                <a:ext uri="{FF2B5EF4-FFF2-40B4-BE49-F238E27FC236}">
                  <a16:creationId xmlns:a16="http://schemas.microsoft.com/office/drawing/2014/main" id="{AB7C88A0-A816-4D51-9E60-91F51EF7F400}"/>
                </a:ext>
              </a:extLst>
            </p:cNvPr>
            <p:cNvSpPr/>
            <p:nvPr/>
          </p:nvSpPr>
          <p:spPr>
            <a:xfrm>
              <a:off x="6620331" y="1785552"/>
              <a:ext cx="1595666" cy="4318501"/>
            </a:xfrm>
            <a:prstGeom prst="roundRect">
              <a:avLst>
                <a:gd name="adj" fmla="val 21590"/>
              </a:avLst>
            </a:prstGeom>
            <a:gradFill>
              <a:gsLst>
                <a:gs pos="100000">
                  <a:schemeClr val="bg1"/>
                </a:gs>
                <a:gs pos="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Top Corners Rounded 6">
              <a:extLst>
                <a:ext uri="{FF2B5EF4-FFF2-40B4-BE49-F238E27FC236}">
                  <a16:creationId xmlns:a16="http://schemas.microsoft.com/office/drawing/2014/main" id="{B6A9A26B-546A-4131-B9B6-5EA733A76966}"/>
                </a:ext>
              </a:extLst>
            </p:cNvPr>
            <p:cNvSpPr/>
            <p:nvPr/>
          </p:nvSpPr>
          <p:spPr>
            <a:xfrm rot="5400000">
              <a:off x="7012608" y="1393282"/>
              <a:ext cx="811115" cy="1595664"/>
            </a:xfrm>
            <a:prstGeom prst="round2SameRect">
              <a:avLst>
                <a:gd name="adj1" fmla="val 40605"/>
                <a:gd name="adj2" fmla="val 0"/>
              </a:avLst>
            </a:prstGeom>
            <a:gradFill flip="none" rotWithShape="1">
              <a:gsLst>
                <a:gs pos="100000">
                  <a:schemeClr val="accent3">
                    <a:alpha val="0"/>
                  </a:schemeClr>
                </a:gs>
                <a:gs pos="0">
                  <a:schemeClr val="accent2">
                    <a:alpha val="6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500" b="1" dirty="0">
                  <a:solidFill>
                    <a:schemeClr val="accent2">
                      <a:lumMod val="50000"/>
                    </a:schemeClr>
                  </a:solidFill>
                  <a:latin typeface="Montserrat" panose="00000500000000000000" pitchFamily="50" charset="0"/>
                </a:rPr>
                <a:t>Adopt</a:t>
              </a:r>
            </a:p>
          </p:txBody>
        </p:sp>
      </p:grpSp>
      <p:grpSp>
        <p:nvGrpSpPr>
          <p:cNvPr id="14" name="Group 13">
            <a:extLst>
              <a:ext uri="{FF2B5EF4-FFF2-40B4-BE49-F238E27FC236}">
                <a16:creationId xmlns:a16="http://schemas.microsoft.com/office/drawing/2014/main" id="{EA20CD25-8516-421C-9F42-F019BFDE3739}"/>
              </a:ext>
            </a:extLst>
          </p:cNvPr>
          <p:cNvGrpSpPr/>
          <p:nvPr/>
        </p:nvGrpSpPr>
        <p:grpSpPr>
          <a:xfrm>
            <a:off x="8215996" y="1785552"/>
            <a:ext cx="1595667" cy="4318501"/>
            <a:chOff x="8215996" y="1785552"/>
            <a:chExt cx="1595667" cy="4318501"/>
          </a:xfrm>
        </p:grpSpPr>
        <p:sp>
          <p:nvSpPr>
            <p:cNvPr id="34" name="Rectangle: Rounded Corners 33">
              <a:extLst>
                <a:ext uri="{FF2B5EF4-FFF2-40B4-BE49-F238E27FC236}">
                  <a16:creationId xmlns:a16="http://schemas.microsoft.com/office/drawing/2014/main" id="{9CC1BFAE-E61E-45D5-A807-E6FF051BDEF8}"/>
                </a:ext>
              </a:extLst>
            </p:cNvPr>
            <p:cNvSpPr/>
            <p:nvPr/>
          </p:nvSpPr>
          <p:spPr>
            <a:xfrm>
              <a:off x="8215996" y="1785552"/>
              <a:ext cx="1595666" cy="4318501"/>
            </a:xfrm>
            <a:prstGeom prst="roundRect">
              <a:avLst>
                <a:gd name="adj" fmla="val 21590"/>
              </a:avLst>
            </a:prstGeom>
            <a:gradFill>
              <a:gsLst>
                <a:gs pos="100000">
                  <a:schemeClr val="bg1"/>
                </a:gs>
                <a:gs pos="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Top Corners Rounded 7">
              <a:extLst>
                <a:ext uri="{FF2B5EF4-FFF2-40B4-BE49-F238E27FC236}">
                  <a16:creationId xmlns:a16="http://schemas.microsoft.com/office/drawing/2014/main" id="{E3DC9735-F97A-4EC2-8507-2AA4A2A90A7B}"/>
                </a:ext>
              </a:extLst>
            </p:cNvPr>
            <p:cNvSpPr/>
            <p:nvPr/>
          </p:nvSpPr>
          <p:spPr>
            <a:xfrm rot="5400000">
              <a:off x="8608273" y="1393283"/>
              <a:ext cx="811115" cy="1595664"/>
            </a:xfrm>
            <a:prstGeom prst="round2SameRect">
              <a:avLst>
                <a:gd name="adj1" fmla="val 39562"/>
                <a:gd name="adj2" fmla="val 0"/>
              </a:avLst>
            </a:prstGeom>
            <a:gradFill flip="none" rotWithShape="1">
              <a:gsLst>
                <a:gs pos="100000">
                  <a:schemeClr val="accent3">
                    <a:alpha val="0"/>
                  </a:schemeClr>
                </a:gs>
                <a:gs pos="0">
                  <a:schemeClr val="accent2">
                    <a:alpha val="6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500" b="1" dirty="0">
                  <a:solidFill>
                    <a:schemeClr val="accent2">
                      <a:lumMod val="50000"/>
                    </a:schemeClr>
                  </a:solidFill>
                  <a:latin typeface="Montserrat" panose="00000500000000000000" pitchFamily="50" charset="0"/>
                </a:rPr>
                <a:t>Expand</a:t>
              </a:r>
            </a:p>
          </p:txBody>
        </p:sp>
      </p:grpSp>
      <p:grpSp>
        <p:nvGrpSpPr>
          <p:cNvPr id="15" name="Group 14">
            <a:extLst>
              <a:ext uri="{FF2B5EF4-FFF2-40B4-BE49-F238E27FC236}">
                <a16:creationId xmlns:a16="http://schemas.microsoft.com/office/drawing/2014/main" id="{B767824D-83AA-4D2D-8788-71ABDAB98385}"/>
              </a:ext>
            </a:extLst>
          </p:cNvPr>
          <p:cNvGrpSpPr/>
          <p:nvPr/>
        </p:nvGrpSpPr>
        <p:grpSpPr>
          <a:xfrm>
            <a:off x="9811661" y="1785552"/>
            <a:ext cx="1595667" cy="4318501"/>
            <a:chOff x="9811661" y="1785552"/>
            <a:chExt cx="1595667" cy="4318501"/>
          </a:xfrm>
        </p:grpSpPr>
        <p:sp>
          <p:nvSpPr>
            <p:cNvPr id="35" name="Rectangle: Rounded Corners 34">
              <a:extLst>
                <a:ext uri="{FF2B5EF4-FFF2-40B4-BE49-F238E27FC236}">
                  <a16:creationId xmlns:a16="http://schemas.microsoft.com/office/drawing/2014/main" id="{0A318D51-6649-4338-983B-6BFAD84DA888}"/>
                </a:ext>
              </a:extLst>
            </p:cNvPr>
            <p:cNvSpPr/>
            <p:nvPr/>
          </p:nvSpPr>
          <p:spPr>
            <a:xfrm>
              <a:off x="9811661" y="1785552"/>
              <a:ext cx="1595666" cy="4318501"/>
            </a:xfrm>
            <a:prstGeom prst="roundRect">
              <a:avLst>
                <a:gd name="adj" fmla="val 21590"/>
              </a:avLst>
            </a:prstGeom>
            <a:gradFill>
              <a:gsLst>
                <a:gs pos="100000">
                  <a:schemeClr val="bg1"/>
                </a:gs>
                <a:gs pos="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Top Corners Rounded 8">
              <a:extLst>
                <a:ext uri="{FF2B5EF4-FFF2-40B4-BE49-F238E27FC236}">
                  <a16:creationId xmlns:a16="http://schemas.microsoft.com/office/drawing/2014/main" id="{13D479BB-5F31-47A8-A34F-E4F14ADB715C}"/>
                </a:ext>
              </a:extLst>
            </p:cNvPr>
            <p:cNvSpPr/>
            <p:nvPr/>
          </p:nvSpPr>
          <p:spPr>
            <a:xfrm rot="5400000">
              <a:off x="10203938" y="1393284"/>
              <a:ext cx="811115" cy="1595664"/>
            </a:xfrm>
            <a:prstGeom prst="round2SameRect">
              <a:avLst>
                <a:gd name="adj1" fmla="val 38518"/>
                <a:gd name="adj2" fmla="val 0"/>
              </a:avLst>
            </a:prstGeom>
            <a:gradFill flip="none" rotWithShape="1">
              <a:gsLst>
                <a:gs pos="100000">
                  <a:schemeClr val="accent3">
                    <a:alpha val="0"/>
                  </a:schemeClr>
                </a:gs>
                <a:gs pos="0">
                  <a:schemeClr val="accent2">
                    <a:alpha val="6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500" b="1" dirty="0">
                  <a:solidFill>
                    <a:schemeClr val="accent2">
                      <a:lumMod val="50000"/>
                    </a:schemeClr>
                  </a:solidFill>
                  <a:latin typeface="Montserrat" panose="00000500000000000000" pitchFamily="50" charset="0"/>
                </a:rPr>
                <a:t>Renew</a:t>
              </a:r>
            </a:p>
          </p:txBody>
        </p:sp>
      </p:grpSp>
      <p:sp>
        <p:nvSpPr>
          <p:cNvPr id="212" name="Oval 211">
            <a:extLst>
              <a:ext uri="{FF2B5EF4-FFF2-40B4-BE49-F238E27FC236}">
                <a16:creationId xmlns:a16="http://schemas.microsoft.com/office/drawing/2014/main" id="{6C45EBF3-9C73-480C-BADD-F157F851ED24}"/>
              </a:ext>
            </a:extLst>
          </p:cNvPr>
          <p:cNvSpPr/>
          <p:nvPr/>
        </p:nvSpPr>
        <p:spPr>
          <a:xfrm>
            <a:off x="1200027" y="805757"/>
            <a:ext cx="142738" cy="142604"/>
          </a:xfrm>
          <a:prstGeom prst="ellipse">
            <a:avLst/>
          </a:prstGeom>
          <a:gradFill flip="none" rotWithShape="1">
            <a:gsLst>
              <a:gs pos="100000">
                <a:schemeClr val="accent1"/>
              </a:gs>
              <a:gs pos="0">
                <a:schemeClr val="accent2"/>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a:extLst>
              <a:ext uri="{FF2B5EF4-FFF2-40B4-BE49-F238E27FC236}">
                <a16:creationId xmlns:a16="http://schemas.microsoft.com/office/drawing/2014/main" id="{B5CF0170-9AD2-4603-924E-A6DD93744245}"/>
              </a:ext>
            </a:extLst>
          </p:cNvPr>
          <p:cNvSpPr txBox="1"/>
          <p:nvPr/>
        </p:nvSpPr>
        <p:spPr>
          <a:xfrm>
            <a:off x="1415448" y="753948"/>
            <a:ext cx="2282997" cy="246221"/>
          </a:xfrm>
          <a:prstGeom prst="rect">
            <a:avLst/>
          </a:prstGeom>
          <a:noFill/>
        </p:spPr>
        <p:txBody>
          <a:bodyPr wrap="none" rtlCol="0" anchor="ctr" anchorCtr="0">
            <a:spAutoFit/>
          </a:bodyPr>
          <a:lstStyle/>
          <a:p>
            <a:r>
              <a:rPr lang="en-US" sz="1000" dirty="0">
                <a:latin typeface="Montserrat" panose="00000500000000000000" pitchFamily="50" charset="0"/>
              </a:rPr>
              <a:t>High Involvement (30%+ of time)</a:t>
            </a:r>
          </a:p>
        </p:txBody>
      </p:sp>
      <p:sp>
        <p:nvSpPr>
          <p:cNvPr id="213" name="Oval 212">
            <a:extLst>
              <a:ext uri="{FF2B5EF4-FFF2-40B4-BE49-F238E27FC236}">
                <a16:creationId xmlns:a16="http://schemas.microsoft.com/office/drawing/2014/main" id="{08DA510C-03C2-42A2-850E-12747DD3FBD5}"/>
              </a:ext>
            </a:extLst>
          </p:cNvPr>
          <p:cNvSpPr/>
          <p:nvPr/>
        </p:nvSpPr>
        <p:spPr>
          <a:xfrm>
            <a:off x="1200027" y="1389065"/>
            <a:ext cx="142738" cy="142604"/>
          </a:xfrm>
          <a:prstGeom prst="ellipse">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TextBox 215">
            <a:extLst>
              <a:ext uri="{FF2B5EF4-FFF2-40B4-BE49-F238E27FC236}">
                <a16:creationId xmlns:a16="http://schemas.microsoft.com/office/drawing/2014/main" id="{A633001F-319E-44DD-9AB9-DEBC5E576F78}"/>
              </a:ext>
            </a:extLst>
          </p:cNvPr>
          <p:cNvSpPr txBox="1"/>
          <p:nvPr/>
        </p:nvSpPr>
        <p:spPr>
          <a:xfrm>
            <a:off x="1415448" y="1334884"/>
            <a:ext cx="1947970" cy="246221"/>
          </a:xfrm>
          <a:prstGeom prst="rect">
            <a:avLst/>
          </a:prstGeom>
          <a:noFill/>
        </p:spPr>
        <p:txBody>
          <a:bodyPr wrap="none" rtlCol="0" anchor="ctr" anchorCtr="0">
            <a:spAutoFit/>
          </a:bodyPr>
          <a:lstStyle/>
          <a:p>
            <a:r>
              <a:rPr lang="en-US" sz="1000" dirty="0">
                <a:latin typeface="Montserrat" panose="00000500000000000000" pitchFamily="50" charset="0"/>
              </a:rPr>
              <a:t>Low/No Involvement (&lt;10%)</a:t>
            </a:r>
          </a:p>
        </p:txBody>
      </p:sp>
      <p:sp>
        <p:nvSpPr>
          <p:cNvPr id="214" name="Oval 213">
            <a:extLst>
              <a:ext uri="{FF2B5EF4-FFF2-40B4-BE49-F238E27FC236}">
                <a16:creationId xmlns:a16="http://schemas.microsoft.com/office/drawing/2014/main" id="{600B6B22-4633-49D4-A39F-EA71371833CB}"/>
              </a:ext>
            </a:extLst>
          </p:cNvPr>
          <p:cNvSpPr/>
          <p:nvPr/>
        </p:nvSpPr>
        <p:spPr>
          <a:xfrm>
            <a:off x="1200027" y="1095015"/>
            <a:ext cx="142738" cy="142604"/>
          </a:xfrm>
          <a:prstGeom prst="ellipse">
            <a:avLst/>
          </a:prstGeom>
          <a:gradFill>
            <a:gsLst>
              <a:gs pos="100000">
                <a:schemeClr val="accent2"/>
              </a:gs>
              <a:gs pos="0">
                <a:schemeClr val="accent2">
                  <a:lumMod val="60000"/>
                  <a:lumOff val="40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a:extLst>
              <a:ext uri="{FF2B5EF4-FFF2-40B4-BE49-F238E27FC236}">
                <a16:creationId xmlns:a16="http://schemas.microsoft.com/office/drawing/2014/main" id="{134E65D3-B9C1-432F-B14B-1610517500A9}"/>
              </a:ext>
            </a:extLst>
          </p:cNvPr>
          <p:cNvSpPr txBox="1"/>
          <p:nvPr/>
        </p:nvSpPr>
        <p:spPr>
          <a:xfrm>
            <a:off x="1415448" y="1044416"/>
            <a:ext cx="2206053" cy="246221"/>
          </a:xfrm>
          <a:prstGeom prst="rect">
            <a:avLst/>
          </a:prstGeom>
          <a:noFill/>
        </p:spPr>
        <p:txBody>
          <a:bodyPr wrap="none" rtlCol="0" anchor="ctr" anchorCtr="0">
            <a:spAutoFit/>
          </a:bodyPr>
          <a:lstStyle/>
          <a:p>
            <a:r>
              <a:rPr lang="en-US" sz="1000" dirty="0">
                <a:latin typeface="Montserrat" panose="00000500000000000000" pitchFamily="50" charset="0"/>
              </a:rPr>
              <a:t>Moderate Involvement (10-30%)</a:t>
            </a:r>
          </a:p>
        </p:txBody>
      </p:sp>
      <p:cxnSp>
        <p:nvCxnSpPr>
          <p:cNvPr id="21" name="Straight Connector 20">
            <a:extLst>
              <a:ext uri="{FF2B5EF4-FFF2-40B4-BE49-F238E27FC236}">
                <a16:creationId xmlns:a16="http://schemas.microsoft.com/office/drawing/2014/main" id="{8BACCFE0-0697-4C69-8542-B2BBA626F2E7}"/>
              </a:ext>
            </a:extLst>
          </p:cNvPr>
          <p:cNvCxnSpPr>
            <a:cxnSpLocks/>
          </p:cNvCxnSpPr>
          <p:nvPr/>
        </p:nvCxnSpPr>
        <p:spPr>
          <a:xfrm>
            <a:off x="1200026" y="3473517"/>
            <a:ext cx="10324317" cy="0"/>
          </a:xfrm>
          <a:prstGeom prst="line">
            <a:avLst/>
          </a:prstGeom>
          <a:ln>
            <a:solidFill>
              <a:schemeClr val="accent5">
                <a:lumMod val="9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457B165-76FA-42D7-B88B-CC3D38516283}"/>
              </a:ext>
            </a:extLst>
          </p:cNvPr>
          <p:cNvCxnSpPr>
            <a:cxnSpLocks/>
          </p:cNvCxnSpPr>
          <p:nvPr/>
        </p:nvCxnSpPr>
        <p:spPr>
          <a:xfrm>
            <a:off x="1200026" y="4350362"/>
            <a:ext cx="10324317" cy="0"/>
          </a:xfrm>
          <a:prstGeom prst="line">
            <a:avLst/>
          </a:prstGeom>
          <a:ln>
            <a:solidFill>
              <a:schemeClr val="accent5">
                <a:lumMod val="9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6A99A06-6C1A-4005-A56F-B3565DDC19C6}"/>
              </a:ext>
            </a:extLst>
          </p:cNvPr>
          <p:cNvCxnSpPr>
            <a:cxnSpLocks/>
          </p:cNvCxnSpPr>
          <p:nvPr/>
        </p:nvCxnSpPr>
        <p:spPr>
          <a:xfrm>
            <a:off x="1200026" y="5227207"/>
            <a:ext cx="10324317" cy="0"/>
          </a:xfrm>
          <a:prstGeom prst="line">
            <a:avLst/>
          </a:prstGeom>
          <a:ln>
            <a:solidFill>
              <a:schemeClr val="accent5">
                <a:lumMod val="90000"/>
              </a:schemeClr>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7C1DA84B-7EF8-41BF-8278-4505DEDD1FB5}"/>
              </a:ext>
            </a:extLst>
          </p:cNvPr>
          <p:cNvGrpSpPr/>
          <p:nvPr/>
        </p:nvGrpSpPr>
        <p:grpSpPr>
          <a:xfrm>
            <a:off x="3822599" y="2952721"/>
            <a:ext cx="808478" cy="164746"/>
            <a:chOff x="5463294" y="2729208"/>
            <a:chExt cx="718413" cy="196140"/>
          </a:xfrm>
          <a:gradFill flip="none" rotWithShape="1">
            <a:gsLst>
              <a:gs pos="100000">
                <a:schemeClr val="accent1"/>
              </a:gs>
              <a:gs pos="0">
                <a:schemeClr val="accent2"/>
              </a:gs>
            </a:gsLst>
            <a:path path="circle">
              <a:fillToRect r="100000" b="100000"/>
            </a:path>
            <a:tileRect l="-100000" t="-100000"/>
          </a:gradFill>
        </p:grpSpPr>
        <p:grpSp>
          <p:nvGrpSpPr>
            <p:cNvPr id="70" name="Group 69">
              <a:extLst>
                <a:ext uri="{FF2B5EF4-FFF2-40B4-BE49-F238E27FC236}">
                  <a16:creationId xmlns:a16="http://schemas.microsoft.com/office/drawing/2014/main" id="{07A24358-B987-41B8-9EB8-F7FA57D66E4C}"/>
                </a:ext>
              </a:extLst>
            </p:cNvPr>
            <p:cNvGrpSpPr/>
            <p:nvPr/>
          </p:nvGrpSpPr>
          <p:grpSpPr>
            <a:xfrm>
              <a:off x="5463294" y="2729208"/>
              <a:ext cx="478942" cy="196140"/>
              <a:chOff x="5463294" y="2729208"/>
              <a:chExt cx="478942" cy="196140"/>
            </a:xfrm>
            <a:grpFill/>
          </p:grpSpPr>
          <p:sp>
            <p:nvSpPr>
              <p:cNvPr id="72" name="Rectangle: Top Corners Rounded 71">
                <a:extLst>
                  <a:ext uri="{FF2B5EF4-FFF2-40B4-BE49-F238E27FC236}">
                    <a16:creationId xmlns:a16="http://schemas.microsoft.com/office/drawing/2014/main" id="{4D8BBF45-BB81-4493-ABEB-165EA56AB0A9}"/>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ABA309B5-80DB-4F77-98E4-FC2C1962A2C0}"/>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4" name="Rectangle: Top Corners Rounded 73">
              <a:extLst>
                <a:ext uri="{FF2B5EF4-FFF2-40B4-BE49-F238E27FC236}">
                  <a16:creationId xmlns:a16="http://schemas.microsoft.com/office/drawing/2014/main" id="{88F87E32-F200-4C40-B652-2990DC45B6F2}"/>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B0D082BE-B64A-4EE4-9536-CF199D347E1F}"/>
              </a:ext>
            </a:extLst>
          </p:cNvPr>
          <p:cNvGrpSpPr/>
          <p:nvPr/>
        </p:nvGrpSpPr>
        <p:grpSpPr>
          <a:xfrm>
            <a:off x="5418264" y="2952721"/>
            <a:ext cx="808478" cy="164746"/>
            <a:chOff x="5463294" y="2729208"/>
            <a:chExt cx="718413" cy="196140"/>
          </a:xfrm>
          <a:gradFill>
            <a:gsLst>
              <a:gs pos="100000">
                <a:schemeClr val="accent1"/>
              </a:gs>
              <a:gs pos="0">
                <a:schemeClr val="accent2"/>
              </a:gs>
            </a:gsLst>
            <a:path path="circle">
              <a:fillToRect r="100000" b="100000"/>
            </a:path>
          </a:gradFill>
        </p:grpSpPr>
        <p:grpSp>
          <p:nvGrpSpPr>
            <p:cNvPr id="78" name="Group 77">
              <a:extLst>
                <a:ext uri="{FF2B5EF4-FFF2-40B4-BE49-F238E27FC236}">
                  <a16:creationId xmlns:a16="http://schemas.microsoft.com/office/drawing/2014/main" id="{32C8BB1C-1269-498E-ACC6-83B17F8F08E5}"/>
                </a:ext>
              </a:extLst>
            </p:cNvPr>
            <p:cNvGrpSpPr/>
            <p:nvPr/>
          </p:nvGrpSpPr>
          <p:grpSpPr>
            <a:xfrm>
              <a:off x="5463294" y="2729208"/>
              <a:ext cx="478942" cy="196140"/>
              <a:chOff x="5463294" y="2729208"/>
              <a:chExt cx="478942" cy="196140"/>
            </a:xfrm>
            <a:grpFill/>
          </p:grpSpPr>
          <p:sp>
            <p:nvSpPr>
              <p:cNvPr id="80" name="Rectangle: Top Corners Rounded 79">
                <a:extLst>
                  <a:ext uri="{FF2B5EF4-FFF2-40B4-BE49-F238E27FC236}">
                    <a16:creationId xmlns:a16="http://schemas.microsoft.com/office/drawing/2014/main" id="{29CE5457-652A-4E08-AB3A-768B32DB9335}"/>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B7009251-044D-4278-8251-53AB69E8EA86}"/>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Rectangle: Top Corners Rounded 78">
              <a:extLst>
                <a:ext uri="{FF2B5EF4-FFF2-40B4-BE49-F238E27FC236}">
                  <a16:creationId xmlns:a16="http://schemas.microsoft.com/office/drawing/2014/main" id="{CBF378B0-A923-475E-97A1-ED77A8F64FA3}"/>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FFD48F47-4A24-491A-B249-C3217F1053EB}"/>
              </a:ext>
            </a:extLst>
          </p:cNvPr>
          <p:cNvGrpSpPr/>
          <p:nvPr/>
        </p:nvGrpSpPr>
        <p:grpSpPr>
          <a:xfrm>
            <a:off x="7013929" y="2952721"/>
            <a:ext cx="808478" cy="164746"/>
            <a:chOff x="7013929" y="2952721"/>
            <a:chExt cx="808478" cy="164746"/>
          </a:xfrm>
        </p:grpSpPr>
        <p:sp>
          <p:nvSpPr>
            <p:cNvPr id="85" name="Rectangle: Top Corners Rounded 84">
              <a:extLst>
                <a:ext uri="{FF2B5EF4-FFF2-40B4-BE49-F238E27FC236}">
                  <a16:creationId xmlns:a16="http://schemas.microsoft.com/office/drawing/2014/main" id="{71E9B981-735F-4EA3-939F-EF5A1038CB9D}"/>
                </a:ext>
              </a:extLst>
            </p:cNvPr>
            <p:cNvSpPr/>
            <p:nvPr/>
          </p:nvSpPr>
          <p:spPr>
            <a:xfrm rot="16200000">
              <a:off x="7066303" y="290034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CD1864D8-0231-4A25-9088-1A82B3FDA9F1}"/>
                </a:ext>
              </a:extLst>
            </p:cNvPr>
            <p:cNvSpPr/>
            <p:nvPr/>
          </p:nvSpPr>
          <p:spPr>
            <a:xfrm rot="16200000">
              <a:off x="7335795" y="2900347"/>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Top Corners Rounded 83">
              <a:extLst>
                <a:ext uri="{FF2B5EF4-FFF2-40B4-BE49-F238E27FC236}">
                  <a16:creationId xmlns:a16="http://schemas.microsoft.com/office/drawing/2014/main" id="{E1B15BD9-31B6-4F98-B29D-0B8EF2A99C9F}"/>
                </a:ext>
              </a:extLst>
            </p:cNvPr>
            <p:cNvSpPr/>
            <p:nvPr/>
          </p:nvSpPr>
          <p:spPr>
            <a:xfrm rot="5400000" flipH="1">
              <a:off x="7605288" y="290034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115B594A-266F-4FAC-8809-7FEE5AA79883}"/>
              </a:ext>
            </a:extLst>
          </p:cNvPr>
          <p:cNvGrpSpPr/>
          <p:nvPr/>
        </p:nvGrpSpPr>
        <p:grpSpPr>
          <a:xfrm>
            <a:off x="8609594" y="2952721"/>
            <a:ext cx="808478" cy="164746"/>
            <a:chOff x="8609594" y="2952721"/>
            <a:chExt cx="808478" cy="164746"/>
          </a:xfrm>
        </p:grpSpPr>
        <p:grpSp>
          <p:nvGrpSpPr>
            <p:cNvPr id="88" name="Group 87">
              <a:extLst>
                <a:ext uri="{FF2B5EF4-FFF2-40B4-BE49-F238E27FC236}">
                  <a16:creationId xmlns:a16="http://schemas.microsoft.com/office/drawing/2014/main" id="{1632DBE0-54F9-4424-B4FE-A0C5F0E05BDC}"/>
                </a:ext>
              </a:extLst>
            </p:cNvPr>
            <p:cNvGrpSpPr/>
            <p:nvPr/>
          </p:nvGrpSpPr>
          <p:grpSpPr>
            <a:xfrm>
              <a:off x="8609594" y="295272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90" name="Rectangle: Top Corners Rounded 89">
                <a:extLst>
                  <a:ext uri="{FF2B5EF4-FFF2-40B4-BE49-F238E27FC236}">
                    <a16:creationId xmlns:a16="http://schemas.microsoft.com/office/drawing/2014/main" id="{FCE09C35-3739-4C94-ABF7-B938FAF41499}"/>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5D5AD450-B784-4661-BD0F-6D8784E4D5CB}"/>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9" name="Rectangle: Top Corners Rounded 88">
              <a:extLst>
                <a:ext uri="{FF2B5EF4-FFF2-40B4-BE49-F238E27FC236}">
                  <a16:creationId xmlns:a16="http://schemas.microsoft.com/office/drawing/2014/main" id="{689A505C-4B24-4BA0-A51D-603F8BE845F0}"/>
                </a:ext>
              </a:extLst>
            </p:cNvPr>
            <p:cNvSpPr/>
            <p:nvPr/>
          </p:nvSpPr>
          <p:spPr>
            <a:xfrm rot="5400000" flipH="1">
              <a:off x="9200953" y="290034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2F5339FE-B649-4DC3-A4EF-4E71DF8BCF7F}"/>
              </a:ext>
            </a:extLst>
          </p:cNvPr>
          <p:cNvGrpSpPr/>
          <p:nvPr/>
        </p:nvGrpSpPr>
        <p:grpSpPr>
          <a:xfrm>
            <a:off x="10205258" y="2952721"/>
            <a:ext cx="808478" cy="164746"/>
            <a:chOff x="10205258" y="2952721"/>
            <a:chExt cx="808478" cy="164746"/>
          </a:xfrm>
        </p:grpSpPr>
        <p:sp>
          <p:nvSpPr>
            <p:cNvPr id="95" name="Rectangle: Top Corners Rounded 94">
              <a:extLst>
                <a:ext uri="{FF2B5EF4-FFF2-40B4-BE49-F238E27FC236}">
                  <a16:creationId xmlns:a16="http://schemas.microsoft.com/office/drawing/2014/main" id="{90213E68-5E09-4325-8968-A31B7DB580C6}"/>
                </a:ext>
              </a:extLst>
            </p:cNvPr>
            <p:cNvSpPr/>
            <p:nvPr/>
          </p:nvSpPr>
          <p:spPr>
            <a:xfrm rot="16200000">
              <a:off x="10257632" y="290034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DD3B70C4-25C5-4D23-A369-B1D278B44D5C}"/>
                </a:ext>
              </a:extLst>
            </p:cNvPr>
            <p:cNvSpPr/>
            <p:nvPr/>
          </p:nvSpPr>
          <p:spPr>
            <a:xfrm rot="16200000">
              <a:off x="10527124" y="2900347"/>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Top Corners Rounded 93">
              <a:extLst>
                <a:ext uri="{FF2B5EF4-FFF2-40B4-BE49-F238E27FC236}">
                  <a16:creationId xmlns:a16="http://schemas.microsoft.com/office/drawing/2014/main" id="{C6F3B98A-7B0F-434B-B307-805358F5925D}"/>
                </a:ext>
              </a:extLst>
            </p:cNvPr>
            <p:cNvSpPr/>
            <p:nvPr/>
          </p:nvSpPr>
          <p:spPr>
            <a:xfrm rot="5400000" flipH="1">
              <a:off x="10796617" y="290034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0DE3F0F6-501D-4009-B4F2-D9BE2200B63D}"/>
              </a:ext>
            </a:extLst>
          </p:cNvPr>
          <p:cNvGrpSpPr/>
          <p:nvPr/>
        </p:nvGrpSpPr>
        <p:grpSpPr>
          <a:xfrm>
            <a:off x="3822599" y="3829566"/>
            <a:ext cx="808478" cy="164746"/>
            <a:chOff x="3822599" y="3829566"/>
            <a:chExt cx="808478" cy="164746"/>
          </a:xfrm>
        </p:grpSpPr>
        <p:sp>
          <p:nvSpPr>
            <p:cNvPr id="147" name="Rectangle: Top Corners Rounded 146">
              <a:extLst>
                <a:ext uri="{FF2B5EF4-FFF2-40B4-BE49-F238E27FC236}">
                  <a16:creationId xmlns:a16="http://schemas.microsoft.com/office/drawing/2014/main" id="{0E533DD4-D43A-43CC-AE34-9306FB6FAC27}"/>
                </a:ext>
              </a:extLst>
            </p:cNvPr>
            <p:cNvSpPr/>
            <p:nvPr/>
          </p:nvSpPr>
          <p:spPr>
            <a:xfrm rot="16200000">
              <a:off x="3874973" y="377719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EE99B29F-4B9B-4BAD-AE49-0B29260564CA}"/>
                </a:ext>
              </a:extLst>
            </p:cNvPr>
            <p:cNvSpPr/>
            <p:nvPr/>
          </p:nvSpPr>
          <p:spPr>
            <a:xfrm rot="16200000">
              <a:off x="4144465" y="3777192"/>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Top Corners Rounded 145">
              <a:extLst>
                <a:ext uri="{FF2B5EF4-FFF2-40B4-BE49-F238E27FC236}">
                  <a16:creationId xmlns:a16="http://schemas.microsoft.com/office/drawing/2014/main" id="{8546DA8B-6487-47B1-8795-F858B1CA6888}"/>
                </a:ext>
              </a:extLst>
            </p:cNvPr>
            <p:cNvSpPr/>
            <p:nvPr/>
          </p:nvSpPr>
          <p:spPr>
            <a:xfrm rot="5400000" flipH="1">
              <a:off x="4413958" y="377719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83E8FEA8-88AE-4D31-9BFC-1B4856FA123A}"/>
              </a:ext>
            </a:extLst>
          </p:cNvPr>
          <p:cNvGrpSpPr/>
          <p:nvPr/>
        </p:nvGrpSpPr>
        <p:grpSpPr>
          <a:xfrm>
            <a:off x="5418264" y="3829566"/>
            <a:ext cx="808478" cy="164746"/>
            <a:chOff x="5418264" y="3829566"/>
            <a:chExt cx="808478" cy="164746"/>
          </a:xfrm>
        </p:grpSpPr>
        <p:sp>
          <p:nvSpPr>
            <p:cNvPr id="143" name="Rectangle: Top Corners Rounded 142">
              <a:extLst>
                <a:ext uri="{FF2B5EF4-FFF2-40B4-BE49-F238E27FC236}">
                  <a16:creationId xmlns:a16="http://schemas.microsoft.com/office/drawing/2014/main" id="{673E88D8-DC46-43F3-A92A-65696DA645B5}"/>
                </a:ext>
              </a:extLst>
            </p:cNvPr>
            <p:cNvSpPr/>
            <p:nvPr/>
          </p:nvSpPr>
          <p:spPr>
            <a:xfrm rot="16200000">
              <a:off x="5470638" y="377719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ectangle 143">
              <a:extLst>
                <a:ext uri="{FF2B5EF4-FFF2-40B4-BE49-F238E27FC236}">
                  <a16:creationId xmlns:a16="http://schemas.microsoft.com/office/drawing/2014/main" id="{9D12725F-8FF3-42EE-AA79-858C3BDFBC3C}"/>
                </a:ext>
              </a:extLst>
            </p:cNvPr>
            <p:cNvSpPr/>
            <p:nvPr/>
          </p:nvSpPr>
          <p:spPr>
            <a:xfrm rot="16200000">
              <a:off x="5740130" y="3777192"/>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Top Corners Rounded 141">
              <a:extLst>
                <a:ext uri="{FF2B5EF4-FFF2-40B4-BE49-F238E27FC236}">
                  <a16:creationId xmlns:a16="http://schemas.microsoft.com/office/drawing/2014/main" id="{3B5F0CDB-969F-4CED-BD0C-71819DE8A872}"/>
                </a:ext>
              </a:extLst>
            </p:cNvPr>
            <p:cNvSpPr/>
            <p:nvPr/>
          </p:nvSpPr>
          <p:spPr>
            <a:xfrm rot="5400000" flipH="1">
              <a:off x="6009623" y="377719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D36E3B20-9C96-42C5-8AF8-F3F0D34261BB}"/>
              </a:ext>
            </a:extLst>
          </p:cNvPr>
          <p:cNvGrpSpPr/>
          <p:nvPr/>
        </p:nvGrpSpPr>
        <p:grpSpPr>
          <a:xfrm>
            <a:off x="7013929" y="3829566"/>
            <a:ext cx="808478" cy="164746"/>
            <a:chOff x="7013929" y="3829566"/>
            <a:chExt cx="808478" cy="164746"/>
          </a:xfrm>
        </p:grpSpPr>
        <p:grpSp>
          <p:nvGrpSpPr>
            <p:cNvPr id="137" name="Group 136">
              <a:extLst>
                <a:ext uri="{FF2B5EF4-FFF2-40B4-BE49-F238E27FC236}">
                  <a16:creationId xmlns:a16="http://schemas.microsoft.com/office/drawing/2014/main" id="{68218CEC-E25A-41C5-9223-AC0DC1F47412}"/>
                </a:ext>
              </a:extLst>
            </p:cNvPr>
            <p:cNvGrpSpPr/>
            <p:nvPr/>
          </p:nvGrpSpPr>
          <p:grpSpPr>
            <a:xfrm>
              <a:off x="7013929" y="3829566"/>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139" name="Rectangle: Top Corners Rounded 138">
                <a:extLst>
                  <a:ext uri="{FF2B5EF4-FFF2-40B4-BE49-F238E27FC236}">
                    <a16:creationId xmlns:a16="http://schemas.microsoft.com/office/drawing/2014/main" id="{D0298B6E-124C-453D-B5A6-6755118C558D}"/>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E0B69A48-AF39-465D-BC43-17629D5C6E38}"/>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8" name="Rectangle: Top Corners Rounded 137">
              <a:extLst>
                <a:ext uri="{FF2B5EF4-FFF2-40B4-BE49-F238E27FC236}">
                  <a16:creationId xmlns:a16="http://schemas.microsoft.com/office/drawing/2014/main" id="{3A139A37-F474-41A0-9222-D7DF8DAEAE6F}"/>
                </a:ext>
              </a:extLst>
            </p:cNvPr>
            <p:cNvSpPr/>
            <p:nvPr/>
          </p:nvSpPr>
          <p:spPr>
            <a:xfrm rot="5400000" flipH="1">
              <a:off x="7605288" y="377719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7" name="Group 126">
            <a:extLst>
              <a:ext uri="{FF2B5EF4-FFF2-40B4-BE49-F238E27FC236}">
                <a16:creationId xmlns:a16="http://schemas.microsoft.com/office/drawing/2014/main" id="{234381A7-4E55-4450-AFD8-B9B1ADF7E6F7}"/>
              </a:ext>
            </a:extLst>
          </p:cNvPr>
          <p:cNvGrpSpPr/>
          <p:nvPr/>
        </p:nvGrpSpPr>
        <p:grpSpPr>
          <a:xfrm>
            <a:off x="8609594" y="3829566"/>
            <a:ext cx="808478" cy="164746"/>
            <a:chOff x="5463294" y="2729208"/>
            <a:chExt cx="718413" cy="196140"/>
          </a:xfrm>
          <a:gradFill>
            <a:gsLst>
              <a:gs pos="100000">
                <a:schemeClr val="accent1"/>
              </a:gs>
              <a:gs pos="0">
                <a:schemeClr val="accent2"/>
              </a:gs>
            </a:gsLst>
            <a:path path="circle">
              <a:fillToRect r="100000" b="100000"/>
            </a:path>
          </a:gradFill>
        </p:grpSpPr>
        <p:grpSp>
          <p:nvGrpSpPr>
            <p:cNvPr id="133" name="Group 132">
              <a:extLst>
                <a:ext uri="{FF2B5EF4-FFF2-40B4-BE49-F238E27FC236}">
                  <a16:creationId xmlns:a16="http://schemas.microsoft.com/office/drawing/2014/main" id="{E51AB34F-9603-4AD6-B231-0BB8513993BD}"/>
                </a:ext>
              </a:extLst>
            </p:cNvPr>
            <p:cNvGrpSpPr/>
            <p:nvPr/>
          </p:nvGrpSpPr>
          <p:grpSpPr>
            <a:xfrm>
              <a:off x="5463294" y="2729208"/>
              <a:ext cx="478942" cy="196140"/>
              <a:chOff x="5463294" y="2729208"/>
              <a:chExt cx="478942" cy="196140"/>
            </a:xfrm>
            <a:grpFill/>
          </p:grpSpPr>
          <p:sp>
            <p:nvSpPr>
              <p:cNvPr id="135" name="Rectangle: Top Corners Rounded 134">
                <a:extLst>
                  <a:ext uri="{FF2B5EF4-FFF2-40B4-BE49-F238E27FC236}">
                    <a16:creationId xmlns:a16="http://schemas.microsoft.com/office/drawing/2014/main" id="{70A7AD3E-1B9F-4AB4-A3C1-5052B5087397}"/>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C6635E3C-F010-4743-A811-C6F9A664A0B6}"/>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4" name="Rectangle: Top Corners Rounded 133">
              <a:extLst>
                <a:ext uri="{FF2B5EF4-FFF2-40B4-BE49-F238E27FC236}">
                  <a16:creationId xmlns:a16="http://schemas.microsoft.com/office/drawing/2014/main" id="{326C3291-AEF0-4937-9B2D-ADD1091E3D7B}"/>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8" name="Group 127">
            <a:extLst>
              <a:ext uri="{FF2B5EF4-FFF2-40B4-BE49-F238E27FC236}">
                <a16:creationId xmlns:a16="http://schemas.microsoft.com/office/drawing/2014/main" id="{5C5CCDB8-0A89-42E6-8B30-CBC7124B048A}"/>
              </a:ext>
            </a:extLst>
          </p:cNvPr>
          <p:cNvGrpSpPr/>
          <p:nvPr/>
        </p:nvGrpSpPr>
        <p:grpSpPr>
          <a:xfrm>
            <a:off x="10205258" y="3829566"/>
            <a:ext cx="808478" cy="164746"/>
            <a:chOff x="5463294" y="2729208"/>
            <a:chExt cx="718413" cy="196140"/>
          </a:xfrm>
          <a:gradFill>
            <a:gsLst>
              <a:gs pos="100000">
                <a:schemeClr val="accent1"/>
              </a:gs>
              <a:gs pos="0">
                <a:schemeClr val="accent2"/>
              </a:gs>
            </a:gsLst>
            <a:path path="circle">
              <a:fillToRect r="100000" b="100000"/>
            </a:path>
          </a:gradFill>
        </p:grpSpPr>
        <p:grpSp>
          <p:nvGrpSpPr>
            <p:cNvPr id="129" name="Group 128">
              <a:extLst>
                <a:ext uri="{FF2B5EF4-FFF2-40B4-BE49-F238E27FC236}">
                  <a16:creationId xmlns:a16="http://schemas.microsoft.com/office/drawing/2014/main" id="{4B2652EC-D528-4E43-B564-A14909FEF9EF}"/>
                </a:ext>
              </a:extLst>
            </p:cNvPr>
            <p:cNvGrpSpPr/>
            <p:nvPr/>
          </p:nvGrpSpPr>
          <p:grpSpPr>
            <a:xfrm>
              <a:off x="5463294" y="2729208"/>
              <a:ext cx="478942" cy="196140"/>
              <a:chOff x="5463294" y="2729208"/>
              <a:chExt cx="478942" cy="196140"/>
            </a:xfrm>
            <a:grpFill/>
          </p:grpSpPr>
          <p:sp>
            <p:nvSpPr>
              <p:cNvPr id="131" name="Rectangle: Top Corners Rounded 130">
                <a:extLst>
                  <a:ext uri="{FF2B5EF4-FFF2-40B4-BE49-F238E27FC236}">
                    <a16:creationId xmlns:a16="http://schemas.microsoft.com/office/drawing/2014/main" id="{C237919D-FCC7-4776-B00B-40C7151A7FDA}"/>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0C7B1783-CB02-494A-BDBD-60745B6929CA}"/>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0" name="Rectangle: Top Corners Rounded 129">
              <a:extLst>
                <a:ext uri="{FF2B5EF4-FFF2-40B4-BE49-F238E27FC236}">
                  <a16:creationId xmlns:a16="http://schemas.microsoft.com/office/drawing/2014/main" id="{CC0180A1-F546-4CAA-B33F-594FB2F6956A}"/>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69BA2C5B-3559-4FF3-87C4-C0DB799190F7}"/>
              </a:ext>
            </a:extLst>
          </p:cNvPr>
          <p:cNvGrpSpPr/>
          <p:nvPr/>
        </p:nvGrpSpPr>
        <p:grpSpPr>
          <a:xfrm>
            <a:off x="3822599" y="4706411"/>
            <a:ext cx="808478" cy="164746"/>
            <a:chOff x="3822599" y="4706411"/>
            <a:chExt cx="808478" cy="164746"/>
          </a:xfrm>
        </p:grpSpPr>
        <p:sp>
          <p:nvSpPr>
            <p:cNvPr id="173" name="Rectangle: Top Corners Rounded 172">
              <a:extLst>
                <a:ext uri="{FF2B5EF4-FFF2-40B4-BE49-F238E27FC236}">
                  <a16:creationId xmlns:a16="http://schemas.microsoft.com/office/drawing/2014/main" id="{E76F5EC3-F981-4AF4-9C47-22D7EBA5AC1D}"/>
                </a:ext>
              </a:extLst>
            </p:cNvPr>
            <p:cNvSpPr/>
            <p:nvPr/>
          </p:nvSpPr>
          <p:spPr>
            <a:xfrm rot="16200000">
              <a:off x="3874973"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48D82430-8306-48E4-BA04-74D9E8687E88}"/>
                </a:ext>
              </a:extLst>
            </p:cNvPr>
            <p:cNvSpPr/>
            <p:nvPr/>
          </p:nvSpPr>
          <p:spPr>
            <a:xfrm rot="16200000">
              <a:off x="4144465" y="4654037"/>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Top Corners Rounded 171">
              <a:extLst>
                <a:ext uri="{FF2B5EF4-FFF2-40B4-BE49-F238E27FC236}">
                  <a16:creationId xmlns:a16="http://schemas.microsoft.com/office/drawing/2014/main" id="{155528E6-ABD3-40F5-9ED1-2ACA888179DB}"/>
                </a:ext>
              </a:extLst>
            </p:cNvPr>
            <p:cNvSpPr/>
            <p:nvPr/>
          </p:nvSpPr>
          <p:spPr>
            <a:xfrm rot="5400000" flipH="1">
              <a:off x="4413958"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749F7ED3-B1EF-4257-8E59-6F279E6C5766}"/>
              </a:ext>
            </a:extLst>
          </p:cNvPr>
          <p:cNvGrpSpPr/>
          <p:nvPr/>
        </p:nvGrpSpPr>
        <p:grpSpPr>
          <a:xfrm>
            <a:off x="5418264" y="4706411"/>
            <a:ext cx="808478" cy="164746"/>
            <a:chOff x="5418264" y="4706411"/>
            <a:chExt cx="808478" cy="164746"/>
          </a:xfrm>
        </p:grpSpPr>
        <p:sp>
          <p:nvSpPr>
            <p:cNvPr id="169" name="Rectangle: Top Corners Rounded 168">
              <a:extLst>
                <a:ext uri="{FF2B5EF4-FFF2-40B4-BE49-F238E27FC236}">
                  <a16:creationId xmlns:a16="http://schemas.microsoft.com/office/drawing/2014/main" id="{D7A71AB4-4439-492A-AF0C-D1C8BB036179}"/>
                </a:ext>
              </a:extLst>
            </p:cNvPr>
            <p:cNvSpPr/>
            <p:nvPr/>
          </p:nvSpPr>
          <p:spPr>
            <a:xfrm rot="16200000">
              <a:off x="5470638"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ectangle 169">
              <a:extLst>
                <a:ext uri="{FF2B5EF4-FFF2-40B4-BE49-F238E27FC236}">
                  <a16:creationId xmlns:a16="http://schemas.microsoft.com/office/drawing/2014/main" id="{DCEFBA6B-AFC8-4735-AB37-2184C7D32CAA}"/>
                </a:ext>
              </a:extLst>
            </p:cNvPr>
            <p:cNvSpPr/>
            <p:nvPr/>
          </p:nvSpPr>
          <p:spPr>
            <a:xfrm rot="16200000">
              <a:off x="5740130" y="4654037"/>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Rectangle: Top Corners Rounded 167">
              <a:extLst>
                <a:ext uri="{FF2B5EF4-FFF2-40B4-BE49-F238E27FC236}">
                  <a16:creationId xmlns:a16="http://schemas.microsoft.com/office/drawing/2014/main" id="{EBB420A9-9E22-402E-A750-E53BEA995DA2}"/>
                </a:ext>
              </a:extLst>
            </p:cNvPr>
            <p:cNvSpPr/>
            <p:nvPr/>
          </p:nvSpPr>
          <p:spPr>
            <a:xfrm rot="5400000" flipH="1">
              <a:off x="6009623"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2" name="Group 151">
            <a:extLst>
              <a:ext uri="{FF2B5EF4-FFF2-40B4-BE49-F238E27FC236}">
                <a16:creationId xmlns:a16="http://schemas.microsoft.com/office/drawing/2014/main" id="{15130AD8-E294-4EA6-8698-CA1472DF3DEC}"/>
              </a:ext>
            </a:extLst>
          </p:cNvPr>
          <p:cNvGrpSpPr/>
          <p:nvPr/>
        </p:nvGrpSpPr>
        <p:grpSpPr>
          <a:xfrm>
            <a:off x="7013929" y="4706411"/>
            <a:ext cx="808478" cy="164746"/>
            <a:chOff x="5463294" y="2729208"/>
            <a:chExt cx="718413" cy="196140"/>
          </a:xfrm>
          <a:gradFill>
            <a:gsLst>
              <a:gs pos="100000">
                <a:schemeClr val="accent1"/>
              </a:gs>
              <a:gs pos="0">
                <a:schemeClr val="accent2"/>
              </a:gs>
            </a:gsLst>
            <a:path path="circle">
              <a:fillToRect r="100000" b="100000"/>
            </a:path>
          </a:gradFill>
        </p:grpSpPr>
        <p:grpSp>
          <p:nvGrpSpPr>
            <p:cNvPr id="163" name="Group 162">
              <a:extLst>
                <a:ext uri="{FF2B5EF4-FFF2-40B4-BE49-F238E27FC236}">
                  <a16:creationId xmlns:a16="http://schemas.microsoft.com/office/drawing/2014/main" id="{15323FB6-1CA1-4E3E-9C4D-4EC6176EE6DF}"/>
                </a:ext>
              </a:extLst>
            </p:cNvPr>
            <p:cNvGrpSpPr/>
            <p:nvPr/>
          </p:nvGrpSpPr>
          <p:grpSpPr>
            <a:xfrm>
              <a:off x="5463294" y="2729208"/>
              <a:ext cx="478942" cy="196140"/>
              <a:chOff x="5463294" y="2729208"/>
              <a:chExt cx="478942" cy="196140"/>
            </a:xfrm>
            <a:grpFill/>
          </p:grpSpPr>
          <p:sp>
            <p:nvSpPr>
              <p:cNvPr id="165" name="Rectangle: Top Corners Rounded 164">
                <a:extLst>
                  <a:ext uri="{FF2B5EF4-FFF2-40B4-BE49-F238E27FC236}">
                    <a16:creationId xmlns:a16="http://schemas.microsoft.com/office/drawing/2014/main" id="{C3296C36-1014-4AC1-99F3-9E478FC54CDD}"/>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BA7EB9A3-7A95-424B-8F12-0BA971CBE425}"/>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4" name="Rectangle: Top Corners Rounded 163">
              <a:extLst>
                <a:ext uri="{FF2B5EF4-FFF2-40B4-BE49-F238E27FC236}">
                  <a16:creationId xmlns:a16="http://schemas.microsoft.com/office/drawing/2014/main" id="{0AFA656D-6FA8-4EDC-90CC-FF70F5C1AD8E}"/>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5B9B332-194F-4011-B68E-E4D2DD3B723E}"/>
              </a:ext>
            </a:extLst>
          </p:cNvPr>
          <p:cNvGrpSpPr/>
          <p:nvPr/>
        </p:nvGrpSpPr>
        <p:grpSpPr>
          <a:xfrm>
            <a:off x="8609594" y="4706411"/>
            <a:ext cx="808478" cy="164746"/>
            <a:chOff x="8609594" y="4706411"/>
            <a:chExt cx="808478" cy="164746"/>
          </a:xfrm>
        </p:grpSpPr>
        <p:grpSp>
          <p:nvGrpSpPr>
            <p:cNvPr id="159" name="Group 158">
              <a:extLst>
                <a:ext uri="{FF2B5EF4-FFF2-40B4-BE49-F238E27FC236}">
                  <a16:creationId xmlns:a16="http://schemas.microsoft.com/office/drawing/2014/main" id="{13E3B61C-A2C5-4538-B918-EF06DA79AD47}"/>
                </a:ext>
              </a:extLst>
            </p:cNvPr>
            <p:cNvGrpSpPr/>
            <p:nvPr/>
          </p:nvGrpSpPr>
          <p:grpSpPr>
            <a:xfrm>
              <a:off x="8609594" y="470641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161" name="Rectangle: Top Corners Rounded 160">
                <a:extLst>
                  <a:ext uri="{FF2B5EF4-FFF2-40B4-BE49-F238E27FC236}">
                    <a16:creationId xmlns:a16="http://schemas.microsoft.com/office/drawing/2014/main" id="{AA334C2D-FA16-497C-87FF-045CBE3AC4A0}"/>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2837DF54-9CAC-4C73-BCE7-57ED91C627F9}"/>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0" name="Rectangle: Top Corners Rounded 159">
              <a:extLst>
                <a:ext uri="{FF2B5EF4-FFF2-40B4-BE49-F238E27FC236}">
                  <a16:creationId xmlns:a16="http://schemas.microsoft.com/office/drawing/2014/main" id="{4C5BBF77-3631-4554-AA75-BC6EECAB803E}"/>
                </a:ext>
              </a:extLst>
            </p:cNvPr>
            <p:cNvSpPr/>
            <p:nvPr/>
          </p:nvSpPr>
          <p:spPr>
            <a:xfrm rot="5400000" flipH="1">
              <a:off x="9200953"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CA74A8B5-3AEF-4BA4-8F3E-D2EC526DB498}"/>
              </a:ext>
            </a:extLst>
          </p:cNvPr>
          <p:cNvGrpSpPr/>
          <p:nvPr/>
        </p:nvGrpSpPr>
        <p:grpSpPr>
          <a:xfrm>
            <a:off x="10205258" y="4706411"/>
            <a:ext cx="808478" cy="164746"/>
            <a:chOff x="10205258" y="4706411"/>
            <a:chExt cx="808478" cy="164746"/>
          </a:xfrm>
        </p:grpSpPr>
        <p:grpSp>
          <p:nvGrpSpPr>
            <p:cNvPr id="155" name="Group 154">
              <a:extLst>
                <a:ext uri="{FF2B5EF4-FFF2-40B4-BE49-F238E27FC236}">
                  <a16:creationId xmlns:a16="http://schemas.microsoft.com/office/drawing/2014/main" id="{2AB53116-2B6B-4945-BDFB-EAA600C1C8F7}"/>
                </a:ext>
              </a:extLst>
            </p:cNvPr>
            <p:cNvGrpSpPr/>
            <p:nvPr/>
          </p:nvGrpSpPr>
          <p:grpSpPr>
            <a:xfrm>
              <a:off x="10205258" y="470641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157" name="Rectangle: Top Corners Rounded 156">
                <a:extLst>
                  <a:ext uri="{FF2B5EF4-FFF2-40B4-BE49-F238E27FC236}">
                    <a16:creationId xmlns:a16="http://schemas.microsoft.com/office/drawing/2014/main" id="{A6A87D58-8288-4C3C-B953-88DF3CF62E60}"/>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a:extLst>
                  <a:ext uri="{FF2B5EF4-FFF2-40B4-BE49-F238E27FC236}">
                    <a16:creationId xmlns:a16="http://schemas.microsoft.com/office/drawing/2014/main" id="{189EA5DA-4CE4-498F-A974-67E3F3C9A7DF}"/>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6" name="Rectangle: Top Corners Rounded 155">
              <a:extLst>
                <a:ext uri="{FF2B5EF4-FFF2-40B4-BE49-F238E27FC236}">
                  <a16:creationId xmlns:a16="http://schemas.microsoft.com/office/drawing/2014/main" id="{3A8E0D98-8FB0-4891-87E0-6159AA4F3BF6}"/>
                </a:ext>
              </a:extLst>
            </p:cNvPr>
            <p:cNvSpPr/>
            <p:nvPr/>
          </p:nvSpPr>
          <p:spPr>
            <a:xfrm rot="5400000" flipH="1">
              <a:off x="10796617" y="4654037"/>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21CB5DF9-8C63-4F8D-B10A-7643844B7AE5}"/>
              </a:ext>
            </a:extLst>
          </p:cNvPr>
          <p:cNvGrpSpPr/>
          <p:nvPr/>
        </p:nvGrpSpPr>
        <p:grpSpPr>
          <a:xfrm>
            <a:off x="3822599" y="5583256"/>
            <a:ext cx="808478" cy="164746"/>
            <a:chOff x="3822599" y="5583256"/>
            <a:chExt cx="808478" cy="164746"/>
          </a:xfrm>
        </p:grpSpPr>
        <p:sp>
          <p:nvSpPr>
            <p:cNvPr id="199" name="Rectangle: Top Corners Rounded 198">
              <a:extLst>
                <a:ext uri="{FF2B5EF4-FFF2-40B4-BE49-F238E27FC236}">
                  <a16:creationId xmlns:a16="http://schemas.microsoft.com/office/drawing/2014/main" id="{78F9B9EA-D801-454E-BFAF-B1E4D757D034}"/>
                </a:ext>
              </a:extLst>
            </p:cNvPr>
            <p:cNvSpPr/>
            <p:nvPr/>
          </p:nvSpPr>
          <p:spPr>
            <a:xfrm rot="16200000">
              <a:off x="3874973"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81C67E9E-C387-4A87-AD4F-D5E90B655439}"/>
                </a:ext>
              </a:extLst>
            </p:cNvPr>
            <p:cNvSpPr/>
            <p:nvPr/>
          </p:nvSpPr>
          <p:spPr>
            <a:xfrm rot="16200000">
              <a:off x="4144465" y="5530882"/>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Top Corners Rounded 197">
              <a:extLst>
                <a:ext uri="{FF2B5EF4-FFF2-40B4-BE49-F238E27FC236}">
                  <a16:creationId xmlns:a16="http://schemas.microsoft.com/office/drawing/2014/main" id="{0600C360-3897-41A0-B8B1-1088FC65CC23}"/>
                </a:ext>
              </a:extLst>
            </p:cNvPr>
            <p:cNvSpPr/>
            <p:nvPr/>
          </p:nvSpPr>
          <p:spPr>
            <a:xfrm rot="5400000" flipH="1">
              <a:off x="4413958"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1424804-2B16-4141-A7D7-F4FE51721FF6}"/>
              </a:ext>
            </a:extLst>
          </p:cNvPr>
          <p:cNvGrpSpPr/>
          <p:nvPr/>
        </p:nvGrpSpPr>
        <p:grpSpPr>
          <a:xfrm>
            <a:off x="5418264" y="5583256"/>
            <a:ext cx="808478" cy="164746"/>
            <a:chOff x="5418264" y="5583256"/>
            <a:chExt cx="808478" cy="164746"/>
          </a:xfrm>
        </p:grpSpPr>
        <p:grpSp>
          <p:nvGrpSpPr>
            <p:cNvPr id="193" name="Group 192">
              <a:extLst>
                <a:ext uri="{FF2B5EF4-FFF2-40B4-BE49-F238E27FC236}">
                  <a16:creationId xmlns:a16="http://schemas.microsoft.com/office/drawing/2014/main" id="{902DF02D-CBCE-4C77-BA29-66DECD1CF89E}"/>
                </a:ext>
              </a:extLst>
            </p:cNvPr>
            <p:cNvGrpSpPr/>
            <p:nvPr/>
          </p:nvGrpSpPr>
          <p:grpSpPr>
            <a:xfrm>
              <a:off x="5418264" y="5583256"/>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195" name="Rectangle: Top Corners Rounded 194">
                <a:extLst>
                  <a:ext uri="{FF2B5EF4-FFF2-40B4-BE49-F238E27FC236}">
                    <a16:creationId xmlns:a16="http://schemas.microsoft.com/office/drawing/2014/main" id="{D230C9D9-0B44-45B1-99FE-B551586C5226}"/>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42F5082E-CB5B-4927-B669-26BA6AA8AE4C}"/>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4" name="Rectangle: Top Corners Rounded 193">
              <a:extLst>
                <a:ext uri="{FF2B5EF4-FFF2-40B4-BE49-F238E27FC236}">
                  <a16:creationId xmlns:a16="http://schemas.microsoft.com/office/drawing/2014/main" id="{3A5C71EB-7A74-4E76-9BE6-00F2215626F1}"/>
                </a:ext>
              </a:extLst>
            </p:cNvPr>
            <p:cNvSpPr/>
            <p:nvPr/>
          </p:nvSpPr>
          <p:spPr>
            <a:xfrm rot="5400000" flipH="1">
              <a:off x="6009623"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548C2FAE-9167-4BEC-B172-BCD5BAEE1C5C}"/>
              </a:ext>
            </a:extLst>
          </p:cNvPr>
          <p:cNvGrpSpPr/>
          <p:nvPr/>
        </p:nvGrpSpPr>
        <p:grpSpPr>
          <a:xfrm>
            <a:off x="7013929" y="5583256"/>
            <a:ext cx="808478" cy="164746"/>
            <a:chOff x="7013929" y="5583256"/>
            <a:chExt cx="808478" cy="164746"/>
          </a:xfrm>
        </p:grpSpPr>
        <p:sp>
          <p:nvSpPr>
            <p:cNvPr id="191" name="Rectangle: Top Corners Rounded 190">
              <a:extLst>
                <a:ext uri="{FF2B5EF4-FFF2-40B4-BE49-F238E27FC236}">
                  <a16:creationId xmlns:a16="http://schemas.microsoft.com/office/drawing/2014/main" id="{7D14288E-759A-425A-8EF2-5215AB2A9DF2}"/>
                </a:ext>
              </a:extLst>
            </p:cNvPr>
            <p:cNvSpPr/>
            <p:nvPr/>
          </p:nvSpPr>
          <p:spPr>
            <a:xfrm rot="16200000">
              <a:off x="7066303"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Rectangle 191">
              <a:extLst>
                <a:ext uri="{FF2B5EF4-FFF2-40B4-BE49-F238E27FC236}">
                  <a16:creationId xmlns:a16="http://schemas.microsoft.com/office/drawing/2014/main" id="{EECE69C0-DDD4-479F-BD3E-E795311BC943}"/>
                </a:ext>
              </a:extLst>
            </p:cNvPr>
            <p:cNvSpPr/>
            <p:nvPr/>
          </p:nvSpPr>
          <p:spPr>
            <a:xfrm rot="16200000">
              <a:off x="7335795" y="5530882"/>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ectangle: Top Corners Rounded 189">
              <a:extLst>
                <a:ext uri="{FF2B5EF4-FFF2-40B4-BE49-F238E27FC236}">
                  <a16:creationId xmlns:a16="http://schemas.microsoft.com/office/drawing/2014/main" id="{21239C59-62B4-417A-9A66-2B972C6AF99E}"/>
                </a:ext>
              </a:extLst>
            </p:cNvPr>
            <p:cNvSpPr/>
            <p:nvPr/>
          </p:nvSpPr>
          <p:spPr>
            <a:xfrm rot="5400000" flipH="1">
              <a:off x="7605288"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9" name="Group 178">
            <a:extLst>
              <a:ext uri="{FF2B5EF4-FFF2-40B4-BE49-F238E27FC236}">
                <a16:creationId xmlns:a16="http://schemas.microsoft.com/office/drawing/2014/main" id="{ACE67F15-5FD0-457F-9180-C1536E756237}"/>
              </a:ext>
            </a:extLst>
          </p:cNvPr>
          <p:cNvGrpSpPr/>
          <p:nvPr/>
        </p:nvGrpSpPr>
        <p:grpSpPr>
          <a:xfrm>
            <a:off x="8609594" y="5583256"/>
            <a:ext cx="808478" cy="164746"/>
            <a:chOff x="5463294" y="2729208"/>
            <a:chExt cx="718413" cy="196140"/>
          </a:xfrm>
          <a:gradFill>
            <a:gsLst>
              <a:gs pos="100000">
                <a:schemeClr val="accent1"/>
              </a:gs>
              <a:gs pos="0">
                <a:schemeClr val="accent2"/>
              </a:gs>
            </a:gsLst>
            <a:path path="circle">
              <a:fillToRect r="100000" b="100000"/>
            </a:path>
          </a:gradFill>
        </p:grpSpPr>
        <p:grpSp>
          <p:nvGrpSpPr>
            <p:cNvPr id="185" name="Group 184">
              <a:extLst>
                <a:ext uri="{FF2B5EF4-FFF2-40B4-BE49-F238E27FC236}">
                  <a16:creationId xmlns:a16="http://schemas.microsoft.com/office/drawing/2014/main" id="{F20870CC-70BB-456C-AAC7-EC589B6726E2}"/>
                </a:ext>
              </a:extLst>
            </p:cNvPr>
            <p:cNvGrpSpPr/>
            <p:nvPr/>
          </p:nvGrpSpPr>
          <p:grpSpPr>
            <a:xfrm>
              <a:off x="5463294" y="2729208"/>
              <a:ext cx="478942" cy="196140"/>
              <a:chOff x="5463294" y="2729208"/>
              <a:chExt cx="478942" cy="196140"/>
            </a:xfrm>
            <a:grpFill/>
          </p:grpSpPr>
          <p:sp>
            <p:nvSpPr>
              <p:cNvPr id="187" name="Rectangle: Top Corners Rounded 186">
                <a:extLst>
                  <a:ext uri="{FF2B5EF4-FFF2-40B4-BE49-F238E27FC236}">
                    <a16:creationId xmlns:a16="http://schemas.microsoft.com/office/drawing/2014/main" id="{CEBFA9BA-DBB1-4044-842B-235717286C92}"/>
                  </a:ext>
                </a:extLst>
              </p:cNvPr>
              <p:cNvSpPr/>
              <p:nvPr/>
            </p:nvSpPr>
            <p:spPr>
              <a:xfrm rot="16200000">
                <a:off x="5484960"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ectangle 187">
                <a:extLst>
                  <a:ext uri="{FF2B5EF4-FFF2-40B4-BE49-F238E27FC236}">
                    <a16:creationId xmlns:a16="http://schemas.microsoft.com/office/drawing/2014/main" id="{CF8CD8F5-AAF0-42F8-B12F-DF95479878CD}"/>
                  </a:ext>
                </a:extLst>
              </p:cNvPr>
              <p:cNvSpPr/>
              <p:nvPr/>
            </p:nvSpPr>
            <p:spPr>
              <a:xfrm rot="16200000">
                <a:off x="5724431" y="2707542"/>
                <a:ext cx="196140" cy="239471"/>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6" name="Rectangle: Top Corners Rounded 185">
              <a:extLst>
                <a:ext uri="{FF2B5EF4-FFF2-40B4-BE49-F238E27FC236}">
                  <a16:creationId xmlns:a16="http://schemas.microsoft.com/office/drawing/2014/main" id="{96C34159-255F-4BD9-BF20-D2C4EEE0992D}"/>
                </a:ext>
              </a:extLst>
            </p:cNvPr>
            <p:cNvSpPr/>
            <p:nvPr/>
          </p:nvSpPr>
          <p:spPr>
            <a:xfrm rot="5400000" flipH="1">
              <a:off x="5963902" y="2707542"/>
              <a:ext cx="196140" cy="239471"/>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8F13B2C2-3513-4E18-9BED-ECB3483DF935}"/>
              </a:ext>
            </a:extLst>
          </p:cNvPr>
          <p:cNvGrpSpPr/>
          <p:nvPr/>
        </p:nvGrpSpPr>
        <p:grpSpPr>
          <a:xfrm>
            <a:off x="10205258" y="5583256"/>
            <a:ext cx="808478" cy="164746"/>
            <a:chOff x="10205258" y="5583256"/>
            <a:chExt cx="808478" cy="164746"/>
          </a:xfrm>
        </p:grpSpPr>
        <p:sp>
          <p:nvSpPr>
            <p:cNvPr id="183" name="Rectangle: Top Corners Rounded 182">
              <a:extLst>
                <a:ext uri="{FF2B5EF4-FFF2-40B4-BE49-F238E27FC236}">
                  <a16:creationId xmlns:a16="http://schemas.microsoft.com/office/drawing/2014/main" id="{9FC9E328-309D-48A0-893C-02A078E8CE16}"/>
                </a:ext>
              </a:extLst>
            </p:cNvPr>
            <p:cNvSpPr/>
            <p:nvPr/>
          </p:nvSpPr>
          <p:spPr>
            <a:xfrm rot="16200000">
              <a:off x="10257632"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a:extLst>
                <a:ext uri="{FF2B5EF4-FFF2-40B4-BE49-F238E27FC236}">
                  <a16:creationId xmlns:a16="http://schemas.microsoft.com/office/drawing/2014/main" id="{A7D8080A-37D7-4E21-9D68-114968A28665}"/>
                </a:ext>
              </a:extLst>
            </p:cNvPr>
            <p:cNvSpPr/>
            <p:nvPr/>
          </p:nvSpPr>
          <p:spPr>
            <a:xfrm rot="16200000">
              <a:off x="10527124" y="5530882"/>
              <a:ext cx="164746" cy="269493"/>
            </a:xfrm>
            <a:prstGeom prst="rect">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ectangle: Top Corners Rounded 181">
              <a:extLst>
                <a:ext uri="{FF2B5EF4-FFF2-40B4-BE49-F238E27FC236}">
                  <a16:creationId xmlns:a16="http://schemas.microsoft.com/office/drawing/2014/main" id="{62962C62-20D9-4AC5-9192-C580919576F8}"/>
                </a:ext>
              </a:extLst>
            </p:cNvPr>
            <p:cNvSpPr/>
            <p:nvPr/>
          </p:nvSpPr>
          <p:spPr>
            <a:xfrm rot="5400000" flipH="1">
              <a:off x="10796617" y="5530882"/>
              <a:ext cx="164746" cy="269493"/>
            </a:xfrm>
            <a:prstGeom prst="round2SameRect">
              <a:avLst>
                <a:gd name="adj1" fmla="val 50000"/>
                <a:gd name="adj2" fmla="val 0"/>
              </a:avLst>
            </a:prstGeom>
            <a:solidFill>
              <a:schemeClr val="accent5">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2" name="TextBox 121">
            <a:extLst>
              <a:ext uri="{FF2B5EF4-FFF2-40B4-BE49-F238E27FC236}">
                <a16:creationId xmlns:a16="http://schemas.microsoft.com/office/drawing/2014/main" id="{048C14B6-C031-48AE-95DD-4389912B5D94}"/>
              </a:ext>
            </a:extLst>
          </p:cNvPr>
          <p:cNvSpPr txBox="1"/>
          <p:nvPr/>
        </p:nvSpPr>
        <p:spPr>
          <a:xfrm>
            <a:off x="1200026" y="2888901"/>
            <a:ext cx="1771639" cy="292388"/>
          </a:xfrm>
          <a:prstGeom prst="rect">
            <a:avLst/>
          </a:prstGeom>
          <a:noFill/>
        </p:spPr>
        <p:txBody>
          <a:bodyPr wrap="none" rtlCol="0" anchor="ctr" anchorCtr="0">
            <a:spAutoFit/>
          </a:bodyPr>
          <a:lstStyle/>
          <a:p>
            <a:r>
              <a:rPr lang="en-US" sz="1300" b="1" dirty="0">
                <a:solidFill>
                  <a:schemeClr val="tx2"/>
                </a:solidFill>
                <a:latin typeface="Montserrat" panose="00000500000000000000" pitchFamily="50" charset="0"/>
              </a:rPr>
              <a:t>Field Rep - Hunter</a:t>
            </a:r>
          </a:p>
        </p:txBody>
      </p:sp>
      <p:sp>
        <p:nvSpPr>
          <p:cNvPr id="202" name="TextBox 201">
            <a:extLst>
              <a:ext uri="{FF2B5EF4-FFF2-40B4-BE49-F238E27FC236}">
                <a16:creationId xmlns:a16="http://schemas.microsoft.com/office/drawing/2014/main" id="{4511D2EF-D93A-4858-927E-8FCD98280F1E}"/>
              </a:ext>
            </a:extLst>
          </p:cNvPr>
          <p:cNvSpPr txBox="1"/>
          <p:nvPr/>
        </p:nvSpPr>
        <p:spPr>
          <a:xfrm>
            <a:off x="1200026" y="3765746"/>
            <a:ext cx="1739579" cy="292388"/>
          </a:xfrm>
          <a:prstGeom prst="rect">
            <a:avLst/>
          </a:prstGeom>
          <a:noFill/>
        </p:spPr>
        <p:txBody>
          <a:bodyPr wrap="none" rtlCol="0" anchor="ctr" anchorCtr="0">
            <a:spAutoFit/>
          </a:bodyPr>
          <a:lstStyle/>
          <a:p>
            <a:r>
              <a:rPr lang="en-US" sz="1300" b="1" dirty="0">
                <a:solidFill>
                  <a:schemeClr val="tx2"/>
                </a:solidFill>
                <a:latin typeface="Montserrat" panose="00000500000000000000" pitchFamily="50" charset="0"/>
              </a:rPr>
              <a:t>Account Manager</a:t>
            </a:r>
          </a:p>
        </p:txBody>
      </p:sp>
      <p:sp>
        <p:nvSpPr>
          <p:cNvPr id="203" name="TextBox 202">
            <a:extLst>
              <a:ext uri="{FF2B5EF4-FFF2-40B4-BE49-F238E27FC236}">
                <a16:creationId xmlns:a16="http://schemas.microsoft.com/office/drawing/2014/main" id="{8272F943-375C-4468-95FB-A1EBA58B60E2}"/>
              </a:ext>
            </a:extLst>
          </p:cNvPr>
          <p:cNvSpPr txBox="1"/>
          <p:nvPr/>
        </p:nvSpPr>
        <p:spPr>
          <a:xfrm>
            <a:off x="1200026" y="4642590"/>
            <a:ext cx="570990" cy="292388"/>
          </a:xfrm>
          <a:prstGeom prst="rect">
            <a:avLst/>
          </a:prstGeom>
          <a:noFill/>
        </p:spPr>
        <p:txBody>
          <a:bodyPr wrap="none" rtlCol="0" anchor="ctr" anchorCtr="0">
            <a:spAutoFit/>
          </a:bodyPr>
          <a:lstStyle/>
          <a:p>
            <a:r>
              <a:rPr lang="en-US" sz="1300" b="1" dirty="0">
                <a:solidFill>
                  <a:schemeClr val="tx2"/>
                </a:solidFill>
                <a:latin typeface="Montserrat" panose="00000500000000000000" pitchFamily="50" charset="0"/>
              </a:rPr>
              <a:t>CSM</a:t>
            </a:r>
          </a:p>
        </p:txBody>
      </p:sp>
      <p:sp>
        <p:nvSpPr>
          <p:cNvPr id="204" name="TextBox 203">
            <a:extLst>
              <a:ext uri="{FF2B5EF4-FFF2-40B4-BE49-F238E27FC236}">
                <a16:creationId xmlns:a16="http://schemas.microsoft.com/office/drawing/2014/main" id="{3168AFE1-9897-41DD-B472-A7B0C56D3F2E}"/>
              </a:ext>
            </a:extLst>
          </p:cNvPr>
          <p:cNvSpPr txBox="1"/>
          <p:nvPr/>
        </p:nvSpPr>
        <p:spPr>
          <a:xfrm>
            <a:off x="1200026" y="5519428"/>
            <a:ext cx="1476686" cy="292388"/>
          </a:xfrm>
          <a:prstGeom prst="rect">
            <a:avLst/>
          </a:prstGeom>
          <a:noFill/>
        </p:spPr>
        <p:txBody>
          <a:bodyPr wrap="none" rtlCol="0" anchor="ctr" anchorCtr="0">
            <a:spAutoFit/>
          </a:bodyPr>
          <a:lstStyle/>
          <a:p>
            <a:r>
              <a:rPr lang="en-US" sz="1300" b="1" dirty="0">
                <a:solidFill>
                  <a:schemeClr val="tx2"/>
                </a:solidFill>
                <a:latin typeface="Montserrat" panose="00000500000000000000" pitchFamily="50" charset="0"/>
              </a:rPr>
              <a:t>Sales Engineer</a:t>
            </a:r>
          </a:p>
        </p:txBody>
      </p:sp>
      <p:grpSp>
        <p:nvGrpSpPr>
          <p:cNvPr id="149" name="Group 148">
            <a:extLst>
              <a:ext uri="{FF2B5EF4-FFF2-40B4-BE49-F238E27FC236}">
                <a16:creationId xmlns:a16="http://schemas.microsoft.com/office/drawing/2014/main" id="{80B10749-F41B-4B54-A8B2-610B32FBAAF0}"/>
              </a:ext>
            </a:extLst>
          </p:cNvPr>
          <p:cNvGrpSpPr/>
          <p:nvPr/>
        </p:nvGrpSpPr>
        <p:grpSpPr>
          <a:xfrm>
            <a:off x="3822599" y="2952721"/>
            <a:ext cx="808478" cy="164746"/>
            <a:chOff x="5463294" y="2729208"/>
            <a:chExt cx="718413" cy="196140"/>
          </a:xfrm>
          <a:gradFill flip="none" rotWithShape="1">
            <a:gsLst>
              <a:gs pos="100000">
                <a:schemeClr val="accent1"/>
              </a:gs>
              <a:gs pos="0">
                <a:schemeClr val="accent2"/>
              </a:gs>
            </a:gsLst>
            <a:path path="circle">
              <a:fillToRect r="100000" b="100000"/>
            </a:path>
            <a:tileRect l="-100000" t="-100000"/>
          </a:gradFill>
        </p:grpSpPr>
        <p:grpSp>
          <p:nvGrpSpPr>
            <p:cNvPr id="150" name="Group 149">
              <a:extLst>
                <a:ext uri="{FF2B5EF4-FFF2-40B4-BE49-F238E27FC236}">
                  <a16:creationId xmlns:a16="http://schemas.microsoft.com/office/drawing/2014/main" id="{53302911-3FD5-4314-ACDD-4E266A97D63C}"/>
                </a:ext>
              </a:extLst>
            </p:cNvPr>
            <p:cNvGrpSpPr/>
            <p:nvPr/>
          </p:nvGrpSpPr>
          <p:grpSpPr>
            <a:xfrm>
              <a:off x="5463294" y="2729208"/>
              <a:ext cx="478942" cy="196140"/>
              <a:chOff x="5463294" y="2729208"/>
              <a:chExt cx="478942" cy="196140"/>
            </a:xfrm>
            <a:grpFill/>
          </p:grpSpPr>
          <p:sp>
            <p:nvSpPr>
              <p:cNvPr id="153" name="Rectangle: Top Corners Rounded 152">
                <a:extLst>
                  <a:ext uri="{FF2B5EF4-FFF2-40B4-BE49-F238E27FC236}">
                    <a16:creationId xmlns:a16="http://schemas.microsoft.com/office/drawing/2014/main" id="{A41926A3-52BB-438D-925F-0CA2954236F0}"/>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6D024229-0D06-4D9E-A142-67DBC033BAB3}"/>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Top Corners Rounded 150">
              <a:extLst>
                <a:ext uri="{FF2B5EF4-FFF2-40B4-BE49-F238E27FC236}">
                  <a16:creationId xmlns:a16="http://schemas.microsoft.com/office/drawing/2014/main" id="{F096BC4D-6480-485D-A04C-1B7B6381A20D}"/>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7" name="Group 166">
            <a:extLst>
              <a:ext uri="{FF2B5EF4-FFF2-40B4-BE49-F238E27FC236}">
                <a16:creationId xmlns:a16="http://schemas.microsoft.com/office/drawing/2014/main" id="{BB91F56E-DD49-42E6-B5CC-3E88640D0B2D}"/>
              </a:ext>
            </a:extLst>
          </p:cNvPr>
          <p:cNvGrpSpPr/>
          <p:nvPr/>
        </p:nvGrpSpPr>
        <p:grpSpPr>
          <a:xfrm>
            <a:off x="5418264" y="2952721"/>
            <a:ext cx="808478" cy="164746"/>
            <a:chOff x="5463294" y="2729208"/>
            <a:chExt cx="718413" cy="196140"/>
          </a:xfrm>
          <a:gradFill>
            <a:gsLst>
              <a:gs pos="100000">
                <a:schemeClr val="accent1"/>
              </a:gs>
              <a:gs pos="0">
                <a:schemeClr val="accent2"/>
              </a:gs>
            </a:gsLst>
            <a:path path="circle">
              <a:fillToRect r="100000" b="100000"/>
            </a:path>
          </a:gradFill>
        </p:grpSpPr>
        <p:grpSp>
          <p:nvGrpSpPr>
            <p:cNvPr id="171" name="Group 170">
              <a:extLst>
                <a:ext uri="{FF2B5EF4-FFF2-40B4-BE49-F238E27FC236}">
                  <a16:creationId xmlns:a16="http://schemas.microsoft.com/office/drawing/2014/main" id="{F7EE2DDA-80AD-47E9-98F9-37503EF59BB0}"/>
                </a:ext>
              </a:extLst>
            </p:cNvPr>
            <p:cNvGrpSpPr/>
            <p:nvPr/>
          </p:nvGrpSpPr>
          <p:grpSpPr>
            <a:xfrm>
              <a:off x="5463294" y="2729208"/>
              <a:ext cx="478942" cy="196140"/>
              <a:chOff x="5463294" y="2729208"/>
              <a:chExt cx="478942" cy="196140"/>
            </a:xfrm>
            <a:grpFill/>
          </p:grpSpPr>
          <p:sp>
            <p:nvSpPr>
              <p:cNvPr id="176" name="Rectangle: Top Corners Rounded 175">
                <a:extLst>
                  <a:ext uri="{FF2B5EF4-FFF2-40B4-BE49-F238E27FC236}">
                    <a16:creationId xmlns:a16="http://schemas.microsoft.com/office/drawing/2014/main" id="{FD12D1D9-05C8-4094-BDA5-5A02EFC520EA}"/>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Rectangle 176">
                <a:extLst>
                  <a:ext uri="{FF2B5EF4-FFF2-40B4-BE49-F238E27FC236}">
                    <a16:creationId xmlns:a16="http://schemas.microsoft.com/office/drawing/2014/main" id="{DB539E14-2686-4E2D-8C58-C8FDA7BBC4CD}"/>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5" name="Rectangle: Top Corners Rounded 174">
              <a:extLst>
                <a:ext uri="{FF2B5EF4-FFF2-40B4-BE49-F238E27FC236}">
                  <a16:creationId xmlns:a16="http://schemas.microsoft.com/office/drawing/2014/main" id="{2E4E4DD4-45E6-49FB-8C4A-9B96C9DC0FDC}"/>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8" name="Rectangle: Top Corners Rounded 177">
            <a:extLst>
              <a:ext uri="{FF2B5EF4-FFF2-40B4-BE49-F238E27FC236}">
                <a16:creationId xmlns:a16="http://schemas.microsoft.com/office/drawing/2014/main" id="{CDA72816-7160-4DA2-AC07-CE6E4B5BEDC3}"/>
              </a:ext>
            </a:extLst>
          </p:cNvPr>
          <p:cNvSpPr/>
          <p:nvPr/>
        </p:nvSpPr>
        <p:spPr>
          <a:xfrm rot="16200000">
            <a:off x="7066303" y="2900347"/>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9" name="Group 188">
            <a:extLst>
              <a:ext uri="{FF2B5EF4-FFF2-40B4-BE49-F238E27FC236}">
                <a16:creationId xmlns:a16="http://schemas.microsoft.com/office/drawing/2014/main" id="{AA6C5FB9-F6A2-4942-BB15-834D9860CB48}"/>
              </a:ext>
            </a:extLst>
          </p:cNvPr>
          <p:cNvGrpSpPr/>
          <p:nvPr/>
        </p:nvGrpSpPr>
        <p:grpSpPr>
          <a:xfrm>
            <a:off x="8609594" y="295272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197" name="Rectangle: Top Corners Rounded 196">
              <a:extLst>
                <a:ext uri="{FF2B5EF4-FFF2-40B4-BE49-F238E27FC236}">
                  <a16:creationId xmlns:a16="http://schemas.microsoft.com/office/drawing/2014/main" id="{5D84C82B-D7C7-4112-9934-D59338BC0705}"/>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a:extLst>
                <a:ext uri="{FF2B5EF4-FFF2-40B4-BE49-F238E27FC236}">
                  <a16:creationId xmlns:a16="http://schemas.microsoft.com/office/drawing/2014/main" id="{E2EFE034-25C7-4583-958F-87ADE8BA9098}"/>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0" name="Rectangle: Top Corners Rounded 209">
            <a:extLst>
              <a:ext uri="{FF2B5EF4-FFF2-40B4-BE49-F238E27FC236}">
                <a16:creationId xmlns:a16="http://schemas.microsoft.com/office/drawing/2014/main" id="{FAC68BB1-069E-4C13-9573-342AFC1E0AAB}"/>
              </a:ext>
            </a:extLst>
          </p:cNvPr>
          <p:cNvSpPr/>
          <p:nvPr/>
        </p:nvSpPr>
        <p:spPr>
          <a:xfrm rot="16200000">
            <a:off x="10257632" y="2900347"/>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Top Corners Rounded 223">
            <a:extLst>
              <a:ext uri="{FF2B5EF4-FFF2-40B4-BE49-F238E27FC236}">
                <a16:creationId xmlns:a16="http://schemas.microsoft.com/office/drawing/2014/main" id="{20654CBE-F7D3-4DAF-912A-EE9E970B849F}"/>
              </a:ext>
            </a:extLst>
          </p:cNvPr>
          <p:cNvSpPr/>
          <p:nvPr/>
        </p:nvSpPr>
        <p:spPr>
          <a:xfrm rot="16200000">
            <a:off x="3874973" y="3777192"/>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ectangle: Top Corners Rounded 226">
            <a:extLst>
              <a:ext uri="{FF2B5EF4-FFF2-40B4-BE49-F238E27FC236}">
                <a16:creationId xmlns:a16="http://schemas.microsoft.com/office/drawing/2014/main" id="{5E3321F7-9257-4827-BC19-DEBFDFDC69E0}"/>
              </a:ext>
            </a:extLst>
          </p:cNvPr>
          <p:cNvSpPr/>
          <p:nvPr/>
        </p:nvSpPr>
        <p:spPr>
          <a:xfrm rot="16200000">
            <a:off x="5470638" y="3777192"/>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0" name="Group 229">
            <a:extLst>
              <a:ext uri="{FF2B5EF4-FFF2-40B4-BE49-F238E27FC236}">
                <a16:creationId xmlns:a16="http://schemas.microsoft.com/office/drawing/2014/main" id="{8F71D1F8-1931-4E5A-A1B0-976E9D8BED56}"/>
              </a:ext>
            </a:extLst>
          </p:cNvPr>
          <p:cNvGrpSpPr/>
          <p:nvPr/>
        </p:nvGrpSpPr>
        <p:grpSpPr>
          <a:xfrm>
            <a:off x="7013929" y="3829566"/>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231" name="Rectangle: Top Corners Rounded 230">
              <a:extLst>
                <a:ext uri="{FF2B5EF4-FFF2-40B4-BE49-F238E27FC236}">
                  <a16:creationId xmlns:a16="http://schemas.microsoft.com/office/drawing/2014/main" id="{5E2D5301-9ADC-4357-B9E4-5FF3C55A4ED8}"/>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a:extLst>
                <a:ext uri="{FF2B5EF4-FFF2-40B4-BE49-F238E27FC236}">
                  <a16:creationId xmlns:a16="http://schemas.microsoft.com/office/drawing/2014/main" id="{15321116-592B-49CE-A1D3-E851C95FDB01}"/>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4" name="Group 233">
            <a:extLst>
              <a:ext uri="{FF2B5EF4-FFF2-40B4-BE49-F238E27FC236}">
                <a16:creationId xmlns:a16="http://schemas.microsoft.com/office/drawing/2014/main" id="{8C965985-16CC-42B9-8D0F-7C6D75544D7C}"/>
              </a:ext>
            </a:extLst>
          </p:cNvPr>
          <p:cNvGrpSpPr/>
          <p:nvPr/>
        </p:nvGrpSpPr>
        <p:grpSpPr>
          <a:xfrm>
            <a:off x="8609594" y="3829566"/>
            <a:ext cx="808478" cy="164746"/>
            <a:chOff x="5463294" y="2729208"/>
            <a:chExt cx="718413" cy="196140"/>
          </a:xfrm>
          <a:gradFill>
            <a:gsLst>
              <a:gs pos="100000">
                <a:schemeClr val="accent1"/>
              </a:gs>
              <a:gs pos="0">
                <a:schemeClr val="accent2"/>
              </a:gs>
            </a:gsLst>
            <a:path path="circle">
              <a:fillToRect r="100000" b="100000"/>
            </a:path>
          </a:gradFill>
        </p:grpSpPr>
        <p:grpSp>
          <p:nvGrpSpPr>
            <p:cNvPr id="235" name="Group 234">
              <a:extLst>
                <a:ext uri="{FF2B5EF4-FFF2-40B4-BE49-F238E27FC236}">
                  <a16:creationId xmlns:a16="http://schemas.microsoft.com/office/drawing/2014/main" id="{BEC68108-15F9-450C-8489-E5BD7E471B8E}"/>
                </a:ext>
              </a:extLst>
            </p:cNvPr>
            <p:cNvGrpSpPr/>
            <p:nvPr/>
          </p:nvGrpSpPr>
          <p:grpSpPr>
            <a:xfrm>
              <a:off x="5463294" y="2729208"/>
              <a:ext cx="478942" cy="196140"/>
              <a:chOff x="5463294" y="2729208"/>
              <a:chExt cx="478942" cy="196140"/>
            </a:xfrm>
            <a:grpFill/>
          </p:grpSpPr>
          <p:sp>
            <p:nvSpPr>
              <p:cNvPr id="237" name="Rectangle: Top Corners Rounded 236">
                <a:extLst>
                  <a:ext uri="{FF2B5EF4-FFF2-40B4-BE49-F238E27FC236}">
                    <a16:creationId xmlns:a16="http://schemas.microsoft.com/office/drawing/2014/main" id="{24C8AD68-4B59-4194-BA1E-B1BB472DB3AF}"/>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ectangle 237">
                <a:extLst>
                  <a:ext uri="{FF2B5EF4-FFF2-40B4-BE49-F238E27FC236}">
                    <a16:creationId xmlns:a16="http://schemas.microsoft.com/office/drawing/2014/main" id="{CD12D4AC-9B23-4D75-8248-BA259195C1AC}"/>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6" name="Rectangle: Top Corners Rounded 235">
              <a:extLst>
                <a:ext uri="{FF2B5EF4-FFF2-40B4-BE49-F238E27FC236}">
                  <a16:creationId xmlns:a16="http://schemas.microsoft.com/office/drawing/2014/main" id="{90EC9D90-E826-44EE-95E4-FF2F7D45D0FA}"/>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9" name="Group 238">
            <a:extLst>
              <a:ext uri="{FF2B5EF4-FFF2-40B4-BE49-F238E27FC236}">
                <a16:creationId xmlns:a16="http://schemas.microsoft.com/office/drawing/2014/main" id="{D6ABC8B2-3C12-4085-BD69-E4744CB92AE9}"/>
              </a:ext>
            </a:extLst>
          </p:cNvPr>
          <p:cNvGrpSpPr/>
          <p:nvPr/>
        </p:nvGrpSpPr>
        <p:grpSpPr>
          <a:xfrm>
            <a:off x="10205258" y="3829566"/>
            <a:ext cx="808478" cy="164746"/>
            <a:chOff x="5463294" y="2729208"/>
            <a:chExt cx="718413" cy="196140"/>
          </a:xfrm>
          <a:gradFill>
            <a:gsLst>
              <a:gs pos="100000">
                <a:schemeClr val="accent1"/>
              </a:gs>
              <a:gs pos="0">
                <a:schemeClr val="accent2"/>
              </a:gs>
            </a:gsLst>
            <a:path path="circle">
              <a:fillToRect r="100000" b="100000"/>
            </a:path>
          </a:gradFill>
        </p:grpSpPr>
        <p:grpSp>
          <p:nvGrpSpPr>
            <p:cNvPr id="240" name="Group 239">
              <a:extLst>
                <a:ext uri="{FF2B5EF4-FFF2-40B4-BE49-F238E27FC236}">
                  <a16:creationId xmlns:a16="http://schemas.microsoft.com/office/drawing/2014/main" id="{FB1CF44E-E0C0-4526-8975-30920EEA6B6D}"/>
                </a:ext>
              </a:extLst>
            </p:cNvPr>
            <p:cNvGrpSpPr/>
            <p:nvPr/>
          </p:nvGrpSpPr>
          <p:grpSpPr>
            <a:xfrm>
              <a:off x="5463294" y="2729208"/>
              <a:ext cx="478942" cy="196140"/>
              <a:chOff x="5463294" y="2729208"/>
              <a:chExt cx="478942" cy="196140"/>
            </a:xfrm>
            <a:grpFill/>
          </p:grpSpPr>
          <p:sp>
            <p:nvSpPr>
              <p:cNvPr id="242" name="Rectangle: Top Corners Rounded 241">
                <a:extLst>
                  <a:ext uri="{FF2B5EF4-FFF2-40B4-BE49-F238E27FC236}">
                    <a16:creationId xmlns:a16="http://schemas.microsoft.com/office/drawing/2014/main" id="{F5F6D03C-A9B5-4702-B36C-F2BB5F4AD36A}"/>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a:extLst>
                  <a:ext uri="{FF2B5EF4-FFF2-40B4-BE49-F238E27FC236}">
                    <a16:creationId xmlns:a16="http://schemas.microsoft.com/office/drawing/2014/main" id="{3E5CB0B7-6E3B-4263-95DE-FA97FAD21E0F}"/>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1" name="Rectangle: Top Corners Rounded 240">
              <a:extLst>
                <a:ext uri="{FF2B5EF4-FFF2-40B4-BE49-F238E27FC236}">
                  <a16:creationId xmlns:a16="http://schemas.microsoft.com/office/drawing/2014/main" id="{397C8507-8BB3-4AFC-A2E5-74E8A6E02A87}"/>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4" name="Rectangle: Top Corners Rounded 243">
            <a:extLst>
              <a:ext uri="{FF2B5EF4-FFF2-40B4-BE49-F238E27FC236}">
                <a16:creationId xmlns:a16="http://schemas.microsoft.com/office/drawing/2014/main" id="{4F77D798-697A-43B5-B369-7EF83D0D77E4}"/>
              </a:ext>
            </a:extLst>
          </p:cNvPr>
          <p:cNvSpPr/>
          <p:nvPr/>
        </p:nvSpPr>
        <p:spPr>
          <a:xfrm rot="16200000">
            <a:off x="3874973" y="4654037"/>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Top Corners Rounded 246">
            <a:extLst>
              <a:ext uri="{FF2B5EF4-FFF2-40B4-BE49-F238E27FC236}">
                <a16:creationId xmlns:a16="http://schemas.microsoft.com/office/drawing/2014/main" id="{AACD5875-CC7E-4966-8015-C2FADD87D287}"/>
              </a:ext>
            </a:extLst>
          </p:cNvPr>
          <p:cNvSpPr/>
          <p:nvPr/>
        </p:nvSpPr>
        <p:spPr>
          <a:xfrm rot="16200000">
            <a:off x="5470638" y="4654037"/>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0" name="Group 249">
            <a:extLst>
              <a:ext uri="{FF2B5EF4-FFF2-40B4-BE49-F238E27FC236}">
                <a16:creationId xmlns:a16="http://schemas.microsoft.com/office/drawing/2014/main" id="{D49756D1-3506-4D55-A14E-3F3EA12C7B35}"/>
              </a:ext>
            </a:extLst>
          </p:cNvPr>
          <p:cNvGrpSpPr/>
          <p:nvPr/>
        </p:nvGrpSpPr>
        <p:grpSpPr>
          <a:xfrm>
            <a:off x="7013929" y="4706411"/>
            <a:ext cx="808478" cy="164746"/>
            <a:chOff x="5463294" y="2729208"/>
            <a:chExt cx="718413" cy="196140"/>
          </a:xfrm>
          <a:gradFill>
            <a:gsLst>
              <a:gs pos="100000">
                <a:schemeClr val="accent1"/>
              </a:gs>
              <a:gs pos="0">
                <a:schemeClr val="accent2"/>
              </a:gs>
            </a:gsLst>
            <a:path path="circle">
              <a:fillToRect r="100000" b="100000"/>
            </a:path>
          </a:gradFill>
        </p:grpSpPr>
        <p:grpSp>
          <p:nvGrpSpPr>
            <p:cNvPr id="251" name="Group 250">
              <a:extLst>
                <a:ext uri="{FF2B5EF4-FFF2-40B4-BE49-F238E27FC236}">
                  <a16:creationId xmlns:a16="http://schemas.microsoft.com/office/drawing/2014/main" id="{9435B11B-9D7B-42C3-8332-139FBE11AB16}"/>
                </a:ext>
              </a:extLst>
            </p:cNvPr>
            <p:cNvGrpSpPr/>
            <p:nvPr/>
          </p:nvGrpSpPr>
          <p:grpSpPr>
            <a:xfrm>
              <a:off x="5463294" y="2729208"/>
              <a:ext cx="478942" cy="196140"/>
              <a:chOff x="5463294" y="2729208"/>
              <a:chExt cx="478942" cy="196140"/>
            </a:xfrm>
            <a:grpFill/>
          </p:grpSpPr>
          <p:sp>
            <p:nvSpPr>
              <p:cNvPr id="253" name="Rectangle: Top Corners Rounded 252">
                <a:extLst>
                  <a:ext uri="{FF2B5EF4-FFF2-40B4-BE49-F238E27FC236}">
                    <a16:creationId xmlns:a16="http://schemas.microsoft.com/office/drawing/2014/main" id="{EAFB6773-0B89-4298-A48B-5439C5AE79B8}"/>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E80C56C0-51C5-4BF1-9629-3D29D4009B77}"/>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2" name="Rectangle: Top Corners Rounded 251">
              <a:extLst>
                <a:ext uri="{FF2B5EF4-FFF2-40B4-BE49-F238E27FC236}">
                  <a16:creationId xmlns:a16="http://schemas.microsoft.com/office/drawing/2014/main" id="{34910D0F-48CC-4EFB-A0F1-E3BB115ACF77}"/>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5" name="Group 254">
            <a:extLst>
              <a:ext uri="{FF2B5EF4-FFF2-40B4-BE49-F238E27FC236}">
                <a16:creationId xmlns:a16="http://schemas.microsoft.com/office/drawing/2014/main" id="{D15EE804-9545-438A-ABB6-954E0B99D33F}"/>
              </a:ext>
            </a:extLst>
          </p:cNvPr>
          <p:cNvGrpSpPr/>
          <p:nvPr/>
        </p:nvGrpSpPr>
        <p:grpSpPr>
          <a:xfrm>
            <a:off x="8609594" y="470641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256" name="Rectangle: Top Corners Rounded 255">
              <a:extLst>
                <a:ext uri="{FF2B5EF4-FFF2-40B4-BE49-F238E27FC236}">
                  <a16:creationId xmlns:a16="http://schemas.microsoft.com/office/drawing/2014/main" id="{7A198698-77F0-41E5-A3FB-9C12CFA6232D}"/>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a:extLst>
                <a:ext uri="{FF2B5EF4-FFF2-40B4-BE49-F238E27FC236}">
                  <a16:creationId xmlns:a16="http://schemas.microsoft.com/office/drawing/2014/main" id="{7FA73720-0FA2-48CC-A87F-C2BF70C2B59F}"/>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9" name="Group 258">
            <a:extLst>
              <a:ext uri="{FF2B5EF4-FFF2-40B4-BE49-F238E27FC236}">
                <a16:creationId xmlns:a16="http://schemas.microsoft.com/office/drawing/2014/main" id="{56432D5F-A3C0-4D6E-85AA-0CDB4943E012}"/>
              </a:ext>
            </a:extLst>
          </p:cNvPr>
          <p:cNvGrpSpPr/>
          <p:nvPr/>
        </p:nvGrpSpPr>
        <p:grpSpPr>
          <a:xfrm>
            <a:off x="10205258" y="4706411"/>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260" name="Rectangle: Top Corners Rounded 259">
              <a:extLst>
                <a:ext uri="{FF2B5EF4-FFF2-40B4-BE49-F238E27FC236}">
                  <a16:creationId xmlns:a16="http://schemas.microsoft.com/office/drawing/2014/main" id="{B290BA16-421D-49FF-8835-2BECB1E37FA1}"/>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a:extLst>
                <a:ext uri="{FF2B5EF4-FFF2-40B4-BE49-F238E27FC236}">
                  <a16:creationId xmlns:a16="http://schemas.microsoft.com/office/drawing/2014/main" id="{A7F357C8-142F-4C73-AFAE-E165D9A0D5F2}"/>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3" name="Rectangle: Top Corners Rounded 262">
            <a:extLst>
              <a:ext uri="{FF2B5EF4-FFF2-40B4-BE49-F238E27FC236}">
                <a16:creationId xmlns:a16="http://schemas.microsoft.com/office/drawing/2014/main" id="{6F340E47-8E47-49E0-85A7-EEB41DF7E40D}"/>
              </a:ext>
            </a:extLst>
          </p:cNvPr>
          <p:cNvSpPr/>
          <p:nvPr/>
        </p:nvSpPr>
        <p:spPr>
          <a:xfrm rot="16200000">
            <a:off x="3874973" y="5530882"/>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6" name="Group 265">
            <a:extLst>
              <a:ext uri="{FF2B5EF4-FFF2-40B4-BE49-F238E27FC236}">
                <a16:creationId xmlns:a16="http://schemas.microsoft.com/office/drawing/2014/main" id="{70A0C326-D713-4BA3-845E-55A8C46937D0}"/>
              </a:ext>
            </a:extLst>
          </p:cNvPr>
          <p:cNvGrpSpPr/>
          <p:nvPr/>
        </p:nvGrpSpPr>
        <p:grpSpPr>
          <a:xfrm>
            <a:off x="5418264" y="5583256"/>
            <a:ext cx="538985" cy="164746"/>
            <a:chOff x="5463294" y="2729208"/>
            <a:chExt cx="478942" cy="196140"/>
          </a:xfrm>
          <a:gradFill>
            <a:gsLst>
              <a:gs pos="100000">
                <a:schemeClr val="accent2"/>
              </a:gs>
              <a:gs pos="0">
                <a:schemeClr val="accent2">
                  <a:lumMod val="60000"/>
                  <a:lumOff val="40000"/>
                </a:schemeClr>
              </a:gs>
            </a:gsLst>
            <a:path path="circle">
              <a:fillToRect r="100000" b="100000"/>
            </a:path>
          </a:gradFill>
        </p:grpSpPr>
        <p:sp>
          <p:nvSpPr>
            <p:cNvPr id="267" name="Rectangle: Top Corners Rounded 266">
              <a:extLst>
                <a:ext uri="{FF2B5EF4-FFF2-40B4-BE49-F238E27FC236}">
                  <a16:creationId xmlns:a16="http://schemas.microsoft.com/office/drawing/2014/main" id="{3DAC81AD-E7AB-4D5A-8A19-9AF4B0CB0D00}"/>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Rectangle 267">
              <a:extLst>
                <a:ext uri="{FF2B5EF4-FFF2-40B4-BE49-F238E27FC236}">
                  <a16:creationId xmlns:a16="http://schemas.microsoft.com/office/drawing/2014/main" id="{03CBC8CA-1AE3-47F4-9752-6FF179CE4091}"/>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0" name="Rectangle: Top Corners Rounded 269">
            <a:extLst>
              <a:ext uri="{FF2B5EF4-FFF2-40B4-BE49-F238E27FC236}">
                <a16:creationId xmlns:a16="http://schemas.microsoft.com/office/drawing/2014/main" id="{B31535ED-EA9E-4A9F-8780-B3F6F2FDEC13}"/>
              </a:ext>
            </a:extLst>
          </p:cNvPr>
          <p:cNvSpPr/>
          <p:nvPr/>
        </p:nvSpPr>
        <p:spPr>
          <a:xfrm rot="16200000">
            <a:off x="7066303" y="5530882"/>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3" name="Group 272">
            <a:extLst>
              <a:ext uri="{FF2B5EF4-FFF2-40B4-BE49-F238E27FC236}">
                <a16:creationId xmlns:a16="http://schemas.microsoft.com/office/drawing/2014/main" id="{BB87027A-C48F-42D1-B7C7-D18C516D4BA6}"/>
              </a:ext>
            </a:extLst>
          </p:cNvPr>
          <p:cNvGrpSpPr/>
          <p:nvPr/>
        </p:nvGrpSpPr>
        <p:grpSpPr>
          <a:xfrm>
            <a:off x="8609594" y="5583256"/>
            <a:ext cx="808478" cy="164746"/>
            <a:chOff x="5463294" y="2729208"/>
            <a:chExt cx="718413" cy="196140"/>
          </a:xfrm>
          <a:gradFill>
            <a:gsLst>
              <a:gs pos="100000">
                <a:schemeClr val="accent1"/>
              </a:gs>
              <a:gs pos="0">
                <a:schemeClr val="accent2"/>
              </a:gs>
            </a:gsLst>
            <a:path path="circle">
              <a:fillToRect r="100000" b="100000"/>
            </a:path>
          </a:gradFill>
        </p:grpSpPr>
        <p:grpSp>
          <p:nvGrpSpPr>
            <p:cNvPr id="274" name="Group 273">
              <a:extLst>
                <a:ext uri="{FF2B5EF4-FFF2-40B4-BE49-F238E27FC236}">
                  <a16:creationId xmlns:a16="http://schemas.microsoft.com/office/drawing/2014/main" id="{5535D36C-FD28-4638-8E03-636F20A7A160}"/>
                </a:ext>
              </a:extLst>
            </p:cNvPr>
            <p:cNvGrpSpPr/>
            <p:nvPr/>
          </p:nvGrpSpPr>
          <p:grpSpPr>
            <a:xfrm>
              <a:off x="5463294" y="2729208"/>
              <a:ext cx="478942" cy="196140"/>
              <a:chOff x="5463294" y="2729208"/>
              <a:chExt cx="478942" cy="196140"/>
            </a:xfrm>
            <a:grpFill/>
          </p:grpSpPr>
          <p:sp>
            <p:nvSpPr>
              <p:cNvPr id="276" name="Rectangle: Top Corners Rounded 275">
                <a:extLst>
                  <a:ext uri="{FF2B5EF4-FFF2-40B4-BE49-F238E27FC236}">
                    <a16:creationId xmlns:a16="http://schemas.microsoft.com/office/drawing/2014/main" id="{C3ED658A-7575-42C2-BE77-7DA8B9027EBF}"/>
                  </a:ext>
                </a:extLst>
              </p:cNvPr>
              <p:cNvSpPr/>
              <p:nvPr/>
            </p:nvSpPr>
            <p:spPr>
              <a:xfrm rot="16200000">
                <a:off x="5484960"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ectangle 276">
                <a:extLst>
                  <a:ext uri="{FF2B5EF4-FFF2-40B4-BE49-F238E27FC236}">
                    <a16:creationId xmlns:a16="http://schemas.microsoft.com/office/drawing/2014/main" id="{E076BBFC-EAE2-462E-9C90-9821632C1972}"/>
                  </a:ext>
                </a:extLst>
              </p:cNvPr>
              <p:cNvSpPr/>
              <p:nvPr/>
            </p:nvSpPr>
            <p:spPr>
              <a:xfrm rot="16200000">
                <a:off x="5724431" y="2707542"/>
                <a:ext cx="196140" cy="23947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5" name="Rectangle: Top Corners Rounded 274">
              <a:extLst>
                <a:ext uri="{FF2B5EF4-FFF2-40B4-BE49-F238E27FC236}">
                  <a16:creationId xmlns:a16="http://schemas.microsoft.com/office/drawing/2014/main" id="{2C80BFD7-77CB-41F1-BA8F-2B93E23FA902}"/>
                </a:ext>
              </a:extLst>
            </p:cNvPr>
            <p:cNvSpPr/>
            <p:nvPr/>
          </p:nvSpPr>
          <p:spPr>
            <a:xfrm rot="5400000" flipH="1">
              <a:off x="5963902" y="2707542"/>
              <a:ext cx="196140" cy="239471"/>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8" name="Rectangle: Top Corners Rounded 277">
            <a:extLst>
              <a:ext uri="{FF2B5EF4-FFF2-40B4-BE49-F238E27FC236}">
                <a16:creationId xmlns:a16="http://schemas.microsoft.com/office/drawing/2014/main" id="{F3829A1D-5430-459A-BF37-1DE32A0E4778}"/>
              </a:ext>
            </a:extLst>
          </p:cNvPr>
          <p:cNvSpPr/>
          <p:nvPr/>
        </p:nvSpPr>
        <p:spPr>
          <a:xfrm rot="16200000">
            <a:off x="10257632" y="5530882"/>
            <a:ext cx="164746" cy="269493"/>
          </a:xfrm>
          <a:prstGeom prst="round2SameRect">
            <a:avLst>
              <a:gd name="adj1" fmla="val 50000"/>
              <a:gd name="adj2" fmla="val 0"/>
            </a:avLst>
          </a:prstGeom>
          <a:gradFill flip="none" rotWithShape="1">
            <a:gsLst>
              <a:gs pos="100000">
                <a:schemeClr val="accent1">
                  <a:lumMod val="60000"/>
                  <a:lumOff val="40000"/>
                </a:schemeClr>
              </a:gs>
              <a:gs pos="0">
                <a:schemeClr val="accent1">
                  <a:lumMod val="40000"/>
                  <a:lumOff val="6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2072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75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1000"/>
                                        <p:tgtEl>
                                          <p:spTgt spid="11"/>
                                        </p:tgtEl>
                                      </p:cBhvr>
                                    </p:animEffect>
                                  </p:childTnLst>
                                </p:cTn>
                              </p:par>
                              <p:par>
                                <p:cTn id="8" presetID="63" presetClass="path" presetSubtype="0" accel="50000" decel="50000" fill="hold" nodeType="withEffect">
                                  <p:stCondLst>
                                    <p:cond delay="750"/>
                                  </p:stCondLst>
                                  <p:childTnLst>
                                    <p:animMotion origin="layout" path="M -0.03307 -1.48148E-6 L 2.94903E-17 -1.48148E-6 " pathEditMode="relative" rAng="0" ptsTypes="AA">
                                      <p:cBhvr>
                                        <p:cTn id="9" dur="1500" fill="hold"/>
                                        <p:tgtEl>
                                          <p:spTgt spid="11"/>
                                        </p:tgtEl>
                                        <p:attrNameLst>
                                          <p:attrName>ppt_x</p:attrName>
                                          <p:attrName>ppt_y</p:attrName>
                                        </p:attrNameLst>
                                      </p:cBhvr>
                                      <p:rCtr x="1823" y="0"/>
                                    </p:animMotion>
                                  </p:childTnLst>
                                </p:cTn>
                              </p:par>
                              <p:par>
                                <p:cTn id="10" presetID="22" presetClass="entr" presetSubtype="2" fill="hold" nodeType="withEffect">
                                  <p:stCondLst>
                                    <p:cond delay="1000"/>
                                  </p:stCondLst>
                                  <p:childTnLst>
                                    <p:set>
                                      <p:cBhvr>
                                        <p:cTn id="11" dur="1" fill="hold">
                                          <p:stCondLst>
                                            <p:cond delay="0"/>
                                          </p:stCondLst>
                                        </p:cTn>
                                        <p:tgtEl>
                                          <p:spTgt spid="12"/>
                                        </p:tgtEl>
                                        <p:attrNameLst>
                                          <p:attrName>style.visibility</p:attrName>
                                        </p:attrNameLst>
                                      </p:cBhvr>
                                      <p:to>
                                        <p:strVal val="visible"/>
                                      </p:to>
                                    </p:set>
                                    <p:animEffect transition="in" filter="wipe(right)">
                                      <p:cBhvr>
                                        <p:cTn id="12" dur="1000"/>
                                        <p:tgtEl>
                                          <p:spTgt spid="12"/>
                                        </p:tgtEl>
                                      </p:cBhvr>
                                    </p:animEffect>
                                  </p:childTnLst>
                                </p:cTn>
                              </p:par>
                              <p:par>
                                <p:cTn id="13" presetID="63" presetClass="path" presetSubtype="0" accel="50000" decel="50000" fill="hold" nodeType="withEffect">
                                  <p:stCondLst>
                                    <p:cond delay="1000"/>
                                  </p:stCondLst>
                                  <p:childTnLst>
                                    <p:animMotion origin="layout" path="M -0.03307 -1.48148E-6 L 2.94903E-17 -1.48148E-6 " pathEditMode="relative" rAng="0" ptsTypes="AA">
                                      <p:cBhvr>
                                        <p:cTn id="14" dur="1500" fill="hold"/>
                                        <p:tgtEl>
                                          <p:spTgt spid="12"/>
                                        </p:tgtEl>
                                        <p:attrNameLst>
                                          <p:attrName>ppt_x</p:attrName>
                                          <p:attrName>ppt_y</p:attrName>
                                        </p:attrNameLst>
                                      </p:cBhvr>
                                      <p:rCtr x="1823" y="0"/>
                                    </p:animMotion>
                                  </p:childTnLst>
                                </p:cTn>
                              </p:par>
                              <p:par>
                                <p:cTn id="15" presetID="22" presetClass="entr" presetSubtype="2" fill="hold" nodeType="withEffect">
                                  <p:stCondLst>
                                    <p:cond delay="1250"/>
                                  </p:stCondLst>
                                  <p:childTnLst>
                                    <p:set>
                                      <p:cBhvr>
                                        <p:cTn id="16" dur="1" fill="hold">
                                          <p:stCondLst>
                                            <p:cond delay="0"/>
                                          </p:stCondLst>
                                        </p:cTn>
                                        <p:tgtEl>
                                          <p:spTgt spid="13"/>
                                        </p:tgtEl>
                                        <p:attrNameLst>
                                          <p:attrName>style.visibility</p:attrName>
                                        </p:attrNameLst>
                                      </p:cBhvr>
                                      <p:to>
                                        <p:strVal val="visible"/>
                                      </p:to>
                                    </p:set>
                                    <p:animEffect transition="in" filter="wipe(right)">
                                      <p:cBhvr>
                                        <p:cTn id="17" dur="1000"/>
                                        <p:tgtEl>
                                          <p:spTgt spid="13"/>
                                        </p:tgtEl>
                                      </p:cBhvr>
                                    </p:animEffect>
                                  </p:childTnLst>
                                </p:cTn>
                              </p:par>
                              <p:par>
                                <p:cTn id="18" presetID="63" presetClass="path" presetSubtype="0" accel="50000" decel="50000" fill="hold" nodeType="withEffect">
                                  <p:stCondLst>
                                    <p:cond delay="1250"/>
                                  </p:stCondLst>
                                  <p:childTnLst>
                                    <p:animMotion origin="layout" path="M -0.03307 -1.48148E-6 L 2.94903E-17 -1.48148E-6 " pathEditMode="relative" rAng="0" ptsTypes="AA">
                                      <p:cBhvr>
                                        <p:cTn id="19" dur="1500" fill="hold"/>
                                        <p:tgtEl>
                                          <p:spTgt spid="13"/>
                                        </p:tgtEl>
                                        <p:attrNameLst>
                                          <p:attrName>ppt_x</p:attrName>
                                          <p:attrName>ppt_y</p:attrName>
                                        </p:attrNameLst>
                                      </p:cBhvr>
                                      <p:rCtr x="1823" y="0"/>
                                    </p:animMotion>
                                  </p:childTnLst>
                                </p:cTn>
                              </p:par>
                              <p:par>
                                <p:cTn id="20" presetID="22" presetClass="entr" presetSubtype="2" fill="hold" nodeType="withEffect">
                                  <p:stCondLst>
                                    <p:cond delay="1500"/>
                                  </p:stCondLst>
                                  <p:childTnLst>
                                    <p:set>
                                      <p:cBhvr>
                                        <p:cTn id="21" dur="1" fill="hold">
                                          <p:stCondLst>
                                            <p:cond delay="0"/>
                                          </p:stCondLst>
                                        </p:cTn>
                                        <p:tgtEl>
                                          <p:spTgt spid="14"/>
                                        </p:tgtEl>
                                        <p:attrNameLst>
                                          <p:attrName>style.visibility</p:attrName>
                                        </p:attrNameLst>
                                      </p:cBhvr>
                                      <p:to>
                                        <p:strVal val="visible"/>
                                      </p:to>
                                    </p:set>
                                    <p:animEffect transition="in" filter="wipe(right)">
                                      <p:cBhvr>
                                        <p:cTn id="22" dur="1000"/>
                                        <p:tgtEl>
                                          <p:spTgt spid="14"/>
                                        </p:tgtEl>
                                      </p:cBhvr>
                                    </p:animEffect>
                                  </p:childTnLst>
                                </p:cTn>
                              </p:par>
                              <p:par>
                                <p:cTn id="23" presetID="63" presetClass="path" presetSubtype="0" accel="50000" decel="50000" fill="hold" nodeType="withEffect">
                                  <p:stCondLst>
                                    <p:cond delay="1500"/>
                                  </p:stCondLst>
                                  <p:childTnLst>
                                    <p:animMotion origin="layout" path="M -0.03307 -1.48148E-6 L 2.94903E-17 -1.48148E-6 " pathEditMode="relative" rAng="0" ptsTypes="AA">
                                      <p:cBhvr>
                                        <p:cTn id="24" dur="1500" fill="hold"/>
                                        <p:tgtEl>
                                          <p:spTgt spid="14"/>
                                        </p:tgtEl>
                                        <p:attrNameLst>
                                          <p:attrName>ppt_x</p:attrName>
                                          <p:attrName>ppt_y</p:attrName>
                                        </p:attrNameLst>
                                      </p:cBhvr>
                                      <p:rCtr x="1823" y="0"/>
                                    </p:animMotion>
                                  </p:childTnLst>
                                </p:cTn>
                              </p:par>
                              <p:par>
                                <p:cTn id="25" presetID="22" presetClass="entr" presetSubtype="2" fill="hold" nodeType="withEffect">
                                  <p:stCondLst>
                                    <p:cond delay="1750"/>
                                  </p:stCondLst>
                                  <p:childTnLst>
                                    <p:set>
                                      <p:cBhvr>
                                        <p:cTn id="26" dur="1" fill="hold">
                                          <p:stCondLst>
                                            <p:cond delay="0"/>
                                          </p:stCondLst>
                                        </p:cTn>
                                        <p:tgtEl>
                                          <p:spTgt spid="15"/>
                                        </p:tgtEl>
                                        <p:attrNameLst>
                                          <p:attrName>style.visibility</p:attrName>
                                        </p:attrNameLst>
                                      </p:cBhvr>
                                      <p:to>
                                        <p:strVal val="visible"/>
                                      </p:to>
                                    </p:set>
                                    <p:animEffect transition="in" filter="wipe(right)">
                                      <p:cBhvr>
                                        <p:cTn id="27" dur="1000"/>
                                        <p:tgtEl>
                                          <p:spTgt spid="15"/>
                                        </p:tgtEl>
                                      </p:cBhvr>
                                    </p:animEffect>
                                  </p:childTnLst>
                                </p:cTn>
                              </p:par>
                              <p:par>
                                <p:cTn id="28" presetID="63" presetClass="path" presetSubtype="0" accel="50000" decel="50000" fill="hold" nodeType="withEffect">
                                  <p:stCondLst>
                                    <p:cond delay="1750"/>
                                  </p:stCondLst>
                                  <p:childTnLst>
                                    <p:animMotion origin="layout" path="M -0.03307 -1.48148E-6 L 2.94903E-17 -1.48148E-6 " pathEditMode="relative" rAng="0" ptsTypes="AA">
                                      <p:cBhvr>
                                        <p:cTn id="29" dur="1500" fill="hold"/>
                                        <p:tgtEl>
                                          <p:spTgt spid="15"/>
                                        </p:tgtEl>
                                        <p:attrNameLst>
                                          <p:attrName>ppt_x</p:attrName>
                                          <p:attrName>ppt_y</p:attrName>
                                        </p:attrNameLst>
                                      </p:cBhvr>
                                      <p:rCtr x="1823" y="0"/>
                                    </p:animMotion>
                                  </p:childTnLst>
                                </p:cTn>
                              </p:par>
                              <p:par>
                                <p:cTn id="30" presetID="22" presetClass="entr" presetSubtype="8" fill="hold" grpId="0" nodeType="withEffect">
                                  <p:stCondLst>
                                    <p:cond delay="0"/>
                                  </p:stCondLst>
                                  <p:childTnLst>
                                    <p:set>
                                      <p:cBhvr>
                                        <p:cTn id="31" dur="1" fill="hold">
                                          <p:stCondLst>
                                            <p:cond delay="0"/>
                                          </p:stCondLst>
                                        </p:cTn>
                                        <p:tgtEl>
                                          <p:spTgt spid="122"/>
                                        </p:tgtEl>
                                        <p:attrNameLst>
                                          <p:attrName>style.visibility</p:attrName>
                                        </p:attrNameLst>
                                      </p:cBhvr>
                                      <p:to>
                                        <p:strVal val="visible"/>
                                      </p:to>
                                    </p:set>
                                    <p:animEffect transition="in" filter="wipe(left)">
                                      <p:cBhvr>
                                        <p:cTn id="32" dur="1000"/>
                                        <p:tgtEl>
                                          <p:spTgt spid="12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02"/>
                                        </p:tgtEl>
                                        <p:attrNameLst>
                                          <p:attrName>style.visibility</p:attrName>
                                        </p:attrNameLst>
                                      </p:cBhvr>
                                      <p:to>
                                        <p:strVal val="visible"/>
                                      </p:to>
                                    </p:set>
                                    <p:animEffect transition="in" filter="wipe(left)">
                                      <p:cBhvr>
                                        <p:cTn id="35" dur="1000"/>
                                        <p:tgtEl>
                                          <p:spTgt spid="202"/>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203"/>
                                        </p:tgtEl>
                                        <p:attrNameLst>
                                          <p:attrName>style.visibility</p:attrName>
                                        </p:attrNameLst>
                                      </p:cBhvr>
                                      <p:to>
                                        <p:strVal val="visible"/>
                                      </p:to>
                                    </p:set>
                                    <p:animEffect transition="in" filter="wipe(left)">
                                      <p:cBhvr>
                                        <p:cTn id="38" dur="1000"/>
                                        <p:tgtEl>
                                          <p:spTgt spid="203"/>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04"/>
                                        </p:tgtEl>
                                        <p:attrNameLst>
                                          <p:attrName>style.visibility</p:attrName>
                                        </p:attrNameLst>
                                      </p:cBhvr>
                                      <p:to>
                                        <p:strVal val="visible"/>
                                      </p:to>
                                    </p:set>
                                    <p:animEffect transition="in" filter="wipe(left)">
                                      <p:cBhvr>
                                        <p:cTn id="41" dur="1000"/>
                                        <p:tgtEl>
                                          <p:spTgt spid="204"/>
                                        </p:tgtEl>
                                      </p:cBhvr>
                                    </p:animEffect>
                                  </p:childTnLst>
                                </p:cTn>
                              </p:par>
                              <p:par>
                                <p:cTn id="42" presetID="17" presetClass="entr" presetSubtype="8" fill="hold" nodeType="with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p:cTn id="44" dur="2750" fill="hold"/>
                                        <p:tgtEl>
                                          <p:spTgt spid="21"/>
                                        </p:tgtEl>
                                        <p:attrNameLst>
                                          <p:attrName>ppt_x</p:attrName>
                                        </p:attrNameLst>
                                      </p:cBhvr>
                                      <p:tavLst>
                                        <p:tav tm="0">
                                          <p:val>
                                            <p:strVal val="#ppt_x-#ppt_w/2"/>
                                          </p:val>
                                        </p:tav>
                                        <p:tav tm="100000">
                                          <p:val>
                                            <p:strVal val="#ppt_x"/>
                                          </p:val>
                                        </p:tav>
                                      </p:tavLst>
                                    </p:anim>
                                    <p:anim calcmode="lin" valueType="num">
                                      <p:cBhvr>
                                        <p:cTn id="45" dur="2750" fill="hold"/>
                                        <p:tgtEl>
                                          <p:spTgt spid="21"/>
                                        </p:tgtEl>
                                        <p:attrNameLst>
                                          <p:attrName>ppt_y</p:attrName>
                                        </p:attrNameLst>
                                      </p:cBhvr>
                                      <p:tavLst>
                                        <p:tav tm="0">
                                          <p:val>
                                            <p:strVal val="#ppt_y"/>
                                          </p:val>
                                        </p:tav>
                                        <p:tav tm="100000">
                                          <p:val>
                                            <p:strVal val="#ppt_y"/>
                                          </p:val>
                                        </p:tav>
                                      </p:tavLst>
                                    </p:anim>
                                    <p:anim calcmode="lin" valueType="num">
                                      <p:cBhvr>
                                        <p:cTn id="46" dur="2750" fill="hold"/>
                                        <p:tgtEl>
                                          <p:spTgt spid="21"/>
                                        </p:tgtEl>
                                        <p:attrNameLst>
                                          <p:attrName>ppt_w</p:attrName>
                                        </p:attrNameLst>
                                      </p:cBhvr>
                                      <p:tavLst>
                                        <p:tav tm="0">
                                          <p:val>
                                            <p:fltVal val="0"/>
                                          </p:val>
                                        </p:tav>
                                        <p:tav tm="100000">
                                          <p:val>
                                            <p:strVal val="#ppt_w"/>
                                          </p:val>
                                        </p:tav>
                                      </p:tavLst>
                                    </p:anim>
                                    <p:anim calcmode="lin" valueType="num">
                                      <p:cBhvr>
                                        <p:cTn id="47" dur="2750" fill="hold"/>
                                        <p:tgtEl>
                                          <p:spTgt spid="21"/>
                                        </p:tgtEl>
                                        <p:attrNameLst>
                                          <p:attrName>ppt_h</p:attrName>
                                        </p:attrNameLst>
                                      </p:cBhvr>
                                      <p:tavLst>
                                        <p:tav tm="0">
                                          <p:val>
                                            <p:strVal val="#ppt_h"/>
                                          </p:val>
                                        </p:tav>
                                        <p:tav tm="100000">
                                          <p:val>
                                            <p:strVal val="#ppt_h"/>
                                          </p:val>
                                        </p:tav>
                                      </p:tavLst>
                                    </p:anim>
                                  </p:childTnLst>
                                </p:cTn>
                              </p:par>
                              <p:par>
                                <p:cTn id="48" presetID="17" presetClass="entr" presetSubtype="8" fill="hold" nodeType="withEffect">
                                  <p:stCondLst>
                                    <p:cond delay="0"/>
                                  </p:stCondLst>
                                  <p:childTnLst>
                                    <p:set>
                                      <p:cBhvr>
                                        <p:cTn id="49" dur="1" fill="hold">
                                          <p:stCondLst>
                                            <p:cond delay="0"/>
                                          </p:stCondLst>
                                        </p:cTn>
                                        <p:tgtEl>
                                          <p:spTgt spid="29"/>
                                        </p:tgtEl>
                                        <p:attrNameLst>
                                          <p:attrName>style.visibility</p:attrName>
                                        </p:attrNameLst>
                                      </p:cBhvr>
                                      <p:to>
                                        <p:strVal val="visible"/>
                                      </p:to>
                                    </p:set>
                                    <p:anim calcmode="lin" valueType="num">
                                      <p:cBhvr>
                                        <p:cTn id="50" dur="2750" fill="hold"/>
                                        <p:tgtEl>
                                          <p:spTgt spid="29"/>
                                        </p:tgtEl>
                                        <p:attrNameLst>
                                          <p:attrName>ppt_x</p:attrName>
                                        </p:attrNameLst>
                                      </p:cBhvr>
                                      <p:tavLst>
                                        <p:tav tm="0">
                                          <p:val>
                                            <p:strVal val="#ppt_x-#ppt_w/2"/>
                                          </p:val>
                                        </p:tav>
                                        <p:tav tm="100000">
                                          <p:val>
                                            <p:strVal val="#ppt_x"/>
                                          </p:val>
                                        </p:tav>
                                      </p:tavLst>
                                    </p:anim>
                                    <p:anim calcmode="lin" valueType="num">
                                      <p:cBhvr>
                                        <p:cTn id="51" dur="2750" fill="hold"/>
                                        <p:tgtEl>
                                          <p:spTgt spid="29"/>
                                        </p:tgtEl>
                                        <p:attrNameLst>
                                          <p:attrName>ppt_y</p:attrName>
                                        </p:attrNameLst>
                                      </p:cBhvr>
                                      <p:tavLst>
                                        <p:tav tm="0">
                                          <p:val>
                                            <p:strVal val="#ppt_y"/>
                                          </p:val>
                                        </p:tav>
                                        <p:tav tm="100000">
                                          <p:val>
                                            <p:strVal val="#ppt_y"/>
                                          </p:val>
                                        </p:tav>
                                      </p:tavLst>
                                    </p:anim>
                                    <p:anim calcmode="lin" valueType="num">
                                      <p:cBhvr>
                                        <p:cTn id="52" dur="2750" fill="hold"/>
                                        <p:tgtEl>
                                          <p:spTgt spid="29"/>
                                        </p:tgtEl>
                                        <p:attrNameLst>
                                          <p:attrName>ppt_w</p:attrName>
                                        </p:attrNameLst>
                                      </p:cBhvr>
                                      <p:tavLst>
                                        <p:tav tm="0">
                                          <p:val>
                                            <p:fltVal val="0"/>
                                          </p:val>
                                        </p:tav>
                                        <p:tav tm="100000">
                                          <p:val>
                                            <p:strVal val="#ppt_w"/>
                                          </p:val>
                                        </p:tav>
                                      </p:tavLst>
                                    </p:anim>
                                    <p:anim calcmode="lin" valueType="num">
                                      <p:cBhvr>
                                        <p:cTn id="53" dur="2750" fill="hold"/>
                                        <p:tgtEl>
                                          <p:spTgt spid="29"/>
                                        </p:tgtEl>
                                        <p:attrNameLst>
                                          <p:attrName>ppt_h</p:attrName>
                                        </p:attrNameLst>
                                      </p:cBhvr>
                                      <p:tavLst>
                                        <p:tav tm="0">
                                          <p:val>
                                            <p:strVal val="#ppt_h"/>
                                          </p:val>
                                        </p:tav>
                                        <p:tav tm="100000">
                                          <p:val>
                                            <p:strVal val="#ppt_h"/>
                                          </p:val>
                                        </p:tav>
                                      </p:tavLst>
                                    </p:anim>
                                  </p:childTnLst>
                                </p:cTn>
                              </p:par>
                              <p:par>
                                <p:cTn id="54" presetID="17" presetClass="entr" presetSubtype="8" fill="hold" nodeType="withEffect">
                                  <p:stCondLst>
                                    <p:cond delay="0"/>
                                  </p:stCondLst>
                                  <p:childTnLst>
                                    <p:set>
                                      <p:cBhvr>
                                        <p:cTn id="55" dur="1" fill="hold">
                                          <p:stCondLst>
                                            <p:cond delay="0"/>
                                          </p:stCondLst>
                                        </p:cTn>
                                        <p:tgtEl>
                                          <p:spTgt spid="30"/>
                                        </p:tgtEl>
                                        <p:attrNameLst>
                                          <p:attrName>style.visibility</p:attrName>
                                        </p:attrNameLst>
                                      </p:cBhvr>
                                      <p:to>
                                        <p:strVal val="visible"/>
                                      </p:to>
                                    </p:set>
                                    <p:anim calcmode="lin" valueType="num">
                                      <p:cBhvr>
                                        <p:cTn id="56" dur="2750" fill="hold"/>
                                        <p:tgtEl>
                                          <p:spTgt spid="30"/>
                                        </p:tgtEl>
                                        <p:attrNameLst>
                                          <p:attrName>ppt_x</p:attrName>
                                        </p:attrNameLst>
                                      </p:cBhvr>
                                      <p:tavLst>
                                        <p:tav tm="0">
                                          <p:val>
                                            <p:strVal val="#ppt_x-#ppt_w/2"/>
                                          </p:val>
                                        </p:tav>
                                        <p:tav tm="100000">
                                          <p:val>
                                            <p:strVal val="#ppt_x"/>
                                          </p:val>
                                        </p:tav>
                                      </p:tavLst>
                                    </p:anim>
                                    <p:anim calcmode="lin" valueType="num">
                                      <p:cBhvr>
                                        <p:cTn id="57" dur="2750" fill="hold"/>
                                        <p:tgtEl>
                                          <p:spTgt spid="30"/>
                                        </p:tgtEl>
                                        <p:attrNameLst>
                                          <p:attrName>ppt_y</p:attrName>
                                        </p:attrNameLst>
                                      </p:cBhvr>
                                      <p:tavLst>
                                        <p:tav tm="0">
                                          <p:val>
                                            <p:strVal val="#ppt_y"/>
                                          </p:val>
                                        </p:tav>
                                        <p:tav tm="100000">
                                          <p:val>
                                            <p:strVal val="#ppt_y"/>
                                          </p:val>
                                        </p:tav>
                                      </p:tavLst>
                                    </p:anim>
                                    <p:anim calcmode="lin" valueType="num">
                                      <p:cBhvr>
                                        <p:cTn id="58" dur="2750" fill="hold"/>
                                        <p:tgtEl>
                                          <p:spTgt spid="30"/>
                                        </p:tgtEl>
                                        <p:attrNameLst>
                                          <p:attrName>ppt_w</p:attrName>
                                        </p:attrNameLst>
                                      </p:cBhvr>
                                      <p:tavLst>
                                        <p:tav tm="0">
                                          <p:val>
                                            <p:fltVal val="0"/>
                                          </p:val>
                                        </p:tav>
                                        <p:tav tm="100000">
                                          <p:val>
                                            <p:strVal val="#ppt_w"/>
                                          </p:val>
                                        </p:tav>
                                      </p:tavLst>
                                    </p:anim>
                                    <p:anim calcmode="lin" valueType="num">
                                      <p:cBhvr>
                                        <p:cTn id="59" dur="2750" fill="hold"/>
                                        <p:tgtEl>
                                          <p:spTgt spid="30"/>
                                        </p:tgtEl>
                                        <p:attrNameLst>
                                          <p:attrName>ppt_h</p:attrName>
                                        </p:attrNameLst>
                                      </p:cBhvr>
                                      <p:tavLst>
                                        <p:tav tm="0">
                                          <p:val>
                                            <p:strVal val="#ppt_h"/>
                                          </p:val>
                                        </p:tav>
                                        <p:tav tm="100000">
                                          <p:val>
                                            <p:strVal val="#ppt_h"/>
                                          </p:val>
                                        </p:tav>
                                      </p:tavLst>
                                    </p:anim>
                                  </p:childTnLst>
                                </p:cTn>
                              </p:par>
                              <p:par>
                                <p:cTn id="60" presetID="55" presetClass="entr" presetSubtype="0" fill="hold" nodeType="withEffect">
                                  <p:stCondLst>
                                    <p:cond delay="2750"/>
                                  </p:stCondLst>
                                  <p:childTnLst>
                                    <p:set>
                                      <p:cBhvr>
                                        <p:cTn id="61" dur="1" fill="hold">
                                          <p:stCondLst>
                                            <p:cond delay="0"/>
                                          </p:stCondLst>
                                        </p:cTn>
                                        <p:tgtEl>
                                          <p:spTgt spid="75"/>
                                        </p:tgtEl>
                                        <p:attrNameLst>
                                          <p:attrName>style.visibility</p:attrName>
                                        </p:attrNameLst>
                                      </p:cBhvr>
                                      <p:to>
                                        <p:strVal val="visible"/>
                                      </p:to>
                                    </p:set>
                                    <p:anim calcmode="lin" valueType="num">
                                      <p:cBhvr>
                                        <p:cTn id="62" dur="1000" fill="hold"/>
                                        <p:tgtEl>
                                          <p:spTgt spid="75"/>
                                        </p:tgtEl>
                                        <p:attrNameLst>
                                          <p:attrName>ppt_w</p:attrName>
                                        </p:attrNameLst>
                                      </p:cBhvr>
                                      <p:tavLst>
                                        <p:tav tm="0">
                                          <p:val>
                                            <p:strVal val="#ppt_w*0.70"/>
                                          </p:val>
                                        </p:tav>
                                        <p:tav tm="100000">
                                          <p:val>
                                            <p:strVal val="#ppt_w"/>
                                          </p:val>
                                        </p:tav>
                                      </p:tavLst>
                                    </p:anim>
                                    <p:anim calcmode="lin" valueType="num">
                                      <p:cBhvr>
                                        <p:cTn id="63" dur="1000" fill="hold"/>
                                        <p:tgtEl>
                                          <p:spTgt spid="75"/>
                                        </p:tgtEl>
                                        <p:attrNameLst>
                                          <p:attrName>ppt_h</p:attrName>
                                        </p:attrNameLst>
                                      </p:cBhvr>
                                      <p:tavLst>
                                        <p:tav tm="0">
                                          <p:val>
                                            <p:strVal val="#ppt_h"/>
                                          </p:val>
                                        </p:tav>
                                        <p:tav tm="100000">
                                          <p:val>
                                            <p:strVal val="#ppt_h"/>
                                          </p:val>
                                        </p:tav>
                                      </p:tavLst>
                                    </p:anim>
                                    <p:animEffect transition="in" filter="fade">
                                      <p:cBhvr>
                                        <p:cTn id="64" dur="1000"/>
                                        <p:tgtEl>
                                          <p:spTgt spid="75"/>
                                        </p:tgtEl>
                                      </p:cBhvr>
                                    </p:animEffect>
                                  </p:childTnLst>
                                </p:cTn>
                              </p:par>
                              <p:par>
                                <p:cTn id="65" presetID="55" presetClass="entr" presetSubtype="0" fill="hold" nodeType="withEffect">
                                  <p:stCondLst>
                                    <p:cond delay="2750"/>
                                  </p:stCondLst>
                                  <p:childTnLst>
                                    <p:set>
                                      <p:cBhvr>
                                        <p:cTn id="66" dur="1" fill="hold">
                                          <p:stCondLst>
                                            <p:cond delay="0"/>
                                          </p:stCondLst>
                                        </p:cTn>
                                        <p:tgtEl>
                                          <p:spTgt spid="77"/>
                                        </p:tgtEl>
                                        <p:attrNameLst>
                                          <p:attrName>style.visibility</p:attrName>
                                        </p:attrNameLst>
                                      </p:cBhvr>
                                      <p:to>
                                        <p:strVal val="visible"/>
                                      </p:to>
                                    </p:set>
                                    <p:anim calcmode="lin" valueType="num">
                                      <p:cBhvr>
                                        <p:cTn id="67" dur="1000" fill="hold"/>
                                        <p:tgtEl>
                                          <p:spTgt spid="77"/>
                                        </p:tgtEl>
                                        <p:attrNameLst>
                                          <p:attrName>ppt_w</p:attrName>
                                        </p:attrNameLst>
                                      </p:cBhvr>
                                      <p:tavLst>
                                        <p:tav tm="0">
                                          <p:val>
                                            <p:strVal val="#ppt_w*0.70"/>
                                          </p:val>
                                        </p:tav>
                                        <p:tav tm="100000">
                                          <p:val>
                                            <p:strVal val="#ppt_w"/>
                                          </p:val>
                                        </p:tav>
                                      </p:tavLst>
                                    </p:anim>
                                    <p:anim calcmode="lin" valueType="num">
                                      <p:cBhvr>
                                        <p:cTn id="68" dur="1000" fill="hold"/>
                                        <p:tgtEl>
                                          <p:spTgt spid="77"/>
                                        </p:tgtEl>
                                        <p:attrNameLst>
                                          <p:attrName>ppt_h</p:attrName>
                                        </p:attrNameLst>
                                      </p:cBhvr>
                                      <p:tavLst>
                                        <p:tav tm="0">
                                          <p:val>
                                            <p:strVal val="#ppt_h"/>
                                          </p:val>
                                        </p:tav>
                                        <p:tav tm="100000">
                                          <p:val>
                                            <p:strVal val="#ppt_h"/>
                                          </p:val>
                                        </p:tav>
                                      </p:tavLst>
                                    </p:anim>
                                    <p:animEffect transition="in" filter="fade">
                                      <p:cBhvr>
                                        <p:cTn id="69" dur="1000"/>
                                        <p:tgtEl>
                                          <p:spTgt spid="77"/>
                                        </p:tgtEl>
                                      </p:cBhvr>
                                    </p:animEffect>
                                  </p:childTnLst>
                                </p:cTn>
                              </p:par>
                              <p:par>
                                <p:cTn id="70" presetID="55" presetClass="entr" presetSubtype="0" fill="hold" nodeType="withEffect">
                                  <p:stCondLst>
                                    <p:cond delay="2750"/>
                                  </p:stCondLst>
                                  <p:childTnLst>
                                    <p:set>
                                      <p:cBhvr>
                                        <p:cTn id="71" dur="1" fill="hold">
                                          <p:stCondLst>
                                            <p:cond delay="0"/>
                                          </p:stCondLst>
                                        </p:cTn>
                                        <p:tgtEl>
                                          <p:spTgt spid="28"/>
                                        </p:tgtEl>
                                        <p:attrNameLst>
                                          <p:attrName>style.visibility</p:attrName>
                                        </p:attrNameLst>
                                      </p:cBhvr>
                                      <p:to>
                                        <p:strVal val="visible"/>
                                      </p:to>
                                    </p:set>
                                    <p:anim calcmode="lin" valueType="num">
                                      <p:cBhvr>
                                        <p:cTn id="72" dur="1000" fill="hold"/>
                                        <p:tgtEl>
                                          <p:spTgt spid="28"/>
                                        </p:tgtEl>
                                        <p:attrNameLst>
                                          <p:attrName>ppt_w</p:attrName>
                                        </p:attrNameLst>
                                      </p:cBhvr>
                                      <p:tavLst>
                                        <p:tav tm="0">
                                          <p:val>
                                            <p:strVal val="#ppt_w*0.70"/>
                                          </p:val>
                                        </p:tav>
                                        <p:tav tm="100000">
                                          <p:val>
                                            <p:strVal val="#ppt_w"/>
                                          </p:val>
                                        </p:tav>
                                      </p:tavLst>
                                    </p:anim>
                                    <p:anim calcmode="lin" valueType="num">
                                      <p:cBhvr>
                                        <p:cTn id="73" dur="1000" fill="hold"/>
                                        <p:tgtEl>
                                          <p:spTgt spid="28"/>
                                        </p:tgtEl>
                                        <p:attrNameLst>
                                          <p:attrName>ppt_h</p:attrName>
                                        </p:attrNameLst>
                                      </p:cBhvr>
                                      <p:tavLst>
                                        <p:tav tm="0">
                                          <p:val>
                                            <p:strVal val="#ppt_h"/>
                                          </p:val>
                                        </p:tav>
                                        <p:tav tm="100000">
                                          <p:val>
                                            <p:strVal val="#ppt_h"/>
                                          </p:val>
                                        </p:tav>
                                      </p:tavLst>
                                    </p:anim>
                                    <p:animEffect transition="in" filter="fade">
                                      <p:cBhvr>
                                        <p:cTn id="74" dur="1000"/>
                                        <p:tgtEl>
                                          <p:spTgt spid="28"/>
                                        </p:tgtEl>
                                      </p:cBhvr>
                                    </p:animEffect>
                                  </p:childTnLst>
                                </p:cTn>
                              </p:par>
                              <p:par>
                                <p:cTn id="75" presetID="55" presetClass="entr" presetSubtype="0" fill="hold" nodeType="withEffect">
                                  <p:stCondLst>
                                    <p:cond delay="2750"/>
                                  </p:stCondLst>
                                  <p:childTnLst>
                                    <p:set>
                                      <p:cBhvr>
                                        <p:cTn id="76" dur="1" fill="hold">
                                          <p:stCondLst>
                                            <p:cond delay="0"/>
                                          </p:stCondLst>
                                        </p:cTn>
                                        <p:tgtEl>
                                          <p:spTgt spid="27"/>
                                        </p:tgtEl>
                                        <p:attrNameLst>
                                          <p:attrName>style.visibility</p:attrName>
                                        </p:attrNameLst>
                                      </p:cBhvr>
                                      <p:to>
                                        <p:strVal val="visible"/>
                                      </p:to>
                                    </p:set>
                                    <p:anim calcmode="lin" valueType="num">
                                      <p:cBhvr>
                                        <p:cTn id="77" dur="1000" fill="hold"/>
                                        <p:tgtEl>
                                          <p:spTgt spid="27"/>
                                        </p:tgtEl>
                                        <p:attrNameLst>
                                          <p:attrName>ppt_w</p:attrName>
                                        </p:attrNameLst>
                                      </p:cBhvr>
                                      <p:tavLst>
                                        <p:tav tm="0">
                                          <p:val>
                                            <p:strVal val="#ppt_w*0.70"/>
                                          </p:val>
                                        </p:tav>
                                        <p:tav tm="100000">
                                          <p:val>
                                            <p:strVal val="#ppt_w"/>
                                          </p:val>
                                        </p:tav>
                                      </p:tavLst>
                                    </p:anim>
                                    <p:anim calcmode="lin" valueType="num">
                                      <p:cBhvr>
                                        <p:cTn id="78" dur="1000" fill="hold"/>
                                        <p:tgtEl>
                                          <p:spTgt spid="27"/>
                                        </p:tgtEl>
                                        <p:attrNameLst>
                                          <p:attrName>ppt_h</p:attrName>
                                        </p:attrNameLst>
                                      </p:cBhvr>
                                      <p:tavLst>
                                        <p:tav tm="0">
                                          <p:val>
                                            <p:strVal val="#ppt_h"/>
                                          </p:val>
                                        </p:tav>
                                        <p:tav tm="100000">
                                          <p:val>
                                            <p:strVal val="#ppt_h"/>
                                          </p:val>
                                        </p:tav>
                                      </p:tavLst>
                                    </p:anim>
                                    <p:animEffect transition="in" filter="fade">
                                      <p:cBhvr>
                                        <p:cTn id="79" dur="1000"/>
                                        <p:tgtEl>
                                          <p:spTgt spid="27"/>
                                        </p:tgtEl>
                                      </p:cBhvr>
                                    </p:animEffect>
                                  </p:childTnLst>
                                </p:cTn>
                              </p:par>
                              <p:par>
                                <p:cTn id="80" presetID="55" presetClass="entr" presetSubtype="0" fill="hold" nodeType="withEffect">
                                  <p:stCondLst>
                                    <p:cond delay="2750"/>
                                  </p:stCondLst>
                                  <p:childTnLst>
                                    <p:set>
                                      <p:cBhvr>
                                        <p:cTn id="81" dur="1" fill="hold">
                                          <p:stCondLst>
                                            <p:cond delay="0"/>
                                          </p:stCondLst>
                                        </p:cTn>
                                        <p:tgtEl>
                                          <p:spTgt spid="26"/>
                                        </p:tgtEl>
                                        <p:attrNameLst>
                                          <p:attrName>style.visibility</p:attrName>
                                        </p:attrNameLst>
                                      </p:cBhvr>
                                      <p:to>
                                        <p:strVal val="visible"/>
                                      </p:to>
                                    </p:set>
                                    <p:anim calcmode="lin" valueType="num">
                                      <p:cBhvr>
                                        <p:cTn id="82" dur="1000" fill="hold"/>
                                        <p:tgtEl>
                                          <p:spTgt spid="26"/>
                                        </p:tgtEl>
                                        <p:attrNameLst>
                                          <p:attrName>ppt_w</p:attrName>
                                        </p:attrNameLst>
                                      </p:cBhvr>
                                      <p:tavLst>
                                        <p:tav tm="0">
                                          <p:val>
                                            <p:strVal val="#ppt_w*0.70"/>
                                          </p:val>
                                        </p:tav>
                                        <p:tav tm="100000">
                                          <p:val>
                                            <p:strVal val="#ppt_w"/>
                                          </p:val>
                                        </p:tav>
                                      </p:tavLst>
                                    </p:anim>
                                    <p:anim calcmode="lin" valueType="num">
                                      <p:cBhvr>
                                        <p:cTn id="83" dur="1000" fill="hold"/>
                                        <p:tgtEl>
                                          <p:spTgt spid="26"/>
                                        </p:tgtEl>
                                        <p:attrNameLst>
                                          <p:attrName>ppt_h</p:attrName>
                                        </p:attrNameLst>
                                      </p:cBhvr>
                                      <p:tavLst>
                                        <p:tav tm="0">
                                          <p:val>
                                            <p:strVal val="#ppt_h"/>
                                          </p:val>
                                        </p:tav>
                                        <p:tav tm="100000">
                                          <p:val>
                                            <p:strVal val="#ppt_h"/>
                                          </p:val>
                                        </p:tav>
                                      </p:tavLst>
                                    </p:anim>
                                    <p:animEffect transition="in" filter="fade">
                                      <p:cBhvr>
                                        <p:cTn id="84" dur="1000"/>
                                        <p:tgtEl>
                                          <p:spTgt spid="26"/>
                                        </p:tgtEl>
                                      </p:cBhvr>
                                    </p:animEffect>
                                  </p:childTnLst>
                                </p:cTn>
                              </p:par>
                              <p:par>
                                <p:cTn id="85" presetID="55" presetClass="entr" presetSubtype="0" fill="hold" nodeType="withEffect">
                                  <p:stCondLst>
                                    <p:cond delay="2750"/>
                                  </p:stCondLst>
                                  <p:childTnLst>
                                    <p:set>
                                      <p:cBhvr>
                                        <p:cTn id="86" dur="1" fill="hold">
                                          <p:stCondLst>
                                            <p:cond delay="0"/>
                                          </p:stCondLst>
                                        </p:cTn>
                                        <p:tgtEl>
                                          <p:spTgt spid="31"/>
                                        </p:tgtEl>
                                        <p:attrNameLst>
                                          <p:attrName>style.visibility</p:attrName>
                                        </p:attrNameLst>
                                      </p:cBhvr>
                                      <p:to>
                                        <p:strVal val="visible"/>
                                      </p:to>
                                    </p:set>
                                    <p:anim calcmode="lin" valueType="num">
                                      <p:cBhvr>
                                        <p:cTn id="87" dur="1000" fill="hold"/>
                                        <p:tgtEl>
                                          <p:spTgt spid="31"/>
                                        </p:tgtEl>
                                        <p:attrNameLst>
                                          <p:attrName>ppt_w</p:attrName>
                                        </p:attrNameLst>
                                      </p:cBhvr>
                                      <p:tavLst>
                                        <p:tav tm="0">
                                          <p:val>
                                            <p:strVal val="#ppt_w*0.70"/>
                                          </p:val>
                                        </p:tav>
                                        <p:tav tm="100000">
                                          <p:val>
                                            <p:strVal val="#ppt_w"/>
                                          </p:val>
                                        </p:tav>
                                      </p:tavLst>
                                    </p:anim>
                                    <p:anim calcmode="lin" valueType="num">
                                      <p:cBhvr>
                                        <p:cTn id="88" dur="1000" fill="hold"/>
                                        <p:tgtEl>
                                          <p:spTgt spid="31"/>
                                        </p:tgtEl>
                                        <p:attrNameLst>
                                          <p:attrName>ppt_h</p:attrName>
                                        </p:attrNameLst>
                                      </p:cBhvr>
                                      <p:tavLst>
                                        <p:tav tm="0">
                                          <p:val>
                                            <p:strVal val="#ppt_h"/>
                                          </p:val>
                                        </p:tav>
                                        <p:tav tm="100000">
                                          <p:val>
                                            <p:strVal val="#ppt_h"/>
                                          </p:val>
                                        </p:tav>
                                      </p:tavLst>
                                    </p:anim>
                                    <p:animEffect transition="in" filter="fade">
                                      <p:cBhvr>
                                        <p:cTn id="89" dur="1000"/>
                                        <p:tgtEl>
                                          <p:spTgt spid="31"/>
                                        </p:tgtEl>
                                      </p:cBhvr>
                                    </p:animEffect>
                                  </p:childTnLst>
                                </p:cTn>
                              </p:par>
                              <p:par>
                                <p:cTn id="90" presetID="55" presetClass="entr" presetSubtype="0" fill="hold" nodeType="withEffect">
                                  <p:stCondLst>
                                    <p:cond delay="2750"/>
                                  </p:stCondLst>
                                  <p:childTnLst>
                                    <p:set>
                                      <p:cBhvr>
                                        <p:cTn id="91" dur="1" fill="hold">
                                          <p:stCondLst>
                                            <p:cond delay="0"/>
                                          </p:stCondLst>
                                        </p:cTn>
                                        <p:tgtEl>
                                          <p:spTgt spid="36"/>
                                        </p:tgtEl>
                                        <p:attrNameLst>
                                          <p:attrName>style.visibility</p:attrName>
                                        </p:attrNameLst>
                                      </p:cBhvr>
                                      <p:to>
                                        <p:strVal val="visible"/>
                                      </p:to>
                                    </p:set>
                                    <p:anim calcmode="lin" valueType="num">
                                      <p:cBhvr>
                                        <p:cTn id="92" dur="1000" fill="hold"/>
                                        <p:tgtEl>
                                          <p:spTgt spid="36"/>
                                        </p:tgtEl>
                                        <p:attrNameLst>
                                          <p:attrName>ppt_w</p:attrName>
                                        </p:attrNameLst>
                                      </p:cBhvr>
                                      <p:tavLst>
                                        <p:tav tm="0">
                                          <p:val>
                                            <p:strVal val="#ppt_w*0.70"/>
                                          </p:val>
                                        </p:tav>
                                        <p:tav tm="100000">
                                          <p:val>
                                            <p:strVal val="#ppt_w"/>
                                          </p:val>
                                        </p:tav>
                                      </p:tavLst>
                                    </p:anim>
                                    <p:anim calcmode="lin" valueType="num">
                                      <p:cBhvr>
                                        <p:cTn id="93" dur="1000" fill="hold"/>
                                        <p:tgtEl>
                                          <p:spTgt spid="36"/>
                                        </p:tgtEl>
                                        <p:attrNameLst>
                                          <p:attrName>ppt_h</p:attrName>
                                        </p:attrNameLst>
                                      </p:cBhvr>
                                      <p:tavLst>
                                        <p:tav tm="0">
                                          <p:val>
                                            <p:strVal val="#ppt_h"/>
                                          </p:val>
                                        </p:tav>
                                        <p:tav tm="100000">
                                          <p:val>
                                            <p:strVal val="#ppt_h"/>
                                          </p:val>
                                        </p:tav>
                                      </p:tavLst>
                                    </p:anim>
                                    <p:animEffect transition="in" filter="fade">
                                      <p:cBhvr>
                                        <p:cTn id="94" dur="1000"/>
                                        <p:tgtEl>
                                          <p:spTgt spid="36"/>
                                        </p:tgtEl>
                                      </p:cBhvr>
                                    </p:animEffect>
                                  </p:childTnLst>
                                </p:cTn>
                              </p:par>
                              <p:par>
                                <p:cTn id="95" presetID="55" presetClass="entr" presetSubtype="0" fill="hold" nodeType="withEffect">
                                  <p:stCondLst>
                                    <p:cond delay="2750"/>
                                  </p:stCondLst>
                                  <p:childTnLst>
                                    <p:set>
                                      <p:cBhvr>
                                        <p:cTn id="96" dur="1" fill="hold">
                                          <p:stCondLst>
                                            <p:cond delay="0"/>
                                          </p:stCondLst>
                                        </p:cTn>
                                        <p:tgtEl>
                                          <p:spTgt spid="37"/>
                                        </p:tgtEl>
                                        <p:attrNameLst>
                                          <p:attrName>style.visibility</p:attrName>
                                        </p:attrNameLst>
                                      </p:cBhvr>
                                      <p:to>
                                        <p:strVal val="visible"/>
                                      </p:to>
                                    </p:set>
                                    <p:anim calcmode="lin" valueType="num">
                                      <p:cBhvr>
                                        <p:cTn id="97" dur="1000" fill="hold"/>
                                        <p:tgtEl>
                                          <p:spTgt spid="37"/>
                                        </p:tgtEl>
                                        <p:attrNameLst>
                                          <p:attrName>ppt_w</p:attrName>
                                        </p:attrNameLst>
                                      </p:cBhvr>
                                      <p:tavLst>
                                        <p:tav tm="0">
                                          <p:val>
                                            <p:strVal val="#ppt_w*0.70"/>
                                          </p:val>
                                        </p:tav>
                                        <p:tav tm="100000">
                                          <p:val>
                                            <p:strVal val="#ppt_w"/>
                                          </p:val>
                                        </p:tav>
                                      </p:tavLst>
                                    </p:anim>
                                    <p:anim calcmode="lin" valueType="num">
                                      <p:cBhvr>
                                        <p:cTn id="98" dur="1000" fill="hold"/>
                                        <p:tgtEl>
                                          <p:spTgt spid="37"/>
                                        </p:tgtEl>
                                        <p:attrNameLst>
                                          <p:attrName>ppt_h</p:attrName>
                                        </p:attrNameLst>
                                      </p:cBhvr>
                                      <p:tavLst>
                                        <p:tav tm="0">
                                          <p:val>
                                            <p:strVal val="#ppt_h"/>
                                          </p:val>
                                        </p:tav>
                                        <p:tav tm="100000">
                                          <p:val>
                                            <p:strVal val="#ppt_h"/>
                                          </p:val>
                                        </p:tav>
                                      </p:tavLst>
                                    </p:anim>
                                    <p:animEffect transition="in" filter="fade">
                                      <p:cBhvr>
                                        <p:cTn id="99" dur="1000"/>
                                        <p:tgtEl>
                                          <p:spTgt spid="37"/>
                                        </p:tgtEl>
                                      </p:cBhvr>
                                    </p:animEffect>
                                  </p:childTnLst>
                                </p:cTn>
                              </p:par>
                              <p:par>
                                <p:cTn id="100" presetID="55" presetClass="entr" presetSubtype="0" fill="hold" nodeType="withEffect">
                                  <p:stCondLst>
                                    <p:cond delay="2750"/>
                                  </p:stCondLst>
                                  <p:childTnLst>
                                    <p:set>
                                      <p:cBhvr>
                                        <p:cTn id="101" dur="1" fill="hold">
                                          <p:stCondLst>
                                            <p:cond delay="0"/>
                                          </p:stCondLst>
                                        </p:cTn>
                                        <p:tgtEl>
                                          <p:spTgt spid="127"/>
                                        </p:tgtEl>
                                        <p:attrNameLst>
                                          <p:attrName>style.visibility</p:attrName>
                                        </p:attrNameLst>
                                      </p:cBhvr>
                                      <p:to>
                                        <p:strVal val="visible"/>
                                      </p:to>
                                    </p:set>
                                    <p:anim calcmode="lin" valueType="num">
                                      <p:cBhvr>
                                        <p:cTn id="102" dur="1000" fill="hold"/>
                                        <p:tgtEl>
                                          <p:spTgt spid="127"/>
                                        </p:tgtEl>
                                        <p:attrNameLst>
                                          <p:attrName>ppt_w</p:attrName>
                                        </p:attrNameLst>
                                      </p:cBhvr>
                                      <p:tavLst>
                                        <p:tav tm="0">
                                          <p:val>
                                            <p:strVal val="#ppt_w*0.70"/>
                                          </p:val>
                                        </p:tav>
                                        <p:tav tm="100000">
                                          <p:val>
                                            <p:strVal val="#ppt_w"/>
                                          </p:val>
                                        </p:tav>
                                      </p:tavLst>
                                    </p:anim>
                                    <p:anim calcmode="lin" valueType="num">
                                      <p:cBhvr>
                                        <p:cTn id="103" dur="1000" fill="hold"/>
                                        <p:tgtEl>
                                          <p:spTgt spid="127"/>
                                        </p:tgtEl>
                                        <p:attrNameLst>
                                          <p:attrName>ppt_h</p:attrName>
                                        </p:attrNameLst>
                                      </p:cBhvr>
                                      <p:tavLst>
                                        <p:tav tm="0">
                                          <p:val>
                                            <p:strVal val="#ppt_h"/>
                                          </p:val>
                                        </p:tav>
                                        <p:tav tm="100000">
                                          <p:val>
                                            <p:strVal val="#ppt_h"/>
                                          </p:val>
                                        </p:tav>
                                      </p:tavLst>
                                    </p:anim>
                                    <p:animEffect transition="in" filter="fade">
                                      <p:cBhvr>
                                        <p:cTn id="104" dur="1000"/>
                                        <p:tgtEl>
                                          <p:spTgt spid="127"/>
                                        </p:tgtEl>
                                      </p:cBhvr>
                                    </p:animEffect>
                                  </p:childTnLst>
                                </p:cTn>
                              </p:par>
                              <p:par>
                                <p:cTn id="105" presetID="55" presetClass="entr" presetSubtype="0" fill="hold" nodeType="withEffect">
                                  <p:stCondLst>
                                    <p:cond delay="2750"/>
                                  </p:stCondLst>
                                  <p:childTnLst>
                                    <p:set>
                                      <p:cBhvr>
                                        <p:cTn id="106" dur="1" fill="hold">
                                          <p:stCondLst>
                                            <p:cond delay="0"/>
                                          </p:stCondLst>
                                        </p:cTn>
                                        <p:tgtEl>
                                          <p:spTgt spid="128"/>
                                        </p:tgtEl>
                                        <p:attrNameLst>
                                          <p:attrName>style.visibility</p:attrName>
                                        </p:attrNameLst>
                                      </p:cBhvr>
                                      <p:to>
                                        <p:strVal val="visible"/>
                                      </p:to>
                                    </p:set>
                                    <p:anim calcmode="lin" valueType="num">
                                      <p:cBhvr>
                                        <p:cTn id="107" dur="1000" fill="hold"/>
                                        <p:tgtEl>
                                          <p:spTgt spid="128"/>
                                        </p:tgtEl>
                                        <p:attrNameLst>
                                          <p:attrName>ppt_w</p:attrName>
                                        </p:attrNameLst>
                                      </p:cBhvr>
                                      <p:tavLst>
                                        <p:tav tm="0">
                                          <p:val>
                                            <p:strVal val="#ppt_w*0.70"/>
                                          </p:val>
                                        </p:tav>
                                        <p:tav tm="100000">
                                          <p:val>
                                            <p:strVal val="#ppt_w"/>
                                          </p:val>
                                        </p:tav>
                                      </p:tavLst>
                                    </p:anim>
                                    <p:anim calcmode="lin" valueType="num">
                                      <p:cBhvr>
                                        <p:cTn id="108" dur="1000" fill="hold"/>
                                        <p:tgtEl>
                                          <p:spTgt spid="128"/>
                                        </p:tgtEl>
                                        <p:attrNameLst>
                                          <p:attrName>ppt_h</p:attrName>
                                        </p:attrNameLst>
                                      </p:cBhvr>
                                      <p:tavLst>
                                        <p:tav tm="0">
                                          <p:val>
                                            <p:strVal val="#ppt_h"/>
                                          </p:val>
                                        </p:tav>
                                        <p:tav tm="100000">
                                          <p:val>
                                            <p:strVal val="#ppt_h"/>
                                          </p:val>
                                        </p:tav>
                                      </p:tavLst>
                                    </p:anim>
                                    <p:animEffect transition="in" filter="fade">
                                      <p:cBhvr>
                                        <p:cTn id="109" dur="1000"/>
                                        <p:tgtEl>
                                          <p:spTgt spid="128"/>
                                        </p:tgtEl>
                                      </p:cBhvr>
                                    </p:animEffect>
                                  </p:childTnLst>
                                </p:cTn>
                              </p:par>
                              <p:par>
                                <p:cTn id="110" presetID="55" presetClass="entr" presetSubtype="0" fill="hold" nodeType="withEffect">
                                  <p:stCondLst>
                                    <p:cond delay="2750"/>
                                  </p:stCondLst>
                                  <p:childTnLst>
                                    <p:set>
                                      <p:cBhvr>
                                        <p:cTn id="111" dur="1" fill="hold">
                                          <p:stCondLst>
                                            <p:cond delay="0"/>
                                          </p:stCondLst>
                                        </p:cTn>
                                        <p:tgtEl>
                                          <p:spTgt spid="23"/>
                                        </p:tgtEl>
                                        <p:attrNameLst>
                                          <p:attrName>style.visibility</p:attrName>
                                        </p:attrNameLst>
                                      </p:cBhvr>
                                      <p:to>
                                        <p:strVal val="visible"/>
                                      </p:to>
                                    </p:set>
                                    <p:anim calcmode="lin" valueType="num">
                                      <p:cBhvr>
                                        <p:cTn id="112" dur="1000" fill="hold"/>
                                        <p:tgtEl>
                                          <p:spTgt spid="23"/>
                                        </p:tgtEl>
                                        <p:attrNameLst>
                                          <p:attrName>ppt_w</p:attrName>
                                        </p:attrNameLst>
                                      </p:cBhvr>
                                      <p:tavLst>
                                        <p:tav tm="0">
                                          <p:val>
                                            <p:strVal val="#ppt_w*0.70"/>
                                          </p:val>
                                        </p:tav>
                                        <p:tav tm="100000">
                                          <p:val>
                                            <p:strVal val="#ppt_w"/>
                                          </p:val>
                                        </p:tav>
                                      </p:tavLst>
                                    </p:anim>
                                    <p:anim calcmode="lin" valueType="num">
                                      <p:cBhvr>
                                        <p:cTn id="113" dur="1000" fill="hold"/>
                                        <p:tgtEl>
                                          <p:spTgt spid="23"/>
                                        </p:tgtEl>
                                        <p:attrNameLst>
                                          <p:attrName>ppt_h</p:attrName>
                                        </p:attrNameLst>
                                      </p:cBhvr>
                                      <p:tavLst>
                                        <p:tav tm="0">
                                          <p:val>
                                            <p:strVal val="#ppt_h"/>
                                          </p:val>
                                        </p:tav>
                                        <p:tav tm="100000">
                                          <p:val>
                                            <p:strVal val="#ppt_h"/>
                                          </p:val>
                                        </p:tav>
                                      </p:tavLst>
                                    </p:anim>
                                    <p:animEffect transition="in" filter="fade">
                                      <p:cBhvr>
                                        <p:cTn id="114" dur="1000"/>
                                        <p:tgtEl>
                                          <p:spTgt spid="23"/>
                                        </p:tgtEl>
                                      </p:cBhvr>
                                    </p:animEffect>
                                  </p:childTnLst>
                                </p:cTn>
                              </p:par>
                              <p:par>
                                <p:cTn id="115" presetID="55" presetClass="entr" presetSubtype="0" fill="hold" nodeType="withEffect">
                                  <p:stCondLst>
                                    <p:cond delay="2750"/>
                                  </p:stCondLst>
                                  <p:childTnLst>
                                    <p:set>
                                      <p:cBhvr>
                                        <p:cTn id="116" dur="1" fill="hold">
                                          <p:stCondLst>
                                            <p:cond delay="0"/>
                                          </p:stCondLst>
                                        </p:cTn>
                                        <p:tgtEl>
                                          <p:spTgt spid="24"/>
                                        </p:tgtEl>
                                        <p:attrNameLst>
                                          <p:attrName>style.visibility</p:attrName>
                                        </p:attrNameLst>
                                      </p:cBhvr>
                                      <p:to>
                                        <p:strVal val="visible"/>
                                      </p:to>
                                    </p:set>
                                    <p:anim calcmode="lin" valueType="num">
                                      <p:cBhvr>
                                        <p:cTn id="117" dur="1000" fill="hold"/>
                                        <p:tgtEl>
                                          <p:spTgt spid="24"/>
                                        </p:tgtEl>
                                        <p:attrNameLst>
                                          <p:attrName>ppt_w</p:attrName>
                                        </p:attrNameLst>
                                      </p:cBhvr>
                                      <p:tavLst>
                                        <p:tav tm="0">
                                          <p:val>
                                            <p:strVal val="#ppt_w*0.70"/>
                                          </p:val>
                                        </p:tav>
                                        <p:tav tm="100000">
                                          <p:val>
                                            <p:strVal val="#ppt_w"/>
                                          </p:val>
                                        </p:tav>
                                      </p:tavLst>
                                    </p:anim>
                                    <p:anim calcmode="lin" valueType="num">
                                      <p:cBhvr>
                                        <p:cTn id="118" dur="1000" fill="hold"/>
                                        <p:tgtEl>
                                          <p:spTgt spid="24"/>
                                        </p:tgtEl>
                                        <p:attrNameLst>
                                          <p:attrName>ppt_h</p:attrName>
                                        </p:attrNameLst>
                                      </p:cBhvr>
                                      <p:tavLst>
                                        <p:tav tm="0">
                                          <p:val>
                                            <p:strVal val="#ppt_h"/>
                                          </p:val>
                                        </p:tav>
                                        <p:tav tm="100000">
                                          <p:val>
                                            <p:strVal val="#ppt_h"/>
                                          </p:val>
                                        </p:tav>
                                      </p:tavLst>
                                    </p:anim>
                                    <p:animEffect transition="in" filter="fade">
                                      <p:cBhvr>
                                        <p:cTn id="119" dur="1000"/>
                                        <p:tgtEl>
                                          <p:spTgt spid="24"/>
                                        </p:tgtEl>
                                      </p:cBhvr>
                                    </p:animEffect>
                                  </p:childTnLst>
                                </p:cTn>
                              </p:par>
                              <p:par>
                                <p:cTn id="120" presetID="55" presetClass="entr" presetSubtype="0" fill="hold" nodeType="withEffect">
                                  <p:stCondLst>
                                    <p:cond delay="2750"/>
                                  </p:stCondLst>
                                  <p:childTnLst>
                                    <p:set>
                                      <p:cBhvr>
                                        <p:cTn id="121" dur="1" fill="hold">
                                          <p:stCondLst>
                                            <p:cond delay="0"/>
                                          </p:stCondLst>
                                        </p:cTn>
                                        <p:tgtEl>
                                          <p:spTgt spid="152"/>
                                        </p:tgtEl>
                                        <p:attrNameLst>
                                          <p:attrName>style.visibility</p:attrName>
                                        </p:attrNameLst>
                                      </p:cBhvr>
                                      <p:to>
                                        <p:strVal val="visible"/>
                                      </p:to>
                                    </p:set>
                                    <p:anim calcmode="lin" valueType="num">
                                      <p:cBhvr>
                                        <p:cTn id="122" dur="1000" fill="hold"/>
                                        <p:tgtEl>
                                          <p:spTgt spid="152"/>
                                        </p:tgtEl>
                                        <p:attrNameLst>
                                          <p:attrName>ppt_w</p:attrName>
                                        </p:attrNameLst>
                                      </p:cBhvr>
                                      <p:tavLst>
                                        <p:tav tm="0">
                                          <p:val>
                                            <p:strVal val="#ppt_w*0.70"/>
                                          </p:val>
                                        </p:tav>
                                        <p:tav tm="100000">
                                          <p:val>
                                            <p:strVal val="#ppt_w"/>
                                          </p:val>
                                        </p:tav>
                                      </p:tavLst>
                                    </p:anim>
                                    <p:anim calcmode="lin" valueType="num">
                                      <p:cBhvr>
                                        <p:cTn id="123" dur="1000" fill="hold"/>
                                        <p:tgtEl>
                                          <p:spTgt spid="152"/>
                                        </p:tgtEl>
                                        <p:attrNameLst>
                                          <p:attrName>ppt_h</p:attrName>
                                        </p:attrNameLst>
                                      </p:cBhvr>
                                      <p:tavLst>
                                        <p:tav tm="0">
                                          <p:val>
                                            <p:strVal val="#ppt_h"/>
                                          </p:val>
                                        </p:tav>
                                        <p:tav tm="100000">
                                          <p:val>
                                            <p:strVal val="#ppt_h"/>
                                          </p:val>
                                        </p:tav>
                                      </p:tavLst>
                                    </p:anim>
                                    <p:animEffect transition="in" filter="fade">
                                      <p:cBhvr>
                                        <p:cTn id="124" dur="1000"/>
                                        <p:tgtEl>
                                          <p:spTgt spid="152"/>
                                        </p:tgtEl>
                                      </p:cBhvr>
                                    </p:animEffect>
                                  </p:childTnLst>
                                </p:cTn>
                              </p:par>
                              <p:par>
                                <p:cTn id="125" presetID="55" presetClass="entr" presetSubtype="0" fill="hold" nodeType="withEffect">
                                  <p:stCondLst>
                                    <p:cond delay="2750"/>
                                  </p:stCondLst>
                                  <p:childTnLst>
                                    <p:set>
                                      <p:cBhvr>
                                        <p:cTn id="126" dur="1" fill="hold">
                                          <p:stCondLst>
                                            <p:cond delay="0"/>
                                          </p:stCondLst>
                                        </p:cTn>
                                        <p:tgtEl>
                                          <p:spTgt spid="25"/>
                                        </p:tgtEl>
                                        <p:attrNameLst>
                                          <p:attrName>style.visibility</p:attrName>
                                        </p:attrNameLst>
                                      </p:cBhvr>
                                      <p:to>
                                        <p:strVal val="visible"/>
                                      </p:to>
                                    </p:set>
                                    <p:anim calcmode="lin" valueType="num">
                                      <p:cBhvr>
                                        <p:cTn id="127" dur="1000" fill="hold"/>
                                        <p:tgtEl>
                                          <p:spTgt spid="25"/>
                                        </p:tgtEl>
                                        <p:attrNameLst>
                                          <p:attrName>ppt_w</p:attrName>
                                        </p:attrNameLst>
                                      </p:cBhvr>
                                      <p:tavLst>
                                        <p:tav tm="0">
                                          <p:val>
                                            <p:strVal val="#ppt_w*0.70"/>
                                          </p:val>
                                        </p:tav>
                                        <p:tav tm="100000">
                                          <p:val>
                                            <p:strVal val="#ppt_w"/>
                                          </p:val>
                                        </p:tav>
                                      </p:tavLst>
                                    </p:anim>
                                    <p:anim calcmode="lin" valueType="num">
                                      <p:cBhvr>
                                        <p:cTn id="128" dur="1000" fill="hold"/>
                                        <p:tgtEl>
                                          <p:spTgt spid="25"/>
                                        </p:tgtEl>
                                        <p:attrNameLst>
                                          <p:attrName>ppt_h</p:attrName>
                                        </p:attrNameLst>
                                      </p:cBhvr>
                                      <p:tavLst>
                                        <p:tav tm="0">
                                          <p:val>
                                            <p:strVal val="#ppt_h"/>
                                          </p:val>
                                        </p:tav>
                                        <p:tav tm="100000">
                                          <p:val>
                                            <p:strVal val="#ppt_h"/>
                                          </p:val>
                                        </p:tav>
                                      </p:tavLst>
                                    </p:anim>
                                    <p:animEffect transition="in" filter="fade">
                                      <p:cBhvr>
                                        <p:cTn id="129" dur="1000"/>
                                        <p:tgtEl>
                                          <p:spTgt spid="25"/>
                                        </p:tgtEl>
                                      </p:cBhvr>
                                    </p:animEffect>
                                  </p:childTnLst>
                                </p:cTn>
                              </p:par>
                              <p:par>
                                <p:cTn id="130" presetID="55" presetClass="entr" presetSubtype="0" fill="hold" nodeType="withEffect">
                                  <p:stCondLst>
                                    <p:cond delay="2750"/>
                                  </p:stCondLst>
                                  <p:childTnLst>
                                    <p:set>
                                      <p:cBhvr>
                                        <p:cTn id="131" dur="1" fill="hold">
                                          <p:stCondLst>
                                            <p:cond delay="0"/>
                                          </p:stCondLst>
                                        </p:cTn>
                                        <p:tgtEl>
                                          <p:spTgt spid="22"/>
                                        </p:tgtEl>
                                        <p:attrNameLst>
                                          <p:attrName>style.visibility</p:attrName>
                                        </p:attrNameLst>
                                      </p:cBhvr>
                                      <p:to>
                                        <p:strVal val="visible"/>
                                      </p:to>
                                    </p:set>
                                    <p:anim calcmode="lin" valueType="num">
                                      <p:cBhvr>
                                        <p:cTn id="132" dur="1000" fill="hold"/>
                                        <p:tgtEl>
                                          <p:spTgt spid="22"/>
                                        </p:tgtEl>
                                        <p:attrNameLst>
                                          <p:attrName>ppt_w</p:attrName>
                                        </p:attrNameLst>
                                      </p:cBhvr>
                                      <p:tavLst>
                                        <p:tav tm="0">
                                          <p:val>
                                            <p:strVal val="#ppt_w*0.70"/>
                                          </p:val>
                                        </p:tav>
                                        <p:tav tm="100000">
                                          <p:val>
                                            <p:strVal val="#ppt_w"/>
                                          </p:val>
                                        </p:tav>
                                      </p:tavLst>
                                    </p:anim>
                                    <p:anim calcmode="lin" valueType="num">
                                      <p:cBhvr>
                                        <p:cTn id="133" dur="1000" fill="hold"/>
                                        <p:tgtEl>
                                          <p:spTgt spid="22"/>
                                        </p:tgtEl>
                                        <p:attrNameLst>
                                          <p:attrName>ppt_h</p:attrName>
                                        </p:attrNameLst>
                                      </p:cBhvr>
                                      <p:tavLst>
                                        <p:tav tm="0">
                                          <p:val>
                                            <p:strVal val="#ppt_h"/>
                                          </p:val>
                                        </p:tav>
                                        <p:tav tm="100000">
                                          <p:val>
                                            <p:strVal val="#ppt_h"/>
                                          </p:val>
                                        </p:tav>
                                      </p:tavLst>
                                    </p:anim>
                                    <p:animEffect transition="in" filter="fade">
                                      <p:cBhvr>
                                        <p:cTn id="134" dur="1000"/>
                                        <p:tgtEl>
                                          <p:spTgt spid="22"/>
                                        </p:tgtEl>
                                      </p:cBhvr>
                                    </p:animEffect>
                                  </p:childTnLst>
                                </p:cTn>
                              </p:par>
                              <p:par>
                                <p:cTn id="135" presetID="55" presetClass="entr" presetSubtype="0" fill="hold" nodeType="withEffect">
                                  <p:stCondLst>
                                    <p:cond delay="2750"/>
                                  </p:stCondLst>
                                  <p:childTnLst>
                                    <p:set>
                                      <p:cBhvr>
                                        <p:cTn id="136" dur="1" fill="hold">
                                          <p:stCondLst>
                                            <p:cond delay="0"/>
                                          </p:stCondLst>
                                        </p:cTn>
                                        <p:tgtEl>
                                          <p:spTgt spid="17"/>
                                        </p:tgtEl>
                                        <p:attrNameLst>
                                          <p:attrName>style.visibility</p:attrName>
                                        </p:attrNameLst>
                                      </p:cBhvr>
                                      <p:to>
                                        <p:strVal val="visible"/>
                                      </p:to>
                                    </p:set>
                                    <p:anim calcmode="lin" valueType="num">
                                      <p:cBhvr>
                                        <p:cTn id="137" dur="1000" fill="hold"/>
                                        <p:tgtEl>
                                          <p:spTgt spid="17"/>
                                        </p:tgtEl>
                                        <p:attrNameLst>
                                          <p:attrName>ppt_w</p:attrName>
                                        </p:attrNameLst>
                                      </p:cBhvr>
                                      <p:tavLst>
                                        <p:tav tm="0">
                                          <p:val>
                                            <p:strVal val="#ppt_w*0.70"/>
                                          </p:val>
                                        </p:tav>
                                        <p:tav tm="100000">
                                          <p:val>
                                            <p:strVal val="#ppt_w"/>
                                          </p:val>
                                        </p:tav>
                                      </p:tavLst>
                                    </p:anim>
                                    <p:anim calcmode="lin" valueType="num">
                                      <p:cBhvr>
                                        <p:cTn id="138" dur="1000" fill="hold"/>
                                        <p:tgtEl>
                                          <p:spTgt spid="17"/>
                                        </p:tgtEl>
                                        <p:attrNameLst>
                                          <p:attrName>ppt_h</p:attrName>
                                        </p:attrNameLst>
                                      </p:cBhvr>
                                      <p:tavLst>
                                        <p:tav tm="0">
                                          <p:val>
                                            <p:strVal val="#ppt_h"/>
                                          </p:val>
                                        </p:tav>
                                        <p:tav tm="100000">
                                          <p:val>
                                            <p:strVal val="#ppt_h"/>
                                          </p:val>
                                        </p:tav>
                                      </p:tavLst>
                                    </p:anim>
                                    <p:animEffect transition="in" filter="fade">
                                      <p:cBhvr>
                                        <p:cTn id="139" dur="1000"/>
                                        <p:tgtEl>
                                          <p:spTgt spid="17"/>
                                        </p:tgtEl>
                                      </p:cBhvr>
                                    </p:animEffect>
                                  </p:childTnLst>
                                </p:cTn>
                              </p:par>
                              <p:par>
                                <p:cTn id="140" presetID="55" presetClass="entr" presetSubtype="0" fill="hold" nodeType="withEffect">
                                  <p:stCondLst>
                                    <p:cond delay="2750"/>
                                  </p:stCondLst>
                                  <p:childTnLst>
                                    <p:set>
                                      <p:cBhvr>
                                        <p:cTn id="141" dur="1" fill="hold">
                                          <p:stCondLst>
                                            <p:cond delay="0"/>
                                          </p:stCondLst>
                                        </p:cTn>
                                        <p:tgtEl>
                                          <p:spTgt spid="18"/>
                                        </p:tgtEl>
                                        <p:attrNameLst>
                                          <p:attrName>style.visibility</p:attrName>
                                        </p:attrNameLst>
                                      </p:cBhvr>
                                      <p:to>
                                        <p:strVal val="visible"/>
                                      </p:to>
                                    </p:set>
                                    <p:anim calcmode="lin" valueType="num">
                                      <p:cBhvr>
                                        <p:cTn id="142" dur="1000" fill="hold"/>
                                        <p:tgtEl>
                                          <p:spTgt spid="18"/>
                                        </p:tgtEl>
                                        <p:attrNameLst>
                                          <p:attrName>ppt_w</p:attrName>
                                        </p:attrNameLst>
                                      </p:cBhvr>
                                      <p:tavLst>
                                        <p:tav tm="0">
                                          <p:val>
                                            <p:strVal val="#ppt_w*0.70"/>
                                          </p:val>
                                        </p:tav>
                                        <p:tav tm="100000">
                                          <p:val>
                                            <p:strVal val="#ppt_w"/>
                                          </p:val>
                                        </p:tav>
                                      </p:tavLst>
                                    </p:anim>
                                    <p:anim calcmode="lin" valueType="num">
                                      <p:cBhvr>
                                        <p:cTn id="143" dur="1000" fill="hold"/>
                                        <p:tgtEl>
                                          <p:spTgt spid="18"/>
                                        </p:tgtEl>
                                        <p:attrNameLst>
                                          <p:attrName>ppt_h</p:attrName>
                                        </p:attrNameLst>
                                      </p:cBhvr>
                                      <p:tavLst>
                                        <p:tav tm="0">
                                          <p:val>
                                            <p:strVal val="#ppt_h"/>
                                          </p:val>
                                        </p:tav>
                                        <p:tav tm="100000">
                                          <p:val>
                                            <p:strVal val="#ppt_h"/>
                                          </p:val>
                                        </p:tav>
                                      </p:tavLst>
                                    </p:anim>
                                    <p:animEffect transition="in" filter="fade">
                                      <p:cBhvr>
                                        <p:cTn id="144" dur="1000"/>
                                        <p:tgtEl>
                                          <p:spTgt spid="18"/>
                                        </p:tgtEl>
                                      </p:cBhvr>
                                    </p:animEffect>
                                  </p:childTnLst>
                                </p:cTn>
                              </p:par>
                              <p:par>
                                <p:cTn id="145" presetID="55" presetClass="entr" presetSubtype="0" fill="hold" nodeType="withEffect">
                                  <p:stCondLst>
                                    <p:cond delay="2750"/>
                                  </p:stCondLst>
                                  <p:childTnLst>
                                    <p:set>
                                      <p:cBhvr>
                                        <p:cTn id="146" dur="1" fill="hold">
                                          <p:stCondLst>
                                            <p:cond delay="0"/>
                                          </p:stCondLst>
                                        </p:cTn>
                                        <p:tgtEl>
                                          <p:spTgt spid="19"/>
                                        </p:tgtEl>
                                        <p:attrNameLst>
                                          <p:attrName>style.visibility</p:attrName>
                                        </p:attrNameLst>
                                      </p:cBhvr>
                                      <p:to>
                                        <p:strVal val="visible"/>
                                      </p:to>
                                    </p:set>
                                    <p:anim calcmode="lin" valueType="num">
                                      <p:cBhvr>
                                        <p:cTn id="147" dur="1000" fill="hold"/>
                                        <p:tgtEl>
                                          <p:spTgt spid="19"/>
                                        </p:tgtEl>
                                        <p:attrNameLst>
                                          <p:attrName>ppt_w</p:attrName>
                                        </p:attrNameLst>
                                      </p:cBhvr>
                                      <p:tavLst>
                                        <p:tav tm="0">
                                          <p:val>
                                            <p:strVal val="#ppt_w*0.70"/>
                                          </p:val>
                                        </p:tav>
                                        <p:tav tm="100000">
                                          <p:val>
                                            <p:strVal val="#ppt_w"/>
                                          </p:val>
                                        </p:tav>
                                      </p:tavLst>
                                    </p:anim>
                                    <p:anim calcmode="lin" valueType="num">
                                      <p:cBhvr>
                                        <p:cTn id="148" dur="1000" fill="hold"/>
                                        <p:tgtEl>
                                          <p:spTgt spid="19"/>
                                        </p:tgtEl>
                                        <p:attrNameLst>
                                          <p:attrName>ppt_h</p:attrName>
                                        </p:attrNameLst>
                                      </p:cBhvr>
                                      <p:tavLst>
                                        <p:tav tm="0">
                                          <p:val>
                                            <p:strVal val="#ppt_h"/>
                                          </p:val>
                                        </p:tav>
                                        <p:tav tm="100000">
                                          <p:val>
                                            <p:strVal val="#ppt_h"/>
                                          </p:val>
                                        </p:tav>
                                      </p:tavLst>
                                    </p:anim>
                                    <p:animEffect transition="in" filter="fade">
                                      <p:cBhvr>
                                        <p:cTn id="149" dur="1000"/>
                                        <p:tgtEl>
                                          <p:spTgt spid="19"/>
                                        </p:tgtEl>
                                      </p:cBhvr>
                                    </p:animEffect>
                                  </p:childTnLst>
                                </p:cTn>
                              </p:par>
                              <p:par>
                                <p:cTn id="150" presetID="55" presetClass="entr" presetSubtype="0" fill="hold" nodeType="withEffect">
                                  <p:stCondLst>
                                    <p:cond delay="2750"/>
                                  </p:stCondLst>
                                  <p:childTnLst>
                                    <p:set>
                                      <p:cBhvr>
                                        <p:cTn id="151" dur="1" fill="hold">
                                          <p:stCondLst>
                                            <p:cond delay="0"/>
                                          </p:stCondLst>
                                        </p:cTn>
                                        <p:tgtEl>
                                          <p:spTgt spid="179"/>
                                        </p:tgtEl>
                                        <p:attrNameLst>
                                          <p:attrName>style.visibility</p:attrName>
                                        </p:attrNameLst>
                                      </p:cBhvr>
                                      <p:to>
                                        <p:strVal val="visible"/>
                                      </p:to>
                                    </p:set>
                                    <p:anim calcmode="lin" valueType="num">
                                      <p:cBhvr>
                                        <p:cTn id="152" dur="1000" fill="hold"/>
                                        <p:tgtEl>
                                          <p:spTgt spid="179"/>
                                        </p:tgtEl>
                                        <p:attrNameLst>
                                          <p:attrName>ppt_w</p:attrName>
                                        </p:attrNameLst>
                                      </p:cBhvr>
                                      <p:tavLst>
                                        <p:tav tm="0">
                                          <p:val>
                                            <p:strVal val="#ppt_w*0.70"/>
                                          </p:val>
                                        </p:tav>
                                        <p:tav tm="100000">
                                          <p:val>
                                            <p:strVal val="#ppt_w"/>
                                          </p:val>
                                        </p:tav>
                                      </p:tavLst>
                                    </p:anim>
                                    <p:anim calcmode="lin" valueType="num">
                                      <p:cBhvr>
                                        <p:cTn id="153" dur="1000" fill="hold"/>
                                        <p:tgtEl>
                                          <p:spTgt spid="179"/>
                                        </p:tgtEl>
                                        <p:attrNameLst>
                                          <p:attrName>ppt_h</p:attrName>
                                        </p:attrNameLst>
                                      </p:cBhvr>
                                      <p:tavLst>
                                        <p:tav tm="0">
                                          <p:val>
                                            <p:strVal val="#ppt_h"/>
                                          </p:val>
                                        </p:tav>
                                        <p:tav tm="100000">
                                          <p:val>
                                            <p:strVal val="#ppt_h"/>
                                          </p:val>
                                        </p:tav>
                                      </p:tavLst>
                                    </p:anim>
                                    <p:animEffect transition="in" filter="fade">
                                      <p:cBhvr>
                                        <p:cTn id="154" dur="1000"/>
                                        <p:tgtEl>
                                          <p:spTgt spid="179"/>
                                        </p:tgtEl>
                                      </p:cBhvr>
                                    </p:animEffect>
                                  </p:childTnLst>
                                </p:cTn>
                              </p:par>
                              <p:par>
                                <p:cTn id="155" presetID="55" presetClass="entr" presetSubtype="0" fill="hold" nodeType="withEffect">
                                  <p:stCondLst>
                                    <p:cond delay="2750"/>
                                  </p:stCondLst>
                                  <p:childTnLst>
                                    <p:set>
                                      <p:cBhvr>
                                        <p:cTn id="156" dur="1" fill="hold">
                                          <p:stCondLst>
                                            <p:cond delay="0"/>
                                          </p:stCondLst>
                                        </p:cTn>
                                        <p:tgtEl>
                                          <p:spTgt spid="20"/>
                                        </p:tgtEl>
                                        <p:attrNameLst>
                                          <p:attrName>style.visibility</p:attrName>
                                        </p:attrNameLst>
                                      </p:cBhvr>
                                      <p:to>
                                        <p:strVal val="visible"/>
                                      </p:to>
                                    </p:set>
                                    <p:anim calcmode="lin" valueType="num">
                                      <p:cBhvr>
                                        <p:cTn id="157" dur="1000" fill="hold"/>
                                        <p:tgtEl>
                                          <p:spTgt spid="20"/>
                                        </p:tgtEl>
                                        <p:attrNameLst>
                                          <p:attrName>ppt_w</p:attrName>
                                        </p:attrNameLst>
                                      </p:cBhvr>
                                      <p:tavLst>
                                        <p:tav tm="0">
                                          <p:val>
                                            <p:strVal val="#ppt_w*0.70"/>
                                          </p:val>
                                        </p:tav>
                                        <p:tav tm="100000">
                                          <p:val>
                                            <p:strVal val="#ppt_w"/>
                                          </p:val>
                                        </p:tav>
                                      </p:tavLst>
                                    </p:anim>
                                    <p:anim calcmode="lin" valueType="num">
                                      <p:cBhvr>
                                        <p:cTn id="158" dur="1000" fill="hold"/>
                                        <p:tgtEl>
                                          <p:spTgt spid="20"/>
                                        </p:tgtEl>
                                        <p:attrNameLst>
                                          <p:attrName>ppt_h</p:attrName>
                                        </p:attrNameLst>
                                      </p:cBhvr>
                                      <p:tavLst>
                                        <p:tav tm="0">
                                          <p:val>
                                            <p:strVal val="#ppt_h"/>
                                          </p:val>
                                        </p:tav>
                                        <p:tav tm="100000">
                                          <p:val>
                                            <p:strVal val="#ppt_h"/>
                                          </p:val>
                                        </p:tav>
                                      </p:tavLst>
                                    </p:anim>
                                    <p:animEffect transition="in" filter="fade">
                                      <p:cBhvr>
                                        <p:cTn id="159" dur="1000"/>
                                        <p:tgtEl>
                                          <p:spTgt spid="20"/>
                                        </p:tgtEl>
                                      </p:cBhvr>
                                    </p:animEffect>
                                  </p:childTnLst>
                                </p:cTn>
                              </p:par>
                              <p:par>
                                <p:cTn id="160" presetID="17" presetClass="entr" presetSubtype="4" fill="hold" nodeType="withEffect">
                                  <p:stCondLst>
                                    <p:cond delay="2750"/>
                                  </p:stCondLst>
                                  <p:childTnLst>
                                    <p:set>
                                      <p:cBhvr>
                                        <p:cTn id="161" dur="1" fill="hold">
                                          <p:stCondLst>
                                            <p:cond delay="0"/>
                                          </p:stCondLst>
                                        </p:cTn>
                                        <p:tgtEl>
                                          <p:spTgt spid="40"/>
                                        </p:tgtEl>
                                        <p:attrNameLst>
                                          <p:attrName>style.visibility</p:attrName>
                                        </p:attrNameLst>
                                      </p:cBhvr>
                                      <p:to>
                                        <p:strVal val="visible"/>
                                      </p:to>
                                    </p:set>
                                    <p:anim calcmode="lin" valueType="num">
                                      <p:cBhvr>
                                        <p:cTn id="162" dur="1000" fill="hold"/>
                                        <p:tgtEl>
                                          <p:spTgt spid="40"/>
                                        </p:tgtEl>
                                        <p:attrNameLst>
                                          <p:attrName>ppt_x</p:attrName>
                                        </p:attrNameLst>
                                      </p:cBhvr>
                                      <p:tavLst>
                                        <p:tav tm="0">
                                          <p:val>
                                            <p:strVal val="#ppt_x"/>
                                          </p:val>
                                        </p:tav>
                                        <p:tav tm="100000">
                                          <p:val>
                                            <p:strVal val="#ppt_x"/>
                                          </p:val>
                                        </p:tav>
                                      </p:tavLst>
                                    </p:anim>
                                    <p:anim calcmode="lin" valueType="num">
                                      <p:cBhvr>
                                        <p:cTn id="163" dur="1000" fill="hold"/>
                                        <p:tgtEl>
                                          <p:spTgt spid="40"/>
                                        </p:tgtEl>
                                        <p:attrNameLst>
                                          <p:attrName>ppt_y</p:attrName>
                                        </p:attrNameLst>
                                      </p:cBhvr>
                                      <p:tavLst>
                                        <p:tav tm="0">
                                          <p:val>
                                            <p:strVal val="#ppt_y+#ppt_h/2"/>
                                          </p:val>
                                        </p:tav>
                                        <p:tav tm="100000">
                                          <p:val>
                                            <p:strVal val="#ppt_y"/>
                                          </p:val>
                                        </p:tav>
                                      </p:tavLst>
                                    </p:anim>
                                    <p:anim calcmode="lin" valueType="num">
                                      <p:cBhvr>
                                        <p:cTn id="164" dur="1000" fill="hold"/>
                                        <p:tgtEl>
                                          <p:spTgt spid="40"/>
                                        </p:tgtEl>
                                        <p:attrNameLst>
                                          <p:attrName>ppt_w</p:attrName>
                                        </p:attrNameLst>
                                      </p:cBhvr>
                                      <p:tavLst>
                                        <p:tav tm="0">
                                          <p:val>
                                            <p:strVal val="#ppt_w"/>
                                          </p:val>
                                        </p:tav>
                                        <p:tav tm="100000">
                                          <p:val>
                                            <p:strVal val="#ppt_w"/>
                                          </p:val>
                                        </p:tav>
                                      </p:tavLst>
                                    </p:anim>
                                    <p:anim calcmode="lin" valueType="num">
                                      <p:cBhvr>
                                        <p:cTn id="165" dur="1000" fill="hold"/>
                                        <p:tgtEl>
                                          <p:spTgt spid="40"/>
                                        </p:tgtEl>
                                        <p:attrNameLst>
                                          <p:attrName>ppt_h</p:attrName>
                                        </p:attrNameLst>
                                      </p:cBhvr>
                                      <p:tavLst>
                                        <p:tav tm="0">
                                          <p:val>
                                            <p:fltVal val="0"/>
                                          </p:val>
                                        </p:tav>
                                        <p:tav tm="100000">
                                          <p:val>
                                            <p:strVal val="#ppt_h"/>
                                          </p:val>
                                        </p:tav>
                                      </p:tavLst>
                                    </p:anim>
                                  </p:childTnLst>
                                </p:cTn>
                              </p:par>
                              <p:par>
                                <p:cTn id="166" presetID="22" presetClass="entr" presetSubtype="8" fill="hold" nodeType="withEffect">
                                  <p:stCondLst>
                                    <p:cond delay="3750"/>
                                  </p:stCondLst>
                                  <p:childTnLst>
                                    <p:set>
                                      <p:cBhvr>
                                        <p:cTn id="167" dur="1" fill="hold">
                                          <p:stCondLst>
                                            <p:cond delay="0"/>
                                          </p:stCondLst>
                                        </p:cTn>
                                        <p:tgtEl>
                                          <p:spTgt spid="149"/>
                                        </p:tgtEl>
                                        <p:attrNameLst>
                                          <p:attrName>style.visibility</p:attrName>
                                        </p:attrNameLst>
                                      </p:cBhvr>
                                      <p:to>
                                        <p:strVal val="visible"/>
                                      </p:to>
                                    </p:set>
                                    <p:animEffect transition="in" filter="wipe(left)">
                                      <p:cBhvr>
                                        <p:cTn id="168" dur="1000"/>
                                        <p:tgtEl>
                                          <p:spTgt spid="149"/>
                                        </p:tgtEl>
                                      </p:cBhvr>
                                    </p:animEffect>
                                  </p:childTnLst>
                                </p:cTn>
                              </p:par>
                              <p:par>
                                <p:cTn id="169" presetID="22" presetClass="entr" presetSubtype="8" fill="hold" nodeType="withEffect">
                                  <p:stCondLst>
                                    <p:cond delay="3750"/>
                                  </p:stCondLst>
                                  <p:childTnLst>
                                    <p:set>
                                      <p:cBhvr>
                                        <p:cTn id="170" dur="1" fill="hold">
                                          <p:stCondLst>
                                            <p:cond delay="0"/>
                                          </p:stCondLst>
                                        </p:cTn>
                                        <p:tgtEl>
                                          <p:spTgt spid="167"/>
                                        </p:tgtEl>
                                        <p:attrNameLst>
                                          <p:attrName>style.visibility</p:attrName>
                                        </p:attrNameLst>
                                      </p:cBhvr>
                                      <p:to>
                                        <p:strVal val="visible"/>
                                      </p:to>
                                    </p:set>
                                    <p:animEffect transition="in" filter="wipe(left)">
                                      <p:cBhvr>
                                        <p:cTn id="171" dur="1000"/>
                                        <p:tgtEl>
                                          <p:spTgt spid="167"/>
                                        </p:tgtEl>
                                      </p:cBhvr>
                                    </p:animEffect>
                                  </p:childTnLst>
                                </p:cTn>
                              </p:par>
                              <p:par>
                                <p:cTn id="172" presetID="22" presetClass="entr" presetSubtype="8" fill="hold" grpId="0" nodeType="withEffect">
                                  <p:stCondLst>
                                    <p:cond delay="5250"/>
                                  </p:stCondLst>
                                  <p:childTnLst>
                                    <p:set>
                                      <p:cBhvr>
                                        <p:cTn id="173" dur="1" fill="hold">
                                          <p:stCondLst>
                                            <p:cond delay="0"/>
                                          </p:stCondLst>
                                        </p:cTn>
                                        <p:tgtEl>
                                          <p:spTgt spid="178"/>
                                        </p:tgtEl>
                                        <p:attrNameLst>
                                          <p:attrName>style.visibility</p:attrName>
                                        </p:attrNameLst>
                                      </p:cBhvr>
                                      <p:to>
                                        <p:strVal val="visible"/>
                                      </p:to>
                                    </p:set>
                                    <p:animEffect transition="in" filter="wipe(left)">
                                      <p:cBhvr>
                                        <p:cTn id="174" dur="1000"/>
                                        <p:tgtEl>
                                          <p:spTgt spid="178"/>
                                        </p:tgtEl>
                                      </p:cBhvr>
                                    </p:animEffect>
                                  </p:childTnLst>
                                </p:cTn>
                              </p:par>
                              <p:par>
                                <p:cTn id="175" presetID="22" presetClass="entr" presetSubtype="8" fill="hold" nodeType="withEffect">
                                  <p:stCondLst>
                                    <p:cond delay="4500"/>
                                  </p:stCondLst>
                                  <p:childTnLst>
                                    <p:set>
                                      <p:cBhvr>
                                        <p:cTn id="176" dur="1" fill="hold">
                                          <p:stCondLst>
                                            <p:cond delay="0"/>
                                          </p:stCondLst>
                                        </p:cTn>
                                        <p:tgtEl>
                                          <p:spTgt spid="189"/>
                                        </p:tgtEl>
                                        <p:attrNameLst>
                                          <p:attrName>style.visibility</p:attrName>
                                        </p:attrNameLst>
                                      </p:cBhvr>
                                      <p:to>
                                        <p:strVal val="visible"/>
                                      </p:to>
                                    </p:set>
                                    <p:animEffect transition="in" filter="wipe(left)">
                                      <p:cBhvr>
                                        <p:cTn id="177" dur="1000"/>
                                        <p:tgtEl>
                                          <p:spTgt spid="189"/>
                                        </p:tgtEl>
                                      </p:cBhvr>
                                    </p:animEffect>
                                  </p:childTnLst>
                                </p:cTn>
                              </p:par>
                              <p:par>
                                <p:cTn id="178" presetID="22" presetClass="entr" presetSubtype="8" fill="hold" grpId="0" nodeType="withEffect">
                                  <p:stCondLst>
                                    <p:cond delay="5250"/>
                                  </p:stCondLst>
                                  <p:childTnLst>
                                    <p:set>
                                      <p:cBhvr>
                                        <p:cTn id="179" dur="1" fill="hold">
                                          <p:stCondLst>
                                            <p:cond delay="0"/>
                                          </p:stCondLst>
                                        </p:cTn>
                                        <p:tgtEl>
                                          <p:spTgt spid="210"/>
                                        </p:tgtEl>
                                        <p:attrNameLst>
                                          <p:attrName>style.visibility</p:attrName>
                                        </p:attrNameLst>
                                      </p:cBhvr>
                                      <p:to>
                                        <p:strVal val="visible"/>
                                      </p:to>
                                    </p:set>
                                    <p:animEffect transition="in" filter="wipe(left)">
                                      <p:cBhvr>
                                        <p:cTn id="180" dur="1000"/>
                                        <p:tgtEl>
                                          <p:spTgt spid="210"/>
                                        </p:tgtEl>
                                      </p:cBhvr>
                                    </p:animEffect>
                                  </p:childTnLst>
                                </p:cTn>
                              </p:par>
                              <p:par>
                                <p:cTn id="181" presetID="22" presetClass="entr" presetSubtype="8" fill="hold" grpId="0" nodeType="withEffect">
                                  <p:stCondLst>
                                    <p:cond delay="5250"/>
                                  </p:stCondLst>
                                  <p:childTnLst>
                                    <p:set>
                                      <p:cBhvr>
                                        <p:cTn id="182" dur="1" fill="hold">
                                          <p:stCondLst>
                                            <p:cond delay="0"/>
                                          </p:stCondLst>
                                        </p:cTn>
                                        <p:tgtEl>
                                          <p:spTgt spid="224"/>
                                        </p:tgtEl>
                                        <p:attrNameLst>
                                          <p:attrName>style.visibility</p:attrName>
                                        </p:attrNameLst>
                                      </p:cBhvr>
                                      <p:to>
                                        <p:strVal val="visible"/>
                                      </p:to>
                                    </p:set>
                                    <p:animEffect transition="in" filter="wipe(left)">
                                      <p:cBhvr>
                                        <p:cTn id="183" dur="1000"/>
                                        <p:tgtEl>
                                          <p:spTgt spid="224"/>
                                        </p:tgtEl>
                                      </p:cBhvr>
                                    </p:animEffect>
                                  </p:childTnLst>
                                </p:cTn>
                              </p:par>
                              <p:par>
                                <p:cTn id="184" presetID="22" presetClass="entr" presetSubtype="8" fill="hold" grpId="0" nodeType="withEffect">
                                  <p:stCondLst>
                                    <p:cond delay="5250"/>
                                  </p:stCondLst>
                                  <p:childTnLst>
                                    <p:set>
                                      <p:cBhvr>
                                        <p:cTn id="185" dur="1" fill="hold">
                                          <p:stCondLst>
                                            <p:cond delay="0"/>
                                          </p:stCondLst>
                                        </p:cTn>
                                        <p:tgtEl>
                                          <p:spTgt spid="227"/>
                                        </p:tgtEl>
                                        <p:attrNameLst>
                                          <p:attrName>style.visibility</p:attrName>
                                        </p:attrNameLst>
                                      </p:cBhvr>
                                      <p:to>
                                        <p:strVal val="visible"/>
                                      </p:to>
                                    </p:set>
                                    <p:animEffect transition="in" filter="wipe(left)">
                                      <p:cBhvr>
                                        <p:cTn id="186" dur="1000"/>
                                        <p:tgtEl>
                                          <p:spTgt spid="227"/>
                                        </p:tgtEl>
                                      </p:cBhvr>
                                    </p:animEffect>
                                  </p:childTnLst>
                                </p:cTn>
                              </p:par>
                              <p:par>
                                <p:cTn id="187" presetID="22" presetClass="entr" presetSubtype="8" fill="hold" nodeType="withEffect">
                                  <p:stCondLst>
                                    <p:cond delay="4500"/>
                                  </p:stCondLst>
                                  <p:childTnLst>
                                    <p:set>
                                      <p:cBhvr>
                                        <p:cTn id="188" dur="1" fill="hold">
                                          <p:stCondLst>
                                            <p:cond delay="0"/>
                                          </p:stCondLst>
                                        </p:cTn>
                                        <p:tgtEl>
                                          <p:spTgt spid="230"/>
                                        </p:tgtEl>
                                        <p:attrNameLst>
                                          <p:attrName>style.visibility</p:attrName>
                                        </p:attrNameLst>
                                      </p:cBhvr>
                                      <p:to>
                                        <p:strVal val="visible"/>
                                      </p:to>
                                    </p:set>
                                    <p:animEffect transition="in" filter="wipe(left)">
                                      <p:cBhvr>
                                        <p:cTn id="189" dur="1000"/>
                                        <p:tgtEl>
                                          <p:spTgt spid="230"/>
                                        </p:tgtEl>
                                      </p:cBhvr>
                                    </p:animEffect>
                                  </p:childTnLst>
                                </p:cTn>
                              </p:par>
                              <p:par>
                                <p:cTn id="190" presetID="22" presetClass="entr" presetSubtype="8" fill="hold" nodeType="withEffect">
                                  <p:stCondLst>
                                    <p:cond delay="3750"/>
                                  </p:stCondLst>
                                  <p:childTnLst>
                                    <p:set>
                                      <p:cBhvr>
                                        <p:cTn id="191" dur="1" fill="hold">
                                          <p:stCondLst>
                                            <p:cond delay="0"/>
                                          </p:stCondLst>
                                        </p:cTn>
                                        <p:tgtEl>
                                          <p:spTgt spid="234"/>
                                        </p:tgtEl>
                                        <p:attrNameLst>
                                          <p:attrName>style.visibility</p:attrName>
                                        </p:attrNameLst>
                                      </p:cBhvr>
                                      <p:to>
                                        <p:strVal val="visible"/>
                                      </p:to>
                                    </p:set>
                                    <p:animEffect transition="in" filter="wipe(left)">
                                      <p:cBhvr>
                                        <p:cTn id="192" dur="1000"/>
                                        <p:tgtEl>
                                          <p:spTgt spid="234"/>
                                        </p:tgtEl>
                                      </p:cBhvr>
                                    </p:animEffect>
                                  </p:childTnLst>
                                </p:cTn>
                              </p:par>
                              <p:par>
                                <p:cTn id="193" presetID="22" presetClass="entr" presetSubtype="8" fill="hold" nodeType="withEffect">
                                  <p:stCondLst>
                                    <p:cond delay="3750"/>
                                  </p:stCondLst>
                                  <p:childTnLst>
                                    <p:set>
                                      <p:cBhvr>
                                        <p:cTn id="194" dur="1" fill="hold">
                                          <p:stCondLst>
                                            <p:cond delay="0"/>
                                          </p:stCondLst>
                                        </p:cTn>
                                        <p:tgtEl>
                                          <p:spTgt spid="239"/>
                                        </p:tgtEl>
                                        <p:attrNameLst>
                                          <p:attrName>style.visibility</p:attrName>
                                        </p:attrNameLst>
                                      </p:cBhvr>
                                      <p:to>
                                        <p:strVal val="visible"/>
                                      </p:to>
                                    </p:set>
                                    <p:animEffect transition="in" filter="wipe(left)">
                                      <p:cBhvr>
                                        <p:cTn id="195" dur="1000"/>
                                        <p:tgtEl>
                                          <p:spTgt spid="239"/>
                                        </p:tgtEl>
                                      </p:cBhvr>
                                    </p:animEffect>
                                  </p:childTnLst>
                                </p:cTn>
                              </p:par>
                              <p:par>
                                <p:cTn id="196" presetID="22" presetClass="entr" presetSubtype="8" fill="hold" grpId="0" nodeType="withEffect">
                                  <p:stCondLst>
                                    <p:cond delay="5250"/>
                                  </p:stCondLst>
                                  <p:childTnLst>
                                    <p:set>
                                      <p:cBhvr>
                                        <p:cTn id="197" dur="1" fill="hold">
                                          <p:stCondLst>
                                            <p:cond delay="0"/>
                                          </p:stCondLst>
                                        </p:cTn>
                                        <p:tgtEl>
                                          <p:spTgt spid="244"/>
                                        </p:tgtEl>
                                        <p:attrNameLst>
                                          <p:attrName>style.visibility</p:attrName>
                                        </p:attrNameLst>
                                      </p:cBhvr>
                                      <p:to>
                                        <p:strVal val="visible"/>
                                      </p:to>
                                    </p:set>
                                    <p:animEffect transition="in" filter="wipe(left)">
                                      <p:cBhvr>
                                        <p:cTn id="198" dur="1000"/>
                                        <p:tgtEl>
                                          <p:spTgt spid="244"/>
                                        </p:tgtEl>
                                      </p:cBhvr>
                                    </p:animEffect>
                                  </p:childTnLst>
                                </p:cTn>
                              </p:par>
                              <p:par>
                                <p:cTn id="199" presetID="22" presetClass="entr" presetSubtype="8" fill="hold" grpId="0" nodeType="withEffect">
                                  <p:stCondLst>
                                    <p:cond delay="5250"/>
                                  </p:stCondLst>
                                  <p:childTnLst>
                                    <p:set>
                                      <p:cBhvr>
                                        <p:cTn id="200" dur="1" fill="hold">
                                          <p:stCondLst>
                                            <p:cond delay="0"/>
                                          </p:stCondLst>
                                        </p:cTn>
                                        <p:tgtEl>
                                          <p:spTgt spid="247"/>
                                        </p:tgtEl>
                                        <p:attrNameLst>
                                          <p:attrName>style.visibility</p:attrName>
                                        </p:attrNameLst>
                                      </p:cBhvr>
                                      <p:to>
                                        <p:strVal val="visible"/>
                                      </p:to>
                                    </p:set>
                                    <p:animEffect transition="in" filter="wipe(left)">
                                      <p:cBhvr>
                                        <p:cTn id="201" dur="1000"/>
                                        <p:tgtEl>
                                          <p:spTgt spid="247"/>
                                        </p:tgtEl>
                                      </p:cBhvr>
                                    </p:animEffect>
                                  </p:childTnLst>
                                </p:cTn>
                              </p:par>
                              <p:par>
                                <p:cTn id="202" presetID="22" presetClass="entr" presetSubtype="8" fill="hold" nodeType="withEffect">
                                  <p:stCondLst>
                                    <p:cond delay="3750"/>
                                  </p:stCondLst>
                                  <p:childTnLst>
                                    <p:set>
                                      <p:cBhvr>
                                        <p:cTn id="203" dur="1" fill="hold">
                                          <p:stCondLst>
                                            <p:cond delay="0"/>
                                          </p:stCondLst>
                                        </p:cTn>
                                        <p:tgtEl>
                                          <p:spTgt spid="250"/>
                                        </p:tgtEl>
                                        <p:attrNameLst>
                                          <p:attrName>style.visibility</p:attrName>
                                        </p:attrNameLst>
                                      </p:cBhvr>
                                      <p:to>
                                        <p:strVal val="visible"/>
                                      </p:to>
                                    </p:set>
                                    <p:animEffect transition="in" filter="wipe(left)">
                                      <p:cBhvr>
                                        <p:cTn id="204" dur="1000"/>
                                        <p:tgtEl>
                                          <p:spTgt spid="250"/>
                                        </p:tgtEl>
                                      </p:cBhvr>
                                    </p:animEffect>
                                  </p:childTnLst>
                                </p:cTn>
                              </p:par>
                              <p:par>
                                <p:cTn id="205" presetID="22" presetClass="entr" presetSubtype="8" fill="hold" nodeType="withEffect">
                                  <p:stCondLst>
                                    <p:cond delay="4500"/>
                                  </p:stCondLst>
                                  <p:childTnLst>
                                    <p:set>
                                      <p:cBhvr>
                                        <p:cTn id="206" dur="1" fill="hold">
                                          <p:stCondLst>
                                            <p:cond delay="0"/>
                                          </p:stCondLst>
                                        </p:cTn>
                                        <p:tgtEl>
                                          <p:spTgt spid="255"/>
                                        </p:tgtEl>
                                        <p:attrNameLst>
                                          <p:attrName>style.visibility</p:attrName>
                                        </p:attrNameLst>
                                      </p:cBhvr>
                                      <p:to>
                                        <p:strVal val="visible"/>
                                      </p:to>
                                    </p:set>
                                    <p:animEffect transition="in" filter="wipe(left)">
                                      <p:cBhvr>
                                        <p:cTn id="207" dur="1000"/>
                                        <p:tgtEl>
                                          <p:spTgt spid="255"/>
                                        </p:tgtEl>
                                      </p:cBhvr>
                                    </p:animEffect>
                                  </p:childTnLst>
                                </p:cTn>
                              </p:par>
                              <p:par>
                                <p:cTn id="208" presetID="22" presetClass="entr" presetSubtype="8" fill="hold" nodeType="withEffect">
                                  <p:stCondLst>
                                    <p:cond delay="4500"/>
                                  </p:stCondLst>
                                  <p:childTnLst>
                                    <p:set>
                                      <p:cBhvr>
                                        <p:cTn id="209" dur="1" fill="hold">
                                          <p:stCondLst>
                                            <p:cond delay="0"/>
                                          </p:stCondLst>
                                        </p:cTn>
                                        <p:tgtEl>
                                          <p:spTgt spid="259"/>
                                        </p:tgtEl>
                                        <p:attrNameLst>
                                          <p:attrName>style.visibility</p:attrName>
                                        </p:attrNameLst>
                                      </p:cBhvr>
                                      <p:to>
                                        <p:strVal val="visible"/>
                                      </p:to>
                                    </p:set>
                                    <p:animEffect transition="in" filter="wipe(left)">
                                      <p:cBhvr>
                                        <p:cTn id="210" dur="1000"/>
                                        <p:tgtEl>
                                          <p:spTgt spid="259"/>
                                        </p:tgtEl>
                                      </p:cBhvr>
                                    </p:animEffect>
                                  </p:childTnLst>
                                </p:cTn>
                              </p:par>
                              <p:par>
                                <p:cTn id="211" presetID="22" presetClass="entr" presetSubtype="8" fill="hold" grpId="0" nodeType="withEffect">
                                  <p:stCondLst>
                                    <p:cond delay="5250"/>
                                  </p:stCondLst>
                                  <p:childTnLst>
                                    <p:set>
                                      <p:cBhvr>
                                        <p:cTn id="212" dur="1" fill="hold">
                                          <p:stCondLst>
                                            <p:cond delay="0"/>
                                          </p:stCondLst>
                                        </p:cTn>
                                        <p:tgtEl>
                                          <p:spTgt spid="263"/>
                                        </p:tgtEl>
                                        <p:attrNameLst>
                                          <p:attrName>style.visibility</p:attrName>
                                        </p:attrNameLst>
                                      </p:cBhvr>
                                      <p:to>
                                        <p:strVal val="visible"/>
                                      </p:to>
                                    </p:set>
                                    <p:animEffect transition="in" filter="wipe(left)">
                                      <p:cBhvr>
                                        <p:cTn id="213" dur="1000"/>
                                        <p:tgtEl>
                                          <p:spTgt spid="263"/>
                                        </p:tgtEl>
                                      </p:cBhvr>
                                    </p:animEffect>
                                  </p:childTnLst>
                                </p:cTn>
                              </p:par>
                              <p:par>
                                <p:cTn id="214" presetID="22" presetClass="entr" presetSubtype="8" fill="hold" nodeType="withEffect">
                                  <p:stCondLst>
                                    <p:cond delay="4500"/>
                                  </p:stCondLst>
                                  <p:childTnLst>
                                    <p:set>
                                      <p:cBhvr>
                                        <p:cTn id="215" dur="1" fill="hold">
                                          <p:stCondLst>
                                            <p:cond delay="0"/>
                                          </p:stCondLst>
                                        </p:cTn>
                                        <p:tgtEl>
                                          <p:spTgt spid="266"/>
                                        </p:tgtEl>
                                        <p:attrNameLst>
                                          <p:attrName>style.visibility</p:attrName>
                                        </p:attrNameLst>
                                      </p:cBhvr>
                                      <p:to>
                                        <p:strVal val="visible"/>
                                      </p:to>
                                    </p:set>
                                    <p:animEffect transition="in" filter="wipe(left)">
                                      <p:cBhvr>
                                        <p:cTn id="216" dur="1000"/>
                                        <p:tgtEl>
                                          <p:spTgt spid="266"/>
                                        </p:tgtEl>
                                      </p:cBhvr>
                                    </p:animEffect>
                                  </p:childTnLst>
                                </p:cTn>
                              </p:par>
                              <p:par>
                                <p:cTn id="217" presetID="22" presetClass="entr" presetSubtype="8" fill="hold" grpId="0" nodeType="withEffect">
                                  <p:stCondLst>
                                    <p:cond delay="5250"/>
                                  </p:stCondLst>
                                  <p:childTnLst>
                                    <p:set>
                                      <p:cBhvr>
                                        <p:cTn id="218" dur="1" fill="hold">
                                          <p:stCondLst>
                                            <p:cond delay="0"/>
                                          </p:stCondLst>
                                        </p:cTn>
                                        <p:tgtEl>
                                          <p:spTgt spid="270"/>
                                        </p:tgtEl>
                                        <p:attrNameLst>
                                          <p:attrName>style.visibility</p:attrName>
                                        </p:attrNameLst>
                                      </p:cBhvr>
                                      <p:to>
                                        <p:strVal val="visible"/>
                                      </p:to>
                                    </p:set>
                                    <p:animEffect transition="in" filter="wipe(left)">
                                      <p:cBhvr>
                                        <p:cTn id="219" dur="1000"/>
                                        <p:tgtEl>
                                          <p:spTgt spid="270"/>
                                        </p:tgtEl>
                                      </p:cBhvr>
                                    </p:animEffect>
                                  </p:childTnLst>
                                </p:cTn>
                              </p:par>
                              <p:par>
                                <p:cTn id="220" presetID="22" presetClass="entr" presetSubtype="8" fill="hold" nodeType="withEffect">
                                  <p:stCondLst>
                                    <p:cond delay="3750"/>
                                  </p:stCondLst>
                                  <p:childTnLst>
                                    <p:set>
                                      <p:cBhvr>
                                        <p:cTn id="221" dur="1" fill="hold">
                                          <p:stCondLst>
                                            <p:cond delay="0"/>
                                          </p:stCondLst>
                                        </p:cTn>
                                        <p:tgtEl>
                                          <p:spTgt spid="273"/>
                                        </p:tgtEl>
                                        <p:attrNameLst>
                                          <p:attrName>style.visibility</p:attrName>
                                        </p:attrNameLst>
                                      </p:cBhvr>
                                      <p:to>
                                        <p:strVal val="visible"/>
                                      </p:to>
                                    </p:set>
                                    <p:animEffect transition="in" filter="wipe(left)">
                                      <p:cBhvr>
                                        <p:cTn id="222" dur="1000"/>
                                        <p:tgtEl>
                                          <p:spTgt spid="273"/>
                                        </p:tgtEl>
                                      </p:cBhvr>
                                    </p:animEffect>
                                  </p:childTnLst>
                                </p:cTn>
                              </p:par>
                              <p:par>
                                <p:cTn id="223" presetID="22" presetClass="entr" presetSubtype="8" fill="hold" grpId="0" nodeType="withEffect">
                                  <p:stCondLst>
                                    <p:cond delay="5250"/>
                                  </p:stCondLst>
                                  <p:childTnLst>
                                    <p:set>
                                      <p:cBhvr>
                                        <p:cTn id="224" dur="1" fill="hold">
                                          <p:stCondLst>
                                            <p:cond delay="0"/>
                                          </p:stCondLst>
                                        </p:cTn>
                                        <p:tgtEl>
                                          <p:spTgt spid="278"/>
                                        </p:tgtEl>
                                        <p:attrNameLst>
                                          <p:attrName>style.visibility</p:attrName>
                                        </p:attrNameLst>
                                      </p:cBhvr>
                                      <p:to>
                                        <p:strVal val="visible"/>
                                      </p:to>
                                    </p:set>
                                    <p:animEffect transition="in" filter="wipe(left)">
                                      <p:cBhvr>
                                        <p:cTn id="225" dur="1000"/>
                                        <p:tgtEl>
                                          <p:spTgt spid="278"/>
                                        </p:tgtEl>
                                      </p:cBhvr>
                                    </p:animEffect>
                                  </p:childTnLst>
                                </p:cTn>
                              </p:par>
                              <p:par>
                                <p:cTn id="226" presetID="53" presetClass="entr" presetSubtype="16" fill="hold" grpId="0" nodeType="withEffect">
                                  <p:stCondLst>
                                    <p:cond delay="3750"/>
                                  </p:stCondLst>
                                  <p:childTnLst>
                                    <p:set>
                                      <p:cBhvr>
                                        <p:cTn id="227" dur="1" fill="hold">
                                          <p:stCondLst>
                                            <p:cond delay="0"/>
                                          </p:stCondLst>
                                        </p:cTn>
                                        <p:tgtEl>
                                          <p:spTgt spid="212"/>
                                        </p:tgtEl>
                                        <p:attrNameLst>
                                          <p:attrName>style.visibility</p:attrName>
                                        </p:attrNameLst>
                                      </p:cBhvr>
                                      <p:to>
                                        <p:strVal val="visible"/>
                                      </p:to>
                                    </p:set>
                                    <p:anim calcmode="lin" valueType="num">
                                      <p:cBhvr>
                                        <p:cTn id="228" dur="1000" fill="hold"/>
                                        <p:tgtEl>
                                          <p:spTgt spid="212"/>
                                        </p:tgtEl>
                                        <p:attrNameLst>
                                          <p:attrName>ppt_w</p:attrName>
                                        </p:attrNameLst>
                                      </p:cBhvr>
                                      <p:tavLst>
                                        <p:tav tm="0">
                                          <p:val>
                                            <p:fltVal val="0"/>
                                          </p:val>
                                        </p:tav>
                                        <p:tav tm="100000">
                                          <p:val>
                                            <p:strVal val="#ppt_w"/>
                                          </p:val>
                                        </p:tav>
                                      </p:tavLst>
                                    </p:anim>
                                    <p:anim calcmode="lin" valueType="num">
                                      <p:cBhvr>
                                        <p:cTn id="229" dur="1000" fill="hold"/>
                                        <p:tgtEl>
                                          <p:spTgt spid="212"/>
                                        </p:tgtEl>
                                        <p:attrNameLst>
                                          <p:attrName>ppt_h</p:attrName>
                                        </p:attrNameLst>
                                      </p:cBhvr>
                                      <p:tavLst>
                                        <p:tav tm="0">
                                          <p:val>
                                            <p:fltVal val="0"/>
                                          </p:val>
                                        </p:tav>
                                        <p:tav tm="100000">
                                          <p:val>
                                            <p:strVal val="#ppt_h"/>
                                          </p:val>
                                        </p:tav>
                                      </p:tavLst>
                                    </p:anim>
                                    <p:animEffect transition="in" filter="fade">
                                      <p:cBhvr>
                                        <p:cTn id="230" dur="1000"/>
                                        <p:tgtEl>
                                          <p:spTgt spid="212"/>
                                        </p:tgtEl>
                                      </p:cBhvr>
                                    </p:animEffect>
                                  </p:childTnLst>
                                </p:cTn>
                              </p:par>
                              <p:par>
                                <p:cTn id="231" presetID="22" presetClass="entr" presetSubtype="8" fill="hold" grpId="0" nodeType="withEffect">
                                  <p:stCondLst>
                                    <p:cond delay="3750"/>
                                  </p:stCondLst>
                                  <p:childTnLst>
                                    <p:set>
                                      <p:cBhvr>
                                        <p:cTn id="232" dur="1" fill="hold">
                                          <p:stCondLst>
                                            <p:cond delay="0"/>
                                          </p:stCondLst>
                                        </p:cTn>
                                        <p:tgtEl>
                                          <p:spTgt spid="215"/>
                                        </p:tgtEl>
                                        <p:attrNameLst>
                                          <p:attrName>style.visibility</p:attrName>
                                        </p:attrNameLst>
                                      </p:cBhvr>
                                      <p:to>
                                        <p:strVal val="visible"/>
                                      </p:to>
                                    </p:set>
                                    <p:animEffect transition="in" filter="wipe(left)">
                                      <p:cBhvr>
                                        <p:cTn id="233" dur="1000"/>
                                        <p:tgtEl>
                                          <p:spTgt spid="215"/>
                                        </p:tgtEl>
                                      </p:cBhvr>
                                    </p:animEffect>
                                  </p:childTnLst>
                                </p:cTn>
                              </p:par>
                              <p:par>
                                <p:cTn id="234" presetID="53" presetClass="entr" presetSubtype="16" fill="hold" grpId="0" nodeType="withEffect">
                                  <p:stCondLst>
                                    <p:cond delay="4500"/>
                                  </p:stCondLst>
                                  <p:childTnLst>
                                    <p:set>
                                      <p:cBhvr>
                                        <p:cTn id="235" dur="1" fill="hold">
                                          <p:stCondLst>
                                            <p:cond delay="0"/>
                                          </p:stCondLst>
                                        </p:cTn>
                                        <p:tgtEl>
                                          <p:spTgt spid="214"/>
                                        </p:tgtEl>
                                        <p:attrNameLst>
                                          <p:attrName>style.visibility</p:attrName>
                                        </p:attrNameLst>
                                      </p:cBhvr>
                                      <p:to>
                                        <p:strVal val="visible"/>
                                      </p:to>
                                    </p:set>
                                    <p:anim calcmode="lin" valueType="num">
                                      <p:cBhvr>
                                        <p:cTn id="236" dur="1000" fill="hold"/>
                                        <p:tgtEl>
                                          <p:spTgt spid="214"/>
                                        </p:tgtEl>
                                        <p:attrNameLst>
                                          <p:attrName>ppt_w</p:attrName>
                                        </p:attrNameLst>
                                      </p:cBhvr>
                                      <p:tavLst>
                                        <p:tav tm="0">
                                          <p:val>
                                            <p:fltVal val="0"/>
                                          </p:val>
                                        </p:tav>
                                        <p:tav tm="100000">
                                          <p:val>
                                            <p:strVal val="#ppt_w"/>
                                          </p:val>
                                        </p:tav>
                                      </p:tavLst>
                                    </p:anim>
                                    <p:anim calcmode="lin" valueType="num">
                                      <p:cBhvr>
                                        <p:cTn id="237" dur="1000" fill="hold"/>
                                        <p:tgtEl>
                                          <p:spTgt spid="214"/>
                                        </p:tgtEl>
                                        <p:attrNameLst>
                                          <p:attrName>ppt_h</p:attrName>
                                        </p:attrNameLst>
                                      </p:cBhvr>
                                      <p:tavLst>
                                        <p:tav tm="0">
                                          <p:val>
                                            <p:fltVal val="0"/>
                                          </p:val>
                                        </p:tav>
                                        <p:tav tm="100000">
                                          <p:val>
                                            <p:strVal val="#ppt_h"/>
                                          </p:val>
                                        </p:tav>
                                      </p:tavLst>
                                    </p:anim>
                                    <p:animEffect transition="in" filter="fade">
                                      <p:cBhvr>
                                        <p:cTn id="238" dur="1000"/>
                                        <p:tgtEl>
                                          <p:spTgt spid="214"/>
                                        </p:tgtEl>
                                      </p:cBhvr>
                                    </p:animEffect>
                                  </p:childTnLst>
                                </p:cTn>
                              </p:par>
                              <p:par>
                                <p:cTn id="239" presetID="22" presetClass="entr" presetSubtype="8" fill="hold" grpId="0" nodeType="withEffect">
                                  <p:stCondLst>
                                    <p:cond delay="4500"/>
                                  </p:stCondLst>
                                  <p:childTnLst>
                                    <p:set>
                                      <p:cBhvr>
                                        <p:cTn id="240" dur="1" fill="hold">
                                          <p:stCondLst>
                                            <p:cond delay="0"/>
                                          </p:stCondLst>
                                        </p:cTn>
                                        <p:tgtEl>
                                          <p:spTgt spid="217"/>
                                        </p:tgtEl>
                                        <p:attrNameLst>
                                          <p:attrName>style.visibility</p:attrName>
                                        </p:attrNameLst>
                                      </p:cBhvr>
                                      <p:to>
                                        <p:strVal val="visible"/>
                                      </p:to>
                                    </p:set>
                                    <p:animEffect transition="in" filter="wipe(left)">
                                      <p:cBhvr>
                                        <p:cTn id="241" dur="1000"/>
                                        <p:tgtEl>
                                          <p:spTgt spid="217"/>
                                        </p:tgtEl>
                                      </p:cBhvr>
                                    </p:animEffect>
                                  </p:childTnLst>
                                </p:cTn>
                              </p:par>
                              <p:par>
                                <p:cTn id="242" presetID="53" presetClass="entr" presetSubtype="16" fill="hold" grpId="0" nodeType="withEffect">
                                  <p:stCondLst>
                                    <p:cond delay="5250"/>
                                  </p:stCondLst>
                                  <p:childTnLst>
                                    <p:set>
                                      <p:cBhvr>
                                        <p:cTn id="243" dur="1" fill="hold">
                                          <p:stCondLst>
                                            <p:cond delay="0"/>
                                          </p:stCondLst>
                                        </p:cTn>
                                        <p:tgtEl>
                                          <p:spTgt spid="213"/>
                                        </p:tgtEl>
                                        <p:attrNameLst>
                                          <p:attrName>style.visibility</p:attrName>
                                        </p:attrNameLst>
                                      </p:cBhvr>
                                      <p:to>
                                        <p:strVal val="visible"/>
                                      </p:to>
                                    </p:set>
                                    <p:anim calcmode="lin" valueType="num">
                                      <p:cBhvr>
                                        <p:cTn id="244" dur="1000" fill="hold"/>
                                        <p:tgtEl>
                                          <p:spTgt spid="213"/>
                                        </p:tgtEl>
                                        <p:attrNameLst>
                                          <p:attrName>ppt_w</p:attrName>
                                        </p:attrNameLst>
                                      </p:cBhvr>
                                      <p:tavLst>
                                        <p:tav tm="0">
                                          <p:val>
                                            <p:fltVal val="0"/>
                                          </p:val>
                                        </p:tav>
                                        <p:tav tm="100000">
                                          <p:val>
                                            <p:strVal val="#ppt_w"/>
                                          </p:val>
                                        </p:tav>
                                      </p:tavLst>
                                    </p:anim>
                                    <p:anim calcmode="lin" valueType="num">
                                      <p:cBhvr>
                                        <p:cTn id="245" dur="1000" fill="hold"/>
                                        <p:tgtEl>
                                          <p:spTgt spid="213"/>
                                        </p:tgtEl>
                                        <p:attrNameLst>
                                          <p:attrName>ppt_h</p:attrName>
                                        </p:attrNameLst>
                                      </p:cBhvr>
                                      <p:tavLst>
                                        <p:tav tm="0">
                                          <p:val>
                                            <p:fltVal val="0"/>
                                          </p:val>
                                        </p:tav>
                                        <p:tav tm="100000">
                                          <p:val>
                                            <p:strVal val="#ppt_h"/>
                                          </p:val>
                                        </p:tav>
                                      </p:tavLst>
                                    </p:anim>
                                    <p:animEffect transition="in" filter="fade">
                                      <p:cBhvr>
                                        <p:cTn id="246" dur="1000"/>
                                        <p:tgtEl>
                                          <p:spTgt spid="213"/>
                                        </p:tgtEl>
                                      </p:cBhvr>
                                    </p:animEffect>
                                  </p:childTnLst>
                                </p:cTn>
                              </p:par>
                              <p:par>
                                <p:cTn id="247" presetID="22" presetClass="entr" presetSubtype="8" fill="hold" grpId="0" nodeType="withEffect">
                                  <p:stCondLst>
                                    <p:cond delay="5250"/>
                                  </p:stCondLst>
                                  <p:childTnLst>
                                    <p:set>
                                      <p:cBhvr>
                                        <p:cTn id="248" dur="1" fill="hold">
                                          <p:stCondLst>
                                            <p:cond delay="0"/>
                                          </p:stCondLst>
                                        </p:cTn>
                                        <p:tgtEl>
                                          <p:spTgt spid="216"/>
                                        </p:tgtEl>
                                        <p:attrNameLst>
                                          <p:attrName>style.visibility</p:attrName>
                                        </p:attrNameLst>
                                      </p:cBhvr>
                                      <p:to>
                                        <p:strVal val="visible"/>
                                      </p:to>
                                    </p:set>
                                    <p:animEffect transition="in" filter="wipe(left)">
                                      <p:cBhvr>
                                        <p:cTn id="249" dur="10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 grpId="0" animBg="1"/>
      <p:bldP spid="215" grpId="0"/>
      <p:bldP spid="213" grpId="0" animBg="1"/>
      <p:bldP spid="216" grpId="0"/>
      <p:bldP spid="214" grpId="0" animBg="1"/>
      <p:bldP spid="217" grpId="0"/>
      <p:bldP spid="122" grpId="0"/>
      <p:bldP spid="202" grpId="0"/>
      <p:bldP spid="203" grpId="0"/>
      <p:bldP spid="204" grpId="0"/>
      <p:bldP spid="178" grpId="0" animBg="1"/>
      <p:bldP spid="210" grpId="0" animBg="1"/>
      <p:bldP spid="224" grpId="0" animBg="1"/>
      <p:bldP spid="227" grpId="0" animBg="1"/>
      <p:bldP spid="244" grpId="0" animBg="1"/>
      <p:bldP spid="247" grpId="0" animBg="1"/>
      <p:bldP spid="263" grpId="0" animBg="1"/>
      <p:bldP spid="270" grpId="0" animBg="1"/>
      <p:bldP spid="27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8E3D660-4C9D-4E05-A7E9-AEFB473D52AF}"/>
              </a:ext>
            </a:extLst>
          </p:cNvPr>
          <p:cNvSpPr>
            <a:spLocks noGrp="1"/>
          </p:cNvSpPr>
          <p:nvPr>
            <p:ph type="sldNum" sz="quarter" idx="12"/>
          </p:nvPr>
        </p:nvSpPr>
        <p:spPr/>
        <p:txBody>
          <a:bodyPr/>
          <a:lstStyle/>
          <a:p>
            <a:fld id="{0994EF40-5A8D-EB43-8CF9-33945DB63878}" type="slidenum">
              <a:rPr lang="en-US" smtClean="0"/>
              <a:pPr/>
              <a:t>26</a:t>
            </a:fld>
            <a:endParaRPr lang="en-US" dirty="0"/>
          </a:p>
        </p:txBody>
      </p:sp>
      <p:grpSp>
        <p:nvGrpSpPr>
          <p:cNvPr id="45" name="Group 44">
            <a:extLst>
              <a:ext uri="{FF2B5EF4-FFF2-40B4-BE49-F238E27FC236}">
                <a16:creationId xmlns:a16="http://schemas.microsoft.com/office/drawing/2014/main" id="{1ED6D362-203C-4FCD-A915-BA0A3C5C98FC}"/>
              </a:ext>
            </a:extLst>
          </p:cNvPr>
          <p:cNvGrpSpPr/>
          <p:nvPr/>
        </p:nvGrpSpPr>
        <p:grpSpPr>
          <a:xfrm>
            <a:off x="3460704" y="992731"/>
            <a:ext cx="5604420" cy="477054"/>
            <a:chOff x="1541632" y="336301"/>
            <a:chExt cx="5604420" cy="477054"/>
          </a:xfrm>
        </p:grpSpPr>
        <p:sp>
          <p:nvSpPr>
            <p:cNvPr id="46" name="Rectangle 45">
              <a:extLst>
                <a:ext uri="{FF2B5EF4-FFF2-40B4-BE49-F238E27FC236}">
                  <a16:creationId xmlns:a16="http://schemas.microsoft.com/office/drawing/2014/main" id="{ABA9FCF1-CC84-441A-8BDF-6C8FDBB1464E}"/>
                </a:ext>
              </a:extLst>
            </p:cNvPr>
            <p:cNvSpPr/>
            <p:nvPr/>
          </p:nvSpPr>
          <p:spPr>
            <a:xfrm>
              <a:off x="1541632" y="642133"/>
              <a:ext cx="5604419"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3C82101E-966B-4775-A5A8-68E5B56EE5F5}"/>
                </a:ext>
              </a:extLst>
            </p:cNvPr>
            <p:cNvSpPr txBox="1"/>
            <p:nvPr/>
          </p:nvSpPr>
          <p:spPr>
            <a:xfrm>
              <a:off x="1541633" y="336301"/>
              <a:ext cx="5604419"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PRE VS. POST-SALES REVENUES</a:t>
              </a:r>
            </a:p>
          </p:txBody>
        </p:sp>
      </p:grpSp>
      <p:sp>
        <p:nvSpPr>
          <p:cNvPr id="49" name="TextBox 48">
            <a:extLst>
              <a:ext uri="{FF2B5EF4-FFF2-40B4-BE49-F238E27FC236}">
                <a16:creationId xmlns:a16="http://schemas.microsoft.com/office/drawing/2014/main" id="{D085A339-8244-4F5F-9917-9243E3FEAC46}"/>
              </a:ext>
            </a:extLst>
          </p:cNvPr>
          <p:cNvSpPr txBox="1"/>
          <p:nvPr/>
        </p:nvSpPr>
        <p:spPr>
          <a:xfrm rot="16200000">
            <a:off x="-857713" y="1351708"/>
            <a:ext cx="236314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Post Sales</a:t>
            </a:r>
          </a:p>
        </p:txBody>
      </p:sp>
      <p:sp>
        <p:nvSpPr>
          <p:cNvPr id="12" name="Freeform: Shape 11">
            <a:extLst>
              <a:ext uri="{FF2B5EF4-FFF2-40B4-BE49-F238E27FC236}">
                <a16:creationId xmlns:a16="http://schemas.microsoft.com/office/drawing/2014/main" id="{DFC325A0-522C-4611-9E00-00A5F8BBF66E}"/>
              </a:ext>
            </a:extLst>
          </p:cNvPr>
          <p:cNvSpPr/>
          <p:nvPr/>
        </p:nvSpPr>
        <p:spPr>
          <a:xfrm>
            <a:off x="1223048" y="1804247"/>
            <a:ext cx="10313861" cy="1555007"/>
          </a:xfrm>
          <a:custGeom>
            <a:avLst/>
            <a:gdLst>
              <a:gd name="connsiteX0" fmla="*/ 0 w 9215136"/>
              <a:gd name="connsiteY0" fmla="*/ 0 h 1389354"/>
              <a:gd name="connsiteX1" fmla="*/ 9215136 w 9215136"/>
              <a:gd name="connsiteY1" fmla="*/ 0 h 1389354"/>
              <a:gd name="connsiteX2" fmla="*/ 9215136 w 9215136"/>
              <a:gd name="connsiteY2" fmla="*/ 4708 h 1389354"/>
              <a:gd name="connsiteX3" fmla="*/ 9182739 w 9215136"/>
              <a:gd name="connsiteY3" fmla="*/ 30668 h 1389354"/>
              <a:gd name="connsiteX4" fmla="*/ 4607568 w 9215136"/>
              <a:gd name="connsiteY4" fmla="*/ 1389354 h 1389354"/>
              <a:gd name="connsiteX5" fmla="*/ 32397 w 9215136"/>
              <a:gd name="connsiteY5" fmla="*/ 30668 h 1389354"/>
              <a:gd name="connsiteX6" fmla="*/ 0 w 9215136"/>
              <a:gd name="connsiteY6" fmla="*/ 4708 h 1389354"/>
              <a:gd name="connsiteX7" fmla="*/ 0 w 9215136"/>
              <a:gd name="connsiteY7" fmla="*/ 0 h 1389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15136" h="1389354">
                <a:moveTo>
                  <a:pt x="0" y="0"/>
                </a:moveTo>
                <a:lnTo>
                  <a:pt x="9215136" y="0"/>
                </a:lnTo>
                <a:lnTo>
                  <a:pt x="9215136" y="4708"/>
                </a:lnTo>
                <a:lnTo>
                  <a:pt x="9182739" y="30668"/>
                </a:lnTo>
                <a:cubicBezTo>
                  <a:pt x="8095257" y="860452"/>
                  <a:pt x="6449499" y="1389354"/>
                  <a:pt x="4607568" y="1389354"/>
                </a:cubicBezTo>
                <a:cubicBezTo>
                  <a:pt x="2765637" y="1389354"/>
                  <a:pt x="1119879" y="860452"/>
                  <a:pt x="32397" y="30668"/>
                </a:cubicBezTo>
                <a:lnTo>
                  <a:pt x="0" y="4708"/>
                </a:lnTo>
                <a:lnTo>
                  <a:pt x="0" y="0"/>
                </a:lnTo>
                <a:close/>
              </a:path>
            </a:pathLst>
          </a:custGeom>
          <a:gradFill flip="none" rotWithShape="1">
            <a:gsLst>
              <a:gs pos="100000">
                <a:schemeClr val="bg1"/>
              </a:gs>
              <a:gs pos="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A92B87A7-4CCC-4170-BE1F-0967B2A1D42F}"/>
              </a:ext>
            </a:extLst>
          </p:cNvPr>
          <p:cNvSpPr/>
          <p:nvPr/>
        </p:nvSpPr>
        <p:spPr>
          <a:xfrm>
            <a:off x="1223048" y="4277525"/>
            <a:ext cx="10313861" cy="1555008"/>
          </a:xfrm>
          <a:custGeom>
            <a:avLst/>
            <a:gdLst>
              <a:gd name="connsiteX0" fmla="*/ 4607568 w 9215136"/>
              <a:gd name="connsiteY0" fmla="*/ 0 h 1389355"/>
              <a:gd name="connsiteX1" fmla="*/ 9182739 w 9215136"/>
              <a:gd name="connsiteY1" fmla="*/ 1358686 h 1389355"/>
              <a:gd name="connsiteX2" fmla="*/ 9215136 w 9215136"/>
              <a:gd name="connsiteY2" fmla="*/ 1384646 h 1389355"/>
              <a:gd name="connsiteX3" fmla="*/ 9215136 w 9215136"/>
              <a:gd name="connsiteY3" fmla="*/ 1389355 h 1389355"/>
              <a:gd name="connsiteX4" fmla="*/ 0 w 9215136"/>
              <a:gd name="connsiteY4" fmla="*/ 1389355 h 1389355"/>
              <a:gd name="connsiteX5" fmla="*/ 0 w 9215136"/>
              <a:gd name="connsiteY5" fmla="*/ 1384646 h 1389355"/>
              <a:gd name="connsiteX6" fmla="*/ 32397 w 9215136"/>
              <a:gd name="connsiteY6" fmla="*/ 1358686 h 1389355"/>
              <a:gd name="connsiteX7" fmla="*/ 4607568 w 9215136"/>
              <a:gd name="connsiteY7" fmla="*/ 0 h 1389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15136" h="1389355">
                <a:moveTo>
                  <a:pt x="4607568" y="0"/>
                </a:moveTo>
                <a:cubicBezTo>
                  <a:pt x="6449499" y="0"/>
                  <a:pt x="8095257" y="528902"/>
                  <a:pt x="9182739" y="1358686"/>
                </a:cubicBezTo>
                <a:lnTo>
                  <a:pt x="9215136" y="1384646"/>
                </a:lnTo>
                <a:lnTo>
                  <a:pt x="9215136" y="1389355"/>
                </a:lnTo>
                <a:lnTo>
                  <a:pt x="0" y="1389355"/>
                </a:lnTo>
                <a:lnTo>
                  <a:pt x="0" y="1384646"/>
                </a:lnTo>
                <a:lnTo>
                  <a:pt x="32397" y="1358686"/>
                </a:lnTo>
                <a:cubicBezTo>
                  <a:pt x="1119879" y="528902"/>
                  <a:pt x="2765637" y="0"/>
                  <a:pt x="4607568" y="0"/>
                </a:cubicBezTo>
                <a:close/>
              </a:path>
            </a:pathLst>
          </a:custGeom>
          <a:gradFill flip="none" rotWithShape="1">
            <a:gsLst>
              <a:gs pos="100000">
                <a:schemeClr val="bg1"/>
              </a:gs>
              <a:gs pos="0">
                <a:schemeClr val="bg1">
                  <a:alpha val="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1D853680-3BBA-4B3A-8F60-37631522DDF7}"/>
              </a:ext>
            </a:extLst>
          </p:cNvPr>
          <p:cNvSpPr/>
          <p:nvPr/>
        </p:nvSpPr>
        <p:spPr>
          <a:xfrm>
            <a:off x="6381961" y="3183027"/>
            <a:ext cx="412473" cy="1257061"/>
          </a:xfrm>
          <a:custGeom>
            <a:avLst/>
            <a:gdLst>
              <a:gd name="connsiteX0" fmla="*/ 517609 w 512725"/>
              <a:gd name="connsiteY0" fmla="*/ 787156 h 1562592"/>
              <a:gd name="connsiteX1" fmla="*/ 99615 w 512725"/>
              <a:gd name="connsiteY1" fmla="*/ 1574312 h 1562592"/>
              <a:gd name="connsiteX2" fmla="*/ 0 w 512725"/>
              <a:gd name="connsiteY2" fmla="*/ 1551727 h 1562592"/>
              <a:gd name="connsiteX3" fmla="*/ 99615 w 512725"/>
              <a:gd name="connsiteY3" fmla="*/ 1479091 h 1562592"/>
              <a:gd name="connsiteX4" fmla="*/ 318134 w 512725"/>
              <a:gd name="connsiteY4" fmla="*/ 787156 h 1562592"/>
              <a:gd name="connsiteX5" fmla="*/ 99615 w 512725"/>
              <a:gd name="connsiteY5" fmla="*/ 95220 h 1562592"/>
              <a:gd name="connsiteX6" fmla="*/ 0 w 512725"/>
              <a:gd name="connsiteY6" fmla="*/ 22584 h 1562592"/>
              <a:gd name="connsiteX7" fmla="*/ 99615 w 512725"/>
              <a:gd name="connsiteY7" fmla="*/ 0 h 1562592"/>
              <a:gd name="connsiteX8" fmla="*/ 517609 w 512725"/>
              <a:gd name="connsiteY8" fmla="*/ 787156 h 156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2725" h="1562592">
                <a:moveTo>
                  <a:pt x="517609" y="787156"/>
                </a:moveTo>
                <a:cubicBezTo>
                  <a:pt x="517609" y="1221874"/>
                  <a:pt x="330464" y="1574312"/>
                  <a:pt x="99615" y="1574312"/>
                </a:cubicBezTo>
                <a:cubicBezTo>
                  <a:pt x="65311" y="1574312"/>
                  <a:pt x="31862" y="1566499"/>
                  <a:pt x="0" y="1551727"/>
                </a:cubicBezTo>
                <a:cubicBezTo>
                  <a:pt x="35158" y="1535491"/>
                  <a:pt x="68608" y="1510831"/>
                  <a:pt x="99615" y="1479091"/>
                </a:cubicBezTo>
                <a:cubicBezTo>
                  <a:pt x="229750" y="1345661"/>
                  <a:pt x="318134" y="1085880"/>
                  <a:pt x="318134" y="787156"/>
                </a:cubicBezTo>
                <a:cubicBezTo>
                  <a:pt x="318134" y="488432"/>
                  <a:pt x="229750" y="228651"/>
                  <a:pt x="99615" y="95220"/>
                </a:cubicBezTo>
                <a:cubicBezTo>
                  <a:pt x="68608" y="63480"/>
                  <a:pt x="35158" y="38821"/>
                  <a:pt x="0" y="22584"/>
                </a:cubicBezTo>
                <a:cubicBezTo>
                  <a:pt x="31862" y="7813"/>
                  <a:pt x="65311" y="0"/>
                  <a:pt x="99615" y="0"/>
                </a:cubicBezTo>
                <a:cubicBezTo>
                  <a:pt x="330464" y="0"/>
                  <a:pt x="517609" y="352438"/>
                  <a:pt x="517609" y="787156"/>
                </a:cubicBezTo>
                <a:close/>
              </a:path>
            </a:pathLst>
          </a:custGeom>
          <a:gradFill>
            <a:gsLst>
              <a:gs pos="100000">
                <a:schemeClr val="accent1">
                  <a:lumMod val="60000"/>
                  <a:lumOff val="40000"/>
                </a:schemeClr>
              </a:gs>
              <a:gs pos="0">
                <a:schemeClr val="accent1">
                  <a:lumMod val="20000"/>
                  <a:lumOff val="80000"/>
                </a:schemeClr>
              </a:gs>
            </a:gsLst>
            <a:lin ang="5400000" scaled="0"/>
          </a:gradFill>
          <a:ln w="1210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9" name="Freeform: Shape 8">
            <a:extLst>
              <a:ext uri="{FF2B5EF4-FFF2-40B4-BE49-F238E27FC236}">
                <a16:creationId xmlns:a16="http://schemas.microsoft.com/office/drawing/2014/main" id="{59A5070C-B501-462F-875E-9CE54AB2A029}"/>
              </a:ext>
            </a:extLst>
          </p:cNvPr>
          <p:cNvSpPr/>
          <p:nvPr/>
        </p:nvSpPr>
        <p:spPr>
          <a:xfrm>
            <a:off x="1223048" y="1809517"/>
            <a:ext cx="10313861" cy="4017745"/>
          </a:xfrm>
          <a:custGeom>
            <a:avLst/>
            <a:gdLst>
              <a:gd name="connsiteX0" fmla="*/ 0 w 9215136"/>
              <a:gd name="connsiteY0" fmla="*/ 0 h 3589739"/>
              <a:gd name="connsiteX1" fmla="*/ 32397 w 9215136"/>
              <a:gd name="connsiteY1" fmla="*/ 25960 h 3589739"/>
              <a:gd name="connsiteX2" fmla="*/ 4607568 w 9215136"/>
              <a:gd name="connsiteY2" fmla="*/ 1384646 h 3589739"/>
              <a:gd name="connsiteX3" fmla="*/ 9182739 w 9215136"/>
              <a:gd name="connsiteY3" fmla="*/ 25960 h 3589739"/>
              <a:gd name="connsiteX4" fmla="*/ 9215136 w 9215136"/>
              <a:gd name="connsiteY4" fmla="*/ 0 h 3589739"/>
              <a:gd name="connsiteX5" fmla="*/ 9215136 w 9215136"/>
              <a:gd name="connsiteY5" fmla="*/ 3589739 h 3589739"/>
              <a:gd name="connsiteX6" fmla="*/ 9182739 w 9215136"/>
              <a:gd name="connsiteY6" fmla="*/ 3563779 h 3589739"/>
              <a:gd name="connsiteX7" fmla="*/ 4607568 w 9215136"/>
              <a:gd name="connsiteY7" fmla="*/ 2205093 h 3589739"/>
              <a:gd name="connsiteX8" fmla="*/ 32397 w 9215136"/>
              <a:gd name="connsiteY8" fmla="*/ 3563779 h 3589739"/>
              <a:gd name="connsiteX9" fmla="*/ 0 w 9215136"/>
              <a:gd name="connsiteY9" fmla="*/ 3589739 h 3589739"/>
              <a:gd name="connsiteX10" fmla="*/ 0 w 9215136"/>
              <a:gd name="connsiteY10" fmla="*/ 0 h 358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15136" h="3589739">
                <a:moveTo>
                  <a:pt x="0" y="0"/>
                </a:moveTo>
                <a:lnTo>
                  <a:pt x="32397" y="25960"/>
                </a:lnTo>
                <a:cubicBezTo>
                  <a:pt x="1119879" y="855744"/>
                  <a:pt x="2765637" y="1384646"/>
                  <a:pt x="4607568" y="1384646"/>
                </a:cubicBezTo>
                <a:cubicBezTo>
                  <a:pt x="6449499" y="1384646"/>
                  <a:pt x="8095257" y="855744"/>
                  <a:pt x="9182739" y="25960"/>
                </a:cubicBezTo>
                <a:lnTo>
                  <a:pt x="9215136" y="0"/>
                </a:lnTo>
                <a:lnTo>
                  <a:pt x="9215136" y="3589739"/>
                </a:lnTo>
                <a:lnTo>
                  <a:pt x="9182739" y="3563779"/>
                </a:lnTo>
                <a:cubicBezTo>
                  <a:pt x="8095257" y="2733995"/>
                  <a:pt x="6449499" y="2205093"/>
                  <a:pt x="4607568" y="2205093"/>
                </a:cubicBezTo>
                <a:cubicBezTo>
                  <a:pt x="2765637" y="2205093"/>
                  <a:pt x="1119879" y="2733995"/>
                  <a:pt x="32397" y="3563779"/>
                </a:cubicBezTo>
                <a:lnTo>
                  <a:pt x="0" y="3589739"/>
                </a:lnTo>
                <a:lnTo>
                  <a:pt x="0" y="0"/>
                </a:lnTo>
                <a:close/>
              </a:path>
            </a:pathLst>
          </a:custGeom>
          <a:gradFill>
            <a:gsLst>
              <a:gs pos="0">
                <a:schemeClr val="bg2">
                  <a:lumMod val="50000"/>
                  <a:alpha val="0"/>
                </a:schemeClr>
              </a:gs>
              <a:gs pos="100000">
                <a:schemeClr val="accent4">
                  <a:alpha val="0"/>
                </a:schemeClr>
              </a:gs>
              <a:gs pos="35000">
                <a:schemeClr val="tx2">
                  <a:lumMod val="60000"/>
                  <a:lumOff val="40000"/>
                  <a:alpha val="40000"/>
                </a:schemeClr>
              </a:gs>
              <a:gs pos="65000">
                <a:schemeClr val="accent2">
                  <a:alpha val="20889"/>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AF8BD53-35A1-4F6C-A5B8-69F7D6E1AF42}"/>
              </a:ext>
            </a:extLst>
          </p:cNvPr>
          <p:cNvSpPr/>
          <p:nvPr/>
        </p:nvSpPr>
        <p:spPr>
          <a:xfrm>
            <a:off x="1229898" y="1809517"/>
            <a:ext cx="10300163" cy="1547764"/>
          </a:xfrm>
          <a:custGeom>
            <a:avLst/>
            <a:gdLst>
              <a:gd name="connsiteX0" fmla="*/ 7166420 w 7162800"/>
              <a:gd name="connsiteY0" fmla="*/ 0 h 1076325"/>
              <a:gd name="connsiteX1" fmla="*/ 7166420 w 7162800"/>
              <a:gd name="connsiteY1" fmla="*/ 3620 h 1076325"/>
              <a:gd name="connsiteX2" fmla="*/ 7141178 w 7162800"/>
              <a:gd name="connsiteY2" fmla="*/ 23813 h 1076325"/>
              <a:gd name="connsiteX3" fmla="*/ 3583210 w 7162800"/>
              <a:gd name="connsiteY3" fmla="*/ 1080326 h 1076325"/>
              <a:gd name="connsiteX4" fmla="*/ 25241 w 7162800"/>
              <a:gd name="connsiteY4" fmla="*/ 23813 h 1076325"/>
              <a:gd name="connsiteX5" fmla="*/ 0 w 7162800"/>
              <a:gd name="connsiteY5" fmla="*/ 3620 h 1076325"/>
              <a:gd name="connsiteX6" fmla="*/ 0 w 7162800"/>
              <a:gd name="connsiteY6" fmla="*/ 0 h 1076325"/>
              <a:gd name="connsiteX7" fmla="*/ 0 w 7162800"/>
              <a:gd name="connsiteY7" fmla="*/ 0 h 1076325"/>
              <a:gd name="connsiteX8" fmla="*/ 0 w 7162800"/>
              <a:gd name="connsiteY8"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2800" h="1076325">
                <a:moveTo>
                  <a:pt x="7166420" y="0"/>
                </a:moveTo>
                <a:lnTo>
                  <a:pt x="7166420" y="3620"/>
                </a:lnTo>
                <a:lnTo>
                  <a:pt x="7141178" y="23813"/>
                </a:lnTo>
                <a:cubicBezTo>
                  <a:pt x="6295454" y="669036"/>
                  <a:pt x="5015580" y="1080326"/>
                  <a:pt x="3583210" y="1080326"/>
                </a:cubicBezTo>
                <a:cubicBezTo>
                  <a:pt x="2150840" y="1080326"/>
                  <a:pt x="870871" y="669131"/>
                  <a:pt x="25241" y="23813"/>
                </a:cubicBezTo>
                <a:lnTo>
                  <a:pt x="0" y="3620"/>
                </a:lnTo>
                <a:lnTo>
                  <a:pt x="0" y="0"/>
                </a:lnTo>
                <a:lnTo>
                  <a:pt x="0" y="0"/>
                </a:lnTo>
                <a:lnTo>
                  <a:pt x="0" y="0"/>
                </a:lnTo>
              </a:path>
            </a:pathLst>
          </a:custGeom>
          <a:noFill/>
          <a:ln w="12700" cap="rnd">
            <a:gradFill>
              <a:gsLst>
                <a:gs pos="0">
                  <a:schemeClr val="tx2">
                    <a:lumMod val="20000"/>
                    <a:lumOff val="80000"/>
                  </a:schemeClr>
                </a:gs>
                <a:gs pos="50000">
                  <a:schemeClr val="tx2">
                    <a:lumMod val="60000"/>
                    <a:lumOff val="40000"/>
                  </a:schemeClr>
                </a:gs>
                <a:gs pos="100000">
                  <a:schemeClr val="accent2"/>
                </a:gs>
              </a:gsLst>
              <a:lin ang="0" scaled="0"/>
            </a:gradFill>
            <a:prstDash val="dash"/>
            <a:miter/>
            <a:headEnd type="triangle" w="lg" len="lg"/>
            <a:tailEnd type="none" w="lg" len="lg"/>
          </a:ln>
        </p:spPr>
        <p:txBody>
          <a:bodyPr rtlCol="0" anchor="ctr"/>
          <a:lstStyle/>
          <a:p>
            <a:endParaRPr lang="en-US"/>
          </a:p>
        </p:txBody>
      </p:sp>
      <p:sp>
        <p:nvSpPr>
          <p:cNvPr id="17" name="Freeform: Shape 16">
            <a:extLst>
              <a:ext uri="{FF2B5EF4-FFF2-40B4-BE49-F238E27FC236}">
                <a16:creationId xmlns:a16="http://schemas.microsoft.com/office/drawing/2014/main" id="{449B17AA-0544-427C-80BB-A8135D36114E}"/>
              </a:ext>
            </a:extLst>
          </p:cNvPr>
          <p:cNvSpPr/>
          <p:nvPr/>
        </p:nvSpPr>
        <p:spPr>
          <a:xfrm>
            <a:off x="1229898" y="4278405"/>
            <a:ext cx="10300163" cy="1547764"/>
          </a:xfrm>
          <a:custGeom>
            <a:avLst/>
            <a:gdLst>
              <a:gd name="connsiteX0" fmla="*/ 0 w 7162800"/>
              <a:gd name="connsiteY0" fmla="*/ 1080326 h 1076325"/>
              <a:gd name="connsiteX1" fmla="*/ 0 w 7162800"/>
              <a:gd name="connsiteY1" fmla="*/ 1076706 h 1076325"/>
              <a:gd name="connsiteX2" fmla="*/ 25241 w 7162800"/>
              <a:gd name="connsiteY2" fmla="*/ 1056513 h 1076325"/>
              <a:gd name="connsiteX3" fmla="*/ 3583210 w 7162800"/>
              <a:gd name="connsiteY3" fmla="*/ 0 h 1076325"/>
              <a:gd name="connsiteX4" fmla="*/ 3583210 w 7162800"/>
              <a:gd name="connsiteY4" fmla="*/ 0 h 1076325"/>
              <a:gd name="connsiteX5" fmla="*/ 7141178 w 7162800"/>
              <a:gd name="connsiteY5" fmla="*/ 1056513 h 1076325"/>
              <a:gd name="connsiteX6" fmla="*/ 7166420 w 7162800"/>
              <a:gd name="connsiteY6" fmla="*/ 1076706 h 1076325"/>
              <a:gd name="connsiteX7" fmla="*/ 7166420 w 7162800"/>
              <a:gd name="connsiteY7" fmla="*/ 1080326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2800" h="1076325">
                <a:moveTo>
                  <a:pt x="0" y="1080326"/>
                </a:moveTo>
                <a:lnTo>
                  <a:pt x="0" y="1076706"/>
                </a:lnTo>
                <a:lnTo>
                  <a:pt x="25241" y="1056513"/>
                </a:lnTo>
                <a:cubicBezTo>
                  <a:pt x="870966" y="411289"/>
                  <a:pt x="2150840" y="0"/>
                  <a:pt x="3583210" y="0"/>
                </a:cubicBezTo>
                <a:lnTo>
                  <a:pt x="3583210" y="0"/>
                </a:lnTo>
                <a:cubicBezTo>
                  <a:pt x="5015675" y="0"/>
                  <a:pt x="6295454" y="411289"/>
                  <a:pt x="7141178" y="1056513"/>
                </a:cubicBezTo>
                <a:lnTo>
                  <a:pt x="7166420" y="1076706"/>
                </a:lnTo>
                <a:lnTo>
                  <a:pt x="7166420" y="1080326"/>
                </a:lnTo>
              </a:path>
            </a:pathLst>
          </a:custGeom>
          <a:noFill/>
          <a:ln w="12700" cap="rnd">
            <a:gradFill>
              <a:gsLst>
                <a:gs pos="0">
                  <a:schemeClr val="tx2">
                    <a:lumMod val="20000"/>
                    <a:lumOff val="80000"/>
                  </a:schemeClr>
                </a:gs>
                <a:gs pos="50000">
                  <a:schemeClr val="tx2">
                    <a:lumMod val="60000"/>
                    <a:lumOff val="40000"/>
                  </a:schemeClr>
                </a:gs>
                <a:gs pos="100000">
                  <a:schemeClr val="accent2"/>
                </a:gs>
              </a:gsLst>
              <a:lin ang="0" scaled="0"/>
            </a:gradFill>
            <a:prstDash val="dash"/>
            <a:miter/>
            <a:headEnd w="lg" len="lg"/>
            <a:tailEnd type="triangle" w="lg" len="lg"/>
          </a:ln>
        </p:spPr>
        <p:txBody>
          <a:bodyPr rtlCol="0" anchor="ctr"/>
          <a:lstStyle/>
          <a:p>
            <a:endParaRPr lang="en-US"/>
          </a:p>
        </p:txBody>
      </p:sp>
      <p:sp>
        <p:nvSpPr>
          <p:cNvPr id="33" name="TextBox 32">
            <a:extLst>
              <a:ext uri="{FF2B5EF4-FFF2-40B4-BE49-F238E27FC236}">
                <a16:creationId xmlns:a16="http://schemas.microsoft.com/office/drawing/2014/main" id="{5E0DEF93-136F-4EBB-841A-C25D599E0381}"/>
              </a:ext>
            </a:extLst>
          </p:cNvPr>
          <p:cNvSpPr txBox="1"/>
          <p:nvPr/>
        </p:nvSpPr>
        <p:spPr>
          <a:xfrm>
            <a:off x="5596751" y="4659426"/>
            <a:ext cx="1566454" cy="338554"/>
          </a:xfrm>
          <a:prstGeom prst="rect">
            <a:avLst/>
          </a:prstGeom>
          <a:noFill/>
        </p:spPr>
        <p:txBody>
          <a:bodyPr wrap="none" rtlCol="0">
            <a:spAutoFit/>
          </a:bodyPr>
          <a:lstStyle/>
          <a:p>
            <a:pPr algn="ctr"/>
            <a:r>
              <a:rPr lang="en-US" sz="1600" b="1" dirty="0">
                <a:gradFill flip="none" rotWithShape="1">
                  <a:gsLst>
                    <a:gs pos="100000">
                      <a:schemeClr val="accent1"/>
                    </a:gs>
                    <a:gs pos="0">
                      <a:schemeClr val="accent3"/>
                    </a:gs>
                  </a:gsLst>
                  <a:path path="circle">
                    <a:fillToRect r="100000" b="100000"/>
                  </a:path>
                  <a:tileRect l="-100000" t="-100000"/>
                </a:gradFill>
                <a:latin typeface="Montserrat" panose="00000500000000000000" pitchFamily="50" charset="0"/>
              </a:rPr>
              <a:t>INITIAL SALE</a:t>
            </a:r>
          </a:p>
        </p:txBody>
      </p:sp>
      <p:sp>
        <p:nvSpPr>
          <p:cNvPr id="18" name="Freeform: Shape 17">
            <a:extLst>
              <a:ext uri="{FF2B5EF4-FFF2-40B4-BE49-F238E27FC236}">
                <a16:creationId xmlns:a16="http://schemas.microsoft.com/office/drawing/2014/main" id="{3264E934-FCFC-42C3-8221-5042A54D1DFF}"/>
              </a:ext>
            </a:extLst>
          </p:cNvPr>
          <p:cNvSpPr/>
          <p:nvPr/>
        </p:nvSpPr>
        <p:spPr>
          <a:xfrm>
            <a:off x="1229898" y="4089749"/>
            <a:ext cx="10300163" cy="1098221"/>
          </a:xfrm>
          <a:custGeom>
            <a:avLst/>
            <a:gdLst>
              <a:gd name="connsiteX0" fmla="*/ 0 w 7162800"/>
              <a:gd name="connsiteY0" fmla="*/ 1080326 h 1076325"/>
              <a:gd name="connsiteX1" fmla="*/ 0 w 7162800"/>
              <a:gd name="connsiteY1" fmla="*/ 1076706 h 1076325"/>
              <a:gd name="connsiteX2" fmla="*/ 25241 w 7162800"/>
              <a:gd name="connsiteY2" fmla="*/ 1056513 h 1076325"/>
              <a:gd name="connsiteX3" fmla="*/ 3583210 w 7162800"/>
              <a:gd name="connsiteY3" fmla="*/ 0 h 1076325"/>
              <a:gd name="connsiteX4" fmla="*/ 3583210 w 7162800"/>
              <a:gd name="connsiteY4" fmla="*/ 0 h 1076325"/>
              <a:gd name="connsiteX5" fmla="*/ 7141178 w 7162800"/>
              <a:gd name="connsiteY5" fmla="*/ 1056513 h 1076325"/>
              <a:gd name="connsiteX6" fmla="*/ 7166420 w 7162800"/>
              <a:gd name="connsiteY6" fmla="*/ 1076706 h 1076325"/>
              <a:gd name="connsiteX7" fmla="*/ 7166420 w 7162800"/>
              <a:gd name="connsiteY7" fmla="*/ 1080326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2800" h="1076325">
                <a:moveTo>
                  <a:pt x="0" y="1080326"/>
                </a:moveTo>
                <a:lnTo>
                  <a:pt x="0" y="1076706"/>
                </a:lnTo>
                <a:lnTo>
                  <a:pt x="25241" y="1056513"/>
                </a:lnTo>
                <a:cubicBezTo>
                  <a:pt x="870966" y="411289"/>
                  <a:pt x="2150840" y="0"/>
                  <a:pt x="3583210" y="0"/>
                </a:cubicBezTo>
                <a:lnTo>
                  <a:pt x="3583210" y="0"/>
                </a:lnTo>
                <a:cubicBezTo>
                  <a:pt x="5015675" y="0"/>
                  <a:pt x="6295454" y="411289"/>
                  <a:pt x="7141178" y="1056513"/>
                </a:cubicBezTo>
                <a:lnTo>
                  <a:pt x="7166420" y="1076706"/>
                </a:lnTo>
                <a:lnTo>
                  <a:pt x="7166420" y="1080326"/>
                </a:lnTo>
              </a:path>
            </a:pathLst>
          </a:custGeom>
          <a:noFill/>
          <a:ln w="9525" cap="rnd">
            <a:gradFill>
              <a:gsLst>
                <a:gs pos="0">
                  <a:schemeClr val="accent1">
                    <a:lumMod val="5000"/>
                    <a:lumOff val="95000"/>
                    <a:alpha val="0"/>
                  </a:schemeClr>
                </a:gs>
                <a:gs pos="50000">
                  <a:schemeClr val="bg1"/>
                </a:gs>
                <a:gs pos="100000">
                  <a:schemeClr val="bg1">
                    <a:alpha val="0"/>
                  </a:schemeClr>
                </a:gs>
              </a:gsLst>
              <a:lin ang="0" scaled="0"/>
            </a:gradFill>
            <a:prstDash val="sysDash"/>
            <a:miter/>
            <a:headEnd type="none" w="lg" len="lg"/>
            <a:tailEnd type="none" w="lg" len="lg"/>
          </a:ln>
        </p:spPr>
        <p:txBody>
          <a:bodyPr rtlCol="0" anchor="ctr"/>
          <a:lstStyle/>
          <a:p>
            <a:endParaRPr lang="en-US"/>
          </a:p>
        </p:txBody>
      </p:sp>
      <p:sp>
        <p:nvSpPr>
          <p:cNvPr id="19" name="Freeform: Shape 18">
            <a:extLst>
              <a:ext uri="{FF2B5EF4-FFF2-40B4-BE49-F238E27FC236}">
                <a16:creationId xmlns:a16="http://schemas.microsoft.com/office/drawing/2014/main" id="{859D81A2-F35A-490E-A5E7-D18C95430437}"/>
              </a:ext>
            </a:extLst>
          </p:cNvPr>
          <p:cNvSpPr/>
          <p:nvPr/>
        </p:nvSpPr>
        <p:spPr>
          <a:xfrm>
            <a:off x="1229898" y="2447717"/>
            <a:ext cx="10300163" cy="1098221"/>
          </a:xfrm>
          <a:custGeom>
            <a:avLst/>
            <a:gdLst>
              <a:gd name="connsiteX0" fmla="*/ 7166420 w 7162800"/>
              <a:gd name="connsiteY0" fmla="*/ 0 h 1076325"/>
              <a:gd name="connsiteX1" fmla="*/ 7166420 w 7162800"/>
              <a:gd name="connsiteY1" fmla="*/ 3620 h 1076325"/>
              <a:gd name="connsiteX2" fmla="*/ 7141178 w 7162800"/>
              <a:gd name="connsiteY2" fmla="*/ 23813 h 1076325"/>
              <a:gd name="connsiteX3" fmla="*/ 3583210 w 7162800"/>
              <a:gd name="connsiteY3" fmla="*/ 1080326 h 1076325"/>
              <a:gd name="connsiteX4" fmla="*/ 25241 w 7162800"/>
              <a:gd name="connsiteY4" fmla="*/ 23813 h 1076325"/>
              <a:gd name="connsiteX5" fmla="*/ 0 w 7162800"/>
              <a:gd name="connsiteY5" fmla="*/ 3620 h 1076325"/>
              <a:gd name="connsiteX6" fmla="*/ 0 w 7162800"/>
              <a:gd name="connsiteY6" fmla="*/ 0 h 1076325"/>
              <a:gd name="connsiteX7" fmla="*/ 0 w 7162800"/>
              <a:gd name="connsiteY7" fmla="*/ 0 h 1076325"/>
              <a:gd name="connsiteX8" fmla="*/ 0 w 7162800"/>
              <a:gd name="connsiteY8"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2800" h="1076325">
                <a:moveTo>
                  <a:pt x="7166420" y="0"/>
                </a:moveTo>
                <a:lnTo>
                  <a:pt x="7166420" y="3620"/>
                </a:lnTo>
                <a:lnTo>
                  <a:pt x="7141178" y="23813"/>
                </a:lnTo>
                <a:cubicBezTo>
                  <a:pt x="6295454" y="669036"/>
                  <a:pt x="5015580" y="1080326"/>
                  <a:pt x="3583210" y="1080326"/>
                </a:cubicBezTo>
                <a:cubicBezTo>
                  <a:pt x="2150840" y="1080326"/>
                  <a:pt x="870871" y="669131"/>
                  <a:pt x="25241" y="23813"/>
                </a:cubicBezTo>
                <a:lnTo>
                  <a:pt x="0" y="3620"/>
                </a:lnTo>
                <a:lnTo>
                  <a:pt x="0" y="0"/>
                </a:lnTo>
                <a:lnTo>
                  <a:pt x="0" y="0"/>
                </a:lnTo>
                <a:lnTo>
                  <a:pt x="0" y="0"/>
                </a:lnTo>
              </a:path>
            </a:pathLst>
          </a:custGeom>
          <a:noFill/>
          <a:ln w="9525" cap="rnd">
            <a:gradFill>
              <a:gsLst>
                <a:gs pos="0">
                  <a:schemeClr val="accent1">
                    <a:lumMod val="5000"/>
                    <a:lumOff val="95000"/>
                    <a:alpha val="0"/>
                  </a:schemeClr>
                </a:gs>
                <a:gs pos="50000">
                  <a:schemeClr val="bg1"/>
                </a:gs>
                <a:gs pos="100000">
                  <a:schemeClr val="bg1">
                    <a:alpha val="0"/>
                  </a:schemeClr>
                </a:gs>
              </a:gsLst>
              <a:lin ang="0" scaled="0"/>
            </a:gradFill>
            <a:prstDash val="sysDash"/>
            <a:miter/>
            <a:headEnd type="none" w="lg" len="lg"/>
            <a:tailEnd type="none" w="lg" len="lg"/>
          </a:ln>
        </p:spPr>
        <p:txBody>
          <a:bodyPr rtlCol="0" anchor="ctr"/>
          <a:lstStyle/>
          <a:p>
            <a:endParaRPr lang="en-US"/>
          </a:p>
        </p:txBody>
      </p:sp>
      <p:sp>
        <p:nvSpPr>
          <p:cNvPr id="20" name="Freeform: Shape 19">
            <a:extLst>
              <a:ext uri="{FF2B5EF4-FFF2-40B4-BE49-F238E27FC236}">
                <a16:creationId xmlns:a16="http://schemas.microsoft.com/office/drawing/2014/main" id="{875A8CD2-7DCC-4FF3-98EF-0F31E7CF386D}"/>
              </a:ext>
            </a:extLst>
          </p:cNvPr>
          <p:cNvSpPr/>
          <p:nvPr/>
        </p:nvSpPr>
        <p:spPr>
          <a:xfrm>
            <a:off x="1229898" y="3118422"/>
            <a:ext cx="10300163" cy="612706"/>
          </a:xfrm>
          <a:custGeom>
            <a:avLst/>
            <a:gdLst>
              <a:gd name="connsiteX0" fmla="*/ 7166420 w 7162800"/>
              <a:gd name="connsiteY0" fmla="*/ 0 h 1076325"/>
              <a:gd name="connsiteX1" fmla="*/ 7166420 w 7162800"/>
              <a:gd name="connsiteY1" fmla="*/ 3620 h 1076325"/>
              <a:gd name="connsiteX2" fmla="*/ 7141178 w 7162800"/>
              <a:gd name="connsiteY2" fmla="*/ 23813 h 1076325"/>
              <a:gd name="connsiteX3" fmla="*/ 3583210 w 7162800"/>
              <a:gd name="connsiteY3" fmla="*/ 1080326 h 1076325"/>
              <a:gd name="connsiteX4" fmla="*/ 25241 w 7162800"/>
              <a:gd name="connsiteY4" fmla="*/ 23813 h 1076325"/>
              <a:gd name="connsiteX5" fmla="*/ 0 w 7162800"/>
              <a:gd name="connsiteY5" fmla="*/ 3620 h 1076325"/>
              <a:gd name="connsiteX6" fmla="*/ 0 w 7162800"/>
              <a:gd name="connsiteY6" fmla="*/ 0 h 1076325"/>
              <a:gd name="connsiteX7" fmla="*/ 0 w 7162800"/>
              <a:gd name="connsiteY7" fmla="*/ 0 h 1076325"/>
              <a:gd name="connsiteX8" fmla="*/ 0 w 7162800"/>
              <a:gd name="connsiteY8" fmla="*/ 0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62800" h="1076325">
                <a:moveTo>
                  <a:pt x="7166420" y="0"/>
                </a:moveTo>
                <a:lnTo>
                  <a:pt x="7166420" y="3620"/>
                </a:lnTo>
                <a:lnTo>
                  <a:pt x="7141178" y="23813"/>
                </a:lnTo>
                <a:cubicBezTo>
                  <a:pt x="6295454" y="669036"/>
                  <a:pt x="5015580" y="1080326"/>
                  <a:pt x="3583210" y="1080326"/>
                </a:cubicBezTo>
                <a:cubicBezTo>
                  <a:pt x="2150840" y="1080326"/>
                  <a:pt x="870871" y="669131"/>
                  <a:pt x="25241" y="23813"/>
                </a:cubicBezTo>
                <a:lnTo>
                  <a:pt x="0" y="3620"/>
                </a:lnTo>
                <a:lnTo>
                  <a:pt x="0" y="0"/>
                </a:lnTo>
                <a:lnTo>
                  <a:pt x="0" y="0"/>
                </a:lnTo>
                <a:lnTo>
                  <a:pt x="0" y="0"/>
                </a:lnTo>
              </a:path>
            </a:pathLst>
          </a:custGeom>
          <a:noFill/>
          <a:ln w="9525" cap="rnd">
            <a:gradFill>
              <a:gsLst>
                <a:gs pos="20000">
                  <a:schemeClr val="accent1">
                    <a:lumMod val="5000"/>
                    <a:lumOff val="95000"/>
                    <a:alpha val="0"/>
                  </a:schemeClr>
                </a:gs>
                <a:gs pos="50000">
                  <a:schemeClr val="bg1"/>
                </a:gs>
                <a:gs pos="80000">
                  <a:schemeClr val="bg1">
                    <a:alpha val="0"/>
                  </a:schemeClr>
                </a:gs>
              </a:gsLst>
              <a:lin ang="0" scaled="0"/>
            </a:gradFill>
            <a:prstDash val="sysDash"/>
            <a:miter/>
            <a:headEnd type="none" w="lg" len="lg"/>
            <a:tailEnd type="none" w="lg" len="lg"/>
          </a:ln>
        </p:spPr>
        <p:txBody>
          <a:bodyPr rtlCol="0" anchor="ctr"/>
          <a:lstStyle/>
          <a:p>
            <a:endParaRPr lang="en-US"/>
          </a:p>
        </p:txBody>
      </p:sp>
      <p:sp>
        <p:nvSpPr>
          <p:cNvPr id="21" name="Freeform: Shape 20">
            <a:extLst>
              <a:ext uri="{FF2B5EF4-FFF2-40B4-BE49-F238E27FC236}">
                <a16:creationId xmlns:a16="http://schemas.microsoft.com/office/drawing/2014/main" id="{6DC5E7A7-AA8A-4924-8AC1-AF35362913CF}"/>
              </a:ext>
            </a:extLst>
          </p:cNvPr>
          <p:cNvSpPr/>
          <p:nvPr/>
        </p:nvSpPr>
        <p:spPr>
          <a:xfrm>
            <a:off x="1229898" y="3904560"/>
            <a:ext cx="10300163" cy="612706"/>
          </a:xfrm>
          <a:custGeom>
            <a:avLst/>
            <a:gdLst>
              <a:gd name="connsiteX0" fmla="*/ 0 w 7162800"/>
              <a:gd name="connsiteY0" fmla="*/ 1080326 h 1076325"/>
              <a:gd name="connsiteX1" fmla="*/ 0 w 7162800"/>
              <a:gd name="connsiteY1" fmla="*/ 1076706 h 1076325"/>
              <a:gd name="connsiteX2" fmla="*/ 25241 w 7162800"/>
              <a:gd name="connsiteY2" fmla="*/ 1056513 h 1076325"/>
              <a:gd name="connsiteX3" fmla="*/ 3583210 w 7162800"/>
              <a:gd name="connsiteY3" fmla="*/ 0 h 1076325"/>
              <a:gd name="connsiteX4" fmla="*/ 3583210 w 7162800"/>
              <a:gd name="connsiteY4" fmla="*/ 0 h 1076325"/>
              <a:gd name="connsiteX5" fmla="*/ 7141178 w 7162800"/>
              <a:gd name="connsiteY5" fmla="*/ 1056513 h 1076325"/>
              <a:gd name="connsiteX6" fmla="*/ 7166420 w 7162800"/>
              <a:gd name="connsiteY6" fmla="*/ 1076706 h 1076325"/>
              <a:gd name="connsiteX7" fmla="*/ 7166420 w 7162800"/>
              <a:gd name="connsiteY7" fmla="*/ 1080326 h 107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2800" h="1076325">
                <a:moveTo>
                  <a:pt x="0" y="1080326"/>
                </a:moveTo>
                <a:lnTo>
                  <a:pt x="0" y="1076706"/>
                </a:lnTo>
                <a:lnTo>
                  <a:pt x="25241" y="1056513"/>
                </a:lnTo>
                <a:cubicBezTo>
                  <a:pt x="870966" y="411289"/>
                  <a:pt x="2150840" y="0"/>
                  <a:pt x="3583210" y="0"/>
                </a:cubicBezTo>
                <a:lnTo>
                  <a:pt x="3583210" y="0"/>
                </a:lnTo>
                <a:cubicBezTo>
                  <a:pt x="5015675" y="0"/>
                  <a:pt x="6295454" y="411289"/>
                  <a:pt x="7141178" y="1056513"/>
                </a:cubicBezTo>
                <a:lnTo>
                  <a:pt x="7166420" y="1076706"/>
                </a:lnTo>
                <a:lnTo>
                  <a:pt x="7166420" y="1080326"/>
                </a:lnTo>
              </a:path>
            </a:pathLst>
          </a:custGeom>
          <a:noFill/>
          <a:ln w="9525" cap="rnd">
            <a:gradFill>
              <a:gsLst>
                <a:gs pos="20000">
                  <a:schemeClr val="accent1">
                    <a:lumMod val="5000"/>
                    <a:lumOff val="95000"/>
                    <a:alpha val="0"/>
                  </a:schemeClr>
                </a:gs>
                <a:gs pos="50000">
                  <a:schemeClr val="bg1"/>
                </a:gs>
                <a:gs pos="80000">
                  <a:schemeClr val="bg1">
                    <a:alpha val="0"/>
                  </a:schemeClr>
                </a:gs>
              </a:gsLst>
              <a:lin ang="0" scaled="0"/>
            </a:gradFill>
            <a:prstDash val="sysDash"/>
            <a:miter/>
            <a:headEnd type="none" w="lg" len="lg"/>
            <a:tailEnd type="none" w="lg" len="lg"/>
          </a:ln>
        </p:spPr>
        <p:txBody>
          <a:bodyPr rtlCol="0" anchor="ctr"/>
          <a:lstStyle/>
          <a:p>
            <a:endParaRPr lang="en-US"/>
          </a:p>
        </p:txBody>
      </p:sp>
      <p:sp>
        <p:nvSpPr>
          <p:cNvPr id="28" name="Freeform: Shape 27">
            <a:extLst>
              <a:ext uri="{FF2B5EF4-FFF2-40B4-BE49-F238E27FC236}">
                <a16:creationId xmlns:a16="http://schemas.microsoft.com/office/drawing/2014/main" id="{E908F342-2B30-4EBA-AC12-CFAE1CE04C85}"/>
              </a:ext>
            </a:extLst>
          </p:cNvPr>
          <p:cNvSpPr/>
          <p:nvPr/>
        </p:nvSpPr>
        <p:spPr>
          <a:xfrm>
            <a:off x="5965460" y="3183027"/>
            <a:ext cx="491040" cy="1257061"/>
          </a:xfrm>
          <a:custGeom>
            <a:avLst/>
            <a:gdLst>
              <a:gd name="connsiteX0" fmla="*/ 517731 w 610387"/>
              <a:gd name="connsiteY0" fmla="*/ 1551727 h 1562592"/>
              <a:gd name="connsiteX1" fmla="*/ 617346 w 610387"/>
              <a:gd name="connsiteY1" fmla="*/ 1574312 h 1562592"/>
              <a:gd name="connsiteX2" fmla="*/ 417871 w 610387"/>
              <a:gd name="connsiteY2" fmla="*/ 1574312 h 1562592"/>
              <a:gd name="connsiteX3" fmla="*/ 0 w 610387"/>
              <a:gd name="connsiteY3" fmla="*/ 787156 h 1562592"/>
              <a:gd name="connsiteX4" fmla="*/ 417871 w 610387"/>
              <a:gd name="connsiteY4" fmla="*/ 0 h 1562592"/>
              <a:gd name="connsiteX5" fmla="*/ 617346 w 610387"/>
              <a:gd name="connsiteY5" fmla="*/ 0 h 1562592"/>
              <a:gd name="connsiteX6" fmla="*/ 517731 w 610387"/>
              <a:gd name="connsiteY6" fmla="*/ 22584 h 1562592"/>
              <a:gd name="connsiteX7" fmla="*/ 417871 w 610387"/>
              <a:gd name="connsiteY7" fmla="*/ 95343 h 1562592"/>
              <a:gd name="connsiteX8" fmla="*/ 199475 w 610387"/>
              <a:gd name="connsiteY8" fmla="*/ 787156 h 1562592"/>
              <a:gd name="connsiteX9" fmla="*/ 417871 w 610387"/>
              <a:gd name="connsiteY9" fmla="*/ 1478969 h 1562592"/>
              <a:gd name="connsiteX10" fmla="*/ 517731 w 610387"/>
              <a:gd name="connsiteY10" fmla="*/ 1551727 h 1562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0387" h="1562592">
                <a:moveTo>
                  <a:pt x="517731" y="1551727"/>
                </a:moveTo>
                <a:cubicBezTo>
                  <a:pt x="549593" y="1566499"/>
                  <a:pt x="583042" y="1574312"/>
                  <a:pt x="617346" y="1574312"/>
                </a:cubicBezTo>
                <a:lnTo>
                  <a:pt x="417871" y="1574312"/>
                </a:lnTo>
                <a:cubicBezTo>
                  <a:pt x="187145" y="1574312"/>
                  <a:pt x="0" y="1221874"/>
                  <a:pt x="0" y="787156"/>
                </a:cubicBezTo>
                <a:cubicBezTo>
                  <a:pt x="0" y="352438"/>
                  <a:pt x="187145" y="0"/>
                  <a:pt x="417871" y="0"/>
                </a:cubicBezTo>
                <a:lnTo>
                  <a:pt x="617346" y="0"/>
                </a:lnTo>
                <a:cubicBezTo>
                  <a:pt x="583042" y="0"/>
                  <a:pt x="549593" y="7813"/>
                  <a:pt x="517731" y="22584"/>
                </a:cubicBezTo>
                <a:cubicBezTo>
                  <a:pt x="482450" y="38821"/>
                  <a:pt x="449001" y="63480"/>
                  <a:pt x="417871" y="95343"/>
                </a:cubicBezTo>
                <a:cubicBezTo>
                  <a:pt x="287737" y="228773"/>
                  <a:pt x="199475" y="488554"/>
                  <a:pt x="199475" y="787156"/>
                </a:cubicBezTo>
                <a:cubicBezTo>
                  <a:pt x="199475" y="1085758"/>
                  <a:pt x="287737" y="1345538"/>
                  <a:pt x="417871" y="1478969"/>
                </a:cubicBezTo>
                <a:cubicBezTo>
                  <a:pt x="449001" y="1510831"/>
                  <a:pt x="482450" y="1535491"/>
                  <a:pt x="517731" y="1551727"/>
                </a:cubicBezTo>
                <a:close/>
              </a:path>
            </a:pathLst>
          </a:custGeom>
          <a:gradFill>
            <a:gsLst>
              <a:gs pos="100000">
                <a:schemeClr val="accent1">
                  <a:alpha val="85000"/>
                </a:schemeClr>
              </a:gs>
              <a:gs pos="0">
                <a:schemeClr val="accent3">
                  <a:alpha val="85000"/>
                </a:schemeClr>
              </a:gs>
            </a:gsLst>
            <a:lin ang="5400000" scaled="0"/>
          </a:gradFill>
          <a:ln w="12102" cap="flat">
            <a:noFill/>
            <a:prstDash val="solid"/>
            <a:miter/>
          </a:ln>
        </p:spPr>
        <p:txBody>
          <a:bodyPr rtlCol="0" anchor="ctr"/>
          <a:lstStyle/>
          <a:p>
            <a:endParaRPr lang="en-US"/>
          </a:p>
        </p:txBody>
      </p:sp>
      <p:sp>
        <p:nvSpPr>
          <p:cNvPr id="37" name="TextBox 36">
            <a:extLst>
              <a:ext uri="{FF2B5EF4-FFF2-40B4-BE49-F238E27FC236}">
                <a16:creationId xmlns:a16="http://schemas.microsoft.com/office/drawing/2014/main" id="{4C5AEEEA-AAA4-4BD0-9E4F-8E4BC8499099}"/>
              </a:ext>
            </a:extLst>
          </p:cNvPr>
          <p:cNvSpPr txBox="1"/>
          <p:nvPr/>
        </p:nvSpPr>
        <p:spPr>
          <a:xfrm>
            <a:off x="1658893" y="3430858"/>
            <a:ext cx="2199963" cy="775064"/>
          </a:xfrm>
          <a:prstGeom prst="rect">
            <a:avLst/>
          </a:prstGeom>
          <a:noFill/>
        </p:spPr>
        <p:txBody>
          <a:bodyPr wrap="none" rtlCol="0">
            <a:spAutoFit/>
          </a:bodyPr>
          <a:lstStyle/>
          <a:p>
            <a:pPr algn="ctr"/>
            <a:r>
              <a:rPr lang="en-US" sz="2500" b="1" dirty="0">
                <a:gradFill flip="none" rotWithShape="1">
                  <a:gsLst>
                    <a:gs pos="100000">
                      <a:schemeClr val="tx2"/>
                    </a:gs>
                    <a:gs pos="0">
                      <a:schemeClr val="bg2">
                        <a:lumMod val="50000"/>
                      </a:schemeClr>
                    </a:gs>
                  </a:gsLst>
                  <a:path path="circle">
                    <a:fillToRect r="100000" b="100000"/>
                  </a:path>
                  <a:tileRect l="-100000" t="-100000"/>
                </a:gradFill>
                <a:latin typeface="Montserrat" panose="00000500000000000000" pitchFamily="50" charset="0"/>
              </a:rPr>
              <a:t>5-30%</a:t>
            </a:r>
          </a:p>
          <a:p>
            <a:r>
              <a:rPr lang="en-US" sz="1400" dirty="0">
                <a:gradFill flip="none" rotWithShape="1">
                  <a:gsLst>
                    <a:gs pos="100000">
                      <a:schemeClr val="tx2"/>
                    </a:gs>
                    <a:gs pos="0">
                      <a:schemeClr val="bg2">
                        <a:lumMod val="50000"/>
                      </a:schemeClr>
                    </a:gs>
                  </a:gsLst>
                  <a:path path="circle">
                    <a:fillToRect r="100000" b="100000"/>
                  </a:path>
                  <a:tileRect l="-100000" t="-100000"/>
                </a:gradFill>
                <a:latin typeface="Montserrat" panose="00000500000000000000" pitchFamily="50" charset="0"/>
              </a:rPr>
              <a:t>From the initial sale</a:t>
            </a:r>
          </a:p>
        </p:txBody>
      </p:sp>
      <p:sp>
        <p:nvSpPr>
          <p:cNvPr id="39" name="TextBox 38">
            <a:extLst>
              <a:ext uri="{FF2B5EF4-FFF2-40B4-BE49-F238E27FC236}">
                <a16:creationId xmlns:a16="http://schemas.microsoft.com/office/drawing/2014/main" id="{8CAC65DD-375F-4769-A635-52F4704EE4BA}"/>
              </a:ext>
            </a:extLst>
          </p:cNvPr>
          <p:cNvSpPr txBox="1"/>
          <p:nvPr/>
        </p:nvSpPr>
        <p:spPr>
          <a:xfrm>
            <a:off x="8255341" y="3310292"/>
            <a:ext cx="2901088" cy="1016195"/>
          </a:xfrm>
          <a:prstGeom prst="rect">
            <a:avLst/>
          </a:prstGeom>
          <a:noFill/>
        </p:spPr>
        <p:txBody>
          <a:bodyPr wrap="square" rtlCol="0">
            <a:spAutoFit/>
          </a:bodyPr>
          <a:lstStyle/>
          <a:p>
            <a:pPr algn="ctr"/>
            <a:r>
              <a:rPr lang="en-US" sz="2500" b="1" dirty="0">
                <a:gradFill flip="none" rotWithShape="1">
                  <a:gsLst>
                    <a:gs pos="100000">
                      <a:schemeClr val="accent2"/>
                    </a:gs>
                    <a:gs pos="0">
                      <a:schemeClr val="accent1">
                        <a:lumMod val="75000"/>
                      </a:schemeClr>
                    </a:gs>
                  </a:gsLst>
                  <a:path path="circle">
                    <a:fillToRect t="100000" r="100000"/>
                  </a:path>
                  <a:tileRect l="-100000" b="-100000"/>
                </a:gradFill>
                <a:latin typeface="Montserrat" panose="00000500000000000000" pitchFamily="50" charset="0"/>
              </a:rPr>
              <a:t>70-95%</a:t>
            </a:r>
          </a:p>
          <a:p>
            <a:pPr algn="ctr"/>
            <a:r>
              <a:rPr lang="en-US" sz="1400" dirty="0">
                <a:gradFill flip="none" rotWithShape="1">
                  <a:gsLst>
                    <a:gs pos="100000">
                      <a:schemeClr val="accent2"/>
                    </a:gs>
                    <a:gs pos="0">
                      <a:schemeClr val="accent1">
                        <a:lumMod val="75000"/>
                      </a:schemeClr>
                    </a:gs>
                  </a:gsLst>
                  <a:path path="circle">
                    <a:fillToRect t="100000" r="100000"/>
                  </a:path>
                  <a:tileRect l="-100000" b="-100000"/>
                </a:gradFill>
                <a:latin typeface="Montserrat" panose="00000500000000000000" pitchFamily="50" charset="0"/>
              </a:rPr>
              <a:t>Of revenues come from renewals and upsell</a:t>
            </a:r>
          </a:p>
        </p:txBody>
      </p:sp>
    </p:spTree>
    <p:extLst>
      <p:ext uri="{BB962C8B-B14F-4D97-AF65-F5344CB8AC3E}">
        <p14:creationId xmlns:p14="http://schemas.microsoft.com/office/powerpoint/2010/main" val="322835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5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3000"/>
                                        <p:tgtEl>
                                          <p:spTgt spid="17"/>
                                        </p:tgtEl>
                                      </p:cBhvr>
                                    </p:animEffect>
                                  </p:childTnLst>
                                </p:cTn>
                              </p:par>
                              <p:par>
                                <p:cTn id="8" presetID="22" presetClass="entr" presetSubtype="8" fill="hold" grpId="0" nodeType="withEffect">
                                  <p:stCondLst>
                                    <p:cond delay="250"/>
                                  </p:stCondLst>
                                  <p:childTnLst>
                                    <p:set>
                                      <p:cBhvr>
                                        <p:cTn id="9" dur="1" fill="hold">
                                          <p:stCondLst>
                                            <p:cond delay="0"/>
                                          </p:stCondLst>
                                        </p:cTn>
                                        <p:tgtEl>
                                          <p:spTgt spid="16"/>
                                        </p:tgtEl>
                                        <p:attrNameLst>
                                          <p:attrName>style.visibility</p:attrName>
                                        </p:attrNameLst>
                                      </p:cBhvr>
                                      <p:to>
                                        <p:strVal val="visible"/>
                                      </p:to>
                                    </p:set>
                                    <p:animEffect transition="in" filter="wipe(left)">
                                      <p:cBhvr>
                                        <p:cTn id="10" dur="3000"/>
                                        <p:tgtEl>
                                          <p:spTgt spid="16"/>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3000"/>
                                        <p:tgtEl>
                                          <p:spTgt spid="12"/>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3000"/>
                                        <p:tgtEl>
                                          <p:spTgt spid="11"/>
                                        </p:tgtEl>
                                      </p:cBhvr>
                                    </p:animEffect>
                                  </p:childTnLst>
                                </p:cTn>
                              </p:par>
                              <p:par>
                                <p:cTn id="17" presetID="22" presetClass="entr" presetSubtype="4" fill="hold" grpId="0" nodeType="withEffect">
                                  <p:stCondLst>
                                    <p:cond delay="500"/>
                                  </p:stCondLst>
                                  <p:childTnLst>
                                    <p:set>
                                      <p:cBhvr>
                                        <p:cTn id="18" dur="1" fill="hold">
                                          <p:stCondLst>
                                            <p:cond delay="0"/>
                                          </p:stCondLst>
                                        </p:cTn>
                                        <p:tgtEl>
                                          <p:spTgt spid="28"/>
                                        </p:tgtEl>
                                        <p:attrNameLst>
                                          <p:attrName>style.visibility</p:attrName>
                                        </p:attrNameLst>
                                      </p:cBhvr>
                                      <p:to>
                                        <p:strVal val="visible"/>
                                      </p:to>
                                    </p:set>
                                    <p:animEffect transition="in" filter="wipe(down)">
                                      <p:cBhvr>
                                        <p:cTn id="19" dur="1000"/>
                                        <p:tgtEl>
                                          <p:spTgt spid="28"/>
                                        </p:tgtEl>
                                      </p:cBhvr>
                                    </p:animEffect>
                                  </p:childTnLst>
                                </p:cTn>
                              </p:par>
                              <p:par>
                                <p:cTn id="20" presetID="22" presetClass="entr" presetSubtype="1" fill="hold" grpId="0" nodeType="withEffect">
                                  <p:stCondLst>
                                    <p:cond delay="1400"/>
                                  </p:stCondLst>
                                  <p:childTnLst>
                                    <p:set>
                                      <p:cBhvr>
                                        <p:cTn id="21" dur="1" fill="hold">
                                          <p:stCondLst>
                                            <p:cond delay="0"/>
                                          </p:stCondLst>
                                        </p:cTn>
                                        <p:tgtEl>
                                          <p:spTgt spid="29"/>
                                        </p:tgtEl>
                                        <p:attrNameLst>
                                          <p:attrName>style.visibility</p:attrName>
                                        </p:attrNameLst>
                                      </p:cBhvr>
                                      <p:to>
                                        <p:strVal val="visible"/>
                                      </p:to>
                                    </p:set>
                                    <p:animEffect transition="in" filter="wipe(up)">
                                      <p:cBhvr>
                                        <p:cTn id="22" dur="1000"/>
                                        <p:tgtEl>
                                          <p:spTgt spid="29"/>
                                        </p:tgtEl>
                                      </p:cBhvr>
                                    </p:animEffect>
                                  </p:childTnLst>
                                </p:cTn>
                              </p:par>
                              <p:par>
                                <p:cTn id="23" presetID="22" presetClass="entr" presetSubtype="8" fill="hold" grpId="0" nodeType="withEffect">
                                  <p:stCondLst>
                                    <p:cond delay="250"/>
                                  </p:stCondLst>
                                  <p:childTnLst>
                                    <p:set>
                                      <p:cBhvr>
                                        <p:cTn id="24" dur="1" fill="hold">
                                          <p:stCondLst>
                                            <p:cond delay="0"/>
                                          </p:stCondLst>
                                        </p:cTn>
                                        <p:tgtEl>
                                          <p:spTgt spid="19"/>
                                        </p:tgtEl>
                                        <p:attrNameLst>
                                          <p:attrName>style.visibility</p:attrName>
                                        </p:attrNameLst>
                                      </p:cBhvr>
                                      <p:to>
                                        <p:strVal val="visible"/>
                                      </p:to>
                                    </p:set>
                                    <p:animEffect transition="in" filter="wipe(left)">
                                      <p:cBhvr>
                                        <p:cTn id="25" dur="3000"/>
                                        <p:tgtEl>
                                          <p:spTgt spid="19"/>
                                        </p:tgtEl>
                                      </p:cBhvr>
                                    </p:animEffect>
                                  </p:childTnLst>
                                </p:cTn>
                              </p:par>
                              <p:par>
                                <p:cTn id="26" presetID="22" presetClass="entr" presetSubtype="8" fill="hold" grpId="0" nodeType="withEffect">
                                  <p:stCondLst>
                                    <p:cond delay="25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3000"/>
                                        <p:tgtEl>
                                          <p:spTgt spid="20"/>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9"/>
                                        </p:tgtEl>
                                        <p:attrNameLst>
                                          <p:attrName>style.visibility</p:attrName>
                                        </p:attrNameLst>
                                      </p:cBhvr>
                                      <p:to>
                                        <p:strVal val="visible"/>
                                      </p:to>
                                    </p:set>
                                    <p:animEffect transition="in" filter="wipe(left)">
                                      <p:cBhvr>
                                        <p:cTn id="31" dur="3000"/>
                                        <p:tgtEl>
                                          <p:spTgt spid="9"/>
                                        </p:tgtEl>
                                      </p:cBhvr>
                                    </p:animEffect>
                                  </p:childTnLst>
                                </p:cTn>
                              </p:par>
                              <p:par>
                                <p:cTn id="32" presetID="22" presetClass="entr" presetSubtype="8" fill="hold" grpId="0" nodeType="withEffect">
                                  <p:stCondLst>
                                    <p:cond delay="250"/>
                                  </p:stCondLst>
                                  <p:childTnLst>
                                    <p:set>
                                      <p:cBhvr>
                                        <p:cTn id="33" dur="1" fill="hold">
                                          <p:stCondLst>
                                            <p:cond delay="0"/>
                                          </p:stCondLst>
                                        </p:cTn>
                                        <p:tgtEl>
                                          <p:spTgt spid="21"/>
                                        </p:tgtEl>
                                        <p:attrNameLst>
                                          <p:attrName>style.visibility</p:attrName>
                                        </p:attrNameLst>
                                      </p:cBhvr>
                                      <p:to>
                                        <p:strVal val="visible"/>
                                      </p:to>
                                    </p:set>
                                    <p:animEffect transition="in" filter="wipe(left)">
                                      <p:cBhvr>
                                        <p:cTn id="34" dur="3000"/>
                                        <p:tgtEl>
                                          <p:spTgt spid="21"/>
                                        </p:tgtEl>
                                      </p:cBhvr>
                                    </p:animEffect>
                                  </p:childTnLst>
                                </p:cTn>
                              </p:par>
                              <p:par>
                                <p:cTn id="35" presetID="22" presetClass="entr" presetSubtype="8" fill="hold" grpId="0" nodeType="withEffect">
                                  <p:stCondLst>
                                    <p:cond delay="250"/>
                                  </p:stCondLst>
                                  <p:childTnLst>
                                    <p:set>
                                      <p:cBhvr>
                                        <p:cTn id="36" dur="1" fill="hold">
                                          <p:stCondLst>
                                            <p:cond delay="0"/>
                                          </p:stCondLst>
                                        </p:cTn>
                                        <p:tgtEl>
                                          <p:spTgt spid="18"/>
                                        </p:tgtEl>
                                        <p:attrNameLst>
                                          <p:attrName>style.visibility</p:attrName>
                                        </p:attrNameLst>
                                      </p:cBhvr>
                                      <p:to>
                                        <p:strVal val="visible"/>
                                      </p:to>
                                    </p:set>
                                    <p:animEffect transition="in" filter="wipe(left)">
                                      <p:cBhvr>
                                        <p:cTn id="37" dur="3000"/>
                                        <p:tgtEl>
                                          <p:spTgt spid="18"/>
                                        </p:tgtEl>
                                      </p:cBhvr>
                                    </p:animEffect>
                                  </p:childTnLst>
                                </p:cTn>
                              </p:par>
                              <p:par>
                                <p:cTn id="38" presetID="42" presetClass="entr" presetSubtype="0" fill="hold" grpId="0"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1000"/>
                                        <p:tgtEl>
                                          <p:spTgt spid="37"/>
                                        </p:tgtEl>
                                      </p:cBhvr>
                                    </p:animEffect>
                                    <p:anim calcmode="lin" valueType="num">
                                      <p:cBhvr>
                                        <p:cTn id="41" dur="1000" fill="hold"/>
                                        <p:tgtEl>
                                          <p:spTgt spid="37"/>
                                        </p:tgtEl>
                                        <p:attrNameLst>
                                          <p:attrName>ppt_x</p:attrName>
                                        </p:attrNameLst>
                                      </p:cBhvr>
                                      <p:tavLst>
                                        <p:tav tm="0">
                                          <p:val>
                                            <p:strVal val="#ppt_x"/>
                                          </p:val>
                                        </p:tav>
                                        <p:tav tm="100000">
                                          <p:val>
                                            <p:strVal val="#ppt_x"/>
                                          </p:val>
                                        </p:tav>
                                      </p:tavLst>
                                    </p:anim>
                                    <p:anim calcmode="lin" valueType="num">
                                      <p:cBhvr>
                                        <p:cTn id="42" dur="1000" fill="hold"/>
                                        <p:tgtEl>
                                          <p:spTgt spid="37"/>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250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1000"/>
                                        <p:tgtEl>
                                          <p:spTgt spid="39"/>
                                        </p:tgtEl>
                                      </p:cBhvr>
                                    </p:animEffect>
                                    <p:anim calcmode="lin" valueType="num">
                                      <p:cBhvr>
                                        <p:cTn id="46" dur="1000" fill="hold"/>
                                        <p:tgtEl>
                                          <p:spTgt spid="39"/>
                                        </p:tgtEl>
                                        <p:attrNameLst>
                                          <p:attrName>ppt_x</p:attrName>
                                        </p:attrNameLst>
                                      </p:cBhvr>
                                      <p:tavLst>
                                        <p:tav tm="0">
                                          <p:val>
                                            <p:strVal val="#ppt_x"/>
                                          </p:val>
                                        </p:tav>
                                        <p:tav tm="100000">
                                          <p:val>
                                            <p:strVal val="#ppt_x"/>
                                          </p:val>
                                        </p:tav>
                                      </p:tavLst>
                                    </p:anim>
                                    <p:anim calcmode="lin" valueType="num">
                                      <p:cBhvr>
                                        <p:cTn id="47" dur="1000" fill="hold"/>
                                        <p:tgtEl>
                                          <p:spTgt spid="39"/>
                                        </p:tgtEl>
                                        <p:attrNameLst>
                                          <p:attrName>ppt_y</p:attrName>
                                        </p:attrNameLst>
                                      </p:cBhvr>
                                      <p:tavLst>
                                        <p:tav tm="0">
                                          <p:val>
                                            <p:strVal val="#ppt_y+.1"/>
                                          </p:val>
                                        </p:tav>
                                        <p:tav tm="100000">
                                          <p:val>
                                            <p:strVal val="#ppt_y"/>
                                          </p:val>
                                        </p:tav>
                                      </p:tavLst>
                                    </p:anim>
                                  </p:childTnLst>
                                </p:cTn>
                              </p:par>
                              <p:par>
                                <p:cTn id="48" presetID="12" presetClass="entr" presetSubtype="1" fill="hold" grpId="0" nodeType="withEffect">
                                  <p:stCondLst>
                                    <p:cond delay="500"/>
                                  </p:stCondLst>
                                  <p:childTnLst>
                                    <p:set>
                                      <p:cBhvr>
                                        <p:cTn id="49" dur="1" fill="hold">
                                          <p:stCondLst>
                                            <p:cond delay="0"/>
                                          </p:stCondLst>
                                        </p:cTn>
                                        <p:tgtEl>
                                          <p:spTgt spid="33"/>
                                        </p:tgtEl>
                                        <p:attrNameLst>
                                          <p:attrName>style.visibility</p:attrName>
                                        </p:attrNameLst>
                                      </p:cBhvr>
                                      <p:to>
                                        <p:strVal val="visible"/>
                                      </p:to>
                                    </p:set>
                                    <p:anim calcmode="lin" valueType="num">
                                      <p:cBhvr additive="base">
                                        <p:cTn id="50" dur="1500"/>
                                        <p:tgtEl>
                                          <p:spTgt spid="33"/>
                                        </p:tgtEl>
                                        <p:attrNameLst>
                                          <p:attrName>ppt_y</p:attrName>
                                        </p:attrNameLst>
                                      </p:cBhvr>
                                      <p:tavLst>
                                        <p:tav tm="0">
                                          <p:val>
                                            <p:strVal val="#ppt_y-#ppt_h*1.125000"/>
                                          </p:val>
                                        </p:tav>
                                        <p:tav tm="100000">
                                          <p:val>
                                            <p:strVal val="#ppt_y"/>
                                          </p:val>
                                        </p:tav>
                                      </p:tavLst>
                                    </p:anim>
                                    <p:animEffect transition="in" filter="wipe(down)">
                                      <p:cBhvr>
                                        <p:cTn id="51" dur="1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1" grpId="0" animBg="1"/>
      <p:bldP spid="29" grpId="0" animBg="1"/>
      <p:bldP spid="9" grpId="0" animBg="1"/>
      <p:bldP spid="16" grpId="0" animBg="1"/>
      <p:bldP spid="17" grpId="0" animBg="1"/>
      <p:bldP spid="33" grpId="0"/>
      <p:bldP spid="18" grpId="0" animBg="1"/>
      <p:bldP spid="19" grpId="0" animBg="1"/>
      <p:bldP spid="20" grpId="0" animBg="1"/>
      <p:bldP spid="21" grpId="0" animBg="1"/>
      <p:bldP spid="28" grpId="0" animBg="1"/>
      <p:bldP spid="37" grpId="0"/>
      <p:bldP spid="3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ackground pattern&#10;&#10;Description automatically generated">
            <a:extLst>
              <a:ext uri="{FF2B5EF4-FFF2-40B4-BE49-F238E27FC236}">
                <a16:creationId xmlns:a16="http://schemas.microsoft.com/office/drawing/2014/main" id="{2DF4BA9B-82B3-DED3-8147-1B2059275732}"/>
              </a:ext>
            </a:extLst>
          </p:cNvPr>
          <p:cNvPicPr>
            <a:picLocks noChangeAspect="1"/>
          </p:cNvPicPr>
          <p:nvPr/>
        </p:nvPicPr>
        <p:blipFill rotWithShape="1">
          <a:blip r:embed="rId2">
            <a:duotone>
              <a:schemeClr val="accent5">
                <a:shade val="45000"/>
                <a:satMod val="135000"/>
              </a:schemeClr>
              <a:prstClr val="white"/>
            </a:duotone>
            <a:alphaModFix amt="44000"/>
          </a:blip>
          <a:srcRect r="6461"/>
          <a:stretch/>
        </p:blipFill>
        <p:spPr>
          <a:xfrm>
            <a:off x="660400" y="0"/>
            <a:ext cx="11531600" cy="6858000"/>
          </a:xfrm>
          <a:prstGeom prst="rect">
            <a:avLst/>
          </a:prstGeom>
        </p:spPr>
      </p:pic>
      <p:sp>
        <p:nvSpPr>
          <p:cNvPr id="2" name="Slide Number Placeholder 1">
            <a:extLst>
              <a:ext uri="{FF2B5EF4-FFF2-40B4-BE49-F238E27FC236}">
                <a16:creationId xmlns:a16="http://schemas.microsoft.com/office/drawing/2014/main" id="{537A52E3-93F1-4F13-97B2-1BE6E78E1690}"/>
              </a:ext>
            </a:extLst>
          </p:cNvPr>
          <p:cNvSpPr>
            <a:spLocks noGrp="1"/>
          </p:cNvSpPr>
          <p:nvPr>
            <p:ph type="sldNum" sz="quarter" idx="12"/>
          </p:nvPr>
        </p:nvSpPr>
        <p:spPr/>
        <p:txBody>
          <a:bodyPr/>
          <a:lstStyle/>
          <a:p>
            <a:fld id="{0994EF40-5A8D-EB43-8CF9-33945DB63878}" type="slidenum">
              <a:rPr lang="en-US" smtClean="0"/>
              <a:pPr/>
              <a:t>27</a:t>
            </a:fld>
            <a:endParaRPr lang="en-US" dirty="0"/>
          </a:p>
        </p:txBody>
      </p:sp>
      <p:sp>
        <p:nvSpPr>
          <p:cNvPr id="31" name="TextBox 30">
            <a:extLst>
              <a:ext uri="{FF2B5EF4-FFF2-40B4-BE49-F238E27FC236}">
                <a16:creationId xmlns:a16="http://schemas.microsoft.com/office/drawing/2014/main" id="{BDDC2892-9B3B-4DF2-BCEC-2CC1E33B26DF}"/>
              </a:ext>
            </a:extLst>
          </p:cNvPr>
          <p:cNvSpPr txBox="1"/>
          <p:nvPr/>
        </p:nvSpPr>
        <p:spPr>
          <a:xfrm rot="16200000">
            <a:off x="-857713" y="1351708"/>
            <a:ext cx="2363147"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Post Sales</a:t>
            </a:r>
          </a:p>
        </p:txBody>
      </p:sp>
      <p:grpSp>
        <p:nvGrpSpPr>
          <p:cNvPr id="11" name="Group 10">
            <a:extLst>
              <a:ext uri="{FF2B5EF4-FFF2-40B4-BE49-F238E27FC236}">
                <a16:creationId xmlns:a16="http://schemas.microsoft.com/office/drawing/2014/main" id="{D61DC311-7BC9-43F1-B71F-A95276284375}"/>
              </a:ext>
            </a:extLst>
          </p:cNvPr>
          <p:cNvGrpSpPr/>
          <p:nvPr/>
        </p:nvGrpSpPr>
        <p:grpSpPr>
          <a:xfrm>
            <a:off x="1200026" y="663841"/>
            <a:ext cx="4733988" cy="477054"/>
            <a:chOff x="1541633" y="336301"/>
            <a:chExt cx="4733988" cy="477054"/>
          </a:xfrm>
        </p:grpSpPr>
        <p:sp>
          <p:nvSpPr>
            <p:cNvPr id="12" name="Rectangle 11">
              <a:extLst>
                <a:ext uri="{FF2B5EF4-FFF2-40B4-BE49-F238E27FC236}">
                  <a16:creationId xmlns:a16="http://schemas.microsoft.com/office/drawing/2014/main" id="{19A19B72-38D6-450D-8ACF-500154B6CE8A}"/>
                </a:ext>
              </a:extLst>
            </p:cNvPr>
            <p:cNvSpPr/>
            <p:nvPr/>
          </p:nvSpPr>
          <p:spPr>
            <a:xfrm>
              <a:off x="1541633" y="642133"/>
              <a:ext cx="4733988"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TextBox 12">
              <a:extLst>
                <a:ext uri="{FF2B5EF4-FFF2-40B4-BE49-F238E27FC236}">
                  <a16:creationId xmlns:a16="http://schemas.microsoft.com/office/drawing/2014/main" id="{8591F43F-A1D9-4DB1-8C43-70B94F9FE1DD}"/>
                </a:ext>
              </a:extLst>
            </p:cNvPr>
            <p:cNvSpPr txBox="1"/>
            <p:nvPr/>
          </p:nvSpPr>
          <p:spPr>
            <a:xfrm>
              <a:off x="1541633" y="336301"/>
              <a:ext cx="4733988"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CROSS-SELLING STRATEGY</a:t>
              </a:r>
            </a:p>
          </p:txBody>
        </p:sp>
      </p:grpSp>
      <p:sp>
        <p:nvSpPr>
          <p:cNvPr id="43" name="Oval 42">
            <a:extLst>
              <a:ext uri="{FF2B5EF4-FFF2-40B4-BE49-F238E27FC236}">
                <a16:creationId xmlns:a16="http://schemas.microsoft.com/office/drawing/2014/main" id="{6B8CA2BD-A7A8-45F8-900A-32FC39569BD6}"/>
              </a:ext>
            </a:extLst>
          </p:cNvPr>
          <p:cNvSpPr/>
          <p:nvPr/>
        </p:nvSpPr>
        <p:spPr>
          <a:xfrm rot="5400000">
            <a:off x="5191311" y="1759707"/>
            <a:ext cx="3999140" cy="39991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2">
                  <a:lumMod val="50000"/>
                </a:schemeClr>
              </a:solidFill>
              <a:latin typeface="Montserrat" panose="00000500000000000000" pitchFamily="50" charset="0"/>
            </a:endParaRPr>
          </a:p>
        </p:txBody>
      </p:sp>
      <p:sp>
        <p:nvSpPr>
          <p:cNvPr id="44" name="Oval 43">
            <a:extLst>
              <a:ext uri="{FF2B5EF4-FFF2-40B4-BE49-F238E27FC236}">
                <a16:creationId xmlns:a16="http://schemas.microsoft.com/office/drawing/2014/main" id="{5C4517AA-2DA0-4480-98D5-C58A448585C5}"/>
              </a:ext>
            </a:extLst>
          </p:cNvPr>
          <p:cNvSpPr/>
          <p:nvPr/>
        </p:nvSpPr>
        <p:spPr>
          <a:xfrm rot="16200000">
            <a:off x="3608341" y="2158778"/>
            <a:ext cx="3200998" cy="320099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1">
                  <a:lumMod val="50000"/>
                </a:schemeClr>
              </a:solidFill>
              <a:latin typeface="Montserrat" panose="00000500000000000000" pitchFamily="50" charset="0"/>
            </a:endParaRPr>
          </a:p>
        </p:txBody>
      </p:sp>
      <p:sp>
        <p:nvSpPr>
          <p:cNvPr id="22" name="Oval 21">
            <a:extLst>
              <a:ext uri="{FF2B5EF4-FFF2-40B4-BE49-F238E27FC236}">
                <a16:creationId xmlns:a16="http://schemas.microsoft.com/office/drawing/2014/main" id="{F8978F84-062F-48FA-A9DE-198EE6ADEDF4}"/>
              </a:ext>
            </a:extLst>
          </p:cNvPr>
          <p:cNvSpPr/>
          <p:nvPr/>
        </p:nvSpPr>
        <p:spPr>
          <a:xfrm rot="5400000">
            <a:off x="5614428" y="2182824"/>
            <a:ext cx="3152906" cy="3152906"/>
          </a:xfrm>
          <a:prstGeom prst="ellipse">
            <a:avLst/>
          </a:prstGeom>
          <a:gradFill flip="none" rotWithShape="1">
            <a:gsLst>
              <a:gs pos="100000">
                <a:schemeClr val="accent3">
                  <a:alpha val="0"/>
                </a:schemeClr>
              </a:gs>
              <a:gs pos="0">
                <a:schemeClr val="accent2">
                  <a:alpha val="5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2">
                  <a:lumMod val="50000"/>
                </a:schemeClr>
              </a:solidFill>
              <a:latin typeface="Montserrat" panose="00000500000000000000" pitchFamily="50" charset="0"/>
            </a:endParaRPr>
          </a:p>
        </p:txBody>
      </p:sp>
      <p:sp>
        <p:nvSpPr>
          <p:cNvPr id="21" name="Oval 20">
            <a:extLst>
              <a:ext uri="{FF2B5EF4-FFF2-40B4-BE49-F238E27FC236}">
                <a16:creationId xmlns:a16="http://schemas.microsoft.com/office/drawing/2014/main" id="{D879D657-F6D7-481E-9EF4-31F857633CF3}"/>
              </a:ext>
            </a:extLst>
          </p:cNvPr>
          <p:cNvSpPr/>
          <p:nvPr/>
        </p:nvSpPr>
        <p:spPr>
          <a:xfrm rot="16200000">
            <a:off x="3947013" y="2497450"/>
            <a:ext cx="2523654" cy="2523654"/>
          </a:xfrm>
          <a:prstGeom prst="ellipse">
            <a:avLst/>
          </a:prstGeom>
          <a:gradFill flip="none" rotWithShape="1">
            <a:gsLst>
              <a:gs pos="100000">
                <a:schemeClr val="accent2">
                  <a:alpha val="0"/>
                </a:schemeClr>
              </a:gs>
              <a:gs pos="0">
                <a:schemeClr val="accent1">
                  <a:alpha val="4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1">
                  <a:lumMod val="50000"/>
                </a:schemeClr>
              </a:solidFill>
              <a:latin typeface="Montserrat" panose="00000500000000000000" pitchFamily="50" charset="0"/>
            </a:endParaRPr>
          </a:p>
        </p:txBody>
      </p:sp>
      <p:sp>
        <p:nvSpPr>
          <p:cNvPr id="27" name="Freeform: Shape 26">
            <a:extLst>
              <a:ext uri="{FF2B5EF4-FFF2-40B4-BE49-F238E27FC236}">
                <a16:creationId xmlns:a16="http://schemas.microsoft.com/office/drawing/2014/main" id="{D0A5BC8B-4A46-4434-8D1A-36FF7C95A83C}"/>
              </a:ext>
            </a:extLst>
          </p:cNvPr>
          <p:cNvSpPr/>
          <p:nvPr/>
        </p:nvSpPr>
        <p:spPr>
          <a:xfrm>
            <a:off x="5614428" y="2757382"/>
            <a:ext cx="856239" cy="2003790"/>
          </a:xfrm>
          <a:custGeom>
            <a:avLst/>
            <a:gdLst>
              <a:gd name="connsiteX0" fmla="*/ 359330 w 856239"/>
              <a:gd name="connsiteY0" fmla="*/ 0 h 2003790"/>
              <a:gd name="connsiteX1" fmla="*/ 397051 w 856239"/>
              <a:gd name="connsiteY1" fmla="*/ 28208 h 2003790"/>
              <a:gd name="connsiteX2" fmla="*/ 856239 w 856239"/>
              <a:gd name="connsiteY2" fmla="*/ 1001895 h 2003790"/>
              <a:gd name="connsiteX3" fmla="*/ 397051 w 856239"/>
              <a:gd name="connsiteY3" fmla="*/ 1975582 h 2003790"/>
              <a:gd name="connsiteX4" fmla="*/ 359330 w 856239"/>
              <a:gd name="connsiteY4" fmla="*/ 2003790 h 2003790"/>
              <a:gd name="connsiteX5" fmla="*/ 269233 w 856239"/>
              <a:gd name="connsiteY5" fmla="*/ 1883305 h 2003790"/>
              <a:gd name="connsiteX6" fmla="*/ 0 w 856239"/>
              <a:gd name="connsiteY6" fmla="*/ 1001895 h 2003790"/>
              <a:gd name="connsiteX7" fmla="*/ 269233 w 856239"/>
              <a:gd name="connsiteY7" fmla="*/ 120485 h 2003790"/>
              <a:gd name="connsiteX8" fmla="*/ 359330 w 856239"/>
              <a:gd name="connsiteY8" fmla="*/ 0 h 200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6239" h="2003790">
                <a:moveTo>
                  <a:pt x="359330" y="0"/>
                </a:moveTo>
                <a:lnTo>
                  <a:pt x="397051" y="28208"/>
                </a:lnTo>
                <a:cubicBezTo>
                  <a:pt x="677489" y="259646"/>
                  <a:pt x="856239" y="609896"/>
                  <a:pt x="856239" y="1001895"/>
                </a:cubicBezTo>
                <a:cubicBezTo>
                  <a:pt x="856239" y="1393895"/>
                  <a:pt x="677489" y="1744145"/>
                  <a:pt x="397051" y="1975582"/>
                </a:cubicBezTo>
                <a:lnTo>
                  <a:pt x="359330" y="2003790"/>
                </a:lnTo>
                <a:lnTo>
                  <a:pt x="269233" y="1883305"/>
                </a:lnTo>
                <a:cubicBezTo>
                  <a:pt x="99253" y="1631701"/>
                  <a:pt x="0" y="1328389"/>
                  <a:pt x="0" y="1001895"/>
                </a:cubicBezTo>
                <a:cubicBezTo>
                  <a:pt x="0" y="675401"/>
                  <a:pt x="99253" y="372089"/>
                  <a:pt x="269233" y="120485"/>
                </a:cubicBezTo>
                <a:lnTo>
                  <a:pt x="359330" y="0"/>
                </a:lnTo>
                <a:close/>
              </a:path>
            </a:pathLst>
          </a:custGeom>
          <a:gradFill flip="none" rotWithShape="1">
            <a:gsLst>
              <a:gs pos="0">
                <a:schemeClr val="accent1">
                  <a:alpha val="75000"/>
                </a:schemeClr>
              </a:gs>
              <a:gs pos="100000">
                <a:schemeClr val="accent2">
                  <a:alpha val="75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square" rtlCol="0" anchor="ctr">
            <a:noAutofit/>
          </a:bodyPr>
          <a:lstStyle/>
          <a:p>
            <a:pPr algn="ctr"/>
            <a:endParaRPr lang="en-US" sz="1500" b="1">
              <a:solidFill>
                <a:schemeClr val="accent2">
                  <a:lumMod val="50000"/>
                </a:schemeClr>
              </a:solidFill>
              <a:latin typeface="Montserrat" panose="00000500000000000000" pitchFamily="50" charset="0"/>
            </a:endParaRPr>
          </a:p>
        </p:txBody>
      </p:sp>
      <p:sp>
        <p:nvSpPr>
          <p:cNvPr id="10" name="TextBox 9">
            <a:extLst>
              <a:ext uri="{FF2B5EF4-FFF2-40B4-BE49-F238E27FC236}">
                <a16:creationId xmlns:a16="http://schemas.microsoft.com/office/drawing/2014/main" id="{453A2516-FC9C-472A-A6CC-C3BB982D8C10}"/>
              </a:ext>
            </a:extLst>
          </p:cNvPr>
          <p:cNvSpPr txBox="1"/>
          <p:nvPr/>
        </p:nvSpPr>
        <p:spPr>
          <a:xfrm>
            <a:off x="7010617" y="3405334"/>
            <a:ext cx="1189749" cy="707886"/>
          </a:xfrm>
          <a:prstGeom prst="rect">
            <a:avLst/>
          </a:prstGeom>
          <a:noFill/>
        </p:spPr>
        <p:txBody>
          <a:bodyPr wrap="none" rtlCol="0">
            <a:spAutoFit/>
          </a:bodyPr>
          <a:lstStyle/>
          <a:p>
            <a:pPr algn="ctr"/>
            <a:r>
              <a:rPr lang="en-US" sz="4000" dirty="0">
                <a:solidFill>
                  <a:schemeClr val="accent2">
                    <a:lumMod val="50000"/>
                  </a:schemeClr>
                </a:solidFill>
                <a:latin typeface="Montserrat" panose="00000500000000000000" pitchFamily="50" charset="0"/>
              </a:rPr>
              <a:t>55%</a:t>
            </a:r>
          </a:p>
        </p:txBody>
      </p:sp>
      <p:sp>
        <p:nvSpPr>
          <p:cNvPr id="45" name="TextBox 44">
            <a:extLst>
              <a:ext uri="{FF2B5EF4-FFF2-40B4-BE49-F238E27FC236}">
                <a16:creationId xmlns:a16="http://schemas.microsoft.com/office/drawing/2014/main" id="{B6D140FE-4638-46C5-8932-F7ADFE0CC386}"/>
              </a:ext>
            </a:extLst>
          </p:cNvPr>
          <p:cNvSpPr txBox="1"/>
          <p:nvPr/>
        </p:nvSpPr>
        <p:spPr>
          <a:xfrm>
            <a:off x="4326667" y="3482277"/>
            <a:ext cx="938077" cy="553998"/>
          </a:xfrm>
          <a:prstGeom prst="rect">
            <a:avLst/>
          </a:prstGeom>
          <a:noFill/>
        </p:spPr>
        <p:txBody>
          <a:bodyPr wrap="none" rtlCol="0">
            <a:spAutoFit/>
          </a:bodyPr>
          <a:lstStyle/>
          <a:p>
            <a:pPr algn="ctr"/>
            <a:r>
              <a:rPr lang="en-US" sz="3000" dirty="0">
                <a:solidFill>
                  <a:schemeClr val="accent1">
                    <a:lumMod val="50000"/>
                  </a:schemeClr>
                </a:solidFill>
                <a:latin typeface="Montserrat" panose="00000500000000000000" pitchFamily="50" charset="0"/>
              </a:rPr>
              <a:t>35%</a:t>
            </a:r>
          </a:p>
        </p:txBody>
      </p:sp>
      <p:sp>
        <p:nvSpPr>
          <p:cNvPr id="46" name="TextBox 45">
            <a:extLst>
              <a:ext uri="{FF2B5EF4-FFF2-40B4-BE49-F238E27FC236}">
                <a16:creationId xmlns:a16="http://schemas.microsoft.com/office/drawing/2014/main" id="{A67A190B-AECC-46BE-A522-4B0FEB31CF70}"/>
              </a:ext>
            </a:extLst>
          </p:cNvPr>
          <p:cNvSpPr txBox="1"/>
          <p:nvPr/>
        </p:nvSpPr>
        <p:spPr>
          <a:xfrm>
            <a:off x="5697602" y="3559222"/>
            <a:ext cx="684803" cy="400110"/>
          </a:xfrm>
          <a:prstGeom prst="rect">
            <a:avLst/>
          </a:prstGeom>
          <a:noFill/>
        </p:spPr>
        <p:txBody>
          <a:bodyPr wrap="none" rtlCol="0">
            <a:spAutoFit/>
          </a:bodyPr>
          <a:lstStyle/>
          <a:p>
            <a:pPr algn="ctr"/>
            <a:r>
              <a:rPr lang="en-US" sz="2000" b="1" dirty="0">
                <a:solidFill>
                  <a:schemeClr val="bg1"/>
                </a:solidFill>
                <a:latin typeface="Montserrat" panose="00000500000000000000" pitchFamily="50" charset="0"/>
              </a:rPr>
              <a:t>10%</a:t>
            </a:r>
          </a:p>
        </p:txBody>
      </p:sp>
      <p:sp>
        <p:nvSpPr>
          <p:cNvPr id="17" name="TextBox 16">
            <a:extLst>
              <a:ext uri="{FF2B5EF4-FFF2-40B4-BE49-F238E27FC236}">
                <a16:creationId xmlns:a16="http://schemas.microsoft.com/office/drawing/2014/main" id="{2C3E70AD-0BA3-4975-B8BB-9A14105F8822}"/>
              </a:ext>
            </a:extLst>
          </p:cNvPr>
          <p:cNvSpPr txBox="1"/>
          <p:nvPr/>
        </p:nvSpPr>
        <p:spPr>
          <a:xfrm>
            <a:off x="1748703" y="3465690"/>
            <a:ext cx="1373453" cy="583365"/>
          </a:xfrm>
          <a:prstGeom prst="rect">
            <a:avLst/>
          </a:prstGeom>
          <a:noFill/>
        </p:spPr>
        <p:txBody>
          <a:bodyPr wrap="none" rIns="182880" rtlCol="0">
            <a:spAutoFit/>
          </a:bodyPr>
          <a:lstStyle/>
          <a:p>
            <a:pPr algn="r">
              <a:lnSpc>
                <a:spcPts val="2000"/>
              </a:lnSpc>
            </a:pPr>
            <a:r>
              <a:rPr lang="en-US" sz="1400" dirty="0">
                <a:latin typeface="Montserrat" panose="00000500000000000000" pitchFamily="50" charset="0"/>
              </a:rPr>
              <a:t>Prospect for</a:t>
            </a:r>
          </a:p>
          <a:p>
            <a:pPr algn="r">
              <a:lnSpc>
                <a:spcPts val="2000"/>
              </a:lnSpc>
            </a:pPr>
            <a:r>
              <a:rPr lang="en-US" sz="1400" b="1" dirty="0">
                <a:solidFill>
                  <a:schemeClr val="accent1"/>
                </a:solidFill>
                <a:latin typeface="Montserrat" panose="00000500000000000000" pitchFamily="50" charset="0"/>
              </a:rPr>
              <a:t>Product B</a:t>
            </a:r>
          </a:p>
        </p:txBody>
      </p:sp>
      <p:sp>
        <p:nvSpPr>
          <p:cNvPr id="47" name="TextBox 46">
            <a:extLst>
              <a:ext uri="{FF2B5EF4-FFF2-40B4-BE49-F238E27FC236}">
                <a16:creationId xmlns:a16="http://schemas.microsoft.com/office/drawing/2014/main" id="{888E0171-8D26-4517-980E-D8C934C51209}"/>
              </a:ext>
            </a:extLst>
          </p:cNvPr>
          <p:cNvSpPr txBox="1"/>
          <p:nvPr/>
        </p:nvSpPr>
        <p:spPr>
          <a:xfrm>
            <a:off x="9676637" y="3465690"/>
            <a:ext cx="1373453" cy="583365"/>
          </a:xfrm>
          <a:prstGeom prst="rect">
            <a:avLst/>
          </a:prstGeom>
          <a:noFill/>
        </p:spPr>
        <p:txBody>
          <a:bodyPr wrap="none" lIns="182880" rtlCol="0">
            <a:spAutoFit/>
          </a:bodyPr>
          <a:lstStyle/>
          <a:p>
            <a:pPr>
              <a:lnSpc>
                <a:spcPts val="2000"/>
              </a:lnSpc>
            </a:pPr>
            <a:r>
              <a:rPr lang="en-US" sz="1400" dirty="0">
                <a:latin typeface="Montserrat" panose="00000500000000000000" pitchFamily="50" charset="0"/>
              </a:rPr>
              <a:t>Prospect for</a:t>
            </a:r>
          </a:p>
          <a:p>
            <a:pPr>
              <a:lnSpc>
                <a:spcPts val="2000"/>
              </a:lnSpc>
            </a:pPr>
            <a:r>
              <a:rPr lang="en-US" sz="1400" b="1" dirty="0">
                <a:solidFill>
                  <a:schemeClr val="accent2"/>
                </a:solidFill>
                <a:latin typeface="Montserrat" panose="00000500000000000000" pitchFamily="50" charset="0"/>
              </a:rPr>
              <a:t>Product A</a:t>
            </a:r>
          </a:p>
        </p:txBody>
      </p:sp>
      <p:sp>
        <p:nvSpPr>
          <p:cNvPr id="48" name="TextBox 47">
            <a:extLst>
              <a:ext uri="{FF2B5EF4-FFF2-40B4-BE49-F238E27FC236}">
                <a16:creationId xmlns:a16="http://schemas.microsoft.com/office/drawing/2014/main" id="{468E8529-8854-4F56-9B72-F9D557482B41}"/>
              </a:ext>
            </a:extLst>
          </p:cNvPr>
          <p:cNvSpPr txBox="1"/>
          <p:nvPr/>
        </p:nvSpPr>
        <p:spPr>
          <a:xfrm>
            <a:off x="5221789" y="5592323"/>
            <a:ext cx="1503938" cy="583365"/>
          </a:xfrm>
          <a:prstGeom prst="rect">
            <a:avLst/>
          </a:prstGeom>
          <a:noFill/>
        </p:spPr>
        <p:txBody>
          <a:bodyPr wrap="none" rtlCol="0">
            <a:spAutoFit/>
          </a:bodyPr>
          <a:lstStyle/>
          <a:p>
            <a:pPr algn="ctr">
              <a:lnSpc>
                <a:spcPts val="2000"/>
              </a:lnSpc>
            </a:pPr>
            <a:r>
              <a:rPr lang="en-US" sz="1400" dirty="0">
                <a:latin typeface="Montserrat" panose="00000500000000000000" pitchFamily="50" charset="0"/>
              </a:rPr>
              <a:t>Prospect for</a:t>
            </a:r>
          </a:p>
          <a:p>
            <a:pPr algn="ctr">
              <a:lnSpc>
                <a:spcPts val="2000"/>
              </a:lnSpc>
            </a:pPr>
            <a:r>
              <a:rPr lang="en-US" sz="1400" b="1" dirty="0">
                <a:gradFill flip="none" rotWithShape="1">
                  <a:gsLst>
                    <a:gs pos="100000">
                      <a:schemeClr val="accent1"/>
                    </a:gs>
                    <a:gs pos="0">
                      <a:schemeClr val="accent2"/>
                    </a:gs>
                  </a:gsLst>
                  <a:path path="circle">
                    <a:fillToRect r="100000" b="100000"/>
                  </a:path>
                  <a:tileRect l="-100000" t="-100000"/>
                </a:gradFill>
                <a:latin typeface="Montserrat" panose="00000500000000000000" pitchFamily="50" charset="0"/>
              </a:rPr>
              <a:t>Product A &amp; B</a:t>
            </a:r>
          </a:p>
        </p:txBody>
      </p:sp>
      <p:cxnSp>
        <p:nvCxnSpPr>
          <p:cNvPr id="51" name="Straight Connector 50">
            <a:extLst>
              <a:ext uri="{FF2B5EF4-FFF2-40B4-BE49-F238E27FC236}">
                <a16:creationId xmlns:a16="http://schemas.microsoft.com/office/drawing/2014/main" id="{193FF123-6150-425D-A736-BCCE327B2464}"/>
              </a:ext>
            </a:extLst>
          </p:cNvPr>
          <p:cNvCxnSpPr>
            <a:cxnSpLocks/>
            <a:stCxn id="27" idx="4"/>
            <a:endCxn id="48" idx="0"/>
          </p:cNvCxnSpPr>
          <p:nvPr/>
        </p:nvCxnSpPr>
        <p:spPr>
          <a:xfrm>
            <a:off x="5973758" y="4761172"/>
            <a:ext cx="0" cy="831151"/>
          </a:xfrm>
          <a:prstGeom prst="line">
            <a:avLst/>
          </a:prstGeom>
          <a:ln w="12700" cap="rnd">
            <a:solidFill>
              <a:srgbClr val="61A8DE"/>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D96AF3F-CE29-4B0E-9F1F-41DE8B13BC11}"/>
              </a:ext>
            </a:extLst>
          </p:cNvPr>
          <p:cNvCxnSpPr>
            <a:cxnSpLocks/>
            <a:stCxn id="22" idx="0"/>
            <a:endCxn id="47" idx="1"/>
          </p:cNvCxnSpPr>
          <p:nvPr/>
        </p:nvCxnSpPr>
        <p:spPr>
          <a:xfrm flipV="1">
            <a:off x="8767334" y="3757373"/>
            <a:ext cx="909303" cy="1904"/>
          </a:xfrm>
          <a:prstGeom prst="line">
            <a:avLst/>
          </a:prstGeom>
          <a:ln w="12700" cap="rnd">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09CF7E6-3428-4012-BB8F-7DC8D12B980D}"/>
              </a:ext>
            </a:extLst>
          </p:cNvPr>
          <p:cNvCxnSpPr>
            <a:cxnSpLocks/>
            <a:stCxn id="17" idx="3"/>
            <a:endCxn id="21" idx="0"/>
          </p:cNvCxnSpPr>
          <p:nvPr/>
        </p:nvCxnSpPr>
        <p:spPr>
          <a:xfrm>
            <a:off x="3122156" y="3757373"/>
            <a:ext cx="824857" cy="1904"/>
          </a:xfrm>
          <a:prstGeom prst="line">
            <a:avLst/>
          </a:prstGeom>
          <a:ln w="12700" cap="rnd">
            <a:solidFill>
              <a:schemeClr val="accent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0097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2000" fill="hold"/>
                                        <p:tgtEl>
                                          <p:spTgt spid="43"/>
                                        </p:tgtEl>
                                        <p:attrNameLst>
                                          <p:attrName>ppt_w</p:attrName>
                                        </p:attrNameLst>
                                      </p:cBhvr>
                                      <p:tavLst>
                                        <p:tav tm="0">
                                          <p:val>
                                            <p:fltVal val="0"/>
                                          </p:val>
                                        </p:tav>
                                        <p:tav tm="100000">
                                          <p:val>
                                            <p:strVal val="#ppt_w"/>
                                          </p:val>
                                        </p:tav>
                                      </p:tavLst>
                                    </p:anim>
                                    <p:anim calcmode="lin" valueType="num">
                                      <p:cBhvr>
                                        <p:cTn id="8" dur="2000" fill="hold"/>
                                        <p:tgtEl>
                                          <p:spTgt spid="43"/>
                                        </p:tgtEl>
                                        <p:attrNameLst>
                                          <p:attrName>ppt_h</p:attrName>
                                        </p:attrNameLst>
                                      </p:cBhvr>
                                      <p:tavLst>
                                        <p:tav tm="0">
                                          <p:val>
                                            <p:fltVal val="0"/>
                                          </p:val>
                                        </p:tav>
                                        <p:tav tm="100000">
                                          <p:val>
                                            <p:strVal val="#ppt_h"/>
                                          </p:val>
                                        </p:tav>
                                      </p:tavLst>
                                    </p:anim>
                                    <p:animEffect transition="in" filter="fade">
                                      <p:cBhvr>
                                        <p:cTn id="9" dur="2000"/>
                                        <p:tgtEl>
                                          <p:spTgt spid="43"/>
                                        </p:tgtEl>
                                      </p:cBhvr>
                                    </p:animEffect>
                                  </p:childTnLst>
                                </p:cTn>
                              </p:par>
                              <p:par>
                                <p:cTn id="10" presetID="35" presetClass="path" presetSubtype="0" accel="50000" decel="50000" fill="hold" grpId="1" nodeType="withEffect">
                                  <p:stCondLst>
                                    <p:cond delay="0"/>
                                  </p:stCondLst>
                                  <p:childTnLst>
                                    <p:animMotion origin="layout" path="M 0.19545 1.85185E-6 L 2.5E-6 1.85185E-6 " pathEditMode="relative" rAng="0" ptsTypes="AA">
                                      <p:cBhvr>
                                        <p:cTn id="11" dur="2250" fill="hold"/>
                                        <p:tgtEl>
                                          <p:spTgt spid="43"/>
                                        </p:tgtEl>
                                        <p:attrNameLst>
                                          <p:attrName>ppt_x</p:attrName>
                                          <p:attrName>ppt_y</p:attrName>
                                        </p:attrNameLst>
                                      </p:cBhvr>
                                      <p:rCtr x="-9336" y="0"/>
                                    </p:animMotion>
                                  </p:childTnLst>
                                </p:cTn>
                              </p:par>
                              <p:par>
                                <p:cTn id="12" presetID="53" presetClass="entr" presetSubtype="16" fill="hold" grpId="0" nodeType="with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p:cTn id="14" dur="2000" fill="hold"/>
                                        <p:tgtEl>
                                          <p:spTgt spid="22"/>
                                        </p:tgtEl>
                                        <p:attrNameLst>
                                          <p:attrName>ppt_w</p:attrName>
                                        </p:attrNameLst>
                                      </p:cBhvr>
                                      <p:tavLst>
                                        <p:tav tm="0">
                                          <p:val>
                                            <p:fltVal val="0"/>
                                          </p:val>
                                        </p:tav>
                                        <p:tav tm="100000">
                                          <p:val>
                                            <p:strVal val="#ppt_w"/>
                                          </p:val>
                                        </p:tav>
                                      </p:tavLst>
                                    </p:anim>
                                    <p:anim calcmode="lin" valueType="num">
                                      <p:cBhvr>
                                        <p:cTn id="15" dur="2000" fill="hold"/>
                                        <p:tgtEl>
                                          <p:spTgt spid="22"/>
                                        </p:tgtEl>
                                        <p:attrNameLst>
                                          <p:attrName>ppt_h</p:attrName>
                                        </p:attrNameLst>
                                      </p:cBhvr>
                                      <p:tavLst>
                                        <p:tav tm="0">
                                          <p:val>
                                            <p:fltVal val="0"/>
                                          </p:val>
                                        </p:tav>
                                        <p:tav tm="100000">
                                          <p:val>
                                            <p:strVal val="#ppt_h"/>
                                          </p:val>
                                        </p:tav>
                                      </p:tavLst>
                                    </p:anim>
                                    <p:animEffect transition="in" filter="fade">
                                      <p:cBhvr>
                                        <p:cTn id="16" dur="2000"/>
                                        <p:tgtEl>
                                          <p:spTgt spid="22"/>
                                        </p:tgtEl>
                                      </p:cBhvr>
                                    </p:animEffect>
                                  </p:childTnLst>
                                </p:cTn>
                              </p:par>
                              <p:par>
                                <p:cTn id="17" presetID="35" presetClass="path" presetSubtype="0" accel="50000" decel="50000" fill="hold" grpId="1" nodeType="withEffect">
                                  <p:stCondLst>
                                    <p:cond delay="0"/>
                                  </p:stCondLst>
                                  <p:childTnLst>
                                    <p:animMotion origin="layout" path="M 0.19545 1.85185E-6 L 2.5E-6 1.85185E-6 " pathEditMode="relative" rAng="0" ptsTypes="AA">
                                      <p:cBhvr>
                                        <p:cTn id="18" dur="2250" fill="hold"/>
                                        <p:tgtEl>
                                          <p:spTgt spid="22"/>
                                        </p:tgtEl>
                                        <p:attrNameLst>
                                          <p:attrName>ppt_x</p:attrName>
                                          <p:attrName>ppt_y</p:attrName>
                                        </p:attrNameLst>
                                      </p:cBhvr>
                                      <p:rCtr x="-9336" y="0"/>
                                    </p:animMotion>
                                  </p:childTnLst>
                                </p:cTn>
                              </p:par>
                              <p:par>
                                <p:cTn id="19" presetID="53" presetClass="entr" presetSubtype="16"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p:cTn id="21" dur="2000" fill="hold"/>
                                        <p:tgtEl>
                                          <p:spTgt spid="21"/>
                                        </p:tgtEl>
                                        <p:attrNameLst>
                                          <p:attrName>ppt_w</p:attrName>
                                        </p:attrNameLst>
                                      </p:cBhvr>
                                      <p:tavLst>
                                        <p:tav tm="0">
                                          <p:val>
                                            <p:fltVal val="0"/>
                                          </p:val>
                                        </p:tav>
                                        <p:tav tm="100000">
                                          <p:val>
                                            <p:strVal val="#ppt_w"/>
                                          </p:val>
                                        </p:tav>
                                      </p:tavLst>
                                    </p:anim>
                                    <p:anim calcmode="lin" valueType="num">
                                      <p:cBhvr>
                                        <p:cTn id="22" dur="2000" fill="hold"/>
                                        <p:tgtEl>
                                          <p:spTgt spid="21"/>
                                        </p:tgtEl>
                                        <p:attrNameLst>
                                          <p:attrName>ppt_h</p:attrName>
                                        </p:attrNameLst>
                                      </p:cBhvr>
                                      <p:tavLst>
                                        <p:tav tm="0">
                                          <p:val>
                                            <p:fltVal val="0"/>
                                          </p:val>
                                        </p:tav>
                                        <p:tav tm="100000">
                                          <p:val>
                                            <p:strVal val="#ppt_h"/>
                                          </p:val>
                                        </p:tav>
                                      </p:tavLst>
                                    </p:anim>
                                    <p:animEffect transition="in" filter="fade">
                                      <p:cBhvr>
                                        <p:cTn id="23" dur="2000"/>
                                        <p:tgtEl>
                                          <p:spTgt spid="21"/>
                                        </p:tgtEl>
                                      </p:cBhvr>
                                    </p:animEffect>
                                  </p:childTnLst>
                                </p:cTn>
                              </p:par>
                              <p:par>
                                <p:cTn id="24" presetID="35" presetClass="path" presetSubtype="0" accel="50000" decel="50000" fill="hold" grpId="1" nodeType="withEffect">
                                  <p:stCondLst>
                                    <p:cond delay="0"/>
                                  </p:stCondLst>
                                  <p:childTnLst>
                                    <p:animMotion origin="layout" path="M -3.54167E-6 1.85185E-6 L -0.19544 1.85185E-6 " pathEditMode="relative" rAng="0" ptsTypes="AA">
                                      <p:cBhvr>
                                        <p:cTn id="25" dur="2250" spd="-100000" fill="hold"/>
                                        <p:tgtEl>
                                          <p:spTgt spid="21"/>
                                        </p:tgtEl>
                                        <p:attrNameLst>
                                          <p:attrName>ppt_x</p:attrName>
                                          <p:attrName>ppt_y</p:attrName>
                                        </p:attrNameLst>
                                      </p:cBhvr>
                                      <p:rCtr x="-9779" y="0"/>
                                    </p:animMotion>
                                  </p:childTnLst>
                                </p:cTn>
                              </p:par>
                              <p:par>
                                <p:cTn id="26" presetID="53" presetClass="entr" presetSubtype="16" fill="hold" grpId="0"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p:cTn id="28" dur="2000" fill="hold"/>
                                        <p:tgtEl>
                                          <p:spTgt spid="44"/>
                                        </p:tgtEl>
                                        <p:attrNameLst>
                                          <p:attrName>ppt_w</p:attrName>
                                        </p:attrNameLst>
                                      </p:cBhvr>
                                      <p:tavLst>
                                        <p:tav tm="0">
                                          <p:val>
                                            <p:fltVal val="0"/>
                                          </p:val>
                                        </p:tav>
                                        <p:tav tm="100000">
                                          <p:val>
                                            <p:strVal val="#ppt_w"/>
                                          </p:val>
                                        </p:tav>
                                      </p:tavLst>
                                    </p:anim>
                                    <p:anim calcmode="lin" valueType="num">
                                      <p:cBhvr>
                                        <p:cTn id="29" dur="2000" fill="hold"/>
                                        <p:tgtEl>
                                          <p:spTgt spid="44"/>
                                        </p:tgtEl>
                                        <p:attrNameLst>
                                          <p:attrName>ppt_h</p:attrName>
                                        </p:attrNameLst>
                                      </p:cBhvr>
                                      <p:tavLst>
                                        <p:tav tm="0">
                                          <p:val>
                                            <p:fltVal val="0"/>
                                          </p:val>
                                        </p:tav>
                                        <p:tav tm="100000">
                                          <p:val>
                                            <p:strVal val="#ppt_h"/>
                                          </p:val>
                                        </p:tav>
                                      </p:tavLst>
                                    </p:anim>
                                    <p:animEffect transition="in" filter="fade">
                                      <p:cBhvr>
                                        <p:cTn id="30" dur="2000"/>
                                        <p:tgtEl>
                                          <p:spTgt spid="44"/>
                                        </p:tgtEl>
                                      </p:cBhvr>
                                    </p:animEffect>
                                  </p:childTnLst>
                                </p:cTn>
                              </p:par>
                              <p:par>
                                <p:cTn id="31" presetID="35" presetClass="path" presetSubtype="0" accel="50000" decel="50000" fill="hold" grpId="1" nodeType="withEffect">
                                  <p:stCondLst>
                                    <p:cond delay="0"/>
                                  </p:stCondLst>
                                  <p:childTnLst>
                                    <p:animMotion origin="layout" path="M -3.54167E-6 1.85185E-6 L -0.19544 1.85185E-6 " pathEditMode="relative" rAng="0" ptsTypes="AA">
                                      <p:cBhvr>
                                        <p:cTn id="32" dur="2250" spd="-100000" fill="hold"/>
                                        <p:tgtEl>
                                          <p:spTgt spid="44"/>
                                        </p:tgtEl>
                                        <p:attrNameLst>
                                          <p:attrName>ppt_x</p:attrName>
                                          <p:attrName>ppt_y</p:attrName>
                                        </p:attrNameLst>
                                      </p:cBhvr>
                                      <p:rCtr x="-9779" y="0"/>
                                    </p:animMotion>
                                  </p:childTnLst>
                                </p:cTn>
                              </p:par>
                              <p:par>
                                <p:cTn id="33" presetID="10" presetClass="entr" presetSubtype="0" fill="hold" grpId="0" nodeType="withEffect">
                                  <p:stCondLst>
                                    <p:cond delay="200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23" presetClass="entr" presetSubtype="16" fill="hold" grpId="0" nodeType="withEffect">
                                  <p:stCondLst>
                                    <p:cond delay="2500"/>
                                  </p:stCondLst>
                                  <p:childTnLst>
                                    <p:set>
                                      <p:cBhvr>
                                        <p:cTn id="37" dur="1" fill="hold">
                                          <p:stCondLst>
                                            <p:cond delay="0"/>
                                          </p:stCondLst>
                                        </p:cTn>
                                        <p:tgtEl>
                                          <p:spTgt spid="46"/>
                                        </p:tgtEl>
                                        <p:attrNameLst>
                                          <p:attrName>style.visibility</p:attrName>
                                        </p:attrNameLst>
                                      </p:cBhvr>
                                      <p:to>
                                        <p:strVal val="visible"/>
                                      </p:to>
                                    </p:set>
                                    <p:anim calcmode="lin" valueType="num">
                                      <p:cBhvr>
                                        <p:cTn id="38" dur="1500" fill="hold"/>
                                        <p:tgtEl>
                                          <p:spTgt spid="46"/>
                                        </p:tgtEl>
                                        <p:attrNameLst>
                                          <p:attrName>ppt_w</p:attrName>
                                        </p:attrNameLst>
                                      </p:cBhvr>
                                      <p:tavLst>
                                        <p:tav tm="0">
                                          <p:val>
                                            <p:fltVal val="0"/>
                                          </p:val>
                                        </p:tav>
                                        <p:tav tm="100000">
                                          <p:val>
                                            <p:strVal val="#ppt_w"/>
                                          </p:val>
                                        </p:tav>
                                      </p:tavLst>
                                    </p:anim>
                                    <p:anim calcmode="lin" valueType="num">
                                      <p:cBhvr>
                                        <p:cTn id="39" dur="1500" fill="hold"/>
                                        <p:tgtEl>
                                          <p:spTgt spid="46"/>
                                        </p:tgtEl>
                                        <p:attrNameLst>
                                          <p:attrName>ppt_h</p:attrName>
                                        </p:attrNameLst>
                                      </p:cBhvr>
                                      <p:tavLst>
                                        <p:tav tm="0">
                                          <p:val>
                                            <p:fltVal val="0"/>
                                          </p:val>
                                        </p:tav>
                                        <p:tav tm="100000">
                                          <p:val>
                                            <p:strVal val="#ppt_h"/>
                                          </p:val>
                                        </p:tav>
                                      </p:tavLst>
                                    </p:anim>
                                  </p:childTnLst>
                                </p:cTn>
                              </p:par>
                              <p:par>
                                <p:cTn id="40" presetID="23" presetClass="entr" presetSubtype="16" fill="hold" grpId="0" nodeType="withEffect">
                                  <p:stCondLst>
                                    <p:cond delay="2500"/>
                                  </p:stCondLst>
                                  <p:childTnLst>
                                    <p:set>
                                      <p:cBhvr>
                                        <p:cTn id="41" dur="1" fill="hold">
                                          <p:stCondLst>
                                            <p:cond delay="0"/>
                                          </p:stCondLst>
                                        </p:cTn>
                                        <p:tgtEl>
                                          <p:spTgt spid="45"/>
                                        </p:tgtEl>
                                        <p:attrNameLst>
                                          <p:attrName>style.visibility</p:attrName>
                                        </p:attrNameLst>
                                      </p:cBhvr>
                                      <p:to>
                                        <p:strVal val="visible"/>
                                      </p:to>
                                    </p:set>
                                    <p:anim calcmode="lin" valueType="num">
                                      <p:cBhvr>
                                        <p:cTn id="42" dur="1500" fill="hold"/>
                                        <p:tgtEl>
                                          <p:spTgt spid="45"/>
                                        </p:tgtEl>
                                        <p:attrNameLst>
                                          <p:attrName>ppt_w</p:attrName>
                                        </p:attrNameLst>
                                      </p:cBhvr>
                                      <p:tavLst>
                                        <p:tav tm="0">
                                          <p:val>
                                            <p:fltVal val="0"/>
                                          </p:val>
                                        </p:tav>
                                        <p:tav tm="100000">
                                          <p:val>
                                            <p:strVal val="#ppt_w"/>
                                          </p:val>
                                        </p:tav>
                                      </p:tavLst>
                                    </p:anim>
                                    <p:anim calcmode="lin" valueType="num">
                                      <p:cBhvr>
                                        <p:cTn id="43" dur="1500" fill="hold"/>
                                        <p:tgtEl>
                                          <p:spTgt spid="45"/>
                                        </p:tgtEl>
                                        <p:attrNameLst>
                                          <p:attrName>ppt_h</p:attrName>
                                        </p:attrNameLst>
                                      </p:cBhvr>
                                      <p:tavLst>
                                        <p:tav tm="0">
                                          <p:val>
                                            <p:fltVal val="0"/>
                                          </p:val>
                                        </p:tav>
                                        <p:tav tm="100000">
                                          <p:val>
                                            <p:strVal val="#ppt_h"/>
                                          </p:val>
                                        </p:tav>
                                      </p:tavLst>
                                    </p:anim>
                                  </p:childTnLst>
                                </p:cTn>
                              </p:par>
                              <p:par>
                                <p:cTn id="44" presetID="23" presetClass="entr" presetSubtype="16" fill="hold" grpId="0" nodeType="withEffect">
                                  <p:stCondLst>
                                    <p:cond delay="2500"/>
                                  </p:stCondLst>
                                  <p:childTnLst>
                                    <p:set>
                                      <p:cBhvr>
                                        <p:cTn id="45" dur="1" fill="hold">
                                          <p:stCondLst>
                                            <p:cond delay="0"/>
                                          </p:stCondLst>
                                        </p:cTn>
                                        <p:tgtEl>
                                          <p:spTgt spid="10"/>
                                        </p:tgtEl>
                                        <p:attrNameLst>
                                          <p:attrName>style.visibility</p:attrName>
                                        </p:attrNameLst>
                                      </p:cBhvr>
                                      <p:to>
                                        <p:strVal val="visible"/>
                                      </p:to>
                                    </p:set>
                                    <p:anim calcmode="lin" valueType="num">
                                      <p:cBhvr>
                                        <p:cTn id="46" dur="1500" fill="hold"/>
                                        <p:tgtEl>
                                          <p:spTgt spid="10"/>
                                        </p:tgtEl>
                                        <p:attrNameLst>
                                          <p:attrName>ppt_w</p:attrName>
                                        </p:attrNameLst>
                                      </p:cBhvr>
                                      <p:tavLst>
                                        <p:tav tm="0">
                                          <p:val>
                                            <p:fltVal val="0"/>
                                          </p:val>
                                        </p:tav>
                                        <p:tav tm="100000">
                                          <p:val>
                                            <p:strVal val="#ppt_w"/>
                                          </p:val>
                                        </p:tav>
                                      </p:tavLst>
                                    </p:anim>
                                    <p:anim calcmode="lin" valueType="num">
                                      <p:cBhvr>
                                        <p:cTn id="47" dur="1500" fill="hold"/>
                                        <p:tgtEl>
                                          <p:spTgt spid="10"/>
                                        </p:tgtEl>
                                        <p:attrNameLst>
                                          <p:attrName>ppt_h</p:attrName>
                                        </p:attrNameLst>
                                      </p:cBhvr>
                                      <p:tavLst>
                                        <p:tav tm="0">
                                          <p:val>
                                            <p:fltVal val="0"/>
                                          </p:val>
                                        </p:tav>
                                        <p:tav tm="100000">
                                          <p:val>
                                            <p:strVal val="#ppt_h"/>
                                          </p:val>
                                        </p:tav>
                                      </p:tavLst>
                                    </p:anim>
                                  </p:childTnLst>
                                </p:cTn>
                              </p:par>
                              <p:par>
                                <p:cTn id="48" presetID="22" presetClass="entr" presetSubtype="1" fill="hold" nodeType="withEffect">
                                  <p:stCondLst>
                                    <p:cond delay="2500"/>
                                  </p:stCondLst>
                                  <p:childTnLst>
                                    <p:set>
                                      <p:cBhvr>
                                        <p:cTn id="49" dur="1" fill="hold">
                                          <p:stCondLst>
                                            <p:cond delay="0"/>
                                          </p:stCondLst>
                                        </p:cTn>
                                        <p:tgtEl>
                                          <p:spTgt spid="51"/>
                                        </p:tgtEl>
                                        <p:attrNameLst>
                                          <p:attrName>style.visibility</p:attrName>
                                        </p:attrNameLst>
                                      </p:cBhvr>
                                      <p:to>
                                        <p:strVal val="visible"/>
                                      </p:to>
                                    </p:set>
                                    <p:animEffect transition="in" filter="wipe(up)">
                                      <p:cBhvr>
                                        <p:cTn id="50" dur="1000"/>
                                        <p:tgtEl>
                                          <p:spTgt spid="51"/>
                                        </p:tgtEl>
                                      </p:cBhvr>
                                    </p:animEffect>
                                  </p:childTnLst>
                                </p:cTn>
                              </p:par>
                              <p:par>
                                <p:cTn id="51" presetID="22" presetClass="entr" presetSubtype="8" fill="hold" nodeType="withEffect">
                                  <p:stCondLst>
                                    <p:cond delay="2500"/>
                                  </p:stCondLst>
                                  <p:childTnLst>
                                    <p:set>
                                      <p:cBhvr>
                                        <p:cTn id="52" dur="1" fill="hold">
                                          <p:stCondLst>
                                            <p:cond delay="0"/>
                                          </p:stCondLst>
                                        </p:cTn>
                                        <p:tgtEl>
                                          <p:spTgt spid="54"/>
                                        </p:tgtEl>
                                        <p:attrNameLst>
                                          <p:attrName>style.visibility</p:attrName>
                                        </p:attrNameLst>
                                      </p:cBhvr>
                                      <p:to>
                                        <p:strVal val="visible"/>
                                      </p:to>
                                    </p:set>
                                    <p:animEffect transition="in" filter="wipe(left)">
                                      <p:cBhvr>
                                        <p:cTn id="53" dur="1000"/>
                                        <p:tgtEl>
                                          <p:spTgt spid="54"/>
                                        </p:tgtEl>
                                      </p:cBhvr>
                                    </p:animEffect>
                                  </p:childTnLst>
                                </p:cTn>
                              </p:par>
                              <p:par>
                                <p:cTn id="54" presetID="22" presetClass="entr" presetSubtype="2" fill="hold" nodeType="withEffect">
                                  <p:stCondLst>
                                    <p:cond delay="2500"/>
                                  </p:stCondLst>
                                  <p:childTnLst>
                                    <p:set>
                                      <p:cBhvr>
                                        <p:cTn id="55" dur="1" fill="hold">
                                          <p:stCondLst>
                                            <p:cond delay="0"/>
                                          </p:stCondLst>
                                        </p:cTn>
                                        <p:tgtEl>
                                          <p:spTgt spid="57"/>
                                        </p:tgtEl>
                                        <p:attrNameLst>
                                          <p:attrName>style.visibility</p:attrName>
                                        </p:attrNameLst>
                                      </p:cBhvr>
                                      <p:to>
                                        <p:strVal val="visible"/>
                                      </p:to>
                                    </p:set>
                                    <p:animEffect transition="in" filter="wipe(right)">
                                      <p:cBhvr>
                                        <p:cTn id="56" dur="1000"/>
                                        <p:tgtEl>
                                          <p:spTgt spid="57"/>
                                        </p:tgtEl>
                                      </p:cBhvr>
                                    </p:animEffect>
                                  </p:childTnLst>
                                </p:cTn>
                              </p:par>
                              <p:par>
                                <p:cTn id="57" presetID="12" presetClass="entr" presetSubtype="2" fill="hold" grpId="0" nodeType="withEffect">
                                  <p:stCondLst>
                                    <p:cond delay="300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1250"/>
                                        <p:tgtEl>
                                          <p:spTgt spid="17"/>
                                        </p:tgtEl>
                                        <p:attrNameLst>
                                          <p:attrName>ppt_x</p:attrName>
                                        </p:attrNameLst>
                                      </p:cBhvr>
                                      <p:tavLst>
                                        <p:tav tm="0">
                                          <p:val>
                                            <p:strVal val="#ppt_x+#ppt_w*1.125000"/>
                                          </p:val>
                                        </p:tav>
                                        <p:tav tm="100000">
                                          <p:val>
                                            <p:strVal val="#ppt_x"/>
                                          </p:val>
                                        </p:tav>
                                      </p:tavLst>
                                    </p:anim>
                                    <p:animEffect transition="in" filter="wipe(left)">
                                      <p:cBhvr>
                                        <p:cTn id="60" dur="1250"/>
                                        <p:tgtEl>
                                          <p:spTgt spid="17"/>
                                        </p:tgtEl>
                                      </p:cBhvr>
                                    </p:animEffect>
                                  </p:childTnLst>
                                </p:cTn>
                              </p:par>
                              <p:par>
                                <p:cTn id="61" presetID="12" presetClass="entr" presetSubtype="1" fill="hold" grpId="0" nodeType="withEffect">
                                  <p:stCondLst>
                                    <p:cond delay="3000"/>
                                  </p:stCondLst>
                                  <p:childTnLst>
                                    <p:set>
                                      <p:cBhvr>
                                        <p:cTn id="62" dur="1" fill="hold">
                                          <p:stCondLst>
                                            <p:cond delay="0"/>
                                          </p:stCondLst>
                                        </p:cTn>
                                        <p:tgtEl>
                                          <p:spTgt spid="48"/>
                                        </p:tgtEl>
                                        <p:attrNameLst>
                                          <p:attrName>style.visibility</p:attrName>
                                        </p:attrNameLst>
                                      </p:cBhvr>
                                      <p:to>
                                        <p:strVal val="visible"/>
                                      </p:to>
                                    </p:set>
                                    <p:anim calcmode="lin" valueType="num">
                                      <p:cBhvr additive="base">
                                        <p:cTn id="63" dur="1250"/>
                                        <p:tgtEl>
                                          <p:spTgt spid="48"/>
                                        </p:tgtEl>
                                        <p:attrNameLst>
                                          <p:attrName>ppt_y</p:attrName>
                                        </p:attrNameLst>
                                      </p:cBhvr>
                                      <p:tavLst>
                                        <p:tav tm="0">
                                          <p:val>
                                            <p:strVal val="#ppt_y-#ppt_h*1.125000"/>
                                          </p:val>
                                        </p:tav>
                                        <p:tav tm="100000">
                                          <p:val>
                                            <p:strVal val="#ppt_y"/>
                                          </p:val>
                                        </p:tav>
                                      </p:tavLst>
                                    </p:anim>
                                    <p:animEffect transition="in" filter="wipe(down)">
                                      <p:cBhvr>
                                        <p:cTn id="64" dur="1250"/>
                                        <p:tgtEl>
                                          <p:spTgt spid="48"/>
                                        </p:tgtEl>
                                      </p:cBhvr>
                                    </p:animEffect>
                                  </p:childTnLst>
                                </p:cTn>
                              </p:par>
                              <p:par>
                                <p:cTn id="65" presetID="12" presetClass="entr" presetSubtype="8" fill="hold" grpId="0" nodeType="withEffect">
                                  <p:stCondLst>
                                    <p:cond delay="3000"/>
                                  </p:stCondLst>
                                  <p:childTnLst>
                                    <p:set>
                                      <p:cBhvr>
                                        <p:cTn id="66" dur="1" fill="hold">
                                          <p:stCondLst>
                                            <p:cond delay="0"/>
                                          </p:stCondLst>
                                        </p:cTn>
                                        <p:tgtEl>
                                          <p:spTgt spid="47"/>
                                        </p:tgtEl>
                                        <p:attrNameLst>
                                          <p:attrName>style.visibility</p:attrName>
                                        </p:attrNameLst>
                                      </p:cBhvr>
                                      <p:to>
                                        <p:strVal val="visible"/>
                                      </p:to>
                                    </p:set>
                                    <p:anim calcmode="lin" valueType="num">
                                      <p:cBhvr additive="base">
                                        <p:cTn id="67" dur="1250"/>
                                        <p:tgtEl>
                                          <p:spTgt spid="47"/>
                                        </p:tgtEl>
                                        <p:attrNameLst>
                                          <p:attrName>ppt_x</p:attrName>
                                        </p:attrNameLst>
                                      </p:cBhvr>
                                      <p:tavLst>
                                        <p:tav tm="0">
                                          <p:val>
                                            <p:strVal val="#ppt_x-#ppt_w*1.125000"/>
                                          </p:val>
                                        </p:tav>
                                        <p:tav tm="100000">
                                          <p:val>
                                            <p:strVal val="#ppt_x"/>
                                          </p:val>
                                        </p:tav>
                                      </p:tavLst>
                                    </p:anim>
                                    <p:animEffect transition="in" filter="wipe(right)">
                                      <p:cBhvr>
                                        <p:cTn id="68" dur="1250"/>
                                        <p:tgtEl>
                                          <p:spTgt spid="47"/>
                                        </p:tgtEl>
                                      </p:cBhvr>
                                    </p:animEffect>
                                  </p:childTnLst>
                                </p:cTn>
                              </p:par>
                              <p:par>
                                <p:cTn id="69" presetID="10" presetClass="entr" presetSubtype="0" fill="hold" nodeType="withEffect">
                                  <p:stCondLst>
                                    <p:cond delay="0"/>
                                  </p:stCondLst>
                                  <p:childTnLst>
                                    <p:set>
                                      <p:cBhvr>
                                        <p:cTn id="70" dur="1" fill="hold">
                                          <p:stCondLst>
                                            <p:cond delay="0"/>
                                          </p:stCondLst>
                                        </p:cTn>
                                        <p:tgtEl>
                                          <p:spTgt spid="5"/>
                                        </p:tgtEl>
                                        <p:attrNameLst>
                                          <p:attrName>style.visibility</p:attrName>
                                        </p:attrNameLst>
                                      </p:cBhvr>
                                      <p:to>
                                        <p:strVal val="visible"/>
                                      </p:to>
                                    </p:set>
                                    <p:animEffect transition="in" filter="fade">
                                      <p:cBhvr>
                                        <p:cTn id="71" dur="1500"/>
                                        <p:tgtEl>
                                          <p:spTgt spid="5"/>
                                        </p:tgtEl>
                                      </p:cBhvr>
                                    </p:animEffect>
                                  </p:childTnLst>
                                </p:cTn>
                              </p:par>
                              <p:par>
                                <p:cTn id="72" presetID="6" presetClass="emph" presetSubtype="0" repeatCount="indefinite" accel="22000" decel="22000" autoRev="1" fill="hold" nodeType="withEffect">
                                  <p:stCondLst>
                                    <p:cond delay="0"/>
                                  </p:stCondLst>
                                  <p:childTnLst>
                                    <p:animScale>
                                      <p:cBhvr>
                                        <p:cTn id="73" dur="8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3" grpId="1" animBg="1"/>
      <p:bldP spid="44" grpId="0" animBg="1"/>
      <p:bldP spid="44" grpId="1" animBg="1"/>
      <p:bldP spid="22" grpId="0" animBg="1"/>
      <p:bldP spid="22" grpId="1" animBg="1"/>
      <p:bldP spid="21" grpId="0" animBg="1"/>
      <p:bldP spid="21" grpId="1" animBg="1"/>
      <p:bldP spid="27" grpId="0" animBg="1"/>
      <p:bldP spid="10" grpId="0"/>
      <p:bldP spid="45" grpId="0"/>
      <p:bldP spid="46" grpId="0"/>
      <p:bldP spid="17" grpId="0"/>
      <p:bldP spid="47" grpId="0"/>
      <p:bldP spid="4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67FA3833-8FBE-186F-22B0-F887507A357A}"/>
              </a:ext>
            </a:extLst>
          </p:cNvPr>
          <p:cNvSpPr/>
          <p:nvPr/>
        </p:nvSpPr>
        <p:spPr>
          <a:xfrm rot="16200000">
            <a:off x="1602153" y="2449953"/>
            <a:ext cx="1348507" cy="13485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1">
                  <a:lumMod val="50000"/>
                </a:schemeClr>
              </a:solidFill>
              <a:latin typeface="Montserrat" panose="00000500000000000000" pitchFamily="50" charset="0"/>
            </a:endParaRPr>
          </a:p>
        </p:txBody>
      </p:sp>
      <p:sp>
        <p:nvSpPr>
          <p:cNvPr id="12" name="Oval 11">
            <a:extLst>
              <a:ext uri="{FF2B5EF4-FFF2-40B4-BE49-F238E27FC236}">
                <a16:creationId xmlns:a16="http://schemas.microsoft.com/office/drawing/2014/main" id="{7068E928-EF86-2997-1C0D-9FB392AC8F06}"/>
              </a:ext>
            </a:extLst>
          </p:cNvPr>
          <p:cNvSpPr/>
          <p:nvPr/>
        </p:nvSpPr>
        <p:spPr>
          <a:xfrm>
            <a:off x="1675855" y="2523655"/>
            <a:ext cx="1201102" cy="1201102"/>
          </a:xfrm>
          <a:prstGeom prst="ellipse">
            <a:avLst/>
          </a:prstGeom>
          <a:blipFill dpi="0" rotWithShape="1">
            <a:blip r:embed="rId2"/>
            <a:srcRect/>
            <a:stretch>
              <a:fillRect l="-8000" t="-2000" r="-1000" b="-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endParaRPr lang="en-US" sz="1500" b="1">
              <a:solidFill>
                <a:schemeClr val="accent1">
                  <a:lumMod val="50000"/>
                </a:schemeClr>
              </a:solidFill>
              <a:latin typeface="Montserrat" panose="00000500000000000000" pitchFamily="50" charset="0"/>
            </a:endParaRPr>
          </a:p>
        </p:txBody>
      </p:sp>
      <p:sp>
        <p:nvSpPr>
          <p:cNvPr id="4" name="Slide Number Placeholder 3">
            <a:extLst>
              <a:ext uri="{FF2B5EF4-FFF2-40B4-BE49-F238E27FC236}">
                <a16:creationId xmlns:a16="http://schemas.microsoft.com/office/drawing/2014/main" id="{B52F4F14-E248-46AD-9D3A-D752BF0FCADE}"/>
              </a:ext>
            </a:extLst>
          </p:cNvPr>
          <p:cNvSpPr>
            <a:spLocks noGrp="1"/>
          </p:cNvSpPr>
          <p:nvPr>
            <p:ph type="sldNum" sz="quarter" idx="12"/>
          </p:nvPr>
        </p:nvSpPr>
        <p:spPr/>
        <p:txBody>
          <a:bodyPr/>
          <a:lstStyle/>
          <a:p>
            <a:fld id="{0994EF40-5A8D-EB43-8CF9-33945DB63878}" type="slidenum">
              <a:rPr lang="en-US" smtClean="0"/>
              <a:pPr/>
              <a:t>28</a:t>
            </a:fld>
            <a:endParaRPr lang="en-US" dirty="0"/>
          </a:p>
        </p:txBody>
      </p:sp>
      <p:sp>
        <p:nvSpPr>
          <p:cNvPr id="6" name="TextBox 5">
            <a:extLst>
              <a:ext uri="{FF2B5EF4-FFF2-40B4-BE49-F238E27FC236}">
                <a16:creationId xmlns:a16="http://schemas.microsoft.com/office/drawing/2014/main" id="{FFE961FB-7CCB-4E5D-AB40-7FCB72C118BB}"/>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Team</a:t>
            </a:r>
          </a:p>
        </p:txBody>
      </p:sp>
      <p:grpSp>
        <p:nvGrpSpPr>
          <p:cNvPr id="2" name="Group 1">
            <a:extLst>
              <a:ext uri="{FF2B5EF4-FFF2-40B4-BE49-F238E27FC236}">
                <a16:creationId xmlns:a16="http://schemas.microsoft.com/office/drawing/2014/main" id="{B993F94D-069A-4E7F-938C-3051D8EFA84F}"/>
              </a:ext>
            </a:extLst>
          </p:cNvPr>
          <p:cNvGrpSpPr/>
          <p:nvPr/>
        </p:nvGrpSpPr>
        <p:grpSpPr>
          <a:xfrm>
            <a:off x="1200026" y="1131856"/>
            <a:ext cx="10242674" cy="5417510"/>
            <a:chOff x="2476500" y="991760"/>
            <a:chExt cx="8966200" cy="5417510"/>
          </a:xfrm>
        </p:grpSpPr>
        <p:cxnSp>
          <p:nvCxnSpPr>
            <p:cNvPr id="36" name="Connector: Curved 35">
              <a:extLst>
                <a:ext uri="{FF2B5EF4-FFF2-40B4-BE49-F238E27FC236}">
                  <a16:creationId xmlns:a16="http://schemas.microsoft.com/office/drawing/2014/main" id="{8B550B2B-C532-4316-9FE4-B178E16333AB}"/>
                </a:ext>
              </a:extLst>
            </p:cNvPr>
            <p:cNvCxnSpPr>
              <a:cxnSpLocks/>
              <a:stCxn id="7" idx="3"/>
              <a:endCxn id="31" idx="1"/>
            </p:cNvCxnSpPr>
            <p:nvPr/>
          </p:nvCxnSpPr>
          <p:spPr>
            <a:xfrm flipV="1">
              <a:off x="4360976" y="1551307"/>
              <a:ext cx="672126" cy="2149207"/>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6A0417B6-4129-4F40-8243-2AB264853EFC}"/>
                </a:ext>
              </a:extLst>
            </p:cNvPr>
            <p:cNvSpPr/>
            <p:nvPr/>
          </p:nvSpPr>
          <p:spPr>
            <a:xfrm>
              <a:off x="2476500" y="3486938"/>
              <a:ext cx="1884476" cy="427152"/>
            </a:xfrm>
            <a:prstGeom prst="roundRect">
              <a:avLst>
                <a:gd name="adj" fmla="val 50000"/>
              </a:avLst>
            </a:prstGeom>
            <a:gradFill flip="none" rotWithShape="1">
              <a:gsLst>
                <a:gs pos="100000">
                  <a:schemeClr val="accent1"/>
                </a:gs>
                <a:gs pos="0">
                  <a:schemeClr val="accent2"/>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latin typeface="Montserrat" panose="00000500000000000000" pitchFamily="50" charset="0"/>
                </a:rPr>
                <a:t>Sr. Director of Sales</a:t>
              </a:r>
            </a:p>
          </p:txBody>
        </p:sp>
        <p:grpSp>
          <p:nvGrpSpPr>
            <p:cNvPr id="57" name="Group 56">
              <a:extLst>
                <a:ext uri="{FF2B5EF4-FFF2-40B4-BE49-F238E27FC236}">
                  <a16:creationId xmlns:a16="http://schemas.microsoft.com/office/drawing/2014/main" id="{2863D7B1-F3FF-44D3-B201-E32E3E97212C}"/>
                </a:ext>
              </a:extLst>
            </p:cNvPr>
            <p:cNvGrpSpPr/>
            <p:nvPr/>
          </p:nvGrpSpPr>
          <p:grpSpPr>
            <a:xfrm>
              <a:off x="7361679" y="991760"/>
              <a:ext cx="1566148" cy="5417510"/>
              <a:chOff x="7329033" y="757065"/>
              <a:chExt cx="1735706" cy="5417510"/>
            </a:xfrm>
          </p:grpSpPr>
          <p:sp>
            <p:nvSpPr>
              <p:cNvPr id="11" name="Rectangle: Rounded Corners 10">
                <a:extLst>
                  <a:ext uri="{FF2B5EF4-FFF2-40B4-BE49-F238E27FC236}">
                    <a16:creationId xmlns:a16="http://schemas.microsoft.com/office/drawing/2014/main" id="{6A074B95-C6B5-4666-A7BA-AE9D33C35409}"/>
                  </a:ext>
                </a:extLst>
              </p:cNvPr>
              <p:cNvSpPr/>
              <p:nvPr/>
            </p:nvSpPr>
            <p:spPr>
              <a:xfrm>
                <a:off x="7329033" y="757065"/>
                <a:ext cx="1735706" cy="307798"/>
              </a:xfrm>
              <a:prstGeom prst="roundRect">
                <a:avLst>
                  <a:gd name="adj" fmla="val 50000"/>
                </a:avLst>
              </a:prstGeom>
              <a:gradFill flip="none" rotWithShape="1">
                <a:gsLst>
                  <a:gs pos="100000">
                    <a:schemeClr val="accent3">
                      <a:alpha val="34000"/>
                    </a:schemeClr>
                  </a:gs>
                  <a:gs pos="0">
                    <a:schemeClr val="accent3">
                      <a:alpha val="1053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1</a:t>
                </a:r>
              </a:p>
            </p:txBody>
          </p:sp>
          <p:sp>
            <p:nvSpPr>
              <p:cNvPr id="14" name="Rectangle: Rounded Corners 13">
                <a:extLst>
                  <a:ext uri="{FF2B5EF4-FFF2-40B4-BE49-F238E27FC236}">
                    <a16:creationId xmlns:a16="http://schemas.microsoft.com/office/drawing/2014/main" id="{312CF0F6-1A8A-4EA6-9BCE-05701F0A8702}"/>
                  </a:ext>
                </a:extLst>
              </p:cNvPr>
              <p:cNvSpPr/>
              <p:nvPr/>
            </p:nvSpPr>
            <p:spPr>
              <a:xfrm>
                <a:off x="7329033" y="1162713"/>
                <a:ext cx="1735706" cy="307798"/>
              </a:xfrm>
              <a:prstGeom prst="roundRect">
                <a:avLst>
                  <a:gd name="adj" fmla="val 50000"/>
                </a:avLst>
              </a:prstGeom>
              <a:gradFill flip="none" rotWithShape="1">
                <a:gsLst>
                  <a:gs pos="100000">
                    <a:schemeClr val="accent3">
                      <a:alpha val="34000"/>
                    </a:schemeClr>
                  </a:gs>
                  <a:gs pos="0">
                    <a:schemeClr val="accent3">
                      <a:alpha val="1053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2</a:t>
                </a:r>
              </a:p>
            </p:txBody>
          </p:sp>
          <p:sp>
            <p:nvSpPr>
              <p:cNvPr id="15" name="Rectangle: Rounded Corners 14">
                <a:extLst>
                  <a:ext uri="{FF2B5EF4-FFF2-40B4-BE49-F238E27FC236}">
                    <a16:creationId xmlns:a16="http://schemas.microsoft.com/office/drawing/2014/main" id="{90D1678F-9462-44AD-B57C-192CAA6E1632}"/>
                  </a:ext>
                </a:extLst>
              </p:cNvPr>
              <p:cNvSpPr/>
              <p:nvPr/>
            </p:nvSpPr>
            <p:spPr>
              <a:xfrm>
                <a:off x="7329033" y="1568361"/>
                <a:ext cx="1735706" cy="307798"/>
              </a:xfrm>
              <a:prstGeom prst="roundRect">
                <a:avLst>
                  <a:gd name="adj" fmla="val 50000"/>
                </a:avLst>
              </a:prstGeom>
              <a:gradFill flip="none" rotWithShape="1">
                <a:gsLst>
                  <a:gs pos="100000">
                    <a:schemeClr val="accent3">
                      <a:alpha val="34000"/>
                    </a:schemeClr>
                  </a:gs>
                  <a:gs pos="0">
                    <a:schemeClr val="accent3">
                      <a:alpha val="1053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3</a:t>
                </a:r>
              </a:p>
            </p:txBody>
          </p:sp>
          <p:sp>
            <p:nvSpPr>
              <p:cNvPr id="18" name="Rectangle: Rounded Corners 17">
                <a:extLst>
                  <a:ext uri="{FF2B5EF4-FFF2-40B4-BE49-F238E27FC236}">
                    <a16:creationId xmlns:a16="http://schemas.microsoft.com/office/drawing/2014/main" id="{07FD3F99-A617-4F8A-804E-EA1BF720A48E}"/>
                  </a:ext>
                </a:extLst>
              </p:cNvPr>
              <p:cNvSpPr/>
              <p:nvPr/>
            </p:nvSpPr>
            <p:spPr>
              <a:xfrm>
                <a:off x="7329033" y="2189870"/>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solidFill>
                      <a:schemeClr val="tx1"/>
                    </a:solidFill>
                    <a:latin typeface="Montserrat" panose="00000500000000000000" pitchFamily="50" charset="0"/>
                  </a:rPr>
                  <a:t>Sales Person 1</a:t>
                </a:r>
                <a:endParaRPr lang="en-US" sz="1000" dirty="0">
                  <a:solidFill>
                    <a:schemeClr val="tx1"/>
                  </a:solidFill>
                  <a:latin typeface="Montserrat" panose="00000500000000000000" pitchFamily="50" charset="0"/>
                </a:endParaRPr>
              </a:p>
            </p:txBody>
          </p:sp>
          <p:sp>
            <p:nvSpPr>
              <p:cNvPr id="19" name="Rectangle: Rounded Corners 18">
                <a:extLst>
                  <a:ext uri="{FF2B5EF4-FFF2-40B4-BE49-F238E27FC236}">
                    <a16:creationId xmlns:a16="http://schemas.microsoft.com/office/drawing/2014/main" id="{4586E912-7590-45CE-8CC5-7F668D221A45}"/>
                  </a:ext>
                </a:extLst>
              </p:cNvPr>
              <p:cNvSpPr/>
              <p:nvPr/>
            </p:nvSpPr>
            <p:spPr>
              <a:xfrm>
                <a:off x="7329033" y="2595518"/>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2</a:t>
                </a:r>
              </a:p>
            </p:txBody>
          </p:sp>
          <p:sp>
            <p:nvSpPr>
              <p:cNvPr id="20" name="Rectangle: Rounded Corners 19">
                <a:extLst>
                  <a:ext uri="{FF2B5EF4-FFF2-40B4-BE49-F238E27FC236}">
                    <a16:creationId xmlns:a16="http://schemas.microsoft.com/office/drawing/2014/main" id="{BC686170-5B10-4589-BB6C-BD94F25C9567}"/>
                  </a:ext>
                </a:extLst>
              </p:cNvPr>
              <p:cNvSpPr/>
              <p:nvPr/>
            </p:nvSpPr>
            <p:spPr>
              <a:xfrm>
                <a:off x="7329033" y="3001166"/>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3</a:t>
                </a:r>
              </a:p>
            </p:txBody>
          </p:sp>
          <p:sp>
            <p:nvSpPr>
              <p:cNvPr id="22" name="Rectangle: Rounded Corners 21">
                <a:extLst>
                  <a:ext uri="{FF2B5EF4-FFF2-40B4-BE49-F238E27FC236}">
                    <a16:creationId xmlns:a16="http://schemas.microsoft.com/office/drawing/2014/main" id="{AAD798D2-CA6A-42F9-A7E3-6BB07B06E8C7}"/>
                  </a:ext>
                </a:extLst>
              </p:cNvPr>
              <p:cNvSpPr/>
              <p:nvPr/>
            </p:nvSpPr>
            <p:spPr>
              <a:xfrm>
                <a:off x="7329033" y="3622675"/>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solidFill>
                      <a:schemeClr val="tx1"/>
                    </a:solidFill>
                    <a:latin typeface="Montserrat" panose="00000500000000000000" pitchFamily="50" charset="0"/>
                  </a:rPr>
                  <a:t>Sales Person 1</a:t>
                </a:r>
                <a:endParaRPr lang="en-US" sz="1000" dirty="0">
                  <a:solidFill>
                    <a:schemeClr val="tx1"/>
                  </a:solidFill>
                  <a:latin typeface="Montserrat" panose="00000500000000000000" pitchFamily="50" charset="0"/>
                </a:endParaRPr>
              </a:p>
            </p:txBody>
          </p:sp>
          <p:sp>
            <p:nvSpPr>
              <p:cNvPr id="23" name="Rectangle: Rounded Corners 22">
                <a:extLst>
                  <a:ext uri="{FF2B5EF4-FFF2-40B4-BE49-F238E27FC236}">
                    <a16:creationId xmlns:a16="http://schemas.microsoft.com/office/drawing/2014/main" id="{30B5D1E5-FC9C-40F9-8403-557F43C38501}"/>
                  </a:ext>
                </a:extLst>
              </p:cNvPr>
              <p:cNvSpPr/>
              <p:nvPr/>
            </p:nvSpPr>
            <p:spPr>
              <a:xfrm>
                <a:off x="7329033" y="4028323"/>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2</a:t>
                </a:r>
              </a:p>
            </p:txBody>
          </p:sp>
          <p:sp>
            <p:nvSpPr>
              <p:cNvPr id="24" name="Rectangle: Rounded Corners 23">
                <a:extLst>
                  <a:ext uri="{FF2B5EF4-FFF2-40B4-BE49-F238E27FC236}">
                    <a16:creationId xmlns:a16="http://schemas.microsoft.com/office/drawing/2014/main" id="{D4157892-A113-4EF8-B06E-BEC84F393A96}"/>
                  </a:ext>
                </a:extLst>
              </p:cNvPr>
              <p:cNvSpPr/>
              <p:nvPr/>
            </p:nvSpPr>
            <p:spPr>
              <a:xfrm>
                <a:off x="7329033" y="4433971"/>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3</a:t>
                </a:r>
              </a:p>
            </p:txBody>
          </p:sp>
          <p:sp>
            <p:nvSpPr>
              <p:cNvPr id="26" name="Rectangle: Rounded Corners 25">
                <a:extLst>
                  <a:ext uri="{FF2B5EF4-FFF2-40B4-BE49-F238E27FC236}">
                    <a16:creationId xmlns:a16="http://schemas.microsoft.com/office/drawing/2014/main" id="{92D5448F-5ADE-459F-8414-0332EB2458E2}"/>
                  </a:ext>
                </a:extLst>
              </p:cNvPr>
              <p:cNvSpPr/>
              <p:nvPr/>
            </p:nvSpPr>
            <p:spPr>
              <a:xfrm>
                <a:off x="7329033" y="5055481"/>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solidFill>
                      <a:schemeClr val="tx1"/>
                    </a:solidFill>
                    <a:latin typeface="Montserrat" panose="00000500000000000000" pitchFamily="50" charset="0"/>
                  </a:rPr>
                  <a:t>Sales Person 1</a:t>
                </a:r>
                <a:endParaRPr lang="en-US" sz="1000" dirty="0">
                  <a:solidFill>
                    <a:schemeClr val="tx1"/>
                  </a:solidFill>
                  <a:latin typeface="Montserrat" panose="00000500000000000000" pitchFamily="50" charset="0"/>
                </a:endParaRPr>
              </a:p>
            </p:txBody>
          </p:sp>
          <p:sp>
            <p:nvSpPr>
              <p:cNvPr id="27" name="Rectangle: Rounded Corners 26">
                <a:extLst>
                  <a:ext uri="{FF2B5EF4-FFF2-40B4-BE49-F238E27FC236}">
                    <a16:creationId xmlns:a16="http://schemas.microsoft.com/office/drawing/2014/main" id="{2BFC7411-B534-46AE-BE3D-B24DBDF7EBA6}"/>
                  </a:ext>
                </a:extLst>
              </p:cNvPr>
              <p:cNvSpPr/>
              <p:nvPr/>
            </p:nvSpPr>
            <p:spPr>
              <a:xfrm>
                <a:off x="7329033" y="5461129"/>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2</a:t>
                </a:r>
              </a:p>
            </p:txBody>
          </p:sp>
          <p:sp>
            <p:nvSpPr>
              <p:cNvPr id="28" name="Rectangle: Rounded Corners 27">
                <a:extLst>
                  <a:ext uri="{FF2B5EF4-FFF2-40B4-BE49-F238E27FC236}">
                    <a16:creationId xmlns:a16="http://schemas.microsoft.com/office/drawing/2014/main" id="{D0536810-33B2-45DA-A520-C68CB9A65DFB}"/>
                  </a:ext>
                </a:extLst>
              </p:cNvPr>
              <p:cNvSpPr/>
              <p:nvPr/>
            </p:nvSpPr>
            <p:spPr>
              <a:xfrm>
                <a:off x="7329033" y="5866777"/>
                <a:ext cx="1735706" cy="307798"/>
              </a:xfrm>
              <a:prstGeom prst="roundRect">
                <a:avLst>
                  <a:gd name="adj" fmla="val 50000"/>
                </a:avLst>
              </a:prstGeom>
              <a:gradFill>
                <a:gsLst>
                  <a:gs pos="100000">
                    <a:schemeClr val="accent3">
                      <a:alpha val="34000"/>
                    </a:schemeClr>
                  </a:gs>
                  <a:gs pos="0">
                    <a:schemeClr val="accent3">
                      <a:alpha val="1053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Sales Person 3</a:t>
                </a:r>
              </a:p>
            </p:txBody>
          </p:sp>
        </p:grpSp>
        <p:grpSp>
          <p:nvGrpSpPr>
            <p:cNvPr id="62" name="Group 61">
              <a:extLst>
                <a:ext uri="{FF2B5EF4-FFF2-40B4-BE49-F238E27FC236}">
                  <a16:creationId xmlns:a16="http://schemas.microsoft.com/office/drawing/2014/main" id="{8B5931EF-41D0-4127-A957-367E0C3457E5}"/>
                </a:ext>
              </a:extLst>
            </p:cNvPr>
            <p:cNvGrpSpPr/>
            <p:nvPr/>
          </p:nvGrpSpPr>
          <p:grpSpPr>
            <a:xfrm>
              <a:off x="5033102" y="1337731"/>
              <a:ext cx="1656451" cy="4725568"/>
              <a:chOff x="5058114" y="1103036"/>
              <a:chExt cx="1656451" cy="4725568"/>
            </a:xfrm>
          </p:grpSpPr>
          <p:sp>
            <p:nvSpPr>
              <p:cNvPr id="10" name="Rectangle: Rounded Corners 9">
                <a:extLst>
                  <a:ext uri="{FF2B5EF4-FFF2-40B4-BE49-F238E27FC236}">
                    <a16:creationId xmlns:a16="http://schemas.microsoft.com/office/drawing/2014/main" id="{C85FEF53-3491-48BC-93FD-DF954F24B24D}"/>
                  </a:ext>
                </a:extLst>
              </p:cNvPr>
              <p:cNvSpPr/>
              <p:nvPr/>
            </p:nvSpPr>
            <p:spPr>
              <a:xfrm>
                <a:off x="5058114" y="3968646"/>
                <a:ext cx="1656451" cy="427152"/>
              </a:xfrm>
              <a:prstGeom prst="roundRect">
                <a:avLst>
                  <a:gd name="adj" fmla="val 50000"/>
                </a:avLst>
              </a:prstGeom>
              <a:gradFill flip="none" rotWithShape="1">
                <a:gsLst>
                  <a:gs pos="74000">
                    <a:schemeClr val="accent1">
                      <a:alpha val="69752"/>
                    </a:schemeClr>
                  </a:gs>
                  <a:gs pos="0">
                    <a:schemeClr val="accent1">
                      <a:alpha val="24057"/>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Montserrat" panose="00000500000000000000" pitchFamily="50" charset="0"/>
                  </a:rPr>
                  <a:t>Manager Sales 3</a:t>
                </a:r>
              </a:p>
            </p:txBody>
          </p:sp>
          <p:sp>
            <p:nvSpPr>
              <p:cNvPr id="29" name="Rectangle: Rounded Corners 28">
                <a:extLst>
                  <a:ext uri="{FF2B5EF4-FFF2-40B4-BE49-F238E27FC236}">
                    <a16:creationId xmlns:a16="http://schemas.microsoft.com/office/drawing/2014/main" id="{C4356236-CFFA-4F96-A3F7-822B31EE37A4}"/>
                  </a:ext>
                </a:extLst>
              </p:cNvPr>
              <p:cNvSpPr/>
              <p:nvPr/>
            </p:nvSpPr>
            <p:spPr>
              <a:xfrm>
                <a:off x="5058114" y="5401452"/>
                <a:ext cx="1656451" cy="427152"/>
              </a:xfrm>
              <a:prstGeom prst="roundRect">
                <a:avLst>
                  <a:gd name="adj" fmla="val 50000"/>
                </a:avLst>
              </a:prstGeom>
              <a:gradFill flip="none" rotWithShape="1">
                <a:gsLst>
                  <a:gs pos="74000">
                    <a:schemeClr val="accent1">
                      <a:alpha val="69752"/>
                    </a:schemeClr>
                  </a:gs>
                  <a:gs pos="0">
                    <a:schemeClr val="accent1">
                      <a:alpha val="24057"/>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Montserrat" panose="00000500000000000000" pitchFamily="50" charset="0"/>
                  </a:rPr>
                  <a:t>Manager Sales 4</a:t>
                </a:r>
              </a:p>
            </p:txBody>
          </p:sp>
          <p:sp>
            <p:nvSpPr>
              <p:cNvPr id="30" name="Rectangle: Rounded Corners 29">
                <a:extLst>
                  <a:ext uri="{FF2B5EF4-FFF2-40B4-BE49-F238E27FC236}">
                    <a16:creationId xmlns:a16="http://schemas.microsoft.com/office/drawing/2014/main" id="{9A194EFB-27E4-4050-B432-32DF8FC90209}"/>
                  </a:ext>
                </a:extLst>
              </p:cNvPr>
              <p:cNvSpPr/>
              <p:nvPr/>
            </p:nvSpPr>
            <p:spPr>
              <a:xfrm>
                <a:off x="5058114" y="2535841"/>
                <a:ext cx="1656451" cy="427152"/>
              </a:xfrm>
              <a:prstGeom prst="roundRect">
                <a:avLst>
                  <a:gd name="adj" fmla="val 50000"/>
                </a:avLst>
              </a:prstGeom>
              <a:gradFill flip="none" rotWithShape="1">
                <a:gsLst>
                  <a:gs pos="74000">
                    <a:schemeClr val="accent1">
                      <a:alpha val="69752"/>
                    </a:schemeClr>
                  </a:gs>
                  <a:gs pos="0">
                    <a:schemeClr val="accent1">
                      <a:alpha val="24057"/>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Montserrat" panose="00000500000000000000" pitchFamily="50" charset="0"/>
                  </a:rPr>
                  <a:t>Manager Sales 2</a:t>
                </a:r>
              </a:p>
            </p:txBody>
          </p:sp>
          <p:sp>
            <p:nvSpPr>
              <p:cNvPr id="31" name="Rectangle: Rounded Corners 30">
                <a:extLst>
                  <a:ext uri="{FF2B5EF4-FFF2-40B4-BE49-F238E27FC236}">
                    <a16:creationId xmlns:a16="http://schemas.microsoft.com/office/drawing/2014/main" id="{DB4B7FDF-8238-4B96-96D7-3A3BCD471CB7}"/>
                  </a:ext>
                </a:extLst>
              </p:cNvPr>
              <p:cNvSpPr/>
              <p:nvPr/>
            </p:nvSpPr>
            <p:spPr>
              <a:xfrm>
                <a:off x="5058114" y="1103036"/>
                <a:ext cx="1656451" cy="427152"/>
              </a:xfrm>
              <a:prstGeom prst="roundRect">
                <a:avLst>
                  <a:gd name="adj" fmla="val 50000"/>
                </a:avLst>
              </a:prstGeom>
              <a:gradFill flip="none" rotWithShape="1">
                <a:gsLst>
                  <a:gs pos="74000">
                    <a:schemeClr val="accent1">
                      <a:alpha val="69752"/>
                    </a:schemeClr>
                  </a:gs>
                  <a:gs pos="0">
                    <a:schemeClr val="accent1">
                      <a:alpha val="24057"/>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latin typeface="Montserrat" panose="00000500000000000000" pitchFamily="50" charset="0"/>
                  </a:rPr>
                  <a:t>Manager Sales 1</a:t>
                </a:r>
              </a:p>
            </p:txBody>
          </p:sp>
        </p:grpSp>
        <p:grpSp>
          <p:nvGrpSpPr>
            <p:cNvPr id="20484" name="Group 20483">
              <a:extLst>
                <a:ext uri="{FF2B5EF4-FFF2-40B4-BE49-F238E27FC236}">
                  <a16:creationId xmlns:a16="http://schemas.microsoft.com/office/drawing/2014/main" id="{F637E722-FBEC-4B50-9B18-4FE696267F54}"/>
                </a:ext>
              </a:extLst>
            </p:cNvPr>
            <p:cNvGrpSpPr/>
            <p:nvPr/>
          </p:nvGrpSpPr>
          <p:grpSpPr>
            <a:xfrm>
              <a:off x="9599952" y="1337731"/>
              <a:ext cx="1842748" cy="4725568"/>
              <a:chOff x="9599952" y="1103036"/>
              <a:chExt cx="1842748" cy="4725568"/>
            </a:xfrm>
          </p:grpSpPr>
          <p:sp>
            <p:nvSpPr>
              <p:cNvPr id="32" name="Rectangle: Rounded Corners 31">
                <a:extLst>
                  <a:ext uri="{FF2B5EF4-FFF2-40B4-BE49-F238E27FC236}">
                    <a16:creationId xmlns:a16="http://schemas.microsoft.com/office/drawing/2014/main" id="{6FA7392C-AAFF-499A-A35B-40DDD0423FAF}"/>
                  </a:ext>
                </a:extLst>
              </p:cNvPr>
              <p:cNvSpPr/>
              <p:nvPr/>
            </p:nvSpPr>
            <p:spPr>
              <a:xfrm>
                <a:off x="9599952" y="3968646"/>
                <a:ext cx="1842748" cy="427152"/>
              </a:xfrm>
              <a:prstGeom prst="roundRect">
                <a:avLst>
                  <a:gd name="adj" fmla="val 50000"/>
                </a:avLst>
              </a:prstGeom>
              <a:gradFill flip="none" rotWithShape="1">
                <a:gsLst>
                  <a:gs pos="99000">
                    <a:schemeClr val="accent2">
                      <a:alpha val="29000"/>
                    </a:schemeClr>
                  </a:gs>
                  <a:gs pos="0">
                    <a:schemeClr val="accent2">
                      <a:lumMod val="60000"/>
                      <a:lumOff val="40000"/>
                      <a:alpha val="15061"/>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000">
                    <a:solidFill>
                      <a:schemeClr val="tx1"/>
                    </a:solidFill>
                    <a:latin typeface="Montserrat" panose="00000500000000000000" pitchFamily="50" charset="0"/>
                  </a:rPr>
                  <a:t>Associate Sales Person</a:t>
                </a:r>
                <a:endParaRPr lang="en-US" sz="1000" dirty="0">
                  <a:solidFill>
                    <a:schemeClr val="tx1"/>
                  </a:solidFill>
                  <a:latin typeface="Montserrat" panose="00000500000000000000" pitchFamily="50" charset="0"/>
                </a:endParaRPr>
              </a:p>
            </p:txBody>
          </p:sp>
          <p:sp>
            <p:nvSpPr>
              <p:cNvPr id="33" name="Rectangle: Rounded Corners 32">
                <a:extLst>
                  <a:ext uri="{FF2B5EF4-FFF2-40B4-BE49-F238E27FC236}">
                    <a16:creationId xmlns:a16="http://schemas.microsoft.com/office/drawing/2014/main" id="{BABA3BFB-5E60-40F4-854C-7BB63D72AE07}"/>
                  </a:ext>
                </a:extLst>
              </p:cNvPr>
              <p:cNvSpPr/>
              <p:nvPr/>
            </p:nvSpPr>
            <p:spPr>
              <a:xfrm>
                <a:off x="9599952" y="5401452"/>
                <a:ext cx="1842748" cy="427152"/>
              </a:xfrm>
              <a:prstGeom prst="roundRect">
                <a:avLst>
                  <a:gd name="adj" fmla="val 50000"/>
                </a:avLst>
              </a:prstGeom>
              <a:gradFill flip="none" rotWithShape="1">
                <a:gsLst>
                  <a:gs pos="99000">
                    <a:schemeClr val="accent2">
                      <a:alpha val="29000"/>
                    </a:schemeClr>
                  </a:gs>
                  <a:gs pos="0">
                    <a:schemeClr val="accent2">
                      <a:lumMod val="60000"/>
                      <a:lumOff val="40000"/>
                      <a:alpha val="15061"/>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000">
                    <a:solidFill>
                      <a:schemeClr val="tx1"/>
                    </a:solidFill>
                    <a:latin typeface="Montserrat" panose="00000500000000000000" pitchFamily="50" charset="0"/>
                  </a:rPr>
                  <a:t>Associate Sales Person</a:t>
                </a:r>
                <a:endParaRPr lang="en-US" sz="1000" dirty="0">
                  <a:solidFill>
                    <a:schemeClr val="tx1"/>
                  </a:solidFill>
                  <a:latin typeface="Montserrat" panose="00000500000000000000" pitchFamily="50" charset="0"/>
                </a:endParaRPr>
              </a:p>
            </p:txBody>
          </p:sp>
          <p:sp>
            <p:nvSpPr>
              <p:cNvPr id="34" name="Rectangle: Rounded Corners 33">
                <a:extLst>
                  <a:ext uri="{FF2B5EF4-FFF2-40B4-BE49-F238E27FC236}">
                    <a16:creationId xmlns:a16="http://schemas.microsoft.com/office/drawing/2014/main" id="{BF087802-39B8-42C2-BD10-EB051E0E202B}"/>
                  </a:ext>
                </a:extLst>
              </p:cNvPr>
              <p:cNvSpPr/>
              <p:nvPr/>
            </p:nvSpPr>
            <p:spPr>
              <a:xfrm>
                <a:off x="9599952" y="2535841"/>
                <a:ext cx="1842748" cy="427152"/>
              </a:xfrm>
              <a:prstGeom prst="roundRect">
                <a:avLst>
                  <a:gd name="adj" fmla="val 50000"/>
                </a:avLst>
              </a:prstGeom>
              <a:gradFill flip="none" rotWithShape="1">
                <a:gsLst>
                  <a:gs pos="99000">
                    <a:schemeClr val="accent2">
                      <a:alpha val="29000"/>
                    </a:schemeClr>
                  </a:gs>
                  <a:gs pos="0">
                    <a:schemeClr val="accent2">
                      <a:lumMod val="60000"/>
                      <a:lumOff val="40000"/>
                      <a:alpha val="15061"/>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000">
                    <a:solidFill>
                      <a:schemeClr val="tx1"/>
                    </a:solidFill>
                    <a:latin typeface="Montserrat" panose="00000500000000000000" pitchFamily="50" charset="0"/>
                  </a:rPr>
                  <a:t>Associate Sales Person</a:t>
                </a:r>
                <a:endParaRPr lang="en-US" sz="1000" dirty="0">
                  <a:solidFill>
                    <a:schemeClr val="tx1"/>
                  </a:solidFill>
                  <a:latin typeface="Montserrat" panose="00000500000000000000" pitchFamily="50" charset="0"/>
                </a:endParaRPr>
              </a:p>
            </p:txBody>
          </p:sp>
          <p:sp>
            <p:nvSpPr>
              <p:cNvPr id="35" name="Rectangle: Rounded Corners 34">
                <a:extLst>
                  <a:ext uri="{FF2B5EF4-FFF2-40B4-BE49-F238E27FC236}">
                    <a16:creationId xmlns:a16="http://schemas.microsoft.com/office/drawing/2014/main" id="{49CE98E5-7ADA-4156-94CE-949EC39F80CF}"/>
                  </a:ext>
                </a:extLst>
              </p:cNvPr>
              <p:cNvSpPr/>
              <p:nvPr/>
            </p:nvSpPr>
            <p:spPr>
              <a:xfrm>
                <a:off x="9599952" y="1103036"/>
                <a:ext cx="1842748" cy="427152"/>
              </a:xfrm>
              <a:prstGeom prst="roundRect">
                <a:avLst>
                  <a:gd name="adj" fmla="val 50000"/>
                </a:avLst>
              </a:prstGeom>
              <a:gradFill flip="none" rotWithShape="1">
                <a:gsLst>
                  <a:gs pos="99000">
                    <a:schemeClr val="accent2">
                      <a:alpha val="29000"/>
                    </a:schemeClr>
                  </a:gs>
                  <a:gs pos="0">
                    <a:schemeClr val="accent2">
                      <a:lumMod val="60000"/>
                      <a:lumOff val="40000"/>
                      <a:alpha val="15061"/>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000" dirty="0">
                    <a:solidFill>
                      <a:schemeClr val="tx1"/>
                    </a:solidFill>
                    <a:latin typeface="Montserrat" panose="00000500000000000000" pitchFamily="50" charset="0"/>
                  </a:rPr>
                  <a:t>Associate Sales Person</a:t>
                </a:r>
              </a:p>
            </p:txBody>
          </p:sp>
        </p:grpSp>
        <p:cxnSp>
          <p:nvCxnSpPr>
            <p:cNvPr id="39" name="Connector: Curved 38">
              <a:extLst>
                <a:ext uri="{FF2B5EF4-FFF2-40B4-BE49-F238E27FC236}">
                  <a16:creationId xmlns:a16="http://schemas.microsoft.com/office/drawing/2014/main" id="{F22F0FEE-2880-41C0-AE7B-699041DED316}"/>
                </a:ext>
              </a:extLst>
            </p:cNvPr>
            <p:cNvCxnSpPr>
              <a:cxnSpLocks/>
              <a:stCxn id="7" idx="3"/>
              <a:endCxn id="29" idx="1"/>
            </p:cNvCxnSpPr>
            <p:nvPr/>
          </p:nvCxnSpPr>
          <p:spPr>
            <a:xfrm>
              <a:off x="4360976" y="3700514"/>
              <a:ext cx="672126" cy="2149209"/>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Connector: Curved 41">
              <a:extLst>
                <a:ext uri="{FF2B5EF4-FFF2-40B4-BE49-F238E27FC236}">
                  <a16:creationId xmlns:a16="http://schemas.microsoft.com/office/drawing/2014/main" id="{D5A66D8C-78F8-4826-999A-D8491878E0E9}"/>
                </a:ext>
              </a:extLst>
            </p:cNvPr>
            <p:cNvCxnSpPr>
              <a:cxnSpLocks/>
              <a:stCxn id="7" idx="3"/>
              <a:endCxn id="10" idx="1"/>
            </p:cNvCxnSpPr>
            <p:nvPr/>
          </p:nvCxnSpPr>
          <p:spPr>
            <a:xfrm>
              <a:off x="4360976" y="3700514"/>
              <a:ext cx="672126" cy="716403"/>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Connector: Curved 45">
              <a:extLst>
                <a:ext uri="{FF2B5EF4-FFF2-40B4-BE49-F238E27FC236}">
                  <a16:creationId xmlns:a16="http://schemas.microsoft.com/office/drawing/2014/main" id="{55079E8E-B044-4466-9CD6-2ED4BEA84090}"/>
                </a:ext>
              </a:extLst>
            </p:cNvPr>
            <p:cNvCxnSpPr>
              <a:cxnSpLocks/>
              <a:stCxn id="7" idx="3"/>
              <a:endCxn id="30" idx="1"/>
            </p:cNvCxnSpPr>
            <p:nvPr/>
          </p:nvCxnSpPr>
          <p:spPr>
            <a:xfrm flipV="1">
              <a:off x="4360976" y="2984112"/>
              <a:ext cx="672126" cy="716402"/>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69" name="Connector: Curved 68">
              <a:extLst>
                <a:ext uri="{FF2B5EF4-FFF2-40B4-BE49-F238E27FC236}">
                  <a16:creationId xmlns:a16="http://schemas.microsoft.com/office/drawing/2014/main" id="{1202AC8E-252E-4D36-9D87-6C5F1B143ED0}"/>
                </a:ext>
              </a:extLst>
            </p:cNvPr>
            <p:cNvCxnSpPr>
              <a:cxnSpLocks/>
              <a:stCxn id="31" idx="3"/>
              <a:endCxn id="15" idx="1"/>
            </p:cNvCxnSpPr>
            <p:nvPr/>
          </p:nvCxnSpPr>
          <p:spPr>
            <a:xfrm>
              <a:off x="6689553" y="1551307"/>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72" name="Connector: Curved 71">
              <a:extLst>
                <a:ext uri="{FF2B5EF4-FFF2-40B4-BE49-F238E27FC236}">
                  <a16:creationId xmlns:a16="http://schemas.microsoft.com/office/drawing/2014/main" id="{9C55EF84-DC2F-45F6-ABDC-2F10407D7F17}"/>
                </a:ext>
              </a:extLst>
            </p:cNvPr>
            <p:cNvCxnSpPr>
              <a:cxnSpLocks/>
              <a:stCxn id="31" idx="3"/>
              <a:endCxn id="11" idx="1"/>
            </p:cNvCxnSpPr>
            <p:nvPr/>
          </p:nvCxnSpPr>
          <p:spPr>
            <a:xfrm flipV="1">
              <a:off x="6689553" y="1145659"/>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490" name="Straight Connector 20489">
              <a:extLst>
                <a:ext uri="{FF2B5EF4-FFF2-40B4-BE49-F238E27FC236}">
                  <a16:creationId xmlns:a16="http://schemas.microsoft.com/office/drawing/2014/main" id="{D174796E-EFF0-42AD-ADCB-8B720F6FD629}"/>
                </a:ext>
              </a:extLst>
            </p:cNvPr>
            <p:cNvCxnSpPr>
              <a:cxnSpLocks/>
              <a:stCxn id="31" idx="3"/>
              <a:endCxn id="14" idx="1"/>
            </p:cNvCxnSpPr>
            <p:nvPr/>
          </p:nvCxnSpPr>
          <p:spPr>
            <a:xfrm>
              <a:off x="6689553" y="1551307"/>
              <a:ext cx="672126" cy="0"/>
            </a:xfrm>
            <a:prstGeom prst="line">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D435ED54-8D08-4F02-9267-A1465D3F0E9D}"/>
                </a:ext>
              </a:extLst>
            </p:cNvPr>
            <p:cNvCxnSpPr>
              <a:cxnSpLocks/>
              <a:stCxn id="30" idx="3"/>
              <a:endCxn id="19" idx="1"/>
            </p:cNvCxnSpPr>
            <p:nvPr/>
          </p:nvCxnSpPr>
          <p:spPr>
            <a:xfrm>
              <a:off x="6689553" y="2984112"/>
              <a:ext cx="672126" cy="0"/>
            </a:xfrm>
            <a:prstGeom prst="line">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80" name="Connector: Curved 79">
              <a:extLst>
                <a:ext uri="{FF2B5EF4-FFF2-40B4-BE49-F238E27FC236}">
                  <a16:creationId xmlns:a16="http://schemas.microsoft.com/office/drawing/2014/main" id="{24A3876D-2B1B-4151-A790-AADEDB0D8B6B}"/>
                </a:ext>
              </a:extLst>
            </p:cNvPr>
            <p:cNvCxnSpPr>
              <a:cxnSpLocks/>
              <a:stCxn id="30" idx="3"/>
              <a:endCxn id="20" idx="1"/>
            </p:cNvCxnSpPr>
            <p:nvPr/>
          </p:nvCxnSpPr>
          <p:spPr>
            <a:xfrm>
              <a:off x="6689553" y="2984112"/>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83" name="Connector: Curved 82">
              <a:extLst>
                <a:ext uri="{FF2B5EF4-FFF2-40B4-BE49-F238E27FC236}">
                  <a16:creationId xmlns:a16="http://schemas.microsoft.com/office/drawing/2014/main" id="{2156A9B7-D389-4284-BA18-258CE79BA1B8}"/>
                </a:ext>
              </a:extLst>
            </p:cNvPr>
            <p:cNvCxnSpPr>
              <a:cxnSpLocks/>
              <a:stCxn id="30" idx="3"/>
              <a:endCxn id="18" idx="1"/>
            </p:cNvCxnSpPr>
            <p:nvPr/>
          </p:nvCxnSpPr>
          <p:spPr>
            <a:xfrm flipV="1">
              <a:off x="6689553" y="2578464"/>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86" name="Connector: Curved 85">
              <a:extLst>
                <a:ext uri="{FF2B5EF4-FFF2-40B4-BE49-F238E27FC236}">
                  <a16:creationId xmlns:a16="http://schemas.microsoft.com/office/drawing/2014/main" id="{6D6D31AE-DA4A-4868-B79E-4165C438EC0D}"/>
                </a:ext>
              </a:extLst>
            </p:cNvPr>
            <p:cNvCxnSpPr>
              <a:cxnSpLocks/>
              <a:stCxn id="10" idx="3"/>
              <a:endCxn id="22" idx="1"/>
            </p:cNvCxnSpPr>
            <p:nvPr/>
          </p:nvCxnSpPr>
          <p:spPr>
            <a:xfrm flipV="1">
              <a:off x="6689553" y="4011269"/>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89" name="Connector: Curved 88">
              <a:extLst>
                <a:ext uri="{FF2B5EF4-FFF2-40B4-BE49-F238E27FC236}">
                  <a16:creationId xmlns:a16="http://schemas.microsoft.com/office/drawing/2014/main" id="{2F5FBC77-1482-417A-9028-A43BF51F55BA}"/>
                </a:ext>
              </a:extLst>
            </p:cNvPr>
            <p:cNvCxnSpPr>
              <a:cxnSpLocks/>
              <a:stCxn id="10" idx="3"/>
              <a:endCxn id="24" idx="1"/>
            </p:cNvCxnSpPr>
            <p:nvPr/>
          </p:nvCxnSpPr>
          <p:spPr>
            <a:xfrm>
              <a:off x="6689553" y="4416917"/>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CFA74291-8EFC-4D36-8FAC-4756CDF2DAA2}"/>
                </a:ext>
              </a:extLst>
            </p:cNvPr>
            <p:cNvCxnSpPr>
              <a:cxnSpLocks/>
              <a:stCxn id="10" idx="3"/>
              <a:endCxn id="23" idx="1"/>
            </p:cNvCxnSpPr>
            <p:nvPr/>
          </p:nvCxnSpPr>
          <p:spPr>
            <a:xfrm>
              <a:off x="6689553" y="4416917"/>
              <a:ext cx="672126" cy="0"/>
            </a:xfrm>
            <a:prstGeom prst="line">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5" name="Connector: Curved 94">
              <a:extLst>
                <a:ext uri="{FF2B5EF4-FFF2-40B4-BE49-F238E27FC236}">
                  <a16:creationId xmlns:a16="http://schemas.microsoft.com/office/drawing/2014/main" id="{65811349-F988-4D47-A1BF-A635D83D0B36}"/>
                </a:ext>
              </a:extLst>
            </p:cNvPr>
            <p:cNvCxnSpPr>
              <a:cxnSpLocks/>
              <a:stCxn id="29" idx="3"/>
              <a:endCxn id="26" idx="1"/>
            </p:cNvCxnSpPr>
            <p:nvPr/>
          </p:nvCxnSpPr>
          <p:spPr>
            <a:xfrm flipV="1">
              <a:off x="6689553" y="5444075"/>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Connector: Curved 97">
              <a:extLst>
                <a:ext uri="{FF2B5EF4-FFF2-40B4-BE49-F238E27FC236}">
                  <a16:creationId xmlns:a16="http://schemas.microsoft.com/office/drawing/2014/main" id="{6FD641C8-07B8-4D66-B0C7-CA8CE6F3396C}"/>
                </a:ext>
              </a:extLst>
            </p:cNvPr>
            <p:cNvCxnSpPr>
              <a:cxnSpLocks/>
              <a:stCxn id="29" idx="3"/>
              <a:endCxn id="28" idx="1"/>
            </p:cNvCxnSpPr>
            <p:nvPr/>
          </p:nvCxnSpPr>
          <p:spPr>
            <a:xfrm>
              <a:off x="6689553" y="5849723"/>
              <a:ext cx="672126"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339551A3-EC60-429C-BE91-02290C3AA7E4}"/>
                </a:ext>
              </a:extLst>
            </p:cNvPr>
            <p:cNvCxnSpPr>
              <a:cxnSpLocks/>
              <a:stCxn id="29" idx="3"/>
              <a:endCxn id="27" idx="1"/>
            </p:cNvCxnSpPr>
            <p:nvPr/>
          </p:nvCxnSpPr>
          <p:spPr>
            <a:xfrm>
              <a:off x="6689553" y="5849723"/>
              <a:ext cx="672126" cy="0"/>
            </a:xfrm>
            <a:prstGeom prst="line">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Connector: Curved 103">
              <a:extLst>
                <a:ext uri="{FF2B5EF4-FFF2-40B4-BE49-F238E27FC236}">
                  <a16:creationId xmlns:a16="http://schemas.microsoft.com/office/drawing/2014/main" id="{CD545A2B-6070-4A19-BBD0-B84B55CCF81B}"/>
                </a:ext>
              </a:extLst>
            </p:cNvPr>
            <p:cNvCxnSpPr>
              <a:cxnSpLocks/>
              <a:stCxn id="11" idx="3"/>
              <a:endCxn id="35" idx="1"/>
            </p:cNvCxnSpPr>
            <p:nvPr/>
          </p:nvCxnSpPr>
          <p:spPr>
            <a:xfrm>
              <a:off x="8927827" y="1145659"/>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Connector: Curved 106">
              <a:extLst>
                <a:ext uri="{FF2B5EF4-FFF2-40B4-BE49-F238E27FC236}">
                  <a16:creationId xmlns:a16="http://schemas.microsoft.com/office/drawing/2014/main" id="{69DF1D56-6C75-4AA8-906F-425996FC14A9}"/>
                </a:ext>
              </a:extLst>
            </p:cNvPr>
            <p:cNvCxnSpPr>
              <a:cxnSpLocks/>
              <a:stCxn id="15" idx="3"/>
              <a:endCxn id="35" idx="1"/>
            </p:cNvCxnSpPr>
            <p:nvPr/>
          </p:nvCxnSpPr>
          <p:spPr>
            <a:xfrm flipV="1">
              <a:off x="8927827" y="1551307"/>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Connector: Curved 109">
              <a:extLst>
                <a:ext uri="{FF2B5EF4-FFF2-40B4-BE49-F238E27FC236}">
                  <a16:creationId xmlns:a16="http://schemas.microsoft.com/office/drawing/2014/main" id="{5DA22881-F814-4E00-87FC-737887553AFB}"/>
                </a:ext>
              </a:extLst>
            </p:cNvPr>
            <p:cNvCxnSpPr>
              <a:cxnSpLocks/>
              <a:stCxn id="20" idx="3"/>
              <a:endCxn id="34" idx="1"/>
            </p:cNvCxnSpPr>
            <p:nvPr/>
          </p:nvCxnSpPr>
          <p:spPr>
            <a:xfrm flipV="1">
              <a:off x="8927827" y="2984112"/>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3" name="Connector: Curved 112">
              <a:extLst>
                <a:ext uri="{FF2B5EF4-FFF2-40B4-BE49-F238E27FC236}">
                  <a16:creationId xmlns:a16="http://schemas.microsoft.com/office/drawing/2014/main" id="{C5CC8823-B9D5-4EAD-9474-24AEF239445E}"/>
                </a:ext>
              </a:extLst>
            </p:cNvPr>
            <p:cNvCxnSpPr>
              <a:cxnSpLocks/>
              <a:stCxn id="18" idx="3"/>
              <a:endCxn id="34" idx="1"/>
            </p:cNvCxnSpPr>
            <p:nvPr/>
          </p:nvCxnSpPr>
          <p:spPr>
            <a:xfrm>
              <a:off x="8927827" y="2578464"/>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Connector: Curved 115">
              <a:extLst>
                <a:ext uri="{FF2B5EF4-FFF2-40B4-BE49-F238E27FC236}">
                  <a16:creationId xmlns:a16="http://schemas.microsoft.com/office/drawing/2014/main" id="{2548A7BE-48F5-47C5-BC07-120AFE1F38C5}"/>
                </a:ext>
              </a:extLst>
            </p:cNvPr>
            <p:cNvCxnSpPr>
              <a:cxnSpLocks/>
              <a:stCxn id="22" idx="3"/>
              <a:endCxn id="32" idx="1"/>
            </p:cNvCxnSpPr>
            <p:nvPr/>
          </p:nvCxnSpPr>
          <p:spPr>
            <a:xfrm>
              <a:off x="8927827" y="4011269"/>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Connector: Curved 118">
              <a:extLst>
                <a:ext uri="{FF2B5EF4-FFF2-40B4-BE49-F238E27FC236}">
                  <a16:creationId xmlns:a16="http://schemas.microsoft.com/office/drawing/2014/main" id="{F5C4D100-CD94-499A-8185-E8B5967298DE}"/>
                </a:ext>
              </a:extLst>
            </p:cNvPr>
            <p:cNvCxnSpPr>
              <a:cxnSpLocks/>
              <a:stCxn id="24" idx="3"/>
              <a:endCxn id="32" idx="1"/>
            </p:cNvCxnSpPr>
            <p:nvPr/>
          </p:nvCxnSpPr>
          <p:spPr>
            <a:xfrm flipV="1">
              <a:off x="8927827" y="4416917"/>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Connector: Curved 121">
              <a:extLst>
                <a:ext uri="{FF2B5EF4-FFF2-40B4-BE49-F238E27FC236}">
                  <a16:creationId xmlns:a16="http://schemas.microsoft.com/office/drawing/2014/main" id="{10E3863C-7D2B-466B-B483-4776691993A0}"/>
                </a:ext>
              </a:extLst>
            </p:cNvPr>
            <p:cNvCxnSpPr>
              <a:cxnSpLocks/>
              <a:stCxn id="26" idx="3"/>
              <a:endCxn id="33" idx="1"/>
            </p:cNvCxnSpPr>
            <p:nvPr/>
          </p:nvCxnSpPr>
          <p:spPr>
            <a:xfrm>
              <a:off x="8927827" y="5444075"/>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Connector: Curved 124">
              <a:extLst>
                <a:ext uri="{FF2B5EF4-FFF2-40B4-BE49-F238E27FC236}">
                  <a16:creationId xmlns:a16="http://schemas.microsoft.com/office/drawing/2014/main" id="{7A8262D5-46C1-4DD7-8496-9B3A4B4FF634}"/>
                </a:ext>
              </a:extLst>
            </p:cNvPr>
            <p:cNvCxnSpPr>
              <a:cxnSpLocks/>
              <a:stCxn id="28" idx="3"/>
              <a:endCxn id="33" idx="1"/>
            </p:cNvCxnSpPr>
            <p:nvPr/>
          </p:nvCxnSpPr>
          <p:spPr>
            <a:xfrm flipV="1">
              <a:off x="8927827" y="5849723"/>
              <a:ext cx="672125" cy="405648"/>
            </a:xfrm>
            <a:prstGeom prst="curvedConnector3">
              <a:avLst>
                <a:gd name="adj1" fmla="val 50000"/>
              </a:avLst>
            </a:prstGeom>
            <a:ln w="25400">
              <a:solidFill>
                <a:schemeClr val="accent1">
                  <a:lumMod val="40000"/>
                  <a:lumOff val="60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8E3C8E01-C8F6-46C8-9BED-80DC675369D1}"/>
              </a:ext>
            </a:extLst>
          </p:cNvPr>
          <p:cNvGrpSpPr/>
          <p:nvPr/>
        </p:nvGrpSpPr>
        <p:grpSpPr>
          <a:xfrm>
            <a:off x="1200026" y="448334"/>
            <a:ext cx="4427815" cy="477054"/>
            <a:chOff x="1541633" y="336301"/>
            <a:chExt cx="4427815" cy="477054"/>
          </a:xfrm>
        </p:grpSpPr>
        <p:sp>
          <p:nvSpPr>
            <p:cNvPr id="132" name="Rectangle 131">
              <a:extLst>
                <a:ext uri="{FF2B5EF4-FFF2-40B4-BE49-F238E27FC236}">
                  <a16:creationId xmlns:a16="http://schemas.microsoft.com/office/drawing/2014/main" id="{D3D3D24F-5425-405A-AD9B-7A6DCCB96B30}"/>
                </a:ext>
              </a:extLst>
            </p:cNvPr>
            <p:cNvSpPr/>
            <p:nvPr/>
          </p:nvSpPr>
          <p:spPr>
            <a:xfrm>
              <a:off x="1541633" y="642133"/>
              <a:ext cx="4389120"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3" name="TextBox 132">
              <a:extLst>
                <a:ext uri="{FF2B5EF4-FFF2-40B4-BE49-F238E27FC236}">
                  <a16:creationId xmlns:a16="http://schemas.microsoft.com/office/drawing/2014/main" id="{B0E0EE03-806D-44D2-85DC-6C831D222388}"/>
                </a:ext>
              </a:extLst>
            </p:cNvPr>
            <p:cNvSpPr txBox="1"/>
            <p:nvPr/>
          </p:nvSpPr>
          <p:spPr>
            <a:xfrm>
              <a:off x="1541633" y="336301"/>
              <a:ext cx="4427815"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SALES TEAM STRUCTURE</a:t>
              </a:r>
            </a:p>
          </p:txBody>
        </p:sp>
      </p:grpSp>
    </p:spTree>
    <p:extLst>
      <p:ext uri="{BB962C8B-B14F-4D97-AF65-F5344CB8AC3E}">
        <p14:creationId xmlns:p14="http://schemas.microsoft.com/office/powerpoint/2010/main" val="30714544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8D4AA4EB-C914-4186-87C4-3734A5CDAC4B}"/>
              </a:ext>
            </a:extLst>
          </p:cNvPr>
          <p:cNvSpPr/>
          <p:nvPr/>
        </p:nvSpPr>
        <p:spPr>
          <a:xfrm>
            <a:off x="1200026" y="1470212"/>
            <a:ext cx="10293474" cy="4651188"/>
          </a:xfrm>
          <a:prstGeom prst="roundRect">
            <a:avLst>
              <a:gd name="adj" fmla="val 4821"/>
            </a:avLst>
          </a:prstGeom>
          <a:gradFill>
            <a:gsLst>
              <a:gs pos="79000">
                <a:schemeClr val="accent1">
                  <a:alpha val="35000"/>
                </a:schemeClr>
              </a:gs>
              <a:gs pos="17000">
                <a:schemeClr val="accent2">
                  <a:alpha val="29783"/>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Top Corners Rounded 34">
            <a:extLst>
              <a:ext uri="{FF2B5EF4-FFF2-40B4-BE49-F238E27FC236}">
                <a16:creationId xmlns:a16="http://schemas.microsoft.com/office/drawing/2014/main" id="{DBBDB5C0-9DFC-426C-BB9B-278408BB7029}"/>
              </a:ext>
            </a:extLst>
          </p:cNvPr>
          <p:cNvSpPr/>
          <p:nvPr/>
        </p:nvSpPr>
        <p:spPr>
          <a:xfrm>
            <a:off x="1200026" y="1470212"/>
            <a:ext cx="10293474" cy="1150621"/>
          </a:xfrm>
          <a:prstGeom prst="round2SameRect">
            <a:avLst>
              <a:gd name="adj1" fmla="val 18120"/>
              <a:gd name="adj2" fmla="val 0"/>
            </a:avLst>
          </a:prstGeom>
          <a:gradFill flip="none" rotWithShape="1">
            <a:gsLst>
              <a:gs pos="100000">
                <a:schemeClr val="accent1">
                  <a:alpha val="0"/>
                </a:schemeClr>
              </a:gs>
              <a:gs pos="0">
                <a:schemeClr val="accent1">
                  <a:alpha val="4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56A1711E-509B-4816-90AE-07C86F34C67F}"/>
              </a:ext>
            </a:extLst>
          </p:cNvPr>
          <p:cNvCxnSpPr>
            <a:cxnSpLocks/>
          </p:cNvCxnSpPr>
          <p:nvPr/>
        </p:nvCxnSpPr>
        <p:spPr>
          <a:xfrm>
            <a:off x="2662115" y="1470212"/>
            <a:ext cx="0" cy="4651188"/>
          </a:xfrm>
          <a:prstGeom prst="line">
            <a:avLst/>
          </a:prstGeom>
          <a:ln w="508000">
            <a:gradFill flip="none" rotWithShape="1">
              <a:gsLst>
                <a:gs pos="55000">
                  <a:schemeClr val="bg1">
                    <a:alpha val="0"/>
                  </a:schemeClr>
                </a:gs>
                <a:gs pos="100000">
                  <a:schemeClr val="tx1">
                    <a:alpha val="5129"/>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DB42BBA-457B-419A-96D4-9E60DE39FED7}"/>
              </a:ext>
            </a:extLst>
          </p:cNvPr>
          <p:cNvCxnSpPr>
            <a:cxnSpLocks/>
          </p:cNvCxnSpPr>
          <p:nvPr/>
        </p:nvCxnSpPr>
        <p:spPr>
          <a:xfrm>
            <a:off x="4378228" y="1470212"/>
            <a:ext cx="0" cy="4651188"/>
          </a:xfrm>
          <a:prstGeom prst="line">
            <a:avLst/>
          </a:prstGeom>
          <a:ln w="508000">
            <a:gradFill flip="none" rotWithShape="1">
              <a:gsLst>
                <a:gs pos="55000">
                  <a:schemeClr val="bg1">
                    <a:alpha val="0"/>
                  </a:schemeClr>
                </a:gs>
                <a:gs pos="100000">
                  <a:schemeClr val="tx1">
                    <a:alpha val="5129"/>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E31EA18-4B6C-4AC1-838F-FB720A2042E8}"/>
              </a:ext>
            </a:extLst>
          </p:cNvPr>
          <p:cNvCxnSpPr>
            <a:cxnSpLocks/>
          </p:cNvCxnSpPr>
          <p:nvPr/>
        </p:nvCxnSpPr>
        <p:spPr>
          <a:xfrm>
            <a:off x="6087991" y="1470212"/>
            <a:ext cx="0" cy="4651188"/>
          </a:xfrm>
          <a:prstGeom prst="line">
            <a:avLst/>
          </a:prstGeom>
          <a:ln w="508000">
            <a:gradFill flip="none" rotWithShape="1">
              <a:gsLst>
                <a:gs pos="55000">
                  <a:schemeClr val="bg1">
                    <a:alpha val="0"/>
                  </a:schemeClr>
                </a:gs>
                <a:gs pos="100000">
                  <a:schemeClr val="tx1">
                    <a:alpha val="5129"/>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D937A63-4650-41F9-97F3-C1DF66AA7C6A}"/>
              </a:ext>
            </a:extLst>
          </p:cNvPr>
          <p:cNvCxnSpPr>
            <a:cxnSpLocks/>
          </p:cNvCxnSpPr>
          <p:nvPr/>
        </p:nvCxnSpPr>
        <p:spPr>
          <a:xfrm>
            <a:off x="7810454" y="1470212"/>
            <a:ext cx="0" cy="4651188"/>
          </a:xfrm>
          <a:prstGeom prst="line">
            <a:avLst/>
          </a:prstGeom>
          <a:ln w="508000">
            <a:gradFill flip="none" rotWithShape="1">
              <a:gsLst>
                <a:gs pos="55000">
                  <a:schemeClr val="bg1">
                    <a:alpha val="0"/>
                  </a:schemeClr>
                </a:gs>
                <a:gs pos="100000">
                  <a:schemeClr val="tx1">
                    <a:alpha val="5129"/>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7ABFA48-8D17-4626-ACDA-B4A6CEC261F8}"/>
              </a:ext>
            </a:extLst>
          </p:cNvPr>
          <p:cNvCxnSpPr>
            <a:cxnSpLocks/>
          </p:cNvCxnSpPr>
          <p:nvPr/>
        </p:nvCxnSpPr>
        <p:spPr>
          <a:xfrm>
            <a:off x="9532917" y="1470212"/>
            <a:ext cx="0" cy="4651188"/>
          </a:xfrm>
          <a:prstGeom prst="line">
            <a:avLst/>
          </a:prstGeom>
          <a:ln w="508000">
            <a:gradFill flip="none" rotWithShape="1">
              <a:gsLst>
                <a:gs pos="55000">
                  <a:schemeClr val="bg1">
                    <a:alpha val="0"/>
                  </a:schemeClr>
                </a:gs>
                <a:gs pos="100000">
                  <a:schemeClr val="tx1">
                    <a:alpha val="5129"/>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49C4315-9652-4271-878E-8F6D64835C1B}"/>
              </a:ext>
            </a:extLst>
          </p:cNvPr>
          <p:cNvSpPr txBox="1"/>
          <p:nvPr/>
        </p:nvSpPr>
        <p:spPr>
          <a:xfrm>
            <a:off x="1490995" y="1663782"/>
            <a:ext cx="1133644"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1. APPROVE</a:t>
            </a:r>
          </a:p>
        </p:txBody>
      </p:sp>
      <p:sp>
        <p:nvSpPr>
          <p:cNvPr id="21" name="TextBox 20">
            <a:extLst>
              <a:ext uri="{FF2B5EF4-FFF2-40B4-BE49-F238E27FC236}">
                <a16:creationId xmlns:a16="http://schemas.microsoft.com/office/drawing/2014/main" id="{7EA47C09-5496-4E7F-A30C-238F2C3658F5}"/>
              </a:ext>
            </a:extLst>
          </p:cNvPr>
          <p:cNvSpPr txBox="1"/>
          <p:nvPr/>
        </p:nvSpPr>
        <p:spPr>
          <a:xfrm>
            <a:off x="3205771" y="1663782"/>
            <a:ext cx="1135247"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2. PREPARE</a:t>
            </a:r>
          </a:p>
        </p:txBody>
      </p:sp>
      <p:sp>
        <p:nvSpPr>
          <p:cNvPr id="22" name="TextBox 21">
            <a:extLst>
              <a:ext uri="{FF2B5EF4-FFF2-40B4-BE49-F238E27FC236}">
                <a16:creationId xmlns:a16="http://schemas.microsoft.com/office/drawing/2014/main" id="{BC8F4EB6-EC82-4C50-B862-8E9E5780FC89}"/>
              </a:ext>
            </a:extLst>
          </p:cNvPr>
          <p:cNvSpPr txBox="1"/>
          <p:nvPr/>
        </p:nvSpPr>
        <p:spPr>
          <a:xfrm>
            <a:off x="4821965" y="1663782"/>
            <a:ext cx="1334020"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3. IMPLEMENT</a:t>
            </a:r>
          </a:p>
        </p:txBody>
      </p:sp>
      <p:sp>
        <p:nvSpPr>
          <p:cNvPr id="23" name="TextBox 22">
            <a:extLst>
              <a:ext uri="{FF2B5EF4-FFF2-40B4-BE49-F238E27FC236}">
                <a16:creationId xmlns:a16="http://schemas.microsoft.com/office/drawing/2014/main" id="{9A89C05B-A001-4655-80DD-6DC54A418C45}"/>
              </a:ext>
            </a:extLst>
          </p:cNvPr>
          <p:cNvSpPr txBox="1"/>
          <p:nvPr/>
        </p:nvSpPr>
        <p:spPr>
          <a:xfrm>
            <a:off x="6709259" y="1663782"/>
            <a:ext cx="881973"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4. BUILD</a:t>
            </a:r>
          </a:p>
        </p:txBody>
      </p:sp>
      <p:sp>
        <p:nvSpPr>
          <p:cNvPr id="24" name="TextBox 23">
            <a:extLst>
              <a:ext uri="{FF2B5EF4-FFF2-40B4-BE49-F238E27FC236}">
                <a16:creationId xmlns:a16="http://schemas.microsoft.com/office/drawing/2014/main" id="{B4B86C12-7E15-4260-9761-3EF867AF1D43}"/>
              </a:ext>
            </a:extLst>
          </p:cNvPr>
          <p:cNvSpPr txBox="1"/>
          <p:nvPr/>
        </p:nvSpPr>
        <p:spPr>
          <a:xfrm>
            <a:off x="8392583" y="1663782"/>
            <a:ext cx="1055097"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5. LAUNCH</a:t>
            </a:r>
          </a:p>
        </p:txBody>
      </p:sp>
      <p:sp>
        <p:nvSpPr>
          <p:cNvPr id="25" name="TextBox 24">
            <a:extLst>
              <a:ext uri="{FF2B5EF4-FFF2-40B4-BE49-F238E27FC236}">
                <a16:creationId xmlns:a16="http://schemas.microsoft.com/office/drawing/2014/main" id="{4820976C-1554-4D59-8302-C69811B75855}"/>
              </a:ext>
            </a:extLst>
          </p:cNvPr>
          <p:cNvSpPr txBox="1"/>
          <p:nvPr/>
        </p:nvSpPr>
        <p:spPr>
          <a:xfrm>
            <a:off x="10050456" y="1663782"/>
            <a:ext cx="1170513" cy="276999"/>
          </a:xfrm>
          <a:prstGeom prst="rect">
            <a:avLst/>
          </a:prstGeom>
          <a:noFill/>
        </p:spPr>
        <p:txBody>
          <a:bodyPr wrap="none" rtlCol="0">
            <a:spAutoFit/>
          </a:bodyPr>
          <a:lstStyle/>
          <a:p>
            <a:pPr algn="ctr"/>
            <a:r>
              <a:rPr lang="en-US" sz="1200" b="1" dirty="0">
                <a:solidFill>
                  <a:schemeClr val="bg1"/>
                </a:solidFill>
                <a:latin typeface="Montserrat" panose="00000500000000000000" pitchFamily="50" charset="0"/>
              </a:rPr>
              <a:t>6. MEASURE</a:t>
            </a:r>
          </a:p>
        </p:txBody>
      </p:sp>
      <p:sp>
        <p:nvSpPr>
          <p:cNvPr id="4" name="Slide Number Placeholder 3">
            <a:extLst>
              <a:ext uri="{FF2B5EF4-FFF2-40B4-BE49-F238E27FC236}">
                <a16:creationId xmlns:a16="http://schemas.microsoft.com/office/drawing/2014/main" id="{5E9EA92A-C2E0-42BB-B93F-5A9D7AFE8D16}"/>
              </a:ext>
            </a:extLst>
          </p:cNvPr>
          <p:cNvSpPr>
            <a:spLocks noGrp="1"/>
          </p:cNvSpPr>
          <p:nvPr>
            <p:ph type="sldNum" sz="quarter" idx="12"/>
          </p:nvPr>
        </p:nvSpPr>
        <p:spPr/>
        <p:txBody>
          <a:bodyPr/>
          <a:lstStyle/>
          <a:p>
            <a:fld id="{0994EF40-5A8D-EB43-8CF9-33945DB63878}" type="slidenum">
              <a:rPr lang="en-US" smtClean="0"/>
              <a:pPr/>
              <a:t>29</a:t>
            </a:fld>
            <a:endParaRPr lang="en-US" dirty="0"/>
          </a:p>
        </p:txBody>
      </p:sp>
      <p:sp>
        <p:nvSpPr>
          <p:cNvPr id="6" name="TextBox 5">
            <a:extLst>
              <a:ext uri="{FF2B5EF4-FFF2-40B4-BE49-F238E27FC236}">
                <a16:creationId xmlns:a16="http://schemas.microsoft.com/office/drawing/2014/main" id="{54B50CFC-04D6-414E-9A93-8146CE475758}"/>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Team</a:t>
            </a:r>
          </a:p>
        </p:txBody>
      </p:sp>
      <p:grpSp>
        <p:nvGrpSpPr>
          <p:cNvPr id="7" name="Group 6">
            <a:extLst>
              <a:ext uri="{FF2B5EF4-FFF2-40B4-BE49-F238E27FC236}">
                <a16:creationId xmlns:a16="http://schemas.microsoft.com/office/drawing/2014/main" id="{DCBBFF70-CD92-49F4-84B9-FB4A2C59AF00}"/>
              </a:ext>
            </a:extLst>
          </p:cNvPr>
          <p:cNvGrpSpPr/>
          <p:nvPr/>
        </p:nvGrpSpPr>
        <p:grpSpPr>
          <a:xfrm>
            <a:off x="1200026" y="608354"/>
            <a:ext cx="4717958" cy="477054"/>
            <a:chOff x="1541633" y="336301"/>
            <a:chExt cx="4717958" cy="477054"/>
          </a:xfrm>
        </p:grpSpPr>
        <p:sp>
          <p:nvSpPr>
            <p:cNvPr id="8" name="Rectangle 7">
              <a:extLst>
                <a:ext uri="{FF2B5EF4-FFF2-40B4-BE49-F238E27FC236}">
                  <a16:creationId xmlns:a16="http://schemas.microsoft.com/office/drawing/2014/main" id="{C3691E38-EA5B-4EE0-AD2B-50678D458898}"/>
                </a:ext>
              </a:extLst>
            </p:cNvPr>
            <p:cNvSpPr/>
            <p:nvPr/>
          </p:nvSpPr>
          <p:spPr>
            <a:xfrm>
              <a:off x="1541633" y="642133"/>
              <a:ext cx="4717958"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7D9B0D43-9C8A-4345-9B63-B74054C540B1}"/>
                </a:ext>
              </a:extLst>
            </p:cNvPr>
            <p:cNvSpPr txBox="1"/>
            <p:nvPr/>
          </p:nvSpPr>
          <p:spPr>
            <a:xfrm>
              <a:off x="1541633" y="336301"/>
              <a:ext cx="4717958"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SALES ENABLEMENT PLAN</a:t>
              </a:r>
            </a:p>
          </p:txBody>
        </p:sp>
      </p:grpSp>
      <p:grpSp>
        <p:nvGrpSpPr>
          <p:cNvPr id="27" name="Group 26">
            <a:extLst>
              <a:ext uri="{FF2B5EF4-FFF2-40B4-BE49-F238E27FC236}">
                <a16:creationId xmlns:a16="http://schemas.microsoft.com/office/drawing/2014/main" id="{CD187614-E382-4799-ABB6-2DBE2EB5875B}"/>
              </a:ext>
            </a:extLst>
          </p:cNvPr>
          <p:cNvGrpSpPr/>
          <p:nvPr/>
        </p:nvGrpSpPr>
        <p:grpSpPr>
          <a:xfrm>
            <a:off x="1307978" y="5447504"/>
            <a:ext cx="1492364" cy="561622"/>
            <a:chOff x="1307978" y="5447504"/>
            <a:chExt cx="1492364" cy="561622"/>
          </a:xfrm>
        </p:grpSpPr>
        <p:sp>
          <p:nvSpPr>
            <p:cNvPr id="62" name="Rectangle: Rounded Corners 61">
              <a:extLst>
                <a:ext uri="{FF2B5EF4-FFF2-40B4-BE49-F238E27FC236}">
                  <a16:creationId xmlns:a16="http://schemas.microsoft.com/office/drawing/2014/main" id="{7A5515BD-4BB4-40AC-A83B-2296078E8D8C}"/>
                </a:ext>
              </a:extLst>
            </p:cNvPr>
            <p:cNvSpPr/>
            <p:nvPr/>
          </p:nvSpPr>
          <p:spPr>
            <a:xfrm>
              <a:off x="1307978" y="5447506"/>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Experience Quality Report</a:t>
              </a:r>
            </a:p>
          </p:txBody>
        </p:sp>
        <p:sp>
          <p:nvSpPr>
            <p:cNvPr id="63" name="Rectangle: Top Corners Rounded 62">
              <a:extLst>
                <a:ext uri="{FF2B5EF4-FFF2-40B4-BE49-F238E27FC236}">
                  <a16:creationId xmlns:a16="http://schemas.microsoft.com/office/drawing/2014/main" id="{8A0892D1-6E21-46B9-A726-B4672B451AC7}"/>
                </a:ext>
              </a:extLst>
            </p:cNvPr>
            <p:cNvSpPr/>
            <p:nvPr/>
          </p:nvSpPr>
          <p:spPr>
            <a:xfrm rot="5400000">
              <a:off x="2367134" y="5575926"/>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22" name="Graphic 51">
              <a:extLst>
                <a:ext uri="{FF2B5EF4-FFF2-40B4-BE49-F238E27FC236}">
                  <a16:creationId xmlns:a16="http://schemas.microsoft.com/office/drawing/2014/main" id="{8BF26517-FF22-494D-A3AF-18B160C6F329}"/>
                </a:ext>
              </a:extLst>
            </p:cNvPr>
            <p:cNvSpPr/>
            <p:nvPr/>
          </p:nvSpPr>
          <p:spPr>
            <a:xfrm rot="16200000" flipV="1">
              <a:off x="2571676" y="5652047"/>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cxnSp>
        <p:nvCxnSpPr>
          <p:cNvPr id="3" name="Straight Connector 2">
            <a:extLst>
              <a:ext uri="{FF2B5EF4-FFF2-40B4-BE49-F238E27FC236}">
                <a16:creationId xmlns:a16="http://schemas.microsoft.com/office/drawing/2014/main" id="{DB3A115B-1AC1-51BA-D3C2-FA8ECE59CA16}"/>
              </a:ext>
            </a:extLst>
          </p:cNvPr>
          <p:cNvCxnSpPr>
            <a:cxnSpLocks/>
          </p:cNvCxnSpPr>
          <p:nvPr/>
        </p:nvCxnSpPr>
        <p:spPr>
          <a:xfrm flipH="1">
            <a:off x="1200026" y="2078761"/>
            <a:ext cx="1029347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2D759115-5D33-4FA5-87B5-8A6F1E6B99FD}"/>
              </a:ext>
            </a:extLst>
          </p:cNvPr>
          <p:cNvGrpSpPr/>
          <p:nvPr/>
        </p:nvGrpSpPr>
        <p:grpSpPr>
          <a:xfrm>
            <a:off x="1307978" y="4797349"/>
            <a:ext cx="1492364" cy="561622"/>
            <a:chOff x="1307978" y="4797349"/>
            <a:chExt cx="1492364" cy="561622"/>
          </a:xfrm>
        </p:grpSpPr>
        <p:sp>
          <p:nvSpPr>
            <p:cNvPr id="58" name="Rectangle: Rounded Corners 57">
              <a:extLst>
                <a:ext uri="{FF2B5EF4-FFF2-40B4-BE49-F238E27FC236}">
                  <a16:creationId xmlns:a16="http://schemas.microsoft.com/office/drawing/2014/main" id="{FF36AB26-A86B-418F-96CB-782A54AB116D}"/>
                </a:ext>
              </a:extLst>
            </p:cNvPr>
            <p:cNvSpPr/>
            <p:nvPr/>
          </p:nvSpPr>
          <p:spPr>
            <a:xfrm>
              <a:off x="1307978" y="4797351"/>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Enablement Workshop </a:t>
              </a:r>
            </a:p>
          </p:txBody>
        </p:sp>
        <p:sp>
          <p:nvSpPr>
            <p:cNvPr id="59" name="Rectangle: Top Corners Rounded 58">
              <a:extLst>
                <a:ext uri="{FF2B5EF4-FFF2-40B4-BE49-F238E27FC236}">
                  <a16:creationId xmlns:a16="http://schemas.microsoft.com/office/drawing/2014/main" id="{15025072-C50C-4621-9A4A-0F543EC17C87}"/>
                </a:ext>
              </a:extLst>
            </p:cNvPr>
            <p:cNvSpPr/>
            <p:nvPr/>
          </p:nvSpPr>
          <p:spPr>
            <a:xfrm rot="5400000">
              <a:off x="2367134" y="4925771"/>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6" name="Graphic 51">
              <a:extLst>
                <a:ext uri="{FF2B5EF4-FFF2-40B4-BE49-F238E27FC236}">
                  <a16:creationId xmlns:a16="http://schemas.microsoft.com/office/drawing/2014/main" id="{A2B94394-1FFD-4115-A373-B78E35C998E6}"/>
                </a:ext>
              </a:extLst>
            </p:cNvPr>
            <p:cNvSpPr/>
            <p:nvPr/>
          </p:nvSpPr>
          <p:spPr>
            <a:xfrm rot="16200000" flipV="1">
              <a:off x="2571676" y="5001892"/>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8" name="Group 37">
            <a:extLst>
              <a:ext uri="{FF2B5EF4-FFF2-40B4-BE49-F238E27FC236}">
                <a16:creationId xmlns:a16="http://schemas.microsoft.com/office/drawing/2014/main" id="{0594402D-B241-43F0-B8D5-E1692B7607E3}"/>
              </a:ext>
            </a:extLst>
          </p:cNvPr>
          <p:cNvGrpSpPr/>
          <p:nvPr/>
        </p:nvGrpSpPr>
        <p:grpSpPr>
          <a:xfrm>
            <a:off x="4740598" y="4797349"/>
            <a:ext cx="1492364" cy="561622"/>
            <a:chOff x="4740598" y="4797349"/>
            <a:chExt cx="1492364" cy="561622"/>
          </a:xfrm>
        </p:grpSpPr>
        <p:sp>
          <p:nvSpPr>
            <p:cNvPr id="102" name="Rectangle: Rounded Corners 101">
              <a:extLst>
                <a:ext uri="{FF2B5EF4-FFF2-40B4-BE49-F238E27FC236}">
                  <a16:creationId xmlns:a16="http://schemas.microsoft.com/office/drawing/2014/main" id="{781DA5EF-3B19-4433-BD9A-52A60D5AF07A}"/>
                </a:ext>
              </a:extLst>
            </p:cNvPr>
            <p:cNvSpPr/>
            <p:nvPr/>
          </p:nvSpPr>
          <p:spPr>
            <a:xfrm>
              <a:off x="4740598" y="4797351"/>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Enablement Knowledge</a:t>
              </a:r>
            </a:p>
          </p:txBody>
        </p:sp>
        <p:sp>
          <p:nvSpPr>
            <p:cNvPr id="103" name="Rectangle: Top Corners Rounded 102">
              <a:extLst>
                <a:ext uri="{FF2B5EF4-FFF2-40B4-BE49-F238E27FC236}">
                  <a16:creationId xmlns:a16="http://schemas.microsoft.com/office/drawing/2014/main" id="{48521AB9-5D41-4019-BBA0-625BB8DEC823}"/>
                </a:ext>
              </a:extLst>
            </p:cNvPr>
            <p:cNvSpPr/>
            <p:nvPr/>
          </p:nvSpPr>
          <p:spPr>
            <a:xfrm rot="5400000">
              <a:off x="5799754" y="4925771"/>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8" name="Graphic 51">
              <a:extLst>
                <a:ext uri="{FF2B5EF4-FFF2-40B4-BE49-F238E27FC236}">
                  <a16:creationId xmlns:a16="http://schemas.microsoft.com/office/drawing/2014/main" id="{145961E7-3B2E-48A5-B4EC-BCE065FD3F68}"/>
                </a:ext>
              </a:extLst>
            </p:cNvPr>
            <p:cNvSpPr/>
            <p:nvPr/>
          </p:nvSpPr>
          <p:spPr>
            <a:xfrm rot="16200000" flipV="1">
              <a:off x="6004296" y="5001893"/>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29" name="Group 28">
            <a:extLst>
              <a:ext uri="{FF2B5EF4-FFF2-40B4-BE49-F238E27FC236}">
                <a16:creationId xmlns:a16="http://schemas.microsoft.com/office/drawing/2014/main" id="{72FE1F92-AEAD-4A30-B812-B90EF18BDF03}"/>
              </a:ext>
            </a:extLst>
          </p:cNvPr>
          <p:cNvGrpSpPr/>
          <p:nvPr/>
        </p:nvGrpSpPr>
        <p:grpSpPr>
          <a:xfrm>
            <a:off x="8173218" y="4797349"/>
            <a:ext cx="1492364" cy="561622"/>
            <a:chOff x="8173218" y="4797349"/>
            <a:chExt cx="1492364" cy="561622"/>
          </a:xfrm>
        </p:grpSpPr>
        <p:sp>
          <p:nvSpPr>
            <p:cNvPr id="152" name="Rectangle: Rounded Corners 151">
              <a:extLst>
                <a:ext uri="{FF2B5EF4-FFF2-40B4-BE49-F238E27FC236}">
                  <a16:creationId xmlns:a16="http://schemas.microsoft.com/office/drawing/2014/main" id="{02E92106-892A-4A6A-9F21-5B7321BB64C2}"/>
                </a:ext>
              </a:extLst>
            </p:cNvPr>
            <p:cNvSpPr/>
            <p:nvPr/>
          </p:nvSpPr>
          <p:spPr>
            <a:xfrm>
              <a:off x="8173218" y="4797351"/>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Positioning Statement</a:t>
              </a:r>
            </a:p>
          </p:txBody>
        </p:sp>
        <p:sp>
          <p:nvSpPr>
            <p:cNvPr id="153" name="Rectangle: Top Corners Rounded 152">
              <a:extLst>
                <a:ext uri="{FF2B5EF4-FFF2-40B4-BE49-F238E27FC236}">
                  <a16:creationId xmlns:a16="http://schemas.microsoft.com/office/drawing/2014/main" id="{AD707952-DB98-4C42-8810-263383091680}"/>
                </a:ext>
              </a:extLst>
            </p:cNvPr>
            <p:cNvSpPr/>
            <p:nvPr/>
          </p:nvSpPr>
          <p:spPr>
            <a:xfrm rot="5400000">
              <a:off x="9232374" y="4925771"/>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20" name="Graphic 51">
              <a:extLst>
                <a:ext uri="{FF2B5EF4-FFF2-40B4-BE49-F238E27FC236}">
                  <a16:creationId xmlns:a16="http://schemas.microsoft.com/office/drawing/2014/main" id="{66E0FBC3-3F6D-43F4-AE48-AAC6159714AA}"/>
                </a:ext>
              </a:extLst>
            </p:cNvPr>
            <p:cNvSpPr/>
            <p:nvPr/>
          </p:nvSpPr>
          <p:spPr>
            <a:xfrm rot="16200000" flipV="1">
              <a:off x="9436916" y="5001893"/>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20" name="Group 19">
            <a:extLst>
              <a:ext uri="{FF2B5EF4-FFF2-40B4-BE49-F238E27FC236}">
                <a16:creationId xmlns:a16="http://schemas.microsoft.com/office/drawing/2014/main" id="{C03D2ADA-9E38-4529-A5C3-EA74CA0699E7}"/>
              </a:ext>
            </a:extLst>
          </p:cNvPr>
          <p:cNvGrpSpPr/>
          <p:nvPr/>
        </p:nvGrpSpPr>
        <p:grpSpPr>
          <a:xfrm>
            <a:off x="1307978" y="4147193"/>
            <a:ext cx="1492364" cy="561622"/>
            <a:chOff x="1307978" y="4147193"/>
            <a:chExt cx="1492364" cy="561622"/>
          </a:xfrm>
        </p:grpSpPr>
        <p:sp>
          <p:nvSpPr>
            <p:cNvPr id="50" name="Rectangle: Rounded Corners 49">
              <a:extLst>
                <a:ext uri="{FF2B5EF4-FFF2-40B4-BE49-F238E27FC236}">
                  <a16:creationId xmlns:a16="http://schemas.microsoft.com/office/drawing/2014/main" id="{C511D897-A265-4DC8-A469-14B0CCEC2CD5}"/>
                </a:ext>
              </a:extLst>
            </p:cNvPr>
            <p:cNvSpPr/>
            <p:nvPr/>
          </p:nvSpPr>
          <p:spPr>
            <a:xfrm>
              <a:off x="1307978" y="4147195"/>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Experience Quality Report</a:t>
              </a:r>
            </a:p>
          </p:txBody>
        </p:sp>
        <p:sp>
          <p:nvSpPr>
            <p:cNvPr id="51" name="Rectangle: Top Corners Rounded 50">
              <a:extLst>
                <a:ext uri="{FF2B5EF4-FFF2-40B4-BE49-F238E27FC236}">
                  <a16:creationId xmlns:a16="http://schemas.microsoft.com/office/drawing/2014/main" id="{A360A678-938C-4769-8910-611A36584C08}"/>
                </a:ext>
              </a:extLst>
            </p:cNvPr>
            <p:cNvSpPr/>
            <p:nvPr/>
          </p:nvSpPr>
          <p:spPr>
            <a:xfrm rot="5400000">
              <a:off x="2367134" y="4275615"/>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0" name="Graphic 51">
              <a:extLst>
                <a:ext uri="{FF2B5EF4-FFF2-40B4-BE49-F238E27FC236}">
                  <a16:creationId xmlns:a16="http://schemas.microsoft.com/office/drawing/2014/main" id="{E97008C5-EA02-478C-A7AC-0503F00F665A}"/>
                </a:ext>
              </a:extLst>
            </p:cNvPr>
            <p:cNvSpPr/>
            <p:nvPr/>
          </p:nvSpPr>
          <p:spPr>
            <a:xfrm rot="16200000" flipV="1">
              <a:off x="2571676" y="4351736"/>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1" name="Group 40">
            <a:extLst>
              <a:ext uri="{FF2B5EF4-FFF2-40B4-BE49-F238E27FC236}">
                <a16:creationId xmlns:a16="http://schemas.microsoft.com/office/drawing/2014/main" id="{66386254-7E2A-4208-80A2-BBFC47E4C85C}"/>
              </a:ext>
            </a:extLst>
          </p:cNvPr>
          <p:cNvGrpSpPr/>
          <p:nvPr/>
        </p:nvGrpSpPr>
        <p:grpSpPr>
          <a:xfrm>
            <a:off x="3024288" y="4147193"/>
            <a:ext cx="1492364" cy="561622"/>
            <a:chOff x="3024288" y="4147193"/>
            <a:chExt cx="1492364" cy="561622"/>
          </a:xfrm>
        </p:grpSpPr>
        <p:sp>
          <p:nvSpPr>
            <p:cNvPr id="80" name="Rectangle: Rounded Corners 79">
              <a:extLst>
                <a:ext uri="{FF2B5EF4-FFF2-40B4-BE49-F238E27FC236}">
                  <a16:creationId xmlns:a16="http://schemas.microsoft.com/office/drawing/2014/main" id="{A37AD1F7-7531-4613-A7FA-C5C3D9394419}"/>
                </a:ext>
              </a:extLst>
            </p:cNvPr>
            <p:cNvSpPr/>
            <p:nvPr/>
          </p:nvSpPr>
          <p:spPr>
            <a:xfrm>
              <a:off x="3024288" y="4147195"/>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Readiness Assessment</a:t>
              </a:r>
            </a:p>
          </p:txBody>
        </p:sp>
        <p:sp>
          <p:nvSpPr>
            <p:cNvPr id="81" name="Rectangle: Top Corners Rounded 80">
              <a:extLst>
                <a:ext uri="{FF2B5EF4-FFF2-40B4-BE49-F238E27FC236}">
                  <a16:creationId xmlns:a16="http://schemas.microsoft.com/office/drawing/2014/main" id="{11B5E5F9-2116-4566-A564-EC57005B344C}"/>
                </a:ext>
              </a:extLst>
            </p:cNvPr>
            <p:cNvSpPr/>
            <p:nvPr/>
          </p:nvSpPr>
          <p:spPr>
            <a:xfrm rot="5400000">
              <a:off x="4083444" y="4275615"/>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1" name="Graphic 51">
              <a:extLst>
                <a:ext uri="{FF2B5EF4-FFF2-40B4-BE49-F238E27FC236}">
                  <a16:creationId xmlns:a16="http://schemas.microsoft.com/office/drawing/2014/main" id="{33D4E4AA-60A0-449E-AC3C-2BADC2DCF897}"/>
                </a:ext>
              </a:extLst>
            </p:cNvPr>
            <p:cNvSpPr/>
            <p:nvPr/>
          </p:nvSpPr>
          <p:spPr>
            <a:xfrm rot="16200000" flipV="1">
              <a:off x="4287986" y="4351737"/>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0" name="Group 39">
            <a:extLst>
              <a:ext uri="{FF2B5EF4-FFF2-40B4-BE49-F238E27FC236}">
                <a16:creationId xmlns:a16="http://schemas.microsoft.com/office/drawing/2014/main" id="{F585FAEC-2E41-44C9-A87E-67610A05EAD6}"/>
              </a:ext>
            </a:extLst>
          </p:cNvPr>
          <p:cNvGrpSpPr/>
          <p:nvPr/>
        </p:nvGrpSpPr>
        <p:grpSpPr>
          <a:xfrm>
            <a:off x="4740598" y="4147193"/>
            <a:ext cx="1492364" cy="561622"/>
            <a:chOff x="4740598" y="4147193"/>
            <a:chExt cx="1492364" cy="561622"/>
          </a:xfrm>
        </p:grpSpPr>
        <p:sp>
          <p:nvSpPr>
            <p:cNvPr id="105" name="Rectangle: Rounded Corners 104">
              <a:extLst>
                <a:ext uri="{FF2B5EF4-FFF2-40B4-BE49-F238E27FC236}">
                  <a16:creationId xmlns:a16="http://schemas.microsoft.com/office/drawing/2014/main" id="{F3ACB1C8-57AA-4BA0-A073-6B7EB58500C3}"/>
                </a:ext>
              </a:extLst>
            </p:cNvPr>
            <p:cNvSpPr/>
            <p:nvPr/>
          </p:nvSpPr>
          <p:spPr>
            <a:xfrm>
              <a:off x="4740598" y="4147195"/>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CPQ Solution</a:t>
              </a:r>
            </a:p>
          </p:txBody>
        </p:sp>
        <p:sp>
          <p:nvSpPr>
            <p:cNvPr id="106" name="Rectangle: Top Corners Rounded 105">
              <a:extLst>
                <a:ext uri="{FF2B5EF4-FFF2-40B4-BE49-F238E27FC236}">
                  <a16:creationId xmlns:a16="http://schemas.microsoft.com/office/drawing/2014/main" id="{428D6185-E32F-4F3A-9A24-6084218A9105}"/>
                </a:ext>
              </a:extLst>
            </p:cNvPr>
            <p:cNvSpPr/>
            <p:nvPr/>
          </p:nvSpPr>
          <p:spPr>
            <a:xfrm rot="5400000">
              <a:off x="5799754" y="4275615"/>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2" name="Graphic 51">
              <a:extLst>
                <a:ext uri="{FF2B5EF4-FFF2-40B4-BE49-F238E27FC236}">
                  <a16:creationId xmlns:a16="http://schemas.microsoft.com/office/drawing/2014/main" id="{E6F6AA99-5220-4A95-A0A6-301A178ED010}"/>
                </a:ext>
              </a:extLst>
            </p:cNvPr>
            <p:cNvSpPr/>
            <p:nvPr/>
          </p:nvSpPr>
          <p:spPr>
            <a:xfrm rot="16200000" flipV="1">
              <a:off x="6004296" y="4351737"/>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6" name="Group 35">
            <a:extLst>
              <a:ext uri="{FF2B5EF4-FFF2-40B4-BE49-F238E27FC236}">
                <a16:creationId xmlns:a16="http://schemas.microsoft.com/office/drawing/2014/main" id="{80A9F427-F896-456F-8A42-58AFA9E35597}"/>
              </a:ext>
            </a:extLst>
          </p:cNvPr>
          <p:cNvGrpSpPr/>
          <p:nvPr/>
        </p:nvGrpSpPr>
        <p:grpSpPr>
          <a:xfrm>
            <a:off x="6456908" y="4147193"/>
            <a:ext cx="1492364" cy="561622"/>
            <a:chOff x="6456908" y="4147193"/>
            <a:chExt cx="1492364" cy="561622"/>
          </a:xfrm>
        </p:grpSpPr>
        <p:sp>
          <p:nvSpPr>
            <p:cNvPr id="130" name="Rectangle: Rounded Corners 129">
              <a:extLst>
                <a:ext uri="{FF2B5EF4-FFF2-40B4-BE49-F238E27FC236}">
                  <a16:creationId xmlns:a16="http://schemas.microsoft.com/office/drawing/2014/main" id="{06B9F430-AE87-42B1-A8A6-9A6BBFD1E61A}"/>
                </a:ext>
              </a:extLst>
            </p:cNvPr>
            <p:cNvSpPr/>
            <p:nvPr/>
          </p:nvSpPr>
          <p:spPr>
            <a:xfrm>
              <a:off x="6456908" y="4147195"/>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Dir. Of Sales Enablement</a:t>
              </a:r>
            </a:p>
          </p:txBody>
        </p:sp>
        <p:sp>
          <p:nvSpPr>
            <p:cNvPr id="131" name="Rectangle: Top Corners Rounded 130">
              <a:extLst>
                <a:ext uri="{FF2B5EF4-FFF2-40B4-BE49-F238E27FC236}">
                  <a16:creationId xmlns:a16="http://schemas.microsoft.com/office/drawing/2014/main" id="{AAD2C87B-754A-4941-8A98-BE50408513B2}"/>
                </a:ext>
              </a:extLst>
            </p:cNvPr>
            <p:cNvSpPr/>
            <p:nvPr/>
          </p:nvSpPr>
          <p:spPr>
            <a:xfrm rot="5400000">
              <a:off x="7516064" y="4275615"/>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3" name="Graphic 51">
              <a:extLst>
                <a:ext uri="{FF2B5EF4-FFF2-40B4-BE49-F238E27FC236}">
                  <a16:creationId xmlns:a16="http://schemas.microsoft.com/office/drawing/2014/main" id="{FE03CD7D-3088-4F6A-9644-304198F8D977}"/>
                </a:ext>
              </a:extLst>
            </p:cNvPr>
            <p:cNvSpPr/>
            <p:nvPr/>
          </p:nvSpPr>
          <p:spPr>
            <a:xfrm rot="16200000" flipV="1">
              <a:off x="7720606" y="4351737"/>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0" name="Group 29">
            <a:extLst>
              <a:ext uri="{FF2B5EF4-FFF2-40B4-BE49-F238E27FC236}">
                <a16:creationId xmlns:a16="http://schemas.microsoft.com/office/drawing/2014/main" id="{B45CD592-CC94-40BD-881F-59ACB562D3B0}"/>
              </a:ext>
            </a:extLst>
          </p:cNvPr>
          <p:cNvGrpSpPr/>
          <p:nvPr/>
        </p:nvGrpSpPr>
        <p:grpSpPr>
          <a:xfrm>
            <a:off x="8173218" y="4147193"/>
            <a:ext cx="1492364" cy="561622"/>
            <a:chOff x="8173218" y="4147193"/>
            <a:chExt cx="1492364" cy="561622"/>
          </a:xfrm>
        </p:grpSpPr>
        <p:sp>
          <p:nvSpPr>
            <p:cNvPr id="155" name="Rectangle: Rounded Corners 154">
              <a:extLst>
                <a:ext uri="{FF2B5EF4-FFF2-40B4-BE49-F238E27FC236}">
                  <a16:creationId xmlns:a16="http://schemas.microsoft.com/office/drawing/2014/main" id="{8FF20ACD-2BEF-44A9-AB80-E62E6C5C0136}"/>
                </a:ext>
              </a:extLst>
            </p:cNvPr>
            <p:cNvSpPr/>
            <p:nvPr/>
          </p:nvSpPr>
          <p:spPr>
            <a:xfrm>
              <a:off x="8173218" y="4147195"/>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Unique Selling Proposition</a:t>
              </a:r>
            </a:p>
          </p:txBody>
        </p:sp>
        <p:sp>
          <p:nvSpPr>
            <p:cNvPr id="156" name="Rectangle: Top Corners Rounded 155">
              <a:extLst>
                <a:ext uri="{FF2B5EF4-FFF2-40B4-BE49-F238E27FC236}">
                  <a16:creationId xmlns:a16="http://schemas.microsoft.com/office/drawing/2014/main" id="{A125886A-0DEA-4923-A47E-9A61175455EF}"/>
                </a:ext>
              </a:extLst>
            </p:cNvPr>
            <p:cNvSpPr/>
            <p:nvPr/>
          </p:nvSpPr>
          <p:spPr>
            <a:xfrm rot="5400000">
              <a:off x="9232374" y="4275615"/>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14" name="Graphic 51">
              <a:extLst>
                <a:ext uri="{FF2B5EF4-FFF2-40B4-BE49-F238E27FC236}">
                  <a16:creationId xmlns:a16="http://schemas.microsoft.com/office/drawing/2014/main" id="{A4A705F7-AC10-43A1-82AD-A23552BA6780}"/>
                </a:ext>
              </a:extLst>
            </p:cNvPr>
            <p:cNvSpPr/>
            <p:nvPr/>
          </p:nvSpPr>
          <p:spPr>
            <a:xfrm rot="16200000" flipV="1">
              <a:off x="9436916" y="4351736"/>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19" name="Group 18">
            <a:extLst>
              <a:ext uri="{FF2B5EF4-FFF2-40B4-BE49-F238E27FC236}">
                <a16:creationId xmlns:a16="http://schemas.microsoft.com/office/drawing/2014/main" id="{7CF8E0F3-340C-42BD-A11F-C243919B63A6}"/>
              </a:ext>
            </a:extLst>
          </p:cNvPr>
          <p:cNvGrpSpPr/>
          <p:nvPr/>
        </p:nvGrpSpPr>
        <p:grpSpPr>
          <a:xfrm>
            <a:off x="1307978" y="3497037"/>
            <a:ext cx="1492364" cy="561622"/>
            <a:chOff x="1307978" y="3497037"/>
            <a:chExt cx="1492364" cy="561622"/>
          </a:xfrm>
        </p:grpSpPr>
        <p:sp>
          <p:nvSpPr>
            <p:cNvPr id="46" name="Rectangle: Rounded Corners 45">
              <a:extLst>
                <a:ext uri="{FF2B5EF4-FFF2-40B4-BE49-F238E27FC236}">
                  <a16:creationId xmlns:a16="http://schemas.microsoft.com/office/drawing/2014/main" id="{4D523861-24D8-4095-8EFF-6E2DC98360E3}"/>
                </a:ext>
              </a:extLst>
            </p:cNvPr>
            <p:cNvSpPr/>
            <p:nvPr/>
          </p:nvSpPr>
          <p:spPr>
            <a:xfrm>
              <a:off x="1307978" y="3497039"/>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Best Practices Report</a:t>
              </a:r>
            </a:p>
          </p:txBody>
        </p:sp>
        <p:sp>
          <p:nvSpPr>
            <p:cNvPr id="47" name="Rectangle: Top Corners Rounded 46">
              <a:extLst>
                <a:ext uri="{FF2B5EF4-FFF2-40B4-BE49-F238E27FC236}">
                  <a16:creationId xmlns:a16="http://schemas.microsoft.com/office/drawing/2014/main" id="{034325FF-6173-44EF-8B11-7F7EE678D32D}"/>
                </a:ext>
              </a:extLst>
            </p:cNvPr>
            <p:cNvSpPr/>
            <p:nvPr/>
          </p:nvSpPr>
          <p:spPr>
            <a:xfrm rot="5400000">
              <a:off x="2367134" y="3625459"/>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4" name="Graphic 51">
              <a:extLst>
                <a:ext uri="{FF2B5EF4-FFF2-40B4-BE49-F238E27FC236}">
                  <a16:creationId xmlns:a16="http://schemas.microsoft.com/office/drawing/2014/main" id="{3EAEF4D0-F7A0-4B79-B91D-02D59C337543}"/>
                </a:ext>
              </a:extLst>
            </p:cNvPr>
            <p:cNvSpPr/>
            <p:nvPr/>
          </p:nvSpPr>
          <p:spPr>
            <a:xfrm rot="16200000" flipV="1">
              <a:off x="2571676" y="3701581"/>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8" name="Group 47">
            <a:extLst>
              <a:ext uri="{FF2B5EF4-FFF2-40B4-BE49-F238E27FC236}">
                <a16:creationId xmlns:a16="http://schemas.microsoft.com/office/drawing/2014/main" id="{29B3AB8D-B565-4245-9772-1B8E332E3204}"/>
              </a:ext>
            </a:extLst>
          </p:cNvPr>
          <p:cNvGrpSpPr/>
          <p:nvPr/>
        </p:nvGrpSpPr>
        <p:grpSpPr>
          <a:xfrm>
            <a:off x="3024288" y="3497037"/>
            <a:ext cx="1492364" cy="561622"/>
            <a:chOff x="3024288" y="3497037"/>
            <a:chExt cx="1492364" cy="561622"/>
          </a:xfrm>
        </p:grpSpPr>
        <p:sp>
          <p:nvSpPr>
            <p:cNvPr id="83" name="Rectangle: Rounded Corners 82">
              <a:extLst>
                <a:ext uri="{FF2B5EF4-FFF2-40B4-BE49-F238E27FC236}">
                  <a16:creationId xmlns:a16="http://schemas.microsoft.com/office/drawing/2014/main" id="{287DCD77-C7B3-4BE6-BA18-00F1D87525F9}"/>
                </a:ext>
              </a:extLst>
            </p:cNvPr>
            <p:cNvSpPr/>
            <p:nvPr/>
          </p:nvSpPr>
          <p:spPr>
            <a:xfrm>
              <a:off x="3024288" y="3497039"/>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&amp; Marketing Alignment Tool</a:t>
              </a:r>
            </a:p>
          </p:txBody>
        </p:sp>
        <p:sp>
          <p:nvSpPr>
            <p:cNvPr id="84" name="Rectangle: Top Corners Rounded 83">
              <a:extLst>
                <a:ext uri="{FF2B5EF4-FFF2-40B4-BE49-F238E27FC236}">
                  <a16:creationId xmlns:a16="http://schemas.microsoft.com/office/drawing/2014/main" id="{1F480DC7-B796-4B2B-996F-1BE8E145B8C1}"/>
                </a:ext>
              </a:extLst>
            </p:cNvPr>
            <p:cNvSpPr/>
            <p:nvPr/>
          </p:nvSpPr>
          <p:spPr>
            <a:xfrm rot="5400000">
              <a:off x="4083444" y="3625459"/>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5" name="Graphic 51">
              <a:extLst>
                <a:ext uri="{FF2B5EF4-FFF2-40B4-BE49-F238E27FC236}">
                  <a16:creationId xmlns:a16="http://schemas.microsoft.com/office/drawing/2014/main" id="{ADADC143-D0FE-40A5-84ED-996A7BDBCC69}"/>
                </a:ext>
              </a:extLst>
            </p:cNvPr>
            <p:cNvSpPr/>
            <p:nvPr/>
          </p:nvSpPr>
          <p:spPr>
            <a:xfrm rot="16200000" flipV="1">
              <a:off x="4287986" y="3701580"/>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53" name="Group 52">
            <a:extLst>
              <a:ext uri="{FF2B5EF4-FFF2-40B4-BE49-F238E27FC236}">
                <a16:creationId xmlns:a16="http://schemas.microsoft.com/office/drawing/2014/main" id="{19FC1720-D470-4D71-A3B3-564E0F4E1DEF}"/>
              </a:ext>
            </a:extLst>
          </p:cNvPr>
          <p:cNvGrpSpPr/>
          <p:nvPr/>
        </p:nvGrpSpPr>
        <p:grpSpPr>
          <a:xfrm>
            <a:off x="4740598" y="3497037"/>
            <a:ext cx="1492364" cy="561622"/>
            <a:chOff x="4740598" y="3497037"/>
            <a:chExt cx="1492364" cy="561622"/>
          </a:xfrm>
        </p:grpSpPr>
        <p:sp>
          <p:nvSpPr>
            <p:cNvPr id="108" name="Rectangle: Rounded Corners 107">
              <a:extLst>
                <a:ext uri="{FF2B5EF4-FFF2-40B4-BE49-F238E27FC236}">
                  <a16:creationId xmlns:a16="http://schemas.microsoft.com/office/drawing/2014/main" id="{72F72E83-6307-4EA7-A359-8CD37D654211}"/>
                </a:ext>
              </a:extLst>
            </p:cNvPr>
            <p:cNvSpPr/>
            <p:nvPr/>
          </p:nvSpPr>
          <p:spPr>
            <a:xfrm>
              <a:off x="4740598" y="3497039"/>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Marketing Automation</a:t>
              </a:r>
            </a:p>
          </p:txBody>
        </p:sp>
        <p:sp>
          <p:nvSpPr>
            <p:cNvPr id="109" name="Rectangle: Top Corners Rounded 108">
              <a:extLst>
                <a:ext uri="{FF2B5EF4-FFF2-40B4-BE49-F238E27FC236}">
                  <a16:creationId xmlns:a16="http://schemas.microsoft.com/office/drawing/2014/main" id="{2A8C8CFD-A208-45D3-92E1-CC6C1171E4AE}"/>
                </a:ext>
              </a:extLst>
            </p:cNvPr>
            <p:cNvSpPr/>
            <p:nvPr/>
          </p:nvSpPr>
          <p:spPr>
            <a:xfrm rot="5400000">
              <a:off x="5799754" y="3625459"/>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6" name="Graphic 51">
              <a:extLst>
                <a:ext uri="{FF2B5EF4-FFF2-40B4-BE49-F238E27FC236}">
                  <a16:creationId xmlns:a16="http://schemas.microsoft.com/office/drawing/2014/main" id="{D4DB8A11-DE9D-4DA2-92D7-AF839BBF8A15}"/>
                </a:ext>
              </a:extLst>
            </p:cNvPr>
            <p:cNvSpPr/>
            <p:nvPr/>
          </p:nvSpPr>
          <p:spPr>
            <a:xfrm rot="16200000" flipV="1">
              <a:off x="6004296" y="3701581"/>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54" name="Group 53">
            <a:extLst>
              <a:ext uri="{FF2B5EF4-FFF2-40B4-BE49-F238E27FC236}">
                <a16:creationId xmlns:a16="http://schemas.microsoft.com/office/drawing/2014/main" id="{FDCA9523-140B-4403-A97A-1F4A61D99682}"/>
              </a:ext>
            </a:extLst>
          </p:cNvPr>
          <p:cNvGrpSpPr/>
          <p:nvPr/>
        </p:nvGrpSpPr>
        <p:grpSpPr>
          <a:xfrm>
            <a:off x="6456908" y="3497037"/>
            <a:ext cx="1492364" cy="561622"/>
            <a:chOff x="6456908" y="3497037"/>
            <a:chExt cx="1492364" cy="561622"/>
          </a:xfrm>
        </p:grpSpPr>
        <p:sp>
          <p:nvSpPr>
            <p:cNvPr id="133" name="Rectangle: Rounded Corners 132">
              <a:extLst>
                <a:ext uri="{FF2B5EF4-FFF2-40B4-BE49-F238E27FC236}">
                  <a16:creationId xmlns:a16="http://schemas.microsoft.com/office/drawing/2014/main" id="{2F4F69AE-4CF8-40D8-B83A-2771630F190D}"/>
                </a:ext>
              </a:extLst>
            </p:cNvPr>
            <p:cNvSpPr/>
            <p:nvPr/>
          </p:nvSpPr>
          <p:spPr>
            <a:xfrm>
              <a:off x="6456908" y="3497039"/>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Budget Template</a:t>
              </a:r>
            </a:p>
          </p:txBody>
        </p:sp>
        <p:sp>
          <p:nvSpPr>
            <p:cNvPr id="134" name="Rectangle: Top Corners Rounded 133">
              <a:extLst>
                <a:ext uri="{FF2B5EF4-FFF2-40B4-BE49-F238E27FC236}">
                  <a16:creationId xmlns:a16="http://schemas.microsoft.com/office/drawing/2014/main" id="{59216A23-3621-40A9-AAB7-4E42EE8C727B}"/>
                </a:ext>
              </a:extLst>
            </p:cNvPr>
            <p:cNvSpPr/>
            <p:nvPr/>
          </p:nvSpPr>
          <p:spPr>
            <a:xfrm rot="5400000">
              <a:off x="7516064" y="3625459"/>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7" name="Graphic 51">
              <a:extLst>
                <a:ext uri="{FF2B5EF4-FFF2-40B4-BE49-F238E27FC236}">
                  <a16:creationId xmlns:a16="http://schemas.microsoft.com/office/drawing/2014/main" id="{28358BC8-4102-4F15-94F8-8B31AAE18907}"/>
                </a:ext>
              </a:extLst>
            </p:cNvPr>
            <p:cNvSpPr/>
            <p:nvPr/>
          </p:nvSpPr>
          <p:spPr>
            <a:xfrm rot="16200000" flipV="1">
              <a:off x="7720606" y="3701581"/>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1" name="Group 30">
            <a:extLst>
              <a:ext uri="{FF2B5EF4-FFF2-40B4-BE49-F238E27FC236}">
                <a16:creationId xmlns:a16="http://schemas.microsoft.com/office/drawing/2014/main" id="{4E170594-D592-4B4C-9F31-3FE7397DDBBC}"/>
              </a:ext>
            </a:extLst>
          </p:cNvPr>
          <p:cNvGrpSpPr/>
          <p:nvPr/>
        </p:nvGrpSpPr>
        <p:grpSpPr>
          <a:xfrm>
            <a:off x="8173218" y="3497037"/>
            <a:ext cx="1492364" cy="561622"/>
            <a:chOff x="8173218" y="3497037"/>
            <a:chExt cx="1492364" cy="561622"/>
          </a:xfrm>
        </p:grpSpPr>
        <p:sp>
          <p:nvSpPr>
            <p:cNvPr id="158" name="Rectangle: Rounded Corners 157">
              <a:extLst>
                <a:ext uri="{FF2B5EF4-FFF2-40B4-BE49-F238E27FC236}">
                  <a16:creationId xmlns:a16="http://schemas.microsoft.com/office/drawing/2014/main" id="{88A4601C-7CFE-406B-94C9-B6D4D7971AA3}"/>
                </a:ext>
              </a:extLst>
            </p:cNvPr>
            <p:cNvSpPr/>
            <p:nvPr/>
          </p:nvSpPr>
          <p:spPr>
            <a:xfrm>
              <a:off x="8173218" y="3497039"/>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Playbook</a:t>
              </a:r>
            </a:p>
          </p:txBody>
        </p:sp>
        <p:sp>
          <p:nvSpPr>
            <p:cNvPr id="159" name="Rectangle: Top Corners Rounded 158">
              <a:extLst>
                <a:ext uri="{FF2B5EF4-FFF2-40B4-BE49-F238E27FC236}">
                  <a16:creationId xmlns:a16="http://schemas.microsoft.com/office/drawing/2014/main" id="{ECC35082-18C9-4CBE-AD9A-4B7E3B39E326}"/>
                </a:ext>
              </a:extLst>
            </p:cNvPr>
            <p:cNvSpPr/>
            <p:nvPr/>
          </p:nvSpPr>
          <p:spPr>
            <a:xfrm rot="5400000">
              <a:off x="9232374" y="3625459"/>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8" name="Graphic 51">
              <a:extLst>
                <a:ext uri="{FF2B5EF4-FFF2-40B4-BE49-F238E27FC236}">
                  <a16:creationId xmlns:a16="http://schemas.microsoft.com/office/drawing/2014/main" id="{77F6DA4B-8A81-48D2-8A83-2F1D389FD431}"/>
                </a:ext>
              </a:extLst>
            </p:cNvPr>
            <p:cNvSpPr/>
            <p:nvPr/>
          </p:nvSpPr>
          <p:spPr>
            <a:xfrm rot="16200000" flipV="1">
              <a:off x="9436916" y="3701580"/>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11" name="Group 10">
            <a:extLst>
              <a:ext uri="{FF2B5EF4-FFF2-40B4-BE49-F238E27FC236}">
                <a16:creationId xmlns:a16="http://schemas.microsoft.com/office/drawing/2014/main" id="{163368E5-B279-45A6-BD53-3DD05697F8E7}"/>
              </a:ext>
            </a:extLst>
          </p:cNvPr>
          <p:cNvGrpSpPr/>
          <p:nvPr/>
        </p:nvGrpSpPr>
        <p:grpSpPr>
          <a:xfrm>
            <a:off x="1307978" y="2846881"/>
            <a:ext cx="1492364" cy="561622"/>
            <a:chOff x="1307978" y="2846881"/>
            <a:chExt cx="1492364" cy="561622"/>
          </a:xfrm>
        </p:grpSpPr>
        <p:sp>
          <p:nvSpPr>
            <p:cNvPr id="42" name="Rectangle: Rounded Corners 41">
              <a:extLst>
                <a:ext uri="{FF2B5EF4-FFF2-40B4-BE49-F238E27FC236}">
                  <a16:creationId xmlns:a16="http://schemas.microsoft.com/office/drawing/2014/main" id="{1D4D3E57-B453-42B6-A162-DE0EFCC407E9}"/>
                </a:ext>
              </a:extLst>
            </p:cNvPr>
            <p:cNvSpPr/>
            <p:nvPr/>
          </p:nvSpPr>
          <p:spPr>
            <a:xfrm>
              <a:off x="1307978" y="2846883"/>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Benchmark Report</a:t>
              </a:r>
            </a:p>
          </p:txBody>
        </p:sp>
        <p:sp>
          <p:nvSpPr>
            <p:cNvPr id="43" name="Rectangle: Top Corners Rounded 42">
              <a:extLst>
                <a:ext uri="{FF2B5EF4-FFF2-40B4-BE49-F238E27FC236}">
                  <a16:creationId xmlns:a16="http://schemas.microsoft.com/office/drawing/2014/main" id="{D7C9AC86-B9E9-40F0-9531-EEF9E2A0EA17}"/>
                </a:ext>
              </a:extLst>
            </p:cNvPr>
            <p:cNvSpPr/>
            <p:nvPr/>
          </p:nvSpPr>
          <p:spPr>
            <a:xfrm rot="5400000">
              <a:off x="2367134" y="2975303"/>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8" name="Graphic 51">
              <a:extLst>
                <a:ext uri="{FF2B5EF4-FFF2-40B4-BE49-F238E27FC236}">
                  <a16:creationId xmlns:a16="http://schemas.microsoft.com/office/drawing/2014/main" id="{BA94A5B9-CACB-472C-90CA-3E52746745D8}"/>
                </a:ext>
              </a:extLst>
            </p:cNvPr>
            <p:cNvSpPr/>
            <p:nvPr/>
          </p:nvSpPr>
          <p:spPr>
            <a:xfrm rot="16200000" flipV="1">
              <a:off x="2571676" y="3051425"/>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5" name="Group 44">
            <a:extLst>
              <a:ext uri="{FF2B5EF4-FFF2-40B4-BE49-F238E27FC236}">
                <a16:creationId xmlns:a16="http://schemas.microsoft.com/office/drawing/2014/main" id="{FEE4D08D-9362-4CE5-8532-0075D584B9A9}"/>
              </a:ext>
            </a:extLst>
          </p:cNvPr>
          <p:cNvGrpSpPr/>
          <p:nvPr/>
        </p:nvGrpSpPr>
        <p:grpSpPr>
          <a:xfrm>
            <a:off x="3024288" y="2846881"/>
            <a:ext cx="1492364" cy="561622"/>
            <a:chOff x="3024288" y="2846881"/>
            <a:chExt cx="1492364" cy="561622"/>
          </a:xfrm>
        </p:grpSpPr>
        <p:sp>
          <p:nvSpPr>
            <p:cNvPr id="86" name="Rectangle: Rounded Corners 85">
              <a:extLst>
                <a:ext uri="{FF2B5EF4-FFF2-40B4-BE49-F238E27FC236}">
                  <a16:creationId xmlns:a16="http://schemas.microsoft.com/office/drawing/2014/main" id="{D14D8BF3-9B66-4E6B-9AC3-241C66DCDA94}"/>
                </a:ext>
              </a:extLst>
            </p:cNvPr>
            <p:cNvSpPr/>
            <p:nvPr/>
          </p:nvSpPr>
          <p:spPr>
            <a:xfrm>
              <a:off x="3024288" y="2846883"/>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Maturity Model</a:t>
              </a:r>
            </a:p>
          </p:txBody>
        </p:sp>
        <p:sp>
          <p:nvSpPr>
            <p:cNvPr id="87" name="Rectangle: Top Corners Rounded 86">
              <a:extLst>
                <a:ext uri="{FF2B5EF4-FFF2-40B4-BE49-F238E27FC236}">
                  <a16:creationId xmlns:a16="http://schemas.microsoft.com/office/drawing/2014/main" id="{A58869E6-6176-445B-8C43-8BCF6BFD5337}"/>
                </a:ext>
              </a:extLst>
            </p:cNvPr>
            <p:cNvSpPr/>
            <p:nvPr/>
          </p:nvSpPr>
          <p:spPr>
            <a:xfrm rot="5400000">
              <a:off x="4083444" y="2975303"/>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9" name="Graphic 51">
              <a:extLst>
                <a:ext uri="{FF2B5EF4-FFF2-40B4-BE49-F238E27FC236}">
                  <a16:creationId xmlns:a16="http://schemas.microsoft.com/office/drawing/2014/main" id="{8BEEF750-A28A-4AD9-9FA4-EB38FE2323B5}"/>
                </a:ext>
              </a:extLst>
            </p:cNvPr>
            <p:cNvSpPr/>
            <p:nvPr/>
          </p:nvSpPr>
          <p:spPr>
            <a:xfrm rot="16200000" flipV="1">
              <a:off x="4287986" y="3051424"/>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52" name="Group 51">
            <a:extLst>
              <a:ext uri="{FF2B5EF4-FFF2-40B4-BE49-F238E27FC236}">
                <a16:creationId xmlns:a16="http://schemas.microsoft.com/office/drawing/2014/main" id="{5830DCF1-9D5A-4178-B271-CE5886073A62}"/>
              </a:ext>
            </a:extLst>
          </p:cNvPr>
          <p:cNvGrpSpPr/>
          <p:nvPr/>
        </p:nvGrpSpPr>
        <p:grpSpPr>
          <a:xfrm>
            <a:off x="4740598" y="2846881"/>
            <a:ext cx="1492364" cy="561622"/>
            <a:chOff x="4740598" y="2846881"/>
            <a:chExt cx="1492364" cy="561622"/>
          </a:xfrm>
        </p:grpSpPr>
        <p:sp>
          <p:nvSpPr>
            <p:cNvPr id="111" name="Rectangle: Rounded Corners 110">
              <a:extLst>
                <a:ext uri="{FF2B5EF4-FFF2-40B4-BE49-F238E27FC236}">
                  <a16:creationId xmlns:a16="http://schemas.microsoft.com/office/drawing/2014/main" id="{6FC54E54-160A-47A0-BBAE-043A28B43CDF}"/>
                </a:ext>
              </a:extLst>
            </p:cNvPr>
            <p:cNvSpPr/>
            <p:nvPr/>
          </p:nvSpPr>
          <p:spPr>
            <a:xfrm>
              <a:off x="4740598" y="2846883"/>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CRM Solution Study</a:t>
              </a:r>
            </a:p>
          </p:txBody>
        </p:sp>
        <p:sp>
          <p:nvSpPr>
            <p:cNvPr id="112" name="Rectangle: Top Corners Rounded 111">
              <a:extLst>
                <a:ext uri="{FF2B5EF4-FFF2-40B4-BE49-F238E27FC236}">
                  <a16:creationId xmlns:a16="http://schemas.microsoft.com/office/drawing/2014/main" id="{6F3B7A1F-DA27-44DD-A8BD-82B8A123FA39}"/>
                </a:ext>
              </a:extLst>
            </p:cNvPr>
            <p:cNvSpPr/>
            <p:nvPr/>
          </p:nvSpPr>
          <p:spPr>
            <a:xfrm rot="5400000">
              <a:off x="5799754" y="2975303"/>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0" name="Graphic 51">
              <a:extLst>
                <a:ext uri="{FF2B5EF4-FFF2-40B4-BE49-F238E27FC236}">
                  <a16:creationId xmlns:a16="http://schemas.microsoft.com/office/drawing/2014/main" id="{E2EE8E17-5325-4B86-B65F-AA2693BCF4A9}"/>
                </a:ext>
              </a:extLst>
            </p:cNvPr>
            <p:cNvSpPr/>
            <p:nvPr/>
          </p:nvSpPr>
          <p:spPr>
            <a:xfrm rot="16200000" flipV="1">
              <a:off x="6004296" y="3051425"/>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B7A94492-2CC7-47BD-9172-AA8FBDB36F8A}"/>
              </a:ext>
            </a:extLst>
          </p:cNvPr>
          <p:cNvGrpSpPr/>
          <p:nvPr/>
        </p:nvGrpSpPr>
        <p:grpSpPr>
          <a:xfrm>
            <a:off x="6456908" y="2846881"/>
            <a:ext cx="1492364" cy="561622"/>
            <a:chOff x="6456908" y="2846881"/>
            <a:chExt cx="1492364" cy="561622"/>
          </a:xfrm>
        </p:grpSpPr>
        <p:sp>
          <p:nvSpPr>
            <p:cNvPr id="136" name="Rectangle: Rounded Corners 135">
              <a:extLst>
                <a:ext uri="{FF2B5EF4-FFF2-40B4-BE49-F238E27FC236}">
                  <a16:creationId xmlns:a16="http://schemas.microsoft.com/office/drawing/2014/main" id="{3CAF0704-B42E-435E-8123-1B40839DD72F}"/>
                </a:ext>
              </a:extLst>
            </p:cNvPr>
            <p:cNvSpPr/>
            <p:nvPr/>
          </p:nvSpPr>
          <p:spPr>
            <a:xfrm>
              <a:off x="6456908" y="2846883"/>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Strategy Scorecard</a:t>
              </a:r>
            </a:p>
          </p:txBody>
        </p:sp>
        <p:sp>
          <p:nvSpPr>
            <p:cNvPr id="137" name="Rectangle: Top Corners Rounded 136">
              <a:extLst>
                <a:ext uri="{FF2B5EF4-FFF2-40B4-BE49-F238E27FC236}">
                  <a16:creationId xmlns:a16="http://schemas.microsoft.com/office/drawing/2014/main" id="{9F7A6C20-6B3C-4F34-AB86-DD428BB2D962}"/>
                </a:ext>
              </a:extLst>
            </p:cNvPr>
            <p:cNvSpPr/>
            <p:nvPr/>
          </p:nvSpPr>
          <p:spPr>
            <a:xfrm rot="5400000">
              <a:off x="7516064" y="2975303"/>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1" name="Graphic 51">
              <a:extLst>
                <a:ext uri="{FF2B5EF4-FFF2-40B4-BE49-F238E27FC236}">
                  <a16:creationId xmlns:a16="http://schemas.microsoft.com/office/drawing/2014/main" id="{CE24D738-94E8-42ED-A9C2-A2F2E3DDA659}"/>
                </a:ext>
              </a:extLst>
            </p:cNvPr>
            <p:cNvSpPr/>
            <p:nvPr/>
          </p:nvSpPr>
          <p:spPr>
            <a:xfrm rot="16200000" flipV="1">
              <a:off x="7720606" y="3051425"/>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2" name="Group 31">
            <a:extLst>
              <a:ext uri="{FF2B5EF4-FFF2-40B4-BE49-F238E27FC236}">
                <a16:creationId xmlns:a16="http://schemas.microsoft.com/office/drawing/2014/main" id="{81E25F00-EF94-4F8A-9BC6-0F9BABF426AC}"/>
              </a:ext>
            </a:extLst>
          </p:cNvPr>
          <p:cNvGrpSpPr/>
          <p:nvPr/>
        </p:nvGrpSpPr>
        <p:grpSpPr>
          <a:xfrm>
            <a:off x="8173218" y="2846881"/>
            <a:ext cx="1492364" cy="561622"/>
            <a:chOff x="8173218" y="2846881"/>
            <a:chExt cx="1492364" cy="561622"/>
          </a:xfrm>
        </p:grpSpPr>
        <p:sp>
          <p:nvSpPr>
            <p:cNvPr id="161" name="Rectangle: Rounded Corners 160">
              <a:extLst>
                <a:ext uri="{FF2B5EF4-FFF2-40B4-BE49-F238E27FC236}">
                  <a16:creationId xmlns:a16="http://schemas.microsoft.com/office/drawing/2014/main" id="{BB803977-F5A0-4E9C-A067-EEC216F1C186}"/>
                </a:ext>
              </a:extLst>
            </p:cNvPr>
            <p:cNvSpPr/>
            <p:nvPr/>
          </p:nvSpPr>
          <p:spPr>
            <a:xfrm>
              <a:off x="8173218" y="2846883"/>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Buying Process Stage Mapping</a:t>
              </a:r>
            </a:p>
          </p:txBody>
        </p:sp>
        <p:sp>
          <p:nvSpPr>
            <p:cNvPr id="162" name="Rectangle: Top Corners Rounded 161">
              <a:extLst>
                <a:ext uri="{FF2B5EF4-FFF2-40B4-BE49-F238E27FC236}">
                  <a16:creationId xmlns:a16="http://schemas.microsoft.com/office/drawing/2014/main" id="{020583F2-A31D-4EFB-ACC8-85B15C65DBB9}"/>
                </a:ext>
              </a:extLst>
            </p:cNvPr>
            <p:cNvSpPr/>
            <p:nvPr/>
          </p:nvSpPr>
          <p:spPr>
            <a:xfrm rot="5400000">
              <a:off x="9232374" y="2975303"/>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202" name="Graphic 51">
              <a:extLst>
                <a:ext uri="{FF2B5EF4-FFF2-40B4-BE49-F238E27FC236}">
                  <a16:creationId xmlns:a16="http://schemas.microsoft.com/office/drawing/2014/main" id="{AFCA6489-EE2F-49FA-86C6-672E62931562}"/>
                </a:ext>
              </a:extLst>
            </p:cNvPr>
            <p:cNvSpPr/>
            <p:nvPr/>
          </p:nvSpPr>
          <p:spPr>
            <a:xfrm rot="16200000" flipV="1">
              <a:off x="9436916" y="3051424"/>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10" name="Group 9">
            <a:extLst>
              <a:ext uri="{FF2B5EF4-FFF2-40B4-BE49-F238E27FC236}">
                <a16:creationId xmlns:a16="http://schemas.microsoft.com/office/drawing/2014/main" id="{830A91AF-A22D-4190-A0A6-587E843E56F9}"/>
              </a:ext>
            </a:extLst>
          </p:cNvPr>
          <p:cNvGrpSpPr/>
          <p:nvPr/>
        </p:nvGrpSpPr>
        <p:grpSpPr>
          <a:xfrm>
            <a:off x="1307978" y="2196725"/>
            <a:ext cx="1492364" cy="561622"/>
            <a:chOff x="1307978" y="2196725"/>
            <a:chExt cx="1492364" cy="561622"/>
          </a:xfrm>
        </p:grpSpPr>
        <p:sp>
          <p:nvSpPr>
            <p:cNvPr id="34" name="Rectangle: Rounded Corners 33">
              <a:extLst>
                <a:ext uri="{FF2B5EF4-FFF2-40B4-BE49-F238E27FC236}">
                  <a16:creationId xmlns:a16="http://schemas.microsoft.com/office/drawing/2014/main" id="{C7BBF780-6A41-4584-8FA8-52173057EDA8}"/>
                </a:ext>
              </a:extLst>
            </p:cNvPr>
            <p:cNvSpPr/>
            <p:nvPr/>
          </p:nvSpPr>
          <p:spPr>
            <a:xfrm>
              <a:off x="1307978"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Training Course</a:t>
              </a:r>
            </a:p>
          </p:txBody>
        </p:sp>
        <p:sp>
          <p:nvSpPr>
            <p:cNvPr id="39" name="Rectangle: Top Corners Rounded 38">
              <a:extLst>
                <a:ext uri="{FF2B5EF4-FFF2-40B4-BE49-F238E27FC236}">
                  <a16:creationId xmlns:a16="http://schemas.microsoft.com/office/drawing/2014/main" id="{FEC3F085-CDFF-4E81-B2EF-44A74EDC600D}"/>
                </a:ext>
              </a:extLst>
            </p:cNvPr>
            <p:cNvSpPr/>
            <p:nvPr/>
          </p:nvSpPr>
          <p:spPr>
            <a:xfrm rot="5400000">
              <a:off x="2367134"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2" name="Graphic 51">
              <a:extLst>
                <a:ext uri="{FF2B5EF4-FFF2-40B4-BE49-F238E27FC236}">
                  <a16:creationId xmlns:a16="http://schemas.microsoft.com/office/drawing/2014/main" id="{EB91D04F-76D9-4F3D-9CDC-252E50D1E605}"/>
                </a:ext>
              </a:extLst>
            </p:cNvPr>
            <p:cNvSpPr/>
            <p:nvPr/>
          </p:nvSpPr>
          <p:spPr>
            <a:xfrm rot="16200000" flipV="1">
              <a:off x="2571676" y="2401269"/>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4" name="Group 43">
            <a:extLst>
              <a:ext uri="{FF2B5EF4-FFF2-40B4-BE49-F238E27FC236}">
                <a16:creationId xmlns:a16="http://schemas.microsoft.com/office/drawing/2014/main" id="{678FFD76-AA53-4D7C-B779-38C8E4DF289C}"/>
              </a:ext>
            </a:extLst>
          </p:cNvPr>
          <p:cNvGrpSpPr/>
          <p:nvPr/>
        </p:nvGrpSpPr>
        <p:grpSpPr>
          <a:xfrm>
            <a:off x="3024288" y="2196725"/>
            <a:ext cx="1492364" cy="561622"/>
            <a:chOff x="3024288" y="2196725"/>
            <a:chExt cx="1492364" cy="561622"/>
          </a:xfrm>
        </p:grpSpPr>
        <p:sp>
          <p:nvSpPr>
            <p:cNvPr id="89" name="Rectangle: Rounded Corners 88">
              <a:extLst>
                <a:ext uri="{FF2B5EF4-FFF2-40B4-BE49-F238E27FC236}">
                  <a16:creationId xmlns:a16="http://schemas.microsoft.com/office/drawing/2014/main" id="{82FE2414-D0AC-416C-9BE3-DB2E3581E1A0}"/>
                </a:ext>
              </a:extLst>
            </p:cNvPr>
            <p:cNvSpPr/>
            <p:nvPr/>
          </p:nvSpPr>
          <p:spPr>
            <a:xfrm>
              <a:off x="3024288"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Roles Matrix</a:t>
              </a:r>
            </a:p>
          </p:txBody>
        </p:sp>
        <p:sp>
          <p:nvSpPr>
            <p:cNvPr id="90" name="Rectangle: Top Corners Rounded 89">
              <a:extLst>
                <a:ext uri="{FF2B5EF4-FFF2-40B4-BE49-F238E27FC236}">
                  <a16:creationId xmlns:a16="http://schemas.microsoft.com/office/drawing/2014/main" id="{929A2D42-072F-4B03-8890-CC64A7C3F9B2}"/>
                </a:ext>
              </a:extLst>
            </p:cNvPr>
            <p:cNvSpPr/>
            <p:nvPr/>
          </p:nvSpPr>
          <p:spPr>
            <a:xfrm rot="5400000">
              <a:off x="4083444"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3" name="Graphic 51">
              <a:extLst>
                <a:ext uri="{FF2B5EF4-FFF2-40B4-BE49-F238E27FC236}">
                  <a16:creationId xmlns:a16="http://schemas.microsoft.com/office/drawing/2014/main" id="{D483316B-A6DE-4AF7-A2D6-74B9EE462B3E}"/>
                </a:ext>
              </a:extLst>
            </p:cNvPr>
            <p:cNvSpPr/>
            <p:nvPr/>
          </p:nvSpPr>
          <p:spPr>
            <a:xfrm rot="16200000" flipV="1">
              <a:off x="4287986" y="2401268"/>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49" name="Group 48">
            <a:extLst>
              <a:ext uri="{FF2B5EF4-FFF2-40B4-BE49-F238E27FC236}">
                <a16:creationId xmlns:a16="http://schemas.microsoft.com/office/drawing/2014/main" id="{58EE970B-803D-4383-96AD-82D74C3347A9}"/>
              </a:ext>
            </a:extLst>
          </p:cNvPr>
          <p:cNvGrpSpPr/>
          <p:nvPr/>
        </p:nvGrpSpPr>
        <p:grpSpPr>
          <a:xfrm>
            <a:off x="4740598" y="2196725"/>
            <a:ext cx="1492364" cy="561622"/>
            <a:chOff x="4740598" y="2196725"/>
            <a:chExt cx="1492364" cy="561622"/>
          </a:xfrm>
        </p:grpSpPr>
        <p:sp>
          <p:nvSpPr>
            <p:cNvPr id="114" name="Rectangle: Rounded Corners 113">
              <a:extLst>
                <a:ext uri="{FF2B5EF4-FFF2-40B4-BE49-F238E27FC236}">
                  <a16:creationId xmlns:a16="http://schemas.microsoft.com/office/drawing/2014/main" id="{C288B3CD-1D3C-48A8-B024-1FD21845546F}"/>
                </a:ext>
              </a:extLst>
            </p:cNvPr>
            <p:cNvSpPr/>
            <p:nvPr/>
          </p:nvSpPr>
          <p:spPr>
            <a:xfrm>
              <a:off x="4740598"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Solutions Matrix</a:t>
              </a:r>
            </a:p>
          </p:txBody>
        </p:sp>
        <p:sp>
          <p:nvSpPr>
            <p:cNvPr id="115" name="Rectangle: Top Corners Rounded 114">
              <a:extLst>
                <a:ext uri="{FF2B5EF4-FFF2-40B4-BE49-F238E27FC236}">
                  <a16:creationId xmlns:a16="http://schemas.microsoft.com/office/drawing/2014/main" id="{B463200B-B8FE-47CD-B732-496913FFA125}"/>
                </a:ext>
              </a:extLst>
            </p:cNvPr>
            <p:cNvSpPr/>
            <p:nvPr/>
          </p:nvSpPr>
          <p:spPr>
            <a:xfrm rot="5400000">
              <a:off x="5799754"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4" name="Graphic 51">
              <a:extLst>
                <a:ext uri="{FF2B5EF4-FFF2-40B4-BE49-F238E27FC236}">
                  <a16:creationId xmlns:a16="http://schemas.microsoft.com/office/drawing/2014/main" id="{728639B2-7850-4795-BD98-154968E89360}"/>
                </a:ext>
              </a:extLst>
            </p:cNvPr>
            <p:cNvSpPr/>
            <p:nvPr/>
          </p:nvSpPr>
          <p:spPr>
            <a:xfrm rot="16200000" flipV="1">
              <a:off x="6004296" y="2401268"/>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CA84D4C0-20AF-4E2A-8706-3EE395307C93}"/>
              </a:ext>
            </a:extLst>
          </p:cNvPr>
          <p:cNvGrpSpPr/>
          <p:nvPr/>
        </p:nvGrpSpPr>
        <p:grpSpPr>
          <a:xfrm>
            <a:off x="6456908" y="2196725"/>
            <a:ext cx="1492364" cy="561622"/>
            <a:chOff x="6456908" y="2196725"/>
            <a:chExt cx="1492364" cy="561622"/>
          </a:xfrm>
        </p:grpSpPr>
        <p:sp>
          <p:nvSpPr>
            <p:cNvPr id="139" name="Rectangle: Rounded Corners 138">
              <a:extLst>
                <a:ext uri="{FF2B5EF4-FFF2-40B4-BE49-F238E27FC236}">
                  <a16:creationId xmlns:a16="http://schemas.microsoft.com/office/drawing/2014/main" id="{B5F66B39-B7C3-4964-BCAE-C3AE1E7F0141}"/>
                </a:ext>
              </a:extLst>
            </p:cNvPr>
            <p:cNvSpPr/>
            <p:nvPr/>
          </p:nvSpPr>
          <p:spPr>
            <a:xfrm>
              <a:off x="6456908"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Business Case</a:t>
              </a:r>
            </a:p>
          </p:txBody>
        </p:sp>
        <p:sp>
          <p:nvSpPr>
            <p:cNvPr id="140" name="Rectangle: Top Corners Rounded 139">
              <a:extLst>
                <a:ext uri="{FF2B5EF4-FFF2-40B4-BE49-F238E27FC236}">
                  <a16:creationId xmlns:a16="http://schemas.microsoft.com/office/drawing/2014/main" id="{E2EDE2A1-519D-48CC-8E82-F56C82481EA2}"/>
                </a:ext>
              </a:extLst>
            </p:cNvPr>
            <p:cNvSpPr/>
            <p:nvPr/>
          </p:nvSpPr>
          <p:spPr>
            <a:xfrm rot="5400000">
              <a:off x="7516064"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5" name="Graphic 51">
              <a:extLst>
                <a:ext uri="{FF2B5EF4-FFF2-40B4-BE49-F238E27FC236}">
                  <a16:creationId xmlns:a16="http://schemas.microsoft.com/office/drawing/2014/main" id="{A592CE7B-C90D-474B-840C-9B47B02BEBA5}"/>
                </a:ext>
              </a:extLst>
            </p:cNvPr>
            <p:cNvSpPr/>
            <p:nvPr/>
          </p:nvSpPr>
          <p:spPr>
            <a:xfrm rot="16200000" flipV="1">
              <a:off x="7720606" y="2401268"/>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33" name="Group 32">
            <a:extLst>
              <a:ext uri="{FF2B5EF4-FFF2-40B4-BE49-F238E27FC236}">
                <a16:creationId xmlns:a16="http://schemas.microsoft.com/office/drawing/2014/main" id="{33948905-C4AD-4BC7-8665-D1042CD3048B}"/>
              </a:ext>
            </a:extLst>
          </p:cNvPr>
          <p:cNvGrpSpPr/>
          <p:nvPr/>
        </p:nvGrpSpPr>
        <p:grpSpPr>
          <a:xfrm>
            <a:off x="8173218" y="2196725"/>
            <a:ext cx="1492364" cy="561622"/>
            <a:chOff x="8173218" y="2196725"/>
            <a:chExt cx="1492364" cy="561622"/>
          </a:xfrm>
        </p:grpSpPr>
        <p:sp>
          <p:nvSpPr>
            <p:cNvPr id="164" name="Rectangle: Rounded Corners 163">
              <a:extLst>
                <a:ext uri="{FF2B5EF4-FFF2-40B4-BE49-F238E27FC236}">
                  <a16:creationId xmlns:a16="http://schemas.microsoft.com/office/drawing/2014/main" id="{AE263D4F-6C4D-4E65-99AB-8EC6A1754608}"/>
                </a:ext>
              </a:extLst>
            </p:cNvPr>
            <p:cNvSpPr/>
            <p:nvPr/>
          </p:nvSpPr>
          <p:spPr>
            <a:xfrm>
              <a:off x="8173218"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Buyer Personas</a:t>
              </a:r>
            </a:p>
          </p:txBody>
        </p:sp>
        <p:sp>
          <p:nvSpPr>
            <p:cNvPr id="165" name="Rectangle: Top Corners Rounded 164">
              <a:extLst>
                <a:ext uri="{FF2B5EF4-FFF2-40B4-BE49-F238E27FC236}">
                  <a16:creationId xmlns:a16="http://schemas.microsoft.com/office/drawing/2014/main" id="{B4230E95-AF7F-4330-84AC-1373E717F99C}"/>
                </a:ext>
              </a:extLst>
            </p:cNvPr>
            <p:cNvSpPr/>
            <p:nvPr/>
          </p:nvSpPr>
          <p:spPr>
            <a:xfrm rot="5400000">
              <a:off x="9232374"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6" name="Graphic 51">
              <a:extLst>
                <a:ext uri="{FF2B5EF4-FFF2-40B4-BE49-F238E27FC236}">
                  <a16:creationId xmlns:a16="http://schemas.microsoft.com/office/drawing/2014/main" id="{9D42BE52-8324-4A13-AD13-89330B32FA88}"/>
                </a:ext>
              </a:extLst>
            </p:cNvPr>
            <p:cNvSpPr/>
            <p:nvPr/>
          </p:nvSpPr>
          <p:spPr>
            <a:xfrm rot="16200000" flipV="1">
              <a:off x="9436916" y="2401268"/>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grpSp>
        <p:nvGrpSpPr>
          <p:cNvPr id="28" name="Group 27">
            <a:extLst>
              <a:ext uri="{FF2B5EF4-FFF2-40B4-BE49-F238E27FC236}">
                <a16:creationId xmlns:a16="http://schemas.microsoft.com/office/drawing/2014/main" id="{1E834736-EE71-4D8A-953E-03101D4B16F5}"/>
              </a:ext>
            </a:extLst>
          </p:cNvPr>
          <p:cNvGrpSpPr/>
          <p:nvPr/>
        </p:nvGrpSpPr>
        <p:grpSpPr>
          <a:xfrm>
            <a:off x="9889530" y="2196725"/>
            <a:ext cx="1492364" cy="561622"/>
            <a:chOff x="9889530" y="2196725"/>
            <a:chExt cx="1492364" cy="561622"/>
          </a:xfrm>
        </p:grpSpPr>
        <p:sp>
          <p:nvSpPr>
            <p:cNvPr id="189" name="Rectangle: Rounded Corners 188">
              <a:extLst>
                <a:ext uri="{FF2B5EF4-FFF2-40B4-BE49-F238E27FC236}">
                  <a16:creationId xmlns:a16="http://schemas.microsoft.com/office/drawing/2014/main" id="{CD0122B3-CB83-4438-8187-F8557130B8D0}"/>
                </a:ext>
              </a:extLst>
            </p:cNvPr>
            <p:cNvSpPr/>
            <p:nvPr/>
          </p:nvSpPr>
          <p:spPr>
            <a:xfrm>
              <a:off x="9889530" y="2196727"/>
              <a:ext cx="1492364" cy="561618"/>
            </a:xfrm>
            <a:prstGeom prst="roundRect">
              <a:avLst>
                <a:gd name="adj" fmla="val 14971"/>
              </a:avLst>
            </a:prstGeom>
            <a:gradFill>
              <a:gsLst>
                <a:gs pos="100000">
                  <a:schemeClr val="bg1"/>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r>
                <a:rPr lang="en-US" sz="900" dirty="0">
                  <a:solidFill>
                    <a:schemeClr val="tx2"/>
                  </a:solidFill>
                  <a:latin typeface="Montserrat" panose="00000500000000000000" pitchFamily="50" charset="0"/>
                </a:rPr>
                <a:t>Sales Enablement Metrics</a:t>
              </a:r>
            </a:p>
          </p:txBody>
        </p:sp>
        <p:sp>
          <p:nvSpPr>
            <p:cNvPr id="190" name="Rectangle: Top Corners Rounded 189">
              <a:extLst>
                <a:ext uri="{FF2B5EF4-FFF2-40B4-BE49-F238E27FC236}">
                  <a16:creationId xmlns:a16="http://schemas.microsoft.com/office/drawing/2014/main" id="{3BF3895D-F114-4515-876F-7BE7299A765C}"/>
                </a:ext>
              </a:extLst>
            </p:cNvPr>
            <p:cNvSpPr/>
            <p:nvPr/>
          </p:nvSpPr>
          <p:spPr>
            <a:xfrm rot="5400000">
              <a:off x="10948686" y="2325147"/>
              <a:ext cx="561622" cy="304777"/>
            </a:xfrm>
            <a:prstGeom prst="round2SameRect">
              <a:avLst>
                <a:gd name="adj1" fmla="val 26824"/>
                <a:gd name="adj2" fmla="val 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18288" rIns="274320" rtlCol="0" anchor="ctr"/>
            <a:lstStyle/>
            <a:p>
              <a:pPr>
                <a:lnSpc>
                  <a:spcPts val="1400"/>
                </a:lnSpc>
              </a:pPr>
              <a:endParaRPr lang="en-US" sz="900" dirty="0">
                <a:solidFill>
                  <a:schemeClr val="tx2"/>
                </a:solidFill>
                <a:latin typeface="Montserrat" panose="00000500000000000000" pitchFamily="50" charset="0"/>
              </a:endParaRPr>
            </a:p>
          </p:txBody>
        </p:sp>
        <p:sp>
          <p:nvSpPr>
            <p:cNvPr id="197" name="Graphic 51">
              <a:extLst>
                <a:ext uri="{FF2B5EF4-FFF2-40B4-BE49-F238E27FC236}">
                  <a16:creationId xmlns:a16="http://schemas.microsoft.com/office/drawing/2014/main" id="{8CA222D3-9AE1-4585-B0E3-53E3378A369D}"/>
                </a:ext>
              </a:extLst>
            </p:cNvPr>
            <p:cNvSpPr/>
            <p:nvPr/>
          </p:nvSpPr>
          <p:spPr>
            <a:xfrm rot="16200000" flipV="1">
              <a:off x="11153228" y="2401268"/>
              <a:ext cx="152538" cy="152534"/>
            </a:xfrm>
            <a:custGeom>
              <a:avLst/>
              <a:gdLst>
                <a:gd name="connsiteX0" fmla="*/ 141446 w 257175"/>
                <a:gd name="connsiteY0" fmla="*/ 4001 h 257175"/>
                <a:gd name="connsiteX1" fmla="*/ 264128 w 257175"/>
                <a:gd name="connsiteY1" fmla="*/ 126683 h 257175"/>
                <a:gd name="connsiteX2" fmla="*/ 177832 w 257175"/>
                <a:gd name="connsiteY2" fmla="*/ 126683 h 257175"/>
                <a:gd name="connsiteX3" fmla="*/ 25241 w 257175"/>
                <a:gd name="connsiteY3" fmla="*/ 262223 h 257175"/>
                <a:gd name="connsiteX4" fmla="*/ 14097 w 257175"/>
                <a:gd name="connsiteY4" fmla="*/ 261652 h 257175"/>
                <a:gd name="connsiteX5" fmla="*/ 92774 w 257175"/>
                <a:gd name="connsiteY5" fmla="*/ 143637 h 257175"/>
                <a:gd name="connsiteX6" fmla="*/ 92202 w 257175"/>
                <a:gd name="connsiteY6" fmla="*/ 126587 h 257175"/>
                <a:gd name="connsiteX7" fmla="*/ 0 w 257175"/>
                <a:gd name="connsiteY7" fmla="*/ 126587 h 257175"/>
                <a:gd name="connsiteX8" fmla="*/ 122682 w 257175"/>
                <a:gd name="connsiteY8" fmla="*/ 4001 h 257175"/>
                <a:gd name="connsiteX9" fmla="*/ 141446 w 257175"/>
                <a:gd name="connsiteY9" fmla="*/ 4001 h 257175"/>
                <a:gd name="connsiteX10" fmla="*/ 141446 w 257175"/>
                <a:gd name="connsiteY10" fmla="*/ 4001 h 257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257175">
                  <a:moveTo>
                    <a:pt x="141446" y="4001"/>
                  </a:moveTo>
                  <a:lnTo>
                    <a:pt x="264128" y="126683"/>
                  </a:lnTo>
                  <a:lnTo>
                    <a:pt x="177832" y="126683"/>
                  </a:lnTo>
                  <a:cubicBezTo>
                    <a:pt x="168402" y="202978"/>
                    <a:pt x="103918" y="262223"/>
                    <a:pt x="25241" y="262223"/>
                  </a:cubicBezTo>
                  <a:cubicBezTo>
                    <a:pt x="21717" y="262223"/>
                    <a:pt x="17621" y="261652"/>
                    <a:pt x="14097" y="261652"/>
                  </a:cubicBezTo>
                  <a:cubicBezTo>
                    <a:pt x="60484" y="242316"/>
                    <a:pt x="92774" y="197072"/>
                    <a:pt x="92774" y="143637"/>
                  </a:cubicBezTo>
                  <a:cubicBezTo>
                    <a:pt x="92774" y="137732"/>
                    <a:pt x="92774" y="132493"/>
                    <a:pt x="92202" y="126587"/>
                  </a:cubicBezTo>
                  <a:lnTo>
                    <a:pt x="0" y="126587"/>
                  </a:lnTo>
                  <a:lnTo>
                    <a:pt x="122682" y="4001"/>
                  </a:lnTo>
                  <a:cubicBezTo>
                    <a:pt x="127921" y="-1334"/>
                    <a:pt x="136112" y="-1334"/>
                    <a:pt x="141446" y="4001"/>
                  </a:cubicBezTo>
                  <a:lnTo>
                    <a:pt x="141446" y="4001"/>
                  </a:lnTo>
                  <a:close/>
                </a:path>
              </a:pathLst>
            </a:custGeom>
            <a:gradFill flip="none" rotWithShape="1">
              <a:gsLst>
                <a:gs pos="0">
                  <a:schemeClr val="accent1"/>
                </a:gs>
                <a:gs pos="100000">
                  <a:schemeClr val="accent2"/>
                </a:gs>
              </a:gsLst>
              <a:path path="circle">
                <a:fillToRect t="100000" r="100000"/>
              </a:path>
              <a:tileRect l="-100000" b="-100000"/>
            </a:gra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5974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1000"/>
                                        <p:tgtEl>
                                          <p:spTgt spid="35"/>
                                        </p:tgtEl>
                                      </p:cBhvr>
                                    </p:animEffect>
                                  </p:childTnLst>
                                </p:cTn>
                              </p:par>
                              <p:par>
                                <p:cTn id="11" presetID="12" presetClass="entr" presetSubtype="4"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1250"/>
                                        <p:tgtEl>
                                          <p:spTgt spid="13"/>
                                        </p:tgtEl>
                                        <p:attrNameLst>
                                          <p:attrName>ppt_y</p:attrName>
                                        </p:attrNameLst>
                                      </p:cBhvr>
                                      <p:tavLst>
                                        <p:tav tm="0">
                                          <p:val>
                                            <p:strVal val="#ppt_y+#ppt_h*1.125000"/>
                                          </p:val>
                                        </p:tav>
                                        <p:tav tm="100000">
                                          <p:val>
                                            <p:strVal val="#ppt_y"/>
                                          </p:val>
                                        </p:tav>
                                      </p:tavLst>
                                    </p:anim>
                                    <p:animEffect transition="in" filter="wipe(up)">
                                      <p:cBhvr>
                                        <p:cTn id="14" dur="1250"/>
                                        <p:tgtEl>
                                          <p:spTgt spid="13"/>
                                        </p:tgtEl>
                                      </p:cBhvr>
                                    </p:animEffect>
                                  </p:childTnLst>
                                </p:cTn>
                              </p:par>
                              <p:par>
                                <p:cTn id="15" presetID="12" presetClass="entr" presetSubtype="4" fill="hold" grpId="0" nodeType="withEffect">
                                  <p:stCondLst>
                                    <p:cond delay="150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1250"/>
                                        <p:tgtEl>
                                          <p:spTgt spid="21"/>
                                        </p:tgtEl>
                                        <p:attrNameLst>
                                          <p:attrName>ppt_y</p:attrName>
                                        </p:attrNameLst>
                                      </p:cBhvr>
                                      <p:tavLst>
                                        <p:tav tm="0">
                                          <p:val>
                                            <p:strVal val="#ppt_y+#ppt_h*1.125000"/>
                                          </p:val>
                                        </p:tav>
                                        <p:tav tm="100000">
                                          <p:val>
                                            <p:strVal val="#ppt_y"/>
                                          </p:val>
                                        </p:tav>
                                      </p:tavLst>
                                    </p:anim>
                                    <p:animEffect transition="in" filter="wipe(up)">
                                      <p:cBhvr>
                                        <p:cTn id="18" dur="1250"/>
                                        <p:tgtEl>
                                          <p:spTgt spid="21"/>
                                        </p:tgtEl>
                                      </p:cBhvr>
                                    </p:animEffect>
                                  </p:childTnLst>
                                </p:cTn>
                              </p:par>
                              <p:par>
                                <p:cTn id="19" presetID="12" presetClass="entr" presetSubtype="4" fill="hold" grpId="0" nodeType="withEffect">
                                  <p:stCondLst>
                                    <p:cond delay="15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1250"/>
                                        <p:tgtEl>
                                          <p:spTgt spid="22"/>
                                        </p:tgtEl>
                                        <p:attrNameLst>
                                          <p:attrName>ppt_y</p:attrName>
                                        </p:attrNameLst>
                                      </p:cBhvr>
                                      <p:tavLst>
                                        <p:tav tm="0">
                                          <p:val>
                                            <p:strVal val="#ppt_y+#ppt_h*1.125000"/>
                                          </p:val>
                                        </p:tav>
                                        <p:tav tm="100000">
                                          <p:val>
                                            <p:strVal val="#ppt_y"/>
                                          </p:val>
                                        </p:tav>
                                      </p:tavLst>
                                    </p:anim>
                                    <p:animEffect transition="in" filter="wipe(up)">
                                      <p:cBhvr>
                                        <p:cTn id="22" dur="1250"/>
                                        <p:tgtEl>
                                          <p:spTgt spid="22"/>
                                        </p:tgtEl>
                                      </p:cBhvr>
                                    </p:animEffect>
                                  </p:childTnLst>
                                </p:cTn>
                              </p:par>
                              <p:par>
                                <p:cTn id="23" presetID="12" presetClass="entr" presetSubtype="4" fill="hold" grpId="0" nodeType="withEffect">
                                  <p:stCondLst>
                                    <p:cond delay="1500"/>
                                  </p:stCondLst>
                                  <p:childTnLst>
                                    <p:set>
                                      <p:cBhvr>
                                        <p:cTn id="24" dur="1" fill="hold">
                                          <p:stCondLst>
                                            <p:cond delay="0"/>
                                          </p:stCondLst>
                                        </p:cTn>
                                        <p:tgtEl>
                                          <p:spTgt spid="23"/>
                                        </p:tgtEl>
                                        <p:attrNameLst>
                                          <p:attrName>style.visibility</p:attrName>
                                        </p:attrNameLst>
                                      </p:cBhvr>
                                      <p:to>
                                        <p:strVal val="visible"/>
                                      </p:to>
                                    </p:set>
                                    <p:anim calcmode="lin" valueType="num">
                                      <p:cBhvr additive="base">
                                        <p:cTn id="25" dur="1250"/>
                                        <p:tgtEl>
                                          <p:spTgt spid="23"/>
                                        </p:tgtEl>
                                        <p:attrNameLst>
                                          <p:attrName>ppt_y</p:attrName>
                                        </p:attrNameLst>
                                      </p:cBhvr>
                                      <p:tavLst>
                                        <p:tav tm="0">
                                          <p:val>
                                            <p:strVal val="#ppt_y+#ppt_h*1.125000"/>
                                          </p:val>
                                        </p:tav>
                                        <p:tav tm="100000">
                                          <p:val>
                                            <p:strVal val="#ppt_y"/>
                                          </p:val>
                                        </p:tav>
                                      </p:tavLst>
                                    </p:anim>
                                    <p:animEffect transition="in" filter="wipe(up)">
                                      <p:cBhvr>
                                        <p:cTn id="26" dur="1250"/>
                                        <p:tgtEl>
                                          <p:spTgt spid="23"/>
                                        </p:tgtEl>
                                      </p:cBhvr>
                                    </p:animEffect>
                                  </p:childTnLst>
                                </p:cTn>
                              </p:par>
                              <p:par>
                                <p:cTn id="27" presetID="12" presetClass="entr" presetSubtype="4" fill="hold" grpId="0" nodeType="withEffect">
                                  <p:stCondLst>
                                    <p:cond delay="1500"/>
                                  </p:stCondLst>
                                  <p:childTnLst>
                                    <p:set>
                                      <p:cBhvr>
                                        <p:cTn id="28" dur="1" fill="hold">
                                          <p:stCondLst>
                                            <p:cond delay="0"/>
                                          </p:stCondLst>
                                        </p:cTn>
                                        <p:tgtEl>
                                          <p:spTgt spid="24"/>
                                        </p:tgtEl>
                                        <p:attrNameLst>
                                          <p:attrName>style.visibility</p:attrName>
                                        </p:attrNameLst>
                                      </p:cBhvr>
                                      <p:to>
                                        <p:strVal val="visible"/>
                                      </p:to>
                                    </p:set>
                                    <p:anim calcmode="lin" valueType="num">
                                      <p:cBhvr additive="base">
                                        <p:cTn id="29" dur="1250"/>
                                        <p:tgtEl>
                                          <p:spTgt spid="24"/>
                                        </p:tgtEl>
                                        <p:attrNameLst>
                                          <p:attrName>ppt_y</p:attrName>
                                        </p:attrNameLst>
                                      </p:cBhvr>
                                      <p:tavLst>
                                        <p:tav tm="0">
                                          <p:val>
                                            <p:strVal val="#ppt_y+#ppt_h*1.125000"/>
                                          </p:val>
                                        </p:tav>
                                        <p:tav tm="100000">
                                          <p:val>
                                            <p:strVal val="#ppt_y"/>
                                          </p:val>
                                        </p:tav>
                                      </p:tavLst>
                                    </p:anim>
                                    <p:animEffect transition="in" filter="wipe(up)">
                                      <p:cBhvr>
                                        <p:cTn id="30" dur="1250"/>
                                        <p:tgtEl>
                                          <p:spTgt spid="24"/>
                                        </p:tgtEl>
                                      </p:cBhvr>
                                    </p:animEffect>
                                  </p:childTnLst>
                                </p:cTn>
                              </p:par>
                              <p:par>
                                <p:cTn id="31" presetID="12" presetClass="entr" presetSubtype="4" fill="hold" grpId="0" nodeType="withEffect">
                                  <p:stCondLst>
                                    <p:cond delay="150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250"/>
                                        <p:tgtEl>
                                          <p:spTgt spid="25"/>
                                        </p:tgtEl>
                                        <p:attrNameLst>
                                          <p:attrName>ppt_y</p:attrName>
                                        </p:attrNameLst>
                                      </p:cBhvr>
                                      <p:tavLst>
                                        <p:tav tm="0">
                                          <p:val>
                                            <p:strVal val="#ppt_y+#ppt_h*1.125000"/>
                                          </p:val>
                                        </p:tav>
                                        <p:tav tm="100000">
                                          <p:val>
                                            <p:strVal val="#ppt_y"/>
                                          </p:val>
                                        </p:tav>
                                      </p:tavLst>
                                    </p:anim>
                                    <p:animEffect transition="in" filter="wipe(up)">
                                      <p:cBhvr>
                                        <p:cTn id="34" dur="1250"/>
                                        <p:tgtEl>
                                          <p:spTgt spid="25"/>
                                        </p:tgtEl>
                                      </p:cBhvr>
                                    </p:animEffect>
                                  </p:childTnLst>
                                </p:cTn>
                              </p:par>
                              <p:par>
                                <p:cTn id="35" presetID="22" presetClass="entr" presetSubtype="2" fill="hold" nodeType="withEffect">
                                  <p:stCondLst>
                                    <p:cond delay="1500"/>
                                  </p:stCondLst>
                                  <p:childTnLst>
                                    <p:set>
                                      <p:cBhvr>
                                        <p:cTn id="36" dur="1" fill="hold">
                                          <p:stCondLst>
                                            <p:cond delay="0"/>
                                          </p:stCondLst>
                                        </p:cTn>
                                        <p:tgtEl>
                                          <p:spTgt spid="14"/>
                                        </p:tgtEl>
                                        <p:attrNameLst>
                                          <p:attrName>style.visibility</p:attrName>
                                        </p:attrNameLst>
                                      </p:cBhvr>
                                      <p:to>
                                        <p:strVal val="visible"/>
                                      </p:to>
                                    </p:set>
                                    <p:animEffect transition="in" filter="wipe(right)">
                                      <p:cBhvr>
                                        <p:cTn id="37" dur="1250"/>
                                        <p:tgtEl>
                                          <p:spTgt spid="14"/>
                                        </p:tgtEl>
                                      </p:cBhvr>
                                    </p:animEffect>
                                  </p:childTnLst>
                                </p:cTn>
                              </p:par>
                              <p:par>
                                <p:cTn id="38" presetID="22" presetClass="entr" presetSubtype="2" fill="hold" nodeType="withEffect">
                                  <p:stCondLst>
                                    <p:cond delay="1500"/>
                                  </p:stCondLst>
                                  <p:childTnLst>
                                    <p:set>
                                      <p:cBhvr>
                                        <p:cTn id="39" dur="1" fill="hold">
                                          <p:stCondLst>
                                            <p:cond delay="0"/>
                                          </p:stCondLst>
                                        </p:cTn>
                                        <p:tgtEl>
                                          <p:spTgt spid="15"/>
                                        </p:tgtEl>
                                        <p:attrNameLst>
                                          <p:attrName>style.visibility</p:attrName>
                                        </p:attrNameLst>
                                      </p:cBhvr>
                                      <p:to>
                                        <p:strVal val="visible"/>
                                      </p:to>
                                    </p:set>
                                    <p:animEffect transition="in" filter="wipe(right)">
                                      <p:cBhvr>
                                        <p:cTn id="40" dur="1250"/>
                                        <p:tgtEl>
                                          <p:spTgt spid="15"/>
                                        </p:tgtEl>
                                      </p:cBhvr>
                                    </p:animEffect>
                                  </p:childTnLst>
                                </p:cTn>
                              </p:par>
                              <p:par>
                                <p:cTn id="41" presetID="22" presetClass="entr" presetSubtype="2" fill="hold" nodeType="withEffect">
                                  <p:stCondLst>
                                    <p:cond delay="1500"/>
                                  </p:stCondLst>
                                  <p:childTnLst>
                                    <p:set>
                                      <p:cBhvr>
                                        <p:cTn id="42" dur="1" fill="hold">
                                          <p:stCondLst>
                                            <p:cond delay="0"/>
                                          </p:stCondLst>
                                        </p:cTn>
                                        <p:tgtEl>
                                          <p:spTgt spid="16"/>
                                        </p:tgtEl>
                                        <p:attrNameLst>
                                          <p:attrName>style.visibility</p:attrName>
                                        </p:attrNameLst>
                                      </p:cBhvr>
                                      <p:to>
                                        <p:strVal val="visible"/>
                                      </p:to>
                                    </p:set>
                                    <p:animEffect transition="in" filter="wipe(right)">
                                      <p:cBhvr>
                                        <p:cTn id="43" dur="1250"/>
                                        <p:tgtEl>
                                          <p:spTgt spid="16"/>
                                        </p:tgtEl>
                                      </p:cBhvr>
                                    </p:animEffect>
                                  </p:childTnLst>
                                </p:cTn>
                              </p:par>
                              <p:par>
                                <p:cTn id="44" presetID="22" presetClass="entr" presetSubtype="2" fill="hold" nodeType="withEffect">
                                  <p:stCondLst>
                                    <p:cond delay="1500"/>
                                  </p:stCondLst>
                                  <p:childTnLst>
                                    <p:set>
                                      <p:cBhvr>
                                        <p:cTn id="45" dur="1" fill="hold">
                                          <p:stCondLst>
                                            <p:cond delay="0"/>
                                          </p:stCondLst>
                                        </p:cTn>
                                        <p:tgtEl>
                                          <p:spTgt spid="17"/>
                                        </p:tgtEl>
                                        <p:attrNameLst>
                                          <p:attrName>style.visibility</p:attrName>
                                        </p:attrNameLst>
                                      </p:cBhvr>
                                      <p:to>
                                        <p:strVal val="visible"/>
                                      </p:to>
                                    </p:set>
                                    <p:animEffect transition="in" filter="wipe(right)">
                                      <p:cBhvr>
                                        <p:cTn id="46" dur="1250"/>
                                        <p:tgtEl>
                                          <p:spTgt spid="17"/>
                                        </p:tgtEl>
                                      </p:cBhvr>
                                    </p:animEffect>
                                  </p:childTnLst>
                                </p:cTn>
                              </p:par>
                              <p:par>
                                <p:cTn id="47" presetID="22" presetClass="entr" presetSubtype="2" fill="hold" nodeType="withEffect">
                                  <p:stCondLst>
                                    <p:cond delay="1500"/>
                                  </p:stCondLst>
                                  <p:childTnLst>
                                    <p:set>
                                      <p:cBhvr>
                                        <p:cTn id="48" dur="1" fill="hold">
                                          <p:stCondLst>
                                            <p:cond delay="0"/>
                                          </p:stCondLst>
                                        </p:cTn>
                                        <p:tgtEl>
                                          <p:spTgt spid="18"/>
                                        </p:tgtEl>
                                        <p:attrNameLst>
                                          <p:attrName>style.visibility</p:attrName>
                                        </p:attrNameLst>
                                      </p:cBhvr>
                                      <p:to>
                                        <p:strVal val="visible"/>
                                      </p:to>
                                    </p:set>
                                    <p:animEffect transition="in" filter="wipe(right)">
                                      <p:cBhvr>
                                        <p:cTn id="49" dur="1250"/>
                                        <p:tgtEl>
                                          <p:spTgt spid="18"/>
                                        </p:tgtEl>
                                      </p:cBhvr>
                                    </p:animEffect>
                                  </p:childTnLst>
                                </p:cTn>
                              </p:par>
                              <p:par>
                                <p:cTn id="50" presetID="17" presetClass="entr" presetSubtype="10" fill="hold" nodeType="withEffect">
                                  <p:stCondLst>
                                    <p:cond delay="1500"/>
                                  </p:stCondLst>
                                  <p:childTnLst>
                                    <p:set>
                                      <p:cBhvr>
                                        <p:cTn id="51" dur="1" fill="hold">
                                          <p:stCondLst>
                                            <p:cond delay="0"/>
                                          </p:stCondLst>
                                        </p:cTn>
                                        <p:tgtEl>
                                          <p:spTgt spid="3"/>
                                        </p:tgtEl>
                                        <p:attrNameLst>
                                          <p:attrName>style.visibility</p:attrName>
                                        </p:attrNameLst>
                                      </p:cBhvr>
                                      <p:to>
                                        <p:strVal val="visible"/>
                                      </p:to>
                                    </p:set>
                                    <p:anim calcmode="lin" valueType="num">
                                      <p:cBhvr>
                                        <p:cTn id="52" dur="1250" fill="hold"/>
                                        <p:tgtEl>
                                          <p:spTgt spid="3"/>
                                        </p:tgtEl>
                                        <p:attrNameLst>
                                          <p:attrName>ppt_w</p:attrName>
                                        </p:attrNameLst>
                                      </p:cBhvr>
                                      <p:tavLst>
                                        <p:tav tm="0">
                                          <p:val>
                                            <p:fltVal val="0"/>
                                          </p:val>
                                        </p:tav>
                                        <p:tav tm="100000">
                                          <p:val>
                                            <p:strVal val="#ppt_w"/>
                                          </p:val>
                                        </p:tav>
                                      </p:tavLst>
                                    </p:anim>
                                    <p:anim calcmode="lin" valueType="num">
                                      <p:cBhvr>
                                        <p:cTn id="53" dur="1250" fill="hold"/>
                                        <p:tgtEl>
                                          <p:spTgt spid="3"/>
                                        </p:tgtEl>
                                        <p:attrNameLst>
                                          <p:attrName>ppt_h</p:attrName>
                                        </p:attrNameLst>
                                      </p:cBhvr>
                                      <p:tavLst>
                                        <p:tav tm="0">
                                          <p:val>
                                            <p:strVal val="#ppt_h"/>
                                          </p:val>
                                        </p:tav>
                                        <p:tav tm="100000">
                                          <p:val>
                                            <p:strVal val="#ppt_h"/>
                                          </p:val>
                                        </p:tav>
                                      </p:tavLst>
                                    </p:anim>
                                  </p:childTnLst>
                                </p:cTn>
                              </p:par>
                              <p:par>
                                <p:cTn id="54" presetID="10" presetClass="entr" presetSubtype="0" fill="hold" nodeType="withEffect">
                                  <p:stCondLst>
                                    <p:cond delay="2750"/>
                                  </p:stCondLst>
                                  <p:childTnLst>
                                    <p:set>
                                      <p:cBhvr>
                                        <p:cTn id="55" dur="1" fill="hold">
                                          <p:stCondLst>
                                            <p:cond delay="0"/>
                                          </p:stCondLst>
                                        </p:cTn>
                                        <p:tgtEl>
                                          <p:spTgt spid="10"/>
                                        </p:tgtEl>
                                        <p:attrNameLst>
                                          <p:attrName>style.visibility</p:attrName>
                                        </p:attrNameLst>
                                      </p:cBhvr>
                                      <p:to>
                                        <p:strVal val="visible"/>
                                      </p:to>
                                    </p:set>
                                    <p:animEffect transition="in" filter="fade">
                                      <p:cBhvr>
                                        <p:cTn id="56" dur="1000"/>
                                        <p:tgtEl>
                                          <p:spTgt spid="10"/>
                                        </p:tgtEl>
                                      </p:cBhvr>
                                    </p:animEffect>
                                  </p:childTnLst>
                                </p:cTn>
                              </p:par>
                              <p:par>
                                <p:cTn id="57" presetID="10" presetClass="entr" presetSubtype="0" fill="hold" nodeType="withEffect">
                                  <p:stCondLst>
                                    <p:cond delay="275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1000"/>
                                        <p:tgtEl>
                                          <p:spTgt spid="44"/>
                                        </p:tgtEl>
                                      </p:cBhvr>
                                    </p:animEffect>
                                  </p:childTnLst>
                                </p:cTn>
                              </p:par>
                              <p:par>
                                <p:cTn id="60" presetID="10" presetClass="entr" presetSubtype="0" fill="hold" nodeType="withEffect">
                                  <p:stCondLst>
                                    <p:cond delay="275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1000"/>
                                        <p:tgtEl>
                                          <p:spTgt spid="49"/>
                                        </p:tgtEl>
                                      </p:cBhvr>
                                    </p:animEffect>
                                  </p:childTnLst>
                                </p:cTn>
                              </p:par>
                              <p:par>
                                <p:cTn id="63" presetID="10" presetClass="entr" presetSubtype="0" fill="hold" nodeType="withEffect">
                                  <p:stCondLst>
                                    <p:cond delay="2750"/>
                                  </p:stCondLst>
                                  <p:childTnLst>
                                    <p:set>
                                      <p:cBhvr>
                                        <p:cTn id="64" dur="1" fill="hold">
                                          <p:stCondLst>
                                            <p:cond delay="0"/>
                                          </p:stCondLst>
                                        </p:cTn>
                                        <p:tgtEl>
                                          <p:spTgt spid="56"/>
                                        </p:tgtEl>
                                        <p:attrNameLst>
                                          <p:attrName>style.visibility</p:attrName>
                                        </p:attrNameLst>
                                      </p:cBhvr>
                                      <p:to>
                                        <p:strVal val="visible"/>
                                      </p:to>
                                    </p:set>
                                    <p:animEffect transition="in" filter="fade">
                                      <p:cBhvr>
                                        <p:cTn id="65" dur="1000"/>
                                        <p:tgtEl>
                                          <p:spTgt spid="56"/>
                                        </p:tgtEl>
                                      </p:cBhvr>
                                    </p:animEffect>
                                  </p:childTnLst>
                                </p:cTn>
                              </p:par>
                              <p:par>
                                <p:cTn id="66" presetID="10" presetClass="entr" presetSubtype="0" fill="hold" nodeType="withEffect">
                                  <p:stCondLst>
                                    <p:cond delay="2750"/>
                                  </p:stCondLst>
                                  <p:childTnLst>
                                    <p:set>
                                      <p:cBhvr>
                                        <p:cTn id="67" dur="1" fill="hold">
                                          <p:stCondLst>
                                            <p:cond delay="0"/>
                                          </p:stCondLst>
                                        </p:cTn>
                                        <p:tgtEl>
                                          <p:spTgt spid="33"/>
                                        </p:tgtEl>
                                        <p:attrNameLst>
                                          <p:attrName>style.visibility</p:attrName>
                                        </p:attrNameLst>
                                      </p:cBhvr>
                                      <p:to>
                                        <p:strVal val="visible"/>
                                      </p:to>
                                    </p:set>
                                    <p:animEffect transition="in" filter="fade">
                                      <p:cBhvr>
                                        <p:cTn id="68" dur="1000"/>
                                        <p:tgtEl>
                                          <p:spTgt spid="33"/>
                                        </p:tgtEl>
                                      </p:cBhvr>
                                    </p:animEffect>
                                  </p:childTnLst>
                                </p:cTn>
                              </p:par>
                              <p:par>
                                <p:cTn id="69" presetID="10" presetClass="entr" presetSubtype="0" fill="hold" nodeType="withEffect">
                                  <p:stCondLst>
                                    <p:cond delay="2750"/>
                                  </p:stCondLst>
                                  <p:childTnLst>
                                    <p:set>
                                      <p:cBhvr>
                                        <p:cTn id="70" dur="1" fill="hold">
                                          <p:stCondLst>
                                            <p:cond delay="0"/>
                                          </p:stCondLst>
                                        </p:cTn>
                                        <p:tgtEl>
                                          <p:spTgt spid="28"/>
                                        </p:tgtEl>
                                        <p:attrNameLst>
                                          <p:attrName>style.visibility</p:attrName>
                                        </p:attrNameLst>
                                      </p:cBhvr>
                                      <p:to>
                                        <p:strVal val="visible"/>
                                      </p:to>
                                    </p:set>
                                    <p:animEffect transition="in" filter="fade">
                                      <p:cBhvr>
                                        <p:cTn id="71" dur="1000"/>
                                        <p:tgtEl>
                                          <p:spTgt spid="28"/>
                                        </p:tgtEl>
                                      </p:cBhvr>
                                    </p:animEffect>
                                  </p:childTnLst>
                                </p:cTn>
                              </p:par>
                              <p:par>
                                <p:cTn id="72" presetID="10" presetClass="entr" presetSubtype="0" fill="hold" nodeType="withEffect">
                                  <p:stCondLst>
                                    <p:cond delay="275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1000"/>
                                        <p:tgtEl>
                                          <p:spTgt spid="11"/>
                                        </p:tgtEl>
                                      </p:cBhvr>
                                    </p:animEffect>
                                  </p:childTnLst>
                                </p:cTn>
                              </p:par>
                              <p:par>
                                <p:cTn id="75" presetID="42" presetClass="path" presetSubtype="0" accel="50000" decel="50000" fill="hold" nodeType="withEffect">
                                  <p:stCondLst>
                                    <p:cond delay="2750"/>
                                  </p:stCondLst>
                                  <p:childTnLst>
                                    <p:animMotion origin="layout" path="M 4.16667E-7 -0.09421 L 4.16667E-7 1.48148E-6 " pathEditMode="relative" rAng="0" ptsTypes="AA">
                                      <p:cBhvr>
                                        <p:cTn id="76" dur="2000" fill="hold"/>
                                        <p:tgtEl>
                                          <p:spTgt spid="11"/>
                                        </p:tgtEl>
                                        <p:attrNameLst>
                                          <p:attrName>ppt_x</p:attrName>
                                          <p:attrName>ppt_y</p:attrName>
                                        </p:attrNameLst>
                                      </p:cBhvr>
                                      <p:rCtr x="0" y="4699"/>
                                    </p:animMotion>
                                  </p:childTnLst>
                                </p:cTn>
                              </p:par>
                              <p:par>
                                <p:cTn id="77" presetID="10" presetClass="entr" presetSubtype="0" fill="hold" nodeType="withEffect">
                                  <p:stCondLst>
                                    <p:cond delay="275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1000"/>
                                        <p:tgtEl>
                                          <p:spTgt spid="45"/>
                                        </p:tgtEl>
                                      </p:cBhvr>
                                    </p:animEffect>
                                  </p:childTnLst>
                                </p:cTn>
                              </p:par>
                              <p:par>
                                <p:cTn id="80" presetID="42" presetClass="path" presetSubtype="0" accel="50000" decel="50000" fill="hold" nodeType="withEffect">
                                  <p:stCondLst>
                                    <p:cond delay="2750"/>
                                  </p:stCondLst>
                                  <p:childTnLst>
                                    <p:animMotion origin="layout" path="M 4.16667E-7 -0.09421 L 4.16667E-7 1.48148E-6 " pathEditMode="relative" rAng="0" ptsTypes="AA">
                                      <p:cBhvr>
                                        <p:cTn id="81" dur="2000" fill="hold"/>
                                        <p:tgtEl>
                                          <p:spTgt spid="45"/>
                                        </p:tgtEl>
                                        <p:attrNameLst>
                                          <p:attrName>ppt_x</p:attrName>
                                          <p:attrName>ppt_y</p:attrName>
                                        </p:attrNameLst>
                                      </p:cBhvr>
                                      <p:rCtr x="0" y="4699"/>
                                    </p:animMotion>
                                  </p:childTnLst>
                                </p:cTn>
                              </p:par>
                              <p:par>
                                <p:cTn id="82" presetID="10" presetClass="entr" presetSubtype="0" fill="hold" nodeType="withEffect">
                                  <p:stCondLst>
                                    <p:cond delay="2750"/>
                                  </p:stCondLst>
                                  <p:childTnLst>
                                    <p:set>
                                      <p:cBhvr>
                                        <p:cTn id="83" dur="1" fill="hold">
                                          <p:stCondLst>
                                            <p:cond delay="0"/>
                                          </p:stCondLst>
                                        </p:cTn>
                                        <p:tgtEl>
                                          <p:spTgt spid="52"/>
                                        </p:tgtEl>
                                        <p:attrNameLst>
                                          <p:attrName>style.visibility</p:attrName>
                                        </p:attrNameLst>
                                      </p:cBhvr>
                                      <p:to>
                                        <p:strVal val="visible"/>
                                      </p:to>
                                    </p:set>
                                    <p:animEffect transition="in" filter="fade">
                                      <p:cBhvr>
                                        <p:cTn id="84" dur="1000"/>
                                        <p:tgtEl>
                                          <p:spTgt spid="52"/>
                                        </p:tgtEl>
                                      </p:cBhvr>
                                    </p:animEffect>
                                  </p:childTnLst>
                                </p:cTn>
                              </p:par>
                              <p:par>
                                <p:cTn id="85" presetID="42" presetClass="path" presetSubtype="0" accel="50000" decel="50000" fill="hold" nodeType="withEffect">
                                  <p:stCondLst>
                                    <p:cond delay="2750"/>
                                  </p:stCondLst>
                                  <p:childTnLst>
                                    <p:animMotion origin="layout" path="M 4.16667E-7 -0.09421 L 4.16667E-7 1.48148E-6 " pathEditMode="relative" rAng="0" ptsTypes="AA">
                                      <p:cBhvr>
                                        <p:cTn id="86" dur="2000" fill="hold"/>
                                        <p:tgtEl>
                                          <p:spTgt spid="52"/>
                                        </p:tgtEl>
                                        <p:attrNameLst>
                                          <p:attrName>ppt_x</p:attrName>
                                          <p:attrName>ppt_y</p:attrName>
                                        </p:attrNameLst>
                                      </p:cBhvr>
                                      <p:rCtr x="0" y="4699"/>
                                    </p:animMotion>
                                  </p:childTnLst>
                                </p:cTn>
                              </p:par>
                              <p:par>
                                <p:cTn id="87" presetID="10" presetClass="entr" presetSubtype="0" fill="hold" nodeType="withEffect">
                                  <p:stCondLst>
                                    <p:cond delay="2750"/>
                                  </p:stCondLst>
                                  <p:childTnLst>
                                    <p:set>
                                      <p:cBhvr>
                                        <p:cTn id="88" dur="1" fill="hold">
                                          <p:stCondLst>
                                            <p:cond delay="0"/>
                                          </p:stCondLst>
                                        </p:cTn>
                                        <p:tgtEl>
                                          <p:spTgt spid="55"/>
                                        </p:tgtEl>
                                        <p:attrNameLst>
                                          <p:attrName>style.visibility</p:attrName>
                                        </p:attrNameLst>
                                      </p:cBhvr>
                                      <p:to>
                                        <p:strVal val="visible"/>
                                      </p:to>
                                    </p:set>
                                    <p:animEffect transition="in" filter="fade">
                                      <p:cBhvr>
                                        <p:cTn id="89" dur="1000"/>
                                        <p:tgtEl>
                                          <p:spTgt spid="55"/>
                                        </p:tgtEl>
                                      </p:cBhvr>
                                    </p:animEffect>
                                  </p:childTnLst>
                                </p:cTn>
                              </p:par>
                              <p:par>
                                <p:cTn id="90" presetID="42" presetClass="path" presetSubtype="0" accel="50000" decel="50000" fill="hold" nodeType="withEffect">
                                  <p:stCondLst>
                                    <p:cond delay="2750"/>
                                  </p:stCondLst>
                                  <p:childTnLst>
                                    <p:animMotion origin="layout" path="M 4.16667E-7 -0.09421 L 4.16667E-7 1.48148E-6 " pathEditMode="relative" rAng="0" ptsTypes="AA">
                                      <p:cBhvr>
                                        <p:cTn id="91" dur="2000" fill="hold"/>
                                        <p:tgtEl>
                                          <p:spTgt spid="55"/>
                                        </p:tgtEl>
                                        <p:attrNameLst>
                                          <p:attrName>ppt_x</p:attrName>
                                          <p:attrName>ppt_y</p:attrName>
                                        </p:attrNameLst>
                                      </p:cBhvr>
                                      <p:rCtr x="0" y="4699"/>
                                    </p:animMotion>
                                  </p:childTnLst>
                                </p:cTn>
                              </p:par>
                              <p:par>
                                <p:cTn id="92" presetID="10" presetClass="entr" presetSubtype="0" fill="hold" nodeType="withEffect">
                                  <p:stCondLst>
                                    <p:cond delay="2750"/>
                                  </p:stCondLst>
                                  <p:childTnLst>
                                    <p:set>
                                      <p:cBhvr>
                                        <p:cTn id="93" dur="1" fill="hold">
                                          <p:stCondLst>
                                            <p:cond delay="0"/>
                                          </p:stCondLst>
                                        </p:cTn>
                                        <p:tgtEl>
                                          <p:spTgt spid="32"/>
                                        </p:tgtEl>
                                        <p:attrNameLst>
                                          <p:attrName>style.visibility</p:attrName>
                                        </p:attrNameLst>
                                      </p:cBhvr>
                                      <p:to>
                                        <p:strVal val="visible"/>
                                      </p:to>
                                    </p:set>
                                    <p:animEffect transition="in" filter="fade">
                                      <p:cBhvr>
                                        <p:cTn id="94" dur="1000"/>
                                        <p:tgtEl>
                                          <p:spTgt spid="32"/>
                                        </p:tgtEl>
                                      </p:cBhvr>
                                    </p:animEffect>
                                  </p:childTnLst>
                                </p:cTn>
                              </p:par>
                              <p:par>
                                <p:cTn id="95" presetID="42" presetClass="path" presetSubtype="0" accel="50000" decel="50000" fill="hold" nodeType="withEffect">
                                  <p:stCondLst>
                                    <p:cond delay="2750"/>
                                  </p:stCondLst>
                                  <p:childTnLst>
                                    <p:animMotion origin="layout" path="M 4.16667E-7 -0.09421 L 4.16667E-7 1.48148E-6 " pathEditMode="relative" rAng="0" ptsTypes="AA">
                                      <p:cBhvr>
                                        <p:cTn id="96" dur="2000" fill="hold"/>
                                        <p:tgtEl>
                                          <p:spTgt spid="32"/>
                                        </p:tgtEl>
                                        <p:attrNameLst>
                                          <p:attrName>ppt_x</p:attrName>
                                          <p:attrName>ppt_y</p:attrName>
                                        </p:attrNameLst>
                                      </p:cBhvr>
                                      <p:rCtr x="0" y="4699"/>
                                    </p:animMotion>
                                  </p:childTnLst>
                                </p:cTn>
                              </p:par>
                              <p:par>
                                <p:cTn id="97" presetID="10" presetClass="entr" presetSubtype="0" fill="hold" nodeType="withEffect">
                                  <p:stCondLst>
                                    <p:cond delay="2750"/>
                                  </p:stCondLst>
                                  <p:childTnLst>
                                    <p:set>
                                      <p:cBhvr>
                                        <p:cTn id="98" dur="1" fill="hold">
                                          <p:stCondLst>
                                            <p:cond delay="0"/>
                                          </p:stCondLst>
                                        </p:cTn>
                                        <p:tgtEl>
                                          <p:spTgt spid="19"/>
                                        </p:tgtEl>
                                        <p:attrNameLst>
                                          <p:attrName>style.visibility</p:attrName>
                                        </p:attrNameLst>
                                      </p:cBhvr>
                                      <p:to>
                                        <p:strVal val="visible"/>
                                      </p:to>
                                    </p:set>
                                    <p:animEffect transition="in" filter="fade">
                                      <p:cBhvr>
                                        <p:cTn id="99" dur="1000"/>
                                        <p:tgtEl>
                                          <p:spTgt spid="19"/>
                                        </p:tgtEl>
                                      </p:cBhvr>
                                    </p:animEffect>
                                  </p:childTnLst>
                                </p:cTn>
                              </p:par>
                              <p:par>
                                <p:cTn id="100" presetID="42" presetClass="path" presetSubtype="0" accel="50000" decel="50000" fill="hold" nodeType="withEffect">
                                  <p:stCondLst>
                                    <p:cond delay="2750"/>
                                  </p:stCondLst>
                                  <p:childTnLst>
                                    <p:animMotion origin="layout" path="M 4.16667E-7 -0.18843 L 4.16667E-7 4.07407E-6 " pathEditMode="relative" rAng="0" ptsTypes="AA">
                                      <p:cBhvr>
                                        <p:cTn id="101" dur="2000" fill="hold"/>
                                        <p:tgtEl>
                                          <p:spTgt spid="19"/>
                                        </p:tgtEl>
                                        <p:attrNameLst>
                                          <p:attrName>ppt_x</p:attrName>
                                          <p:attrName>ppt_y</p:attrName>
                                        </p:attrNameLst>
                                      </p:cBhvr>
                                      <p:rCtr x="0" y="9421"/>
                                    </p:animMotion>
                                  </p:childTnLst>
                                </p:cTn>
                              </p:par>
                              <p:par>
                                <p:cTn id="102" presetID="10" presetClass="entr" presetSubtype="0" fill="hold" nodeType="withEffect">
                                  <p:stCondLst>
                                    <p:cond delay="2750"/>
                                  </p:stCondLst>
                                  <p:childTnLst>
                                    <p:set>
                                      <p:cBhvr>
                                        <p:cTn id="103" dur="1" fill="hold">
                                          <p:stCondLst>
                                            <p:cond delay="0"/>
                                          </p:stCondLst>
                                        </p:cTn>
                                        <p:tgtEl>
                                          <p:spTgt spid="48"/>
                                        </p:tgtEl>
                                        <p:attrNameLst>
                                          <p:attrName>style.visibility</p:attrName>
                                        </p:attrNameLst>
                                      </p:cBhvr>
                                      <p:to>
                                        <p:strVal val="visible"/>
                                      </p:to>
                                    </p:set>
                                    <p:animEffect transition="in" filter="fade">
                                      <p:cBhvr>
                                        <p:cTn id="104" dur="1000"/>
                                        <p:tgtEl>
                                          <p:spTgt spid="48"/>
                                        </p:tgtEl>
                                      </p:cBhvr>
                                    </p:animEffect>
                                  </p:childTnLst>
                                </p:cTn>
                              </p:par>
                              <p:par>
                                <p:cTn id="105" presetID="42" presetClass="path" presetSubtype="0" accel="50000" decel="50000" fill="hold" nodeType="withEffect">
                                  <p:stCondLst>
                                    <p:cond delay="2750"/>
                                  </p:stCondLst>
                                  <p:childTnLst>
                                    <p:animMotion origin="layout" path="M 4.16667E-7 -0.18843 L 4.16667E-7 4.07407E-6 " pathEditMode="relative" rAng="0" ptsTypes="AA">
                                      <p:cBhvr>
                                        <p:cTn id="106" dur="2000" fill="hold"/>
                                        <p:tgtEl>
                                          <p:spTgt spid="48"/>
                                        </p:tgtEl>
                                        <p:attrNameLst>
                                          <p:attrName>ppt_x</p:attrName>
                                          <p:attrName>ppt_y</p:attrName>
                                        </p:attrNameLst>
                                      </p:cBhvr>
                                      <p:rCtr x="0" y="9421"/>
                                    </p:animMotion>
                                  </p:childTnLst>
                                </p:cTn>
                              </p:par>
                              <p:par>
                                <p:cTn id="107" presetID="10" presetClass="entr" presetSubtype="0" fill="hold" nodeType="withEffect">
                                  <p:stCondLst>
                                    <p:cond delay="2750"/>
                                  </p:stCondLst>
                                  <p:childTnLst>
                                    <p:set>
                                      <p:cBhvr>
                                        <p:cTn id="108" dur="1" fill="hold">
                                          <p:stCondLst>
                                            <p:cond delay="0"/>
                                          </p:stCondLst>
                                        </p:cTn>
                                        <p:tgtEl>
                                          <p:spTgt spid="53"/>
                                        </p:tgtEl>
                                        <p:attrNameLst>
                                          <p:attrName>style.visibility</p:attrName>
                                        </p:attrNameLst>
                                      </p:cBhvr>
                                      <p:to>
                                        <p:strVal val="visible"/>
                                      </p:to>
                                    </p:set>
                                    <p:animEffect transition="in" filter="fade">
                                      <p:cBhvr>
                                        <p:cTn id="109" dur="1000"/>
                                        <p:tgtEl>
                                          <p:spTgt spid="53"/>
                                        </p:tgtEl>
                                      </p:cBhvr>
                                    </p:animEffect>
                                  </p:childTnLst>
                                </p:cTn>
                              </p:par>
                              <p:par>
                                <p:cTn id="110" presetID="42" presetClass="path" presetSubtype="0" accel="50000" decel="50000" fill="hold" nodeType="withEffect">
                                  <p:stCondLst>
                                    <p:cond delay="2750"/>
                                  </p:stCondLst>
                                  <p:childTnLst>
                                    <p:animMotion origin="layout" path="M 4.16667E-7 -0.18843 L 4.16667E-7 4.07407E-6 " pathEditMode="relative" rAng="0" ptsTypes="AA">
                                      <p:cBhvr>
                                        <p:cTn id="111" dur="2000" fill="hold"/>
                                        <p:tgtEl>
                                          <p:spTgt spid="53"/>
                                        </p:tgtEl>
                                        <p:attrNameLst>
                                          <p:attrName>ppt_x</p:attrName>
                                          <p:attrName>ppt_y</p:attrName>
                                        </p:attrNameLst>
                                      </p:cBhvr>
                                      <p:rCtr x="0" y="9421"/>
                                    </p:animMotion>
                                  </p:childTnLst>
                                </p:cTn>
                              </p:par>
                              <p:par>
                                <p:cTn id="112" presetID="10" presetClass="entr" presetSubtype="0" fill="hold" nodeType="withEffect">
                                  <p:stCondLst>
                                    <p:cond delay="2750"/>
                                  </p:stCondLst>
                                  <p:childTnLst>
                                    <p:set>
                                      <p:cBhvr>
                                        <p:cTn id="113" dur="1" fill="hold">
                                          <p:stCondLst>
                                            <p:cond delay="0"/>
                                          </p:stCondLst>
                                        </p:cTn>
                                        <p:tgtEl>
                                          <p:spTgt spid="54"/>
                                        </p:tgtEl>
                                        <p:attrNameLst>
                                          <p:attrName>style.visibility</p:attrName>
                                        </p:attrNameLst>
                                      </p:cBhvr>
                                      <p:to>
                                        <p:strVal val="visible"/>
                                      </p:to>
                                    </p:set>
                                    <p:animEffect transition="in" filter="fade">
                                      <p:cBhvr>
                                        <p:cTn id="114" dur="1000"/>
                                        <p:tgtEl>
                                          <p:spTgt spid="54"/>
                                        </p:tgtEl>
                                      </p:cBhvr>
                                    </p:animEffect>
                                  </p:childTnLst>
                                </p:cTn>
                              </p:par>
                              <p:par>
                                <p:cTn id="115" presetID="42" presetClass="path" presetSubtype="0" accel="50000" decel="50000" fill="hold" nodeType="withEffect">
                                  <p:stCondLst>
                                    <p:cond delay="2750"/>
                                  </p:stCondLst>
                                  <p:childTnLst>
                                    <p:animMotion origin="layout" path="M 4.16667E-7 -0.18843 L 4.16667E-7 4.07407E-6 " pathEditMode="relative" rAng="0" ptsTypes="AA">
                                      <p:cBhvr>
                                        <p:cTn id="116" dur="2000" fill="hold"/>
                                        <p:tgtEl>
                                          <p:spTgt spid="54"/>
                                        </p:tgtEl>
                                        <p:attrNameLst>
                                          <p:attrName>ppt_x</p:attrName>
                                          <p:attrName>ppt_y</p:attrName>
                                        </p:attrNameLst>
                                      </p:cBhvr>
                                      <p:rCtr x="0" y="9421"/>
                                    </p:animMotion>
                                  </p:childTnLst>
                                </p:cTn>
                              </p:par>
                              <p:par>
                                <p:cTn id="117" presetID="10" presetClass="entr" presetSubtype="0" fill="hold" nodeType="withEffect">
                                  <p:stCondLst>
                                    <p:cond delay="2750"/>
                                  </p:stCondLst>
                                  <p:childTnLst>
                                    <p:set>
                                      <p:cBhvr>
                                        <p:cTn id="118" dur="1" fill="hold">
                                          <p:stCondLst>
                                            <p:cond delay="0"/>
                                          </p:stCondLst>
                                        </p:cTn>
                                        <p:tgtEl>
                                          <p:spTgt spid="31"/>
                                        </p:tgtEl>
                                        <p:attrNameLst>
                                          <p:attrName>style.visibility</p:attrName>
                                        </p:attrNameLst>
                                      </p:cBhvr>
                                      <p:to>
                                        <p:strVal val="visible"/>
                                      </p:to>
                                    </p:set>
                                    <p:animEffect transition="in" filter="fade">
                                      <p:cBhvr>
                                        <p:cTn id="119" dur="1000"/>
                                        <p:tgtEl>
                                          <p:spTgt spid="31"/>
                                        </p:tgtEl>
                                      </p:cBhvr>
                                    </p:animEffect>
                                  </p:childTnLst>
                                </p:cTn>
                              </p:par>
                              <p:par>
                                <p:cTn id="120" presetID="42" presetClass="path" presetSubtype="0" accel="50000" decel="50000" fill="hold" nodeType="withEffect">
                                  <p:stCondLst>
                                    <p:cond delay="2750"/>
                                  </p:stCondLst>
                                  <p:childTnLst>
                                    <p:animMotion origin="layout" path="M 4.16667E-7 -0.18843 L 4.16667E-7 4.07407E-6 " pathEditMode="relative" rAng="0" ptsTypes="AA">
                                      <p:cBhvr>
                                        <p:cTn id="121" dur="2000" fill="hold"/>
                                        <p:tgtEl>
                                          <p:spTgt spid="31"/>
                                        </p:tgtEl>
                                        <p:attrNameLst>
                                          <p:attrName>ppt_x</p:attrName>
                                          <p:attrName>ppt_y</p:attrName>
                                        </p:attrNameLst>
                                      </p:cBhvr>
                                      <p:rCtr x="0" y="9421"/>
                                    </p:animMotion>
                                  </p:childTnLst>
                                </p:cTn>
                              </p:par>
                              <p:par>
                                <p:cTn id="122" presetID="10" presetClass="entr" presetSubtype="0" fill="hold" nodeType="withEffect">
                                  <p:stCondLst>
                                    <p:cond delay="2750"/>
                                  </p:stCondLst>
                                  <p:childTnLst>
                                    <p:set>
                                      <p:cBhvr>
                                        <p:cTn id="123" dur="1" fill="hold">
                                          <p:stCondLst>
                                            <p:cond delay="0"/>
                                          </p:stCondLst>
                                        </p:cTn>
                                        <p:tgtEl>
                                          <p:spTgt spid="20"/>
                                        </p:tgtEl>
                                        <p:attrNameLst>
                                          <p:attrName>style.visibility</p:attrName>
                                        </p:attrNameLst>
                                      </p:cBhvr>
                                      <p:to>
                                        <p:strVal val="visible"/>
                                      </p:to>
                                    </p:set>
                                    <p:animEffect transition="in" filter="fade">
                                      <p:cBhvr>
                                        <p:cTn id="124" dur="1000"/>
                                        <p:tgtEl>
                                          <p:spTgt spid="20"/>
                                        </p:tgtEl>
                                      </p:cBhvr>
                                    </p:animEffect>
                                  </p:childTnLst>
                                </p:cTn>
                              </p:par>
                              <p:par>
                                <p:cTn id="125" presetID="42" presetClass="path" presetSubtype="0" accel="50000" decel="50000" fill="hold" nodeType="withEffect">
                                  <p:stCondLst>
                                    <p:cond delay="2750"/>
                                  </p:stCondLst>
                                  <p:childTnLst>
                                    <p:animMotion origin="layout" path="M 4.16667E-7 -0.28379 L 4.16667E-7 -1.85185E-6 " pathEditMode="relative" rAng="0" ptsTypes="AA">
                                      <p:cBhvr>
                                        <p:cTn id="126" dur="2000" fill="hold"/>
                                        <p:tgtEl>
                                          <p:spTgt spid="20"/>
                                        </p:tgtEl>
                                        <p:attrNameLst>
                                          <p:attrName>ppt_x</p:attrName>
                                          <p:attrName>ppt_y</p:attrName>
                                        </p:attrNameLst>
                                      </p:cBhvr>
                                      <p:rCtr x="0" y="14190"/>
                                    </p:animMotion>
                                  </p:childTnLst>
                                </p:cTn>
                              </p:par>
                              <p:par>
                                <p:cTn id="127" presetID="10" presetClass="entr" presetSubtype="0" fill="hold" nodeType="withEffect">
                                  <p:stCondLst>
                                    <p:cond delay="2750"/>
                                  </p:stCondLst>
                                  <p:childTnLst>
                                    <p:set>
                                      <p:cBhvr>
                                        <p:cTn id="128" dur="1" fill="hold">
                                          <p:stCondLst>
                                            <p:cond delay="0"/>
                                          </p:stCondLst>
                                        </p:cTn>
                                        <p:tgtEl>
                                          <p:spTgt spid="41"/>
                                        </p:tgtEl>
                                        <p:attrNameLst>
                                          <p:attrName>style.visibility</p:attrName>
                                        </p:attrNameLst>
                                      </p:cBhvr>
                                      <p:to>
                                        <p:strVal val="visible"/>
                                      </p:to>
                                    </p:set>
                                    <p:animEffect transition="in" filter="fade">
                                      <p:cBhvr>
                                        <p:cTn id="129" dur="1000"/>
                                        <p:tgtEl>
                                          <p:spTgt spid="41"/>
                                        </p:tgtEl>
                                      </p:cBhvr>
                                    </p:animEffect>
                                  </p:childTnLst>
                                </p:cTn>
                              </p:par>
                              <p:par>
                                <p:cTn id="130" presetID="42" presetClass="path" presetSubtype="0" accel="50000" decel="50000" fill="hold" nodeType="withEffect">
                                  <p:stCondLst>
                                    <p:cond delay="2750"/>
                                  </p:stCondLst>
                                  <p:childTnLst>
                                    <p:animMotion origin="layout" path="M 4.16667E-7 -0.28379 L 4.16667E-7 -1.85185E-6 " pathEditMode="relative" rAng="0" ptsTypes="AA">
                                      <p:cBhvr>
                                        <p:cTn id="131" dur="2000" fill="hold"/>
                                        <p:tgtEl>
                                          <p:spTgt spid="41"/>
                                        </p:tgtEl>
                                        <p:attrNameLst>
                                          <p:attrName>ppt_x</p:attrName>
                                          <p:attrName>ppt_y</p:attrName>
                                        </p:attrNameLst>
                                      </p:cBhvr>
                                      <p:rCtr x="0" y="14190"/>
                                    </p:animMotion>
                                  </p:childTnLst>
                                </p:cTn>
                              </p:par>
                              <p:par>
                                <p:cTn id="132" presetID="10" presetClass="entr" presetSubtype="0" fill="hold" nodeType="withEffect">
                                  <p:stCondLst>
                                    <p:cond delay="2750"/>
                                  </p:stCondLst>
                                  <p:childTnLst>
                                    <p:set>
                                      <p:cBhvr>
                                        <p:cTn id="133" dur="1" fill="hold">
                                          <p:stCondLst>
                                            <p:cond delay="0"/>
                                          </p:stCondLst>
                                        </p:cTn>
                                        <p:tgtEl>
                                          <p:spTgt spid="40"/>
                                        </p:tgtEl>
                                        <p:attrNameLst>
                                          <p:attrName>style.visibility</p:attrName>
                                        </p:attrNameLst>
                                      </p:cBhvr>
                                      <p:to>
                                        <p:strVal val="visible"/>
                                      </p:to>
                                    </p:set>
                                    <p:animEffect transition="in" filter="fade">
                                      <p:cBhvr>
                                        <p:cTn id="134" dur="1000"/>
                                        <p:tgtEl>
                                          <p:spTgt spid="40"/>
                                        </p:tgtEl>
                                      </p:cBhvr>
                                    </p:animEffect>
                                  </p:childTnLst>
                                </p:cTn>
                              </p:par>
                              <p:par>
                                <p:cTn id="135" presetID="42" presetClass="path" presetSubtype="0" accel="50000" decel="50000" fill="hold" nodeType="withEffect">
                                  <p:stCondLst>
                                    <p:cond delay="2750"/>
                                  </p:stCondLst>
                                  <p:childTnLst>
                                    <p:animMotion origin="layout" path="M 4.16667E-7 -0.28379 L 4.16667E-7 -1.85185E-6 " pathEditMode="relative" rAng="0" ptsTypes="AA">
                                      <p:cBhvr>
                                        <p:cTn id="136" dur="2000" fill="hold"/>
                                        <p:tgtEl>
                                          <p:spTgt spid="40"/>
                                        </p:tgtEl>
                                        <p:attrNameLst>
                                          <p:attrName>ppt_x</p:attrName>
                                          <p:attrName>ppt_y</p:attrName>
                                        </p:attrNameLst>
                                      </p:cBhvr>
                                      <p:rCtr x="0" y="14190"/>
                                    </p:animMotion>
                                  </p:childTnLst>
                                </p:cTn>
                              </p:par>
                              <p:par>
                                <p:cTn id="137" presetID="10" presetClass="entr" presetSubtype="0" fill="hold" nodeType="withEffect">
                                  <p:stCondLst>
                                    <p:cond delay="2750"/>
                                  </p:stCondLst>
                                  <p:childTnLst>
                                    <p:set>
                                      <p:cBhvr>
                                        <p:cTn id="138" dur="1" fill="hold">
                                          <p:stCondLst>
                                            <p:cond delay="0"/>
                                          </p:stCondLst>
                                        </p:cTn>
                                        <p:tgtEl>
                                          <p:spTgt spid="36"/>
                                        </p:tgtEl>
                                        <p:attrNameLst>
                                          <p:attrName>style.visibility</p:attrName>
                                        </p:attrNameLst>
                                      </p:cBhvr>
                                      <p:to>
                                        <p:strVal val="visible"/>
                                      </p:to>
                                    </p:set>
                                    <p:animEffect transition="in" filter="fade">
                                      <p:cBhvr>
                                        <p:cTn id="139" dur="1000"/>
                                        <p:tgtEl>
                                          <p:spTgt spid="36"/>
                                        </p:tgtEl>
                                      </p:cBhvr>
                                    </p:animEffect>
                                  </p:childTnLst>
                                </p:cTn>
                              </p:par>
                              <p:par>
                                <p:cTn id="140" presetID="42" presetClass="path" presetSubtype="0" accel="50000" decel="50000" fill="hold" nodeType="withEffect">
                                  <p:stCondLst>
                                    <p:cond delay="2750"/>
                                  </p:stCondLst>
                                  <p:childTnLst>
                                    <p:animMotion origin="layout" path="M 4.16667E-7 -0.28379 L 4.16667E-7 -1.85185E-6 " pathEditMode="relative" rAng="0" ptsTypes="AA">
                                      <p:cBhvr>
                                        <p:cTn id="141" dur="2000" fill="hold"/>
                                        <p:tgtEl>
                                          <p:spTgt spid="36"/>
                                        </p:tgtEl>
                                        <p:attrNameLst>
                                          <p:attrName>ppt_x</p:attrName>
                                          <p:attrName>ppt_y</p:attrName>
                                        </p:attrNameLst>
                                      </p:cBhvr>
                                      <p:rCtr x="0" y="14190"/>
                                    </p:animMotion>
                                  </p:childTnLst>
                                </p:cTn>
                              </p:par>
                              <p:par>
                                <p:cTn id="142" presetID="10" presetClass="entr" presetSubtype="0" fill="hold" nodeType="withEffect">
                                  <p:stCondLst>
                                    <p:cond delay="2750"/>
                                  </p:stCondLst>
                                  <p:childTnLst>
                                    <p:set>
                                      <p:cBhvr>
                                        <p:cTn id="143" dur="1" fill="hold">
                                          <p:stCondLst>
                                            <p:cond delay="0"/>
                                          </p:stCondLst>
                                        </p:cTn>
                                        <p:tgtEl>
                                          <p:spTgt spid="30"/>
                                        </p:tgtEl>
                                        <p:attrNameLst>
                                          <p:attrName>style.visibility</p:attrName>
                                        </p:attrNameLst>
                                      </p:cBhvr>
                                      <p:to>
                                        <p:strVal val="visible"/>
                                      </p:to>
                                    </p:set>
                                    <p:animEffect transition="in" filter="fade">
                                      <p:cBhvr>
                                        <p:cTn id="144" dur="1000"/>
                                        <p:tgtEl>
                                          <p:spTgt spid="30"/>
                                        </p:tgtEl>
                                      </p:cBhvr>
                                    </p:animEffect>
                                  </p:childTnLst>
                                </p:cTn>
                              </p:par>
                              <p:par>
                                <p:cTn id="145" presetID="42" presetClass="path" presetSubtype="0" accel="50000" decel="50000" fill="hold" nodeType="withEffect">
                                  <p:stCondLst>
                                    <p:cond delay="2750"/>
                                  </p:stCondLst>
                                  <p:childTnLst>
                                    <p:animMotion origin="layout" path="M 4.16667E-7 -0.28379 L 4.16667E-7 -1.85185E-6 " pathEditMode="relative" rAng="0" ptsTypes="AA">
                                      <p:cBhvr>
                                        <p:cTn id="146" dur="2000" fill="hold"/>
                                        <p:tgtEl>
                                          <p:spTgt spid="30"/>
                                        </p:tgtEl>
                                        <p:attrNameLst>
                                          <p:attrName>ppt_x</p:attrName>
                                          <p:attrName>ppt_y</p:attrName>
                                        </p:attrNameLst>
                                      </p:cBhvr>
                                      <p:rCtr x="0" y="14190"/>
                                    </p:animMotion>
                                  </p:childTnLst>
                                </p:cTn>
                              </p:par>
                              <p:par>
                                <p:cTn id="147" presetID="10" presetClass="entr" presetSubtype="0" fill="hold" nodeType="withEffect">
                                  <p:stCondLst>
                                    <p:cond delay="2750"/>
                                  </p:stCondLst>
                                  <p:childTnLst>
                                    <p:set>
                                      <p:cBhvr>
                                        <p:cTn id="148" dur="1" fill="hold">
                                          <p:stCondLst>
                                            <p:cond delay="0"/>
                                          </p:stCondLst>
                                        </p:cTn>
                                        <p:tgtEl>
                                          <p:spTgt spid="26"/>
                                        </p:tgtEl>
                                        <p:attrNameLst>
                                          <p:attrName>style.visibility</p:attrName>
                                        </p:attrNameLst>
                                      </p:cBhvr>
                                      <p:to>
                                        <p:strVal val="visible"/>
                                      </p:to>
                                    </p:set>
                                    <p:animEffect transition="in" filter="fade">
                                      <p:cBhvr>
                                        <p:cTn id="149" dur="1000"/>
                                        <p:tgtEl>
                                          <p:spTgt spid="26"/>
                                        </p:tgtEl>
                                      </p:cBhvr>
                                    </p:animEffect>
                                  </p:childTnLst>
                                </p:cTn>
                              </p:par>
                              <p:par>
                                <p:cTn id="150" presetID="42" presetClass="path" presetSubtype="0" accel="50000" decel="50000" fill="hold" nodeType="withEffect">
                                  <p:stCondLst>
                                    <p:cond delay="2750"/>
                                  </p:stCondLst>
                                  <p:childTnLst>
                                    <p:animMotion origin="layout" path="M 4.16667E-7 -0.3794 L 4.16667E-7 7.40741E-7 " pathEditMode="relative" rAng="0" ptsTypes="AA">
                                      <p:cBhvr>
                                        <p:cTn id="151" dur="2000" fill="hold"/>
                                        <p:tgtEl>
                                          <p:spTgt spid="26"/>
                                        </p:tgtEl>
                                        <p:attrNameLst>
                                          <p:attrName>ppt_x</p:attrName>
                                          <p:attrName>ppt_y</p:attrName>
                                        </p:attrNameLst>
                                      </p:cBhvr>
                                      <p:rCtr x="0" y="18958"/>
                                    </p:animMotion>
                                  </p:childTnLst>
                                </p:cTn>
                              </p:par>
                              <p:par>
                                <p:cTn id="152" presetID="10" presetClass="entr" presetSubtype="0" fill="hold" nodeType="withEffect">
                                  <p:stCondLst>
                                    <p:cond delay="2750"/>
                                  </p:stCondLst>
                                  <p:childTnLst>
                                    <p:set>
                                      <p:cBhvr>
                                        <p:cTn id="153" dur="1" fill="hold">
                                          <p:stCondLst>
                                            <p:cond delay="0"/>
                                          </p:stCondLst>
                                        </p:cTn>
                                        <p:tgtEl>
                                          <p:spTgt spid="38"/>
                                        </p:tgtEl>
                                        <p:attrNameLst>
                                          <p:attrName>style.visibility</p:attrName>
                                        </p:attrNameLst>
                                      </p:cBhvr>
                                      <p:to>
                                        <p:strVal val="visible"/>
                                      </p:to>
                                    </p:set>
                                    <p:animEffect transition="in" filter="fade">
                                      <p:cBhvr>
                                        <p:cTn id="154" dur="1000"/>
                                        <p:tgtEl>
                                          <p:spTgt spid="38"/>
                                        </p:tgtEl>
                                      </p:cBhvr>
                                    </p:animEffect>
                                  </p:childTnLst>
                                </p:cTn>
                              </p:par>
                              <p:par>
                                <p:cTn id="155" presetID="42" presetClass="path" presetSubtype="0" accel="50000" decel="50000" fill="hold" nodeType="withEffect">
                                  <p:stCondLst>
                                    <p:cond delay="2750"/>
                                  </p:stCondLst>
                                  <p:childTnLst>
                                    <p:animMotion origin="layout" path="M 4.16667E-7 -0.3794 L 4.16667E-7 7.40741E-7 " pathEditMode="relative" rAng="0" ptsTypes="AA">
                                      <p:cBhvr>
                                        <p:cTn id="156" dur="2000" fill="hold"/>
                                        <p:tgtEl>
                                          <p:spTgt spid="38"/>
                                        </p:tgtEl>
                                        <p:attrNameLst>
                                          <p:attrName>ppt_x</p:attrName>
                                          <p:attrName>ppt_y</p:attrName>
                                        </p:attrNameLst>
                                      </p:cBhvr>
                                      <p:rCtr x="0" y="18958"/>
                                    </p:animMotion>
                                  </p:childTnLst>
                                </p:cTn>
                              </p:par>
                              <p:par>
                                <p:cTn id="157" presetID="10" presetClass="entr" presetSubtype="0" fill="hold" nodeType="withEffect">
                                  <p:stCondLst>
                                    <p:cond delay="2750"/>
                                  </p:stCondLst>
                                  <p:childTnLst>
                                    <p:set>
                                      <p:cBhvr>
                                        <p:cTn id="158" dur="1" fill="hold">
                                          <p:stCondLst>
                                            <p:cond delay="0"/>
                                          </p:stCondLst>
                                        </p:cTn>
                                        <p:tgtEl>
                                          <p:spTgt spid="29"/>
                                        </p:tgtEl>
                                        <p:attrNameLst>
                                          <p:attrName>style.visibility</p:attrName>
                                        </p:attrNameLst>
                                      </p:cBhvr>
                                      <p:to>
                                        <p:strVal val="visible"/>
                                      </p:to>
                                    </p:set>
                                    <p:animEffect transition="in" filter="fade">
                                      <p:cBhvr>
                                        <p:cTn id="159" dur="1000"/>
                                        <p:tgtEl>
                                          <p:spTgt spid="29"/>
                                        </p:tgtEl>
                                      </p:cBhvr>
                                    </p:animEffect>
                                  </p:childTnLst>
                                </p:cTn>
                              </p:par>
                              <p:par>
                                <p:cTn id="160" presetID="42" presetClass="path" presetSubtype="0" accel="50000" decel="50000" fill="hold" nodeType="withEffect">
                                  <p:stCondLst>
                                    <p:cond delay="2750"/>
                                  </p:stCondLst>
                                  <p:childTnLst>
                                    <p:animMotion origin="layout" path="M 4.16667E-7 -0.3794 L 4.16667E-7 7.40741E-7 " pathEditMode="relative" rAng="0" ptsTypes="AA">
                                      <p:cBhvr>
                                        <p:cTn id="161" dur="2000" fill="hold"/>
                                        <p:tgtEl>
                                          <p:spTgt spid="29"/>
                                        </p:tgtEl>
                                        <p:attrNameLst>
                                          <p:attrName>ppt_x</p:attrName>
                                          <p:attrName>ppt_y</p:attrName>
                                        </p:attrNameLst>
                                      </p:cBhvr>
                                      <p:rCtr x="0" y="18958"/>
                                    </p:animMotion>
                                  </p:childTnLst>
                                </p:cTn>
                              </p:par>
                              <p:par>
                                <p:cTn id="162" presetID="10" presetClass="entr" presetSubtype="0" fill="hold" nodeType="withEffect">
                                  <p:stCondLst>
                                    <p:cond delay="2750"/>
                                  </p:stCondLst>
                                  <p:childTnLst>
                                    <p:set>
                                      <p:cBhvr>
                                        <p:cTn id="163" dur="1" fill="hold">
                                          <p:stCondLst>
                                            <p:cond delay="0"/>
                                          </p:stCondLst>
                                        </p:cTn>
                                        <p:tgtEl>
                                          <p:spTgt spid="27"/>
                                        </p:tgtEl>
                                        <p:attrNameLst>
                                          <p:attrName>style.visibility</p:attrName>
                                        </p:attrNameLst>
                                      </p:cBhvr>
                                      <p:to>
                                        <p:strVal val="visible"/>
                                      </p:to>
                                    </p:set>
                                    <p:animEffect transition="in" filter="fade">
                                      <p:cBhvr>
                                        <p:cTn id="164" dur="1000"/>
                                        <p:tgtEl>
                                          <p:spTgt spid="27"/>
                                        </p:tgtEl>
                                      </p:cBhvr>
                                    </p:animEffect>
                                  </p:childTnLst>
                                </p:cTn>
                              </p:par>
                              <p:par>
                                <p:cTn id="165" presetID="42" presetClass="path" presetSubtype="0" accel="50000" decel="50000" fill="hold" nodeType="withEffect">
                                  <p:stCondLst>
                                    <p:cond delay="2750"/>
                                  </p:stCondLst>
                                  <p:childTnLst>
                                    <p:animMotion origin="layout" path="M 4.16667E-7 -0.47408 L 4.16667E-7 4.81481E-6 " pathEditMode="relative" rAng="0" ptsTypes="AA">
                                      <p:cBhvr>
                                        <p:cTn id="166" dur="2000" fill="hold"/>
                                        <p:tgtEl>
                                          <p:spTgt spid="27"/>
                                        </p:tgtEl>
                                        <p:attrNameLst>
                                          <p:attrName>ppt_x</p:attrName>
                                          <p:attrName>ppt_y</p:attrName>
                                        </p:attrNameLst>
                                      </p:cBhvr>
                                      <p:rCtr x="0" y="2370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5" grpId="0" animBg="1"/>
      <p:bldP spid="13" grpId="0"/>
      <p:bldP spid="21" grpId="0"/>
      <p:bldP spid="22" grpId="0"/>
      <p:bldP spid="23" grpId="0"/>
      <p:bldP spid="24" grpId="0"/>
      <p:bldP spid="2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58669DF-0B17-42ED-872E-D9309E4541E4}"/>
              </a:ext>
            </a:extLst>
          </p:cNvPr>
          <p:cNvSpPr/>
          <p:nvPr/>
        </p:nvSpPr>
        <p:spPr>
          <a:xfrm>
            <a:off x="1233714" y="659676"/>
            <a:ext cx="4626588"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A7A6BDA-6729-5681-A7D8-3BAA60A23389}"/>
              </a:ext>
            </a:extLst>
          </p:cNvPr>
          <p:cNvSpPr txBox="1"/>
          <p:nvPr/>
        </p:nvSpPr>
        <p:spPr>
          <a:xfrm>
            <a:off x="1233714" y="353844"/>
            <a:ext cx="4626588"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PRE-SALES PROCESS MAP</a:t>
            </a:r>
          </a:p>
        </p:txBody>
      </p:sp>
      <p:sp>
        <p:nvSpPr>
          <p:cNvPr id="5" name="Rectangle: Rounded Corners 4">
            <a:extLst>
              <a:ext uri="{FF2B5EF4-FFF2-40B4-BE49-F238E27FC236}">
                <a16:creationId xmlns:a16="http://schemas.microsoft.com/office/drawing/2014/main" id="{CA446429-2C82-49D6-B261-D9C47B33C6F8}"/>
              </a:ext>
            </a:extLst>
          </p:cNvPr>
          <p:cNvSpPr/>
          <p:nvPr/>
        </p:nvSpPr>
        <p:spPr>
          <a:xfrm>
            <a:off x="1233714" y="1158530"/>
            <a:ext cx="10399486" cy="5253067"/>
          </a:xfrm>
          <a:prstGeom prst="roundRect">
            <a:avLst>
              <a:gd name="adj" fmla="val 630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4C0B55C3-E03C-970F-0E9F-5FFE12335546}"/>
              </a:ext>
            </a:extLst>
          </p:cNvPr>
          <p:cNvGrpSpPr/>
          <p:nvPr/>
        </p:nvGrpSpPr>
        <p:grpSpPr>
          <a:xfrm>
            <a:off x="2716413" y="1158530"/>
            <a:ext cx="6932991" cy="5253067"/>
            <a:chOff x="2716413" y="1469534"/>
            <a:chExt cx="6932991" cy="4631057"/>
          </a:xfrm>
        </p:grpSpPr>
        <p:cxnSp>
          <p:nvCxnSpPr>
            <p:cNvPr id="6" name="Straight Connector 5">
              <a:extLst>
                <a:ext uri="{FF2B5EF4-FFF2-40B4-BE49-F238E27FC236}">
                  <a16:creationId xmlns:a16="http://schemas.microsoft.com/office/drawing/2014/main" id="{4DB71A34-EAF6-43C3-BF3C-049F59C867EB}"/>
                </a:ext>
              </a:extLst>
            </p:cNvPr>
            <p:cNvCxnSpPr>
              <a:cxnSpLocks/>
            </p:cNvCxnSpPr>
            <p:nvPr/>
          </p:nvCxnSpPr>
          <p:spPr>
            <a:xfrm>
              <a:off x="2716413" y="1469534"/>
              <a:ext cx="0" cy="4631057"/>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6867A23-73B3-4626-B0B9-1974558C0975}"/>
                </a:ext>
              </a:extLst>
            </p:cNvPr>
            <p:cNvCxnSpPr>
              <a:cxnSpLocks/>
            </p:cNvCxnSpPr>
            <p:nvPr/>
          </p:nvCxnSpPr>
          <p:spPr>
            <a:xfrm>
              <a:off x="4443311" y="1469534"/>
              <a:ext cx="0" cy="4631057"/>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2DAB552-94E9-4821-86B4-EFD1ED9FD20C}"/>
                </a:ext>
              </a:extLst>
            </p:cNvPr>
            <p:cNvCxnSpPr>
              <a:cxnSpLocks/>
            </p:cNvCxnSpPr>
            <p:nvPr/>
          </p:nvCxnSpPr>
          <p:spPr>
            <a:xfrm>
              <a:off x="6176559" y="1469534"/>
              <a:ext cx="0" cy="4631057"/>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99EE3D0-A175-4C3E-BAA2-A318A257BE5D}"/>
                </a:ext>
              </a:extLst>
            </p:cNvPr>
            <p:cNvCxnSpPr>
              <a:cxnSpLocks/>
            </p:cNvCxnSpPr>
            <p:nvPr/>
          </p:nvCxnSpPr>
          <p:spPr>
            <a:xfrm>
              <a:off x="7909806" y="1469534"/>
              <a:ext cx="0" cy="4631057"/>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F11ACBE-038F-4AAD-BB5C-4653715EDEC7}"/>
                </a:ext>
              </a:extLst>
            </p:cNvPr>
            <p:cNvCxnSpPr>
              <a:cxnSpLocks/>
            </p:cNvCxnSpPr>
            <p:nvPr/>
          </p:nvCxnSpPr>
          <p:spPr>
            <a:xfrm>
              <a:off x="9649404" y="1469534"/>
              <a:ext cx="0" cy="4631057"/>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14" name="TextBox 13">
            <a:extLst>
              <a:ext uri="{FF2B5EF4-FFF2-40B4-BE49-F238E27FC236}">
                <a16:creationId xmlns:a16="http://schemas.microsoft.com/office/drawing/2014/main" id="{A5EB2108-E9A7-4A26-9676-C6D37DF80309}"/>
              </a:ext>
            </a:extLst>
          </p:cNvPr>
          <p:cNvSpPr txBox="1"/>
          <p:nvPr/>
        </p:nvSpPr>
        <p:spPr>
          <a:xfrm>
            <a:off x="1525501" y="1385201"/>
            <a:ext cx="1149674"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AWARENESS</a:t>
            </a:r>
          </a:p>
        </p:txBody>
      </p:sp>
      <p:sp>
        <p:nvSpPr>
          <p:cNvPr id="16" name="TextBox 15">
            <a:extLst>
              <a:ext uri="{FF2B5EF4-FFF2-40B4-BE49-F238E27FC236}">
                <a16:creationId xmlns:a16="http://schemas.microsoft.com/office/drawing/2014/main" id="{43DDEB0E-D23B-4060-BF5A-7B1507197296}"/>
              </a:ext>
            </a:extLst>
          </p:cNvPr>
          <p:cNvSpPr txBox="1"/>
          <p:nvPr/>
        </p:nvSpPr>
        <p:spPr>
          <a:xfrm>
            <a:off x="3291612" y="1385201"/>
            <a:ext cx="1083951"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EDUCATION</a:t>
            </a:r>
          </a:p>
        </p:txBody>
      </p:sp>
      <p:sp>
        <p:nvSpPr>
          <p:cNvPr id="17" name="TextBox 16">
            <a:extLst>
              <a:ext uri="{FF2B5EF4-FFF2-40B4-BE49-F238E27FC236}">
                <a16:creationId xmlns:a16="http://schemas.microsoft.com/office/drawing/2014/main" id="{8CADD988-C137-4F37-8847-836B2D296B20}"/>
              </a:ext>
            </a:extLst>
          </p:cNvPr>
          <p:cNvSpPr txBox="1"/>
          <p:nvPr/>
        </p:nvSpPr>
        <p:spPr>
          <a:xfrm>
            <a:off x="5057722" y="1385201"/>
            <a:ext cx="1018227"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SELECTION</a:t>
            </a:r>
          </a:p>
        </p:txBody>
      </p:sp>
      <p:sp>
        <p:nvSpPr>
          <p:cNvPr id="18" name="TextBox 17">
            <a:extLst>
              <a:ext uri="{FF2B5EF4-FFF2-40B4-BE49-F238E27FC236}">
                <a16:creationId xmlns:a16="http://schemas.microsoft.com/office/drawing/2014/main" id="{A082C4D4-F8E6-4EB6-93AA-F11B2B31F13C}"/>
              </a:ext>
            </a:extLst>
          </p:cNvPr>
          <p:cNvSpPr txBox="1"/>
          <p:nvPr/>
        </p:nvSpPr>
        <p:spPr>
          <a:xfrm>
            <a:off x="6679560" y="1385201"/>
            <a:ext cx="1241044"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ONBOARDING</a:t>
            </a:r>
          </a:p>
        </p:txBody>
      </p:sp>
      <p:sp>
        <p:nvSpPr>
          <p:cNvPr id="19" name="TextBox 18">
            <a:extLst>
              <a:ext uri="{FF2B5EF4-FFF2-40B4-BE49-F238E27FC236}">
                <a16:creationId xmlns:a16="http://schemas.microsoft.com/office/drawing/2014/main" id="{BA96B33A-CD1D-4C46-98B0-A65849CA2902}"/>
              </a:ext>
            </a:extLst>
          </p:cNvPr>
          <p:cNvSpPr txBox="1"/>
          <p:nvPr/>
        </p:nvSpPr>
        <p:spPr>
          <a:xfrm>
            <a:off x="8475325" y="1385201"/>
            <a:ext cx="1116011"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USE/IMPACT</a:t>
            </a:r>
          </a:p>
        </p:txBody>
      </p:sp>
      <p:sp>
        <p:nvSpPr>
          <p:cNvPr id="20" name="TextBox 19">
            <a:extLst>
              <a:ext uri="{FF2B5EF4-FFF2-40B4-BE49-F238E27FC236}">
                <a16:creationId xmlns:a16="http://schemas.microsoft.com/office/drawing/2014/main" id="{A9DE8AC4-0653-49E9-A60F-7B07304E58B0}"/>
              </a:ext>
            </a:extLst>
          </p:cNvPr>
          <p:cNvSpPr txBox="1"/>
          <p:nvPr/>
        </p:nvSpPr>
        <p:spPr>
          <a:xfrm>
            <a:off x="10326394" y="1385201"/>
            <a:ext cx="880369" cy="2616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GROWTH</a:t>
            </a:r>
          </a:p>
        </p:txBody>
      </p:sp>
      <p:sp>
        <p:nvSpPr>
          <p:cNvPr id="15" name="Arrow: Pentagon 14">
            <a:extLst>
              <a:ext uri="{FF2B5EF4-FFF2-40B4-BE49-F238E27FC236}">
                <a16:creationId xmlns:a16="http://schemas.microsoft.com/office/drawing/2014/main" id="{C528D781-EE12-462D-A502-1CA39CDEDDFC}"/>
              </a:ext>
            </a:extLst>
          </p:cNvPr>
          <p:cNvSpPr/>
          <p:nvPr/>
        </p:nvSpPr>
        <p:spPr>
          <a:xfrm>
            <a:off x="1473693" y="1825022"/>
            <a:ext cx="1253288" cy="231809"/>
          </a:xfrm>
          <a:prstGeom prst="homePlate">
            <a:avLst/>
          </a:prstGeom>
          <a:solidFill>
            <a:schemeClr val="tx2">
              <a:lumMod val="20000"/>
              <a:lumOff val="80000"/>
              <a:alpha val="35000"/>
            </a:schemeClr>
          </a:solidFill>
          <a:ln w="63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Inbound</a:t>
            </a:r>
          </a:p>
        </p:txBody>
      </p:sp>
      <p:sp>
        <p:nvSpPr>
          <p:cNvPr id="23" name="Rectangle: Rounded Corners 22">
            <a:extLst>
              <a:ext uri="{FF2B5EF4-FFF2-40B4-BE49-F238E27FC236}">
                <a16:creationId xmlns:a16="http://schemas.microsoft.com/office/drawing/2014/main" id="{D5918888-965C-490D-843A-61D21E114CB7}"/>
              </a:ext>
            </a:extLst>
          </p:cNvPr>
          <p:cNvSpPr/>
          <p:nvPr/>
        </p:nvSpPr>
        <p:spPr>
          <a:xfrm>
            <a:off x="1473693" y="2560251"/>
            <a:ext cx="1253288" cy="231809"/>
          </a:xfrm>
          <a:prstGeom prst="roundRect">
            <a:avLst>
              <a:gd name="adj" fmla="val 50000"/>
            </a:avLst>
          </a:prstGeom>
          <a:solidFill>
            <a:schemeClr val="tx2">
              <a:lumMod val="20000"/>
              <a:lumOff val="80000"/>
              <a:alpha val="35000"/>
            </a:schemeClr>
          </a:solidFill>
          <a:ln w="63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Content</a:t>
            </a:r>
          </a:p>
        </p:txBody>
      </p:sp>
      <p:sp>
        <p:nvSpPr>
          <p:cNvPr id="38" name="Flowchart: Predefined Process 37">
            <a:extLst>
              <a:ext uri="{FF2B5EF4-FFF2-40B4-BE49-F238E27FC236}">
                <a16:creationId xmlns:a16="http://schemas.microsoft.com/office/drawing/2014/main" id="{23CFFA71-5193-4DDF-B3B7-CB316B7398CE}"/>
              </a:ext>
            </a:extLst>
          </p:cNvPr>
          <p:cNvSpPr/>
          <p:nvPr/>
        </p:nvSpPr>
        <p:spPr>
          <a:xfrm>
            <a:off x="3206941" y="1825022"/>
            <a:ext cx="1253288" cy="231809"/>
          </a:xfrm>
          <a:prstGeom prst="rect">
            <a:avLst/>
          </a:prstGeom>
          <a:solidFill>
            <a:schemeClr val="accent1">
              <a:lumMod val="20000"/>
              <a:lumOff val="80000"/>
              <a:alpha val="4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No Show</a:t>
            </a:r>
          </a:p>
        </p:txBody>
      </p:sp>
      <p:sp>
        <p:nvSpPr>
          <p:cNvPr id="39" name="Flowchart: Predefined Process 38">
            <a:extLst>
              <a:ext uri="{FF2B5EF4-FFF2-40B4-BE49-F238E27FC236}">
                <a16:creationId xmlns:a16="http://schemas.microsoft.com/office/drawing/2014/main" id="{0F756F8F-F1A7-46BE-9ED0-FE9EBB5CB228}"/>
              </a:ext>
            </a:extLst>
          </p:cNvPr>
          <p:cNvSpPr/>
          <p:nvPr/>
        </p:nvSpPr>
        <p:spPr>
          <a:xfrm>
            <a:off x="3206941" y="2192636"/>
            <a:ext cx="1253288" cy="231809"/>
          </a:xfrm>
          <a:prstGeom prst="rect">
            <a:avLst/>
          </a:prstGeom>
          <a:solidFill>
            <a:schemeClr val="accent1">
              <a:lumMod val="20000"/>
              <a:lumOff val="80000"/>
              <a:alpha val="4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Conversation</a:t>
            </a:r>
          </a:p>
        </p:txBody>
      </p:sp>
      <p:sp>
        <p:nvSpPr>
          <p:cNvPr id="42" name="Arrow: Pentagon 41">
            <a:extLst>
              <a:ext uri="{FF2B5EF4-FFF2-40B4-BE49-F238E27FC236}">
                <a16:creationId xmlns:a16="http://schemas.microsoft.com/office/drawing/2014/main" id="{019547A9-191D-4864-9983-DE87EE5C0680}"/>
              </a:ext>
            </a:extLst>
          </p:cNvPr>
          <p:cNvSpPr/>
          <p:nvPr/>
        </p:nvSpPr>
        <p:spPr>
          <a:xfrm flipH="1">
            <a:off x="3206941" y="3295480"/>
            <a:ext cx="1253288" cy="231809"/>
          </a:xfrm>
          <a:prstGeom prst="homePlate">
            <a:avLst/>
          </a:prstGeom>
          <a:solidFill>
            <a:schemeClr val="accent1">
              <a:lumMod val="20000"/>
              <a:lumOff val="80000"/>
              <a:alpha val="4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Target</a:t>
            </a:r>
          </a:p>
        </p:txBody>
      </p:sp>
      <p:sp>
        <p:nvSpPr>
          <p:cNvPr id="44" name="Flowchart: Predefined Process 43">
            <a:extLst>
              <a:ext uri="{FF2B5EF4-FFF2-40B4-BE49-F238E27FC236}">
                <a16:creationId xmlns:a16="http://schemas.microsoft.com/office/drawing/2014/main" id="{7D58A676-6A1A-40F1-848A-21AE90B05A99}"/>
              </a:ext>
            </a:extLst>
          </p:cNvPr>
          <p:cNvSpPr/>
          <p:nvPr/>
        </p:nvSpPr>
        <p:spPr>
          <a:xfrm>
            <a:off x="3206941" y="4030709"/>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Gone Dark</a:t>
            </a:r>
          </a:p>
        </p:txBody>
      </p:sp>
      <p:sp>
        <p:nvSpPr>
          <p:cNvPr id="46" name="Arrow: Pentagon 45">
            <a:extLst>
              <a:ext uri="{FF2B5EF4-FFF2-40B4-BE49-F238E27FC236}">
                <a16:creationId xmlns:a16="http://schemas.microsoft.com/office/drawing/2014/main" id="{29286DA6-1A27-42F2-83B8-9D28EE8131BD}"/>
              </a:ext>
            </a:extLst>
          </p:cNvPr>
          <p:cNvSpPr/>
          <p:nvPr/>
        </p:nvSpPr>
        <p:spPr>
          <a:xfrm flipH="1">
            <a:off x="3206941" y="4765938"/>
            <a:ext cx="1253288" cy="231809"/>
          </a:xfrm>
          <a:prstGeom prst="homePlate">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Lost</a:t>
            </a:r>
          </a:p>
        </p:txBody>
      </p:sp>
      <p:sp>
        <p:nvSpPr>
          <p:cNvPr id="47" name="Arrow: Pentagon 46">
            <a:extLst>
              <a:ext uri="{FF2B5EF4-FFF2-40B4-BE49-F238E27FC236}">
                <a16:creationId xmlns:a16="http://schemas.microsoft.com/office/drawing/2014/main" id="{9CC65466-8F5C-4CF0-95B6-437C52248F95}"/>
              </a:ext>
            </a:extLst>
          </p:cNvPr>
          <p:cNvSpPr/>
          <p:nvPr/>
        </p:nvSpPr>
        <p:spPr>
          <a:xfrm flipH="1">
            <a:off x="3206941" y="5133552"/>
            <a:ext cx="1253288" cy="231809"/>
          </a:xfrm>
          <a:prstGeom prst="homePlate">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Referral</a:t>
            </a:r>
          </a:p>
        </p:txBody>
      </p:sp>
      <p:sp>
        <p:nvSpPr>
          <p:cNvPr id="52" name="Flowchart: Predefined Process 51">
            <a:extLst>
              <a:ext uri="{FF2B5EF4-FFF2-40B4-BE49-F238E27FC236}">
                <a16:creationId xmlns:a16="http://schemas.microsoft.com/office/drawing/2014/main" id="{E82204AB-C83D-4264-993E-ED01BCF4FAC4}"/>
              </a:ext>
            </a:extLst>
          </p:cNvPr>
          <p:cNvSpPr/>
          <p:nvPr/>
        </p:nvSpPr>
        <p:spPr>
          <a:xfrm>
            <a:off x="4940189" y="2192636"/>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Hand-off</a:t>
            </a:r>
          </a:p>
        </p:txBody>
      </p:sp>
      <p:sp>
        <p:nvSpPr>
          <p:cNvPr id="73" name="Flowchart: Predefined Process 72">
            <a:extLst>
              <a:ext uri="{FF2B5EF4-FFF2-40B4-BE49-F238E27FC236}">
                <a16:creationId xmlns:a16="http://schemas.microsoft.com/office/drawing/2014/main" id="{192AA595-A77E-44B9-9A26-DDD9E2A680D5}"/>
              </a:ext>
            </a:extLst>
          </p:cNvPr>
          <p:cNvSpPr/>
          <p:nvPr/>
        </p:nvSpPr>
        <p:spPr>
          <a:xfrm>
            <a:off x="6673437" y="5133552"/>
            <a:ext cx="1253288" cy="231809"/>
          </a:xfrm>
          <a:prstGeom prst="rect">
            <a:avLst/>
          </a:prstGeom>
          <a:solidFill>
            <a:schemeClr val="accent3">
              <a:lumMod val="20000"/>
              <a:lumOff val="80000"/>
              <a:alpha val="5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Orchestrate</a:t>
            </a:r>
          </a:p>
        </p:txBody>
      </p:sp>
      <p:sp>
        <p:nvSpPr>
          <p:cNvPr id="86" name="Flowchart: Predefined Process 85">
            <a:extLst>
              <a:ext uri="{FF2B5EF4-FFF2-40B4-BE49-F238E27FC236}">
                <a16:creationId xmlns:a16="http://schemas.microsoft.com/office/drawing/2014/main" id="{1805ACF1-1A76-4254-8888-9E6A32F236D9}"/>
              </a:ext>
            </a:extLst>
          </p:cNvPr>
          <p:cNvSpPr/>
          <p:nvPr/>
        </p:nvSpPr>
        <p:spPr>
          <a:xfrm>
            <a:off x="8406685" y="5133552"/>
            <a:ext cx="1253288" cy="231809"/>
          </a:xfrm>
          <a:prstGeom prst="rect">
            <a:avLst/>
          </a:prstGeom>
          <a:solidFill>
            <a:schemeClr val="accent4">
              <a:lumMod val="20000"/>
              <a:lumOff val="80000"/>
              <a:alpha val="50000"/>
            </a:schemeClr>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Impact</a:t>
            </a:r>
          </a:p>
        </p:txBody>
      </p:sp>
      <p:sp>
        <p:nvSpPr>
          <p:cNvPr id="87" name="Flowchart: Predefined Process 86">
            <a:extLst>
              <a:ext uri="{FF2B5EF4-FFF2-40B4-BE49-F238E27FC236}">
                <a16:creationId xmlns:a16="http://schemas.microsoft.com/office/drawing/2014/main" id="{0B70BF14-E743-4A2D-93DA-274C3527DEEB}"/>
              </a:ext>
            </a:extLst>
          </p:cNvPr>
          <p:cNvSpPr/>
          <p:nvPr/>
        </p:nvSpPr>
        <p:spPr>
          <a:xfrm>
            <a:off x="8406685" y="5501167"/>
            <a:ext cx="1253288" cy="231809"/>
          </a:xfrm>
          <a:prstGeom prst="rect">
            <a:avLst/>
          </a:prstGeom>
          <a:solidFill>
            <a:schemeClr val="accent4">
              <a:lumMod val="20000"/>
              <a:lumOff val="80000"/>
              <a:alpha val="50000"/>
            </a:schemeClr>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Resolve</a:t>
            </a:r>
          </a:p>
        </p:txBody>
      </p:sp>
      <p:sp>
        <p:nvSpPr>
          <p:cNvPr id="88" name="Flowchart: Predefined Process 87">
            <a:extLst>
              <a:ext uri="{FF2B5EF4-FFF2-40B4-BE49-F238E27FC236}">
                <a16:creationId xmlns:a16="http://schemas.microsoft.com/office/drawing/2014/main" id="{E2DA50AE-3CFA-4EF1-AFD6-0C2913401C99}"/>
              </a:ext>
            </a:extLst>
          </p:cNvPr>
          <p:cNvSpPr/>
          <p:nvPr/>
        </p:nvSpPr>
        <p:spPr>
          <a:xfrm>
            <a:off x="8406685" y="5868783"/>
            <a:ext cx="1253288" cy="231809"/>
          </a:xfrm>
          <a:prstGeom prst="rect">
            <a:avLst/>
          </a:prstGeom>
          <a:solidFill>
            <a:schemeClr val="accent4">
              <a:lumMod val="20000"/>
              <a:lumOff val="80000"/>
              <a:alpha val="50000"/>
            </a:schemeClr>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Offboard</a:t>
            </a:r>
          </a:p>
        </p:txBody>
      </p:sp>
      <p:sp>
        <p:nvSpPr>
          <p:cNvPr id="96" name="Flowchart: Predefined Process 95">
            <a:extLst>
              <a:ext uri="{FF2B5EF4-FFF2-40B4-BE49-F238E27FC236}">
                <a16:creationId xmlns:a16="http://schemas.microsoft.com/office/drawing/2014/main" id="{A6954C6F-00CB-4584-AF2B-E99C3CB5E50B}"/>
              </a:ext>
            </a:extLst>
          </p:cNvPr>
          <p:cNvSpPr/>
          <p:nvPr/>
        </p:nvSpPr>
        <p:spPr>
          <a:xfrm>
            <a:off x="10139935" y="4030709"/>
            <a:ext cx="1253288" cy="231809"/>
          </a:xfrm>
          <a:prstGeom prst="rect">
            <a:avLst/>
          </a:prstGeom>
          <a:solidFill>
            <a:schemeClr val="tx2">
              <a:lumMod val="20000"/>
              <a:lumOff val="80000"/>
              <a:alpha val="35000"/>
            </a:schemeClr>
          </a:solidFill>
          <a:ln w="63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Cross-Sell</a:t>
            </a:r>
          </a:p>
        </p:txBody>
      </p:sp>
      <p:sp>
        <p:nvSpPr>
          <p:cNvPr id="97" name="Flowchart: Predefined Process 96">
            <a:extLst>
              <a:ext uri="{FF2B5EF4-FFF2-40B4-BE49-F238E27FC236}">
                <a16:creationId xmlns:a16="http://schemas.microsoft.com/office/drawing/2014/main" id="{0C00E634-7E43-41F3-B040-BD9FAF243CE1}"/>
              </a:ext>
            </a:extLst>
          </p:cNvPr>
          <p:cNvSpPr/>
          <p:nvPr/>
        </p:nvSpPr>
        <p:spPr>
          <a:xfrm>
            <a:off x="10139935" y="4398323"/>
            <a:ext cx="1253288" cy="231809"/>
          </a:xfrm>
          <a:prstGeom prst="rect">
            <a:avLst/>
          </a:prstGeom>
          <a:solidFill>
            <a:schemeClr val="tx2">
              <a:lumMod val="20000"/>
              <a:lumOff val="80000"/>
              <a:alpha val="35000"/>
            </a:schemeClr>
          </a:solidFill>
          <a:ln w="63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Resell</a:t>
            </a:r>
          </a:p>
        </p:txBody>
      </p:sp>
      <p:sp>
        <p:nvSpPr>
          <p:cNvPr id="98" name="Flowchart: Predefined Process 97">
            <a:extLst>
              <a:ext uri="{FF2B5EF4-FFF2-40B4-BE49-F238E27FC236}">
                <a16:creationId xmlns:a16="http://schemas.microsoft.com/office/drawing/2014/main" id="{74551AE9-777B-40E6-816F-94135F4EB3ED}"/>
              </a:ext>
            </a:extLst>
          </p:cNvPr>
          <p:cNvSpPr/>
          <p:nvPr/>
        </p:nvSpPr>
        <p:spPr>
          <a:xfrm>
            <a:off x="10139935" y="4765938"/>
            <a:ext cx="1253288" cy="231809"/>
          </a:xfrm>
          <a:prstGeom prst="rect">
            <a:avLst/>
          </a:prstGeom>
          <a:solidFill>
            <a:schemeClr val="tx2">
              <a:lumMod val="20000"/>
              <a:lumOff val="80000"/>
              <a:alpha val="35000"/>
            </a:schemeClr>
          </a:solidFill>
          <a:ln w="63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Upsell</a:t>
            </a:r>
          </a:p>
        </p:txBody>
      </p:sp>
      <p:sp>
        <p:nvSpPr>
          <p:cNvPr id="99" name="Flowchart: Predefined Process 98">
            <a:extLst>
              <a:ext uri="{FF2B5EF4-FFF2-40B4-BE49-F238E27FC236}">
                <a16:creationId xmlns:a16="http://schemas.microsoft.com/office/drawing/2014/main" id="{014DFEBF-E013-450A-9715-78E5792DD9BF}"/>
              </a:ext>
            </a:extLst>
          </p:cNvPr>
          <p:cNvSpPr/>
          <p:nvPr/>
        </p:nvSpPr>
        <p:spPr>
          <a:xfrm>
            <a:off x="10139935" y="5133552"/>
            <a:ext cx="1253288" cy="231809"/>
          </a:xfrm>
          <a:prstGeom prst="rect">
            <a:avLst/>
          </a:prstGeom>
          <a:solidFill>
            <a:schemeClr val="tx2">
              <a:lumMod val="20000"/>
              <a:lumOff val="80000"/>
              <a:alpha val="35000"/>
            </a:schemeClr>
          </a:solidFill>
          <a:ln w="635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Renew</a:t>
            </a:r>
          </a:p>
        </p:txBody>
      </p:sp>
      <p:sp>
        <p:nvSpPr>
          <p:cNvPr id="102" name="Flowchart: Predefined Process 101">
            <a:extLst>
              <a:ext uri="{FF2B5EF4-FFF2-40B4-BE49-F238E27FC236}">
                <a16:creationId xmlns:a16="http://schemas.microsoft.com/office/drawing/2014/main" id="{107551A0-4B8E-4D2D-8629-A3689C9E97F3}"/>
              </a:ext>
            </a:extLst>
          </p:cNvPr>
          <p:cNvSpPr/>
          <p:nvPr/>
        </p:nvSpPr>
        <p:spPr>
          <a:xfrm>
            <a:off x="6673437" y="4030709"/>
            <a:ext cx="1253288" cy="231809"/>
          </a:xfrm>
          <a:prstGeom prst="rect">
            <a:avLst/>
          </a:prstGeom>
          <a:solidFill>
            <a:schemeClr val="accent3">
              <a:lumMod val="20000"/>
              <a:lumOff val="80000"/>
              <a:alpha val="5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Preboard</a:t>
            </a:r>
          </a:p>
        </p:txBody>
      </p:sp>
      <p:sp>
        <p:nvSpPr>
          <p:cNvPr id="103" name="Arrow: Pentagon 102">
            <a:extLst>
              <a:ext uri="{FF2B5EF4-FFF2-40B4-BE49-F238E27FC236}">
                <a16:creationId xmlns:a16="http://schemas.microsoft.com/office/drawing/2014/main" id="{8233E7DE-AC05-40FC-88D0-58D91C6F98ED}"/>
              </a:ext>
            </a:extLst>
          </p:cNvPr>
          <p:cNvSpPr/>
          <p:nvPr/>
        </p:nvSpPr>
        <p:spPr>
          <a:xfrm flipH="1">
            <a:off x="2340318" y="2927866"/>
            <a:ext cx="1253288" cy="231809"/>
          </a:xfrm>
          <a:prstGeom prst="homePlate">
            <a:avLst/>
          </a:prstGeom>
          <a:solidFill>
            <a:schemeClr val="accent1">
              <a:lumMod val="20000"/>
              <a:lumOff val="80000"/>
              <a:alpha val="4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Outbound</a:t>
            </a:r>
          </a:p>
        </p:txBody>
      </p:sp>
      <p:sp>
        <p:nvSpPr>
          <p:cNvPr id="55" name="Flowchart: Predefined Process 54">
            <a:extLst>
              <a:ext uri="{FF2B5EF4-FFF2-40B4-BE49-F238E27FC236}">
                <a16:creationId xmlns:a16="http://schemas.microsoft.com/office/drawing/2014/main" id="{95E7B563-8A83-4368-A07E-00E59576C334}"/>
              </a:ext>
            </a:extLst>
          </p:cNvPr>
          <p:cNvSpPr/>
          <p:nvPr/>
        </p:nvSpPr>
        <p:spPr>
          <a:xfrm>
            <a:off x="4940189" y="3295480"/>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Diagnose</a:t>
            </a:r>
          </a:p>
        </p:txBody>
      </p:sp>
      <p:sp>
        <p:nvSpPr>
          <p:cNvPr id="56" name="Flowchart: Predefined Process 55">
            <a:extLst>
              <a:ext uri="{FF2B5EF4-FFF2-40B4-BE49-F238E27FC236}">
                <a16:creationId xmlns:a16="http://schemas.microsoft.com/office/drawing/2014/main" id="{E363B836-D5A9-4B14-9A3B-1B6D57CC06F3}"/>
              </a:ext>
            </a:extLst>
          </p:cNvPr>
          <p:cNvSpPr/>
          <p:nvPr/>
        </p:nvSpPr>
        <p:spPr>
          <a:xfrm>
            <a:off x="4940189" y="3663094"/>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Prescribe</a:t>
            </a:r>
          </a:p>
        </p:txBody>
      </p:sp>
      <p:sp>
        <p:nvSpPr>
          <p:cNvPr id="57" name="Flowchart: Predefined Process 56">
            <a:extLst>
              <a:ext uri="{FF2B5EF4-FFF2-40B4-BE49-F238E27FC236}">
                <a16:creationId xmlns:a16="http://schemas.microsoft.com/office/drawing/2014/main" id="{DAA00614-A0CD-4E85-ACAB-A44D24667A88}"/>
              </a:ext>
            </a:extLst>
          </p:cNvPr>
          <p:cNvSpPr/>
          <p:nvPr/>
        </p:nvSpPr>
        <p:spPr>
          <a:xfrm>
            <a:off x="4940189" y="4030709"/>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Assist</a:t>
            </a:r>
          </a:p>
        </p:txBody>
      </p:sp>
      <p:sp>
        <p:nvSpPr>
          <p:cNvPr id="58" name="Flowchart: Predefined Process 57">
            <a:extLst>
              <a:ext uri="{FF2B5EF4-FFF2-40B4-BE49-F238E27FC236}">
                <a16:creationId xmlns:a16="http://schemas.microsoft.com/office/drawing/2014/main" id="{8D2A6A5C-2F77-41B1-B3E4-345D77DC8452}"/>
              </a:ext>
            </a:extLst>
          </p:cNvPr>
          <p:cNvSpPr/>
          <p:nvPr/>
        </p:nvSpPr>
        <p:spPr>
          <a:xfrm>
            <a:off x="4940189" y="4398323"/>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Recommend</a:t>
            </a:r>
          </a:p>
        </p:txBody>
      </p:sp>
      <p:sp>
        <p:nvSpPr>
          <p:cNvPr id="59" name="Flowchart: Predefined Process 58">
            <a:extLst>
              <a:ext uri="{FF2B5EF4-FFF2-40B4-BE49-F238E27FC236}">
                <a16:creationId xmlns:a16="http://schemas.microsoft.com/office/drawing/2014/main" id="{0927D7E4-EC7D-483F-AA80-C041BC66019C}"/>
              </a:ext>
            </a:extLst>
          </p:cNvPr>
          <p:cNvSpPr/>
          <p:nvPr/>
        </p:nvSpPr>
        <p:spPr>
          <a:xfrm>
            <a:off x="4940189" y="4765938"/>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Trade</a:t>
            </a:r>
          </a:p>
        </p:txBody>
      </p:sp>
      <p:sp>
        <p:nvSpPr>
          <p:cNvPr id="60" name="Flowchart: Predefined Process 59">
            <a:extLst>
              <a:ext uri="{FF2B5EF4-FFF2-40B4-BE49-F238E27FC236}">
                <a16:creationId xmlns:a16="http://schemas.microsoft.com/office/drawing/2014/main" id="{207A7BB0-6D8E-4161-9AF6-9607D96484C7}"/>
              </a:ext>
            </a:extLst>
          </p:cNvPr>
          <p:cNvSpPr/>
          <p:nvPr/>
        </p:nvSpPr>
        <p:spPr>
          <a:xfrm>
            <a:off x="4940189" y="5133552"/>
            <a:ext cx="1253288" cy="231809"/>
          </a:xfrm>
          <a:prstGeom prst="rect">
            <a:avLst/>
          </a:prstGeom>
          <a:solidFill>
            <a:schemeClr val="accent2">
              <a:lumMod val="20000"/>
              <a:lumOff val="80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Commit</a:t>
            </a:r>
          </a:p>
        </p:txBody>
      </p:sp>
      <p:cxnSp>
        <p:nvCxnSpPr>
          <p:cNvPr id="104" name="Connector: Elbow 103">
            <a:extLst>
              <a:ext uri="{FF2B5EF4-FFF2-40B4-BE49-F238E27FC236}">
                <a16:creationId xmlns:a16="http://schemas.microsoft.com/office/drawing/2014/main" id="{0726DD34-150E-4BDB-918E-2F078DFD69D7}"/>
              </a:ext>
            </a:extLst>
          </p:cNvPr>
          <p:cNvCxnSpPr>
            <a:stCxn id="15" idx="3"/>
          </p:cNvCxnSpPr>
          <p:nvPr/>
        </p:nvCxnSpPr>
        <p:spPr>
          <a:xfrm>
            <a:off x="2726981" y="1940927"/>
            <a:ext cx="479958" cy="367613"/>
          </a:xfrm>
          <a:prstGeom prst="bentConnector3">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06" name="Connector: Elbow 105">
            <a:extLst>
              <a:ext uri="{FF2B5EF4-FFF2-40B4-BE49-F238E27FC236}">
                <a16:creationId xmlns:a16="http://schemas.microsoft.com/office/drawing/2014/main" id="{75C3C64D-C3FE-4F75-89F1-3EDE25D2500B}"/>
              </a:ext>
            </a:extLst>
          </p:cNvPr>
          <p:cNvCxnSpPr>
            <a:cxnSpLocks/>
            <a:stCxn id="23" idx="3"/>
          </p:cNvCxnSpPr>
          <p:nvPr/>
        </p:nvCxnSpPr>
        <p:spPr>
          <a:xfrm flipV="1">
            <a:off x="2726981" y="2308541"/>
            <a:ext cx="479960" cy="367615"/>
          </a:xfrm>
          <a:prstGeom prst="bentConnector3">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09" name="Connector: Elbow 108">
            <a:extLst>
              <a:ext uri="{FF2B5EF4-FFF2-40B4-BE49-F238E27FC236}">
                <a16:creationId xmlns:a16="http://schemas.microsoft.com/office/drawing/2014/main" id="{04B4E53D-6C75-4887-A838-A2AF82C53876}"/>
              </a:ext>
            </a:extLst>
          </p:cNvPr>
          <p:cNvCxnSpPr>
            <a:cxnSpLocks/>
            <a:endCxn id="103" idx="1"/>
          </p:cNvCxnSpPr>
          <p:nvPr/>
        </p:nvCxnSpPr>
        <p:spPr>
          <a:xfrm rot="5400000">
            <a:off x="3403933" y="2614119"/>
            <a:ext cx="619326" cy="239979"/>
          </a:xfrm>
          <a:prstGeom prst="bentConnector2">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2" name="Connector: Elbow 111">
            <a:extLst>
              <a:ext uri="{FF2B5EF4-FFF2-40B4-BE49-F238E27FC236}">
                <a16:creationId xmlns:a16="http://schemas.microsoft.com/office/drawing/2014/main" id="{5318EA12-B1FF-4D92-9DC7-3E754C998B07}"/>
              </a:ext>
            </a:extLst>
          </p:cNvPr>
          <p:cNvCxnSpPr>
            <a:cxnSpLocks/>
            <a:endCxn id="42" idx="1"/>
          </p:cNvCxnSpPr>
          <p:nvPr/>
        </p:nvCxnSpPr>
        <p:spPr>
          <a:xfrm rot="16200000" flipH="1">
            <a:off x="3653437" y="2604593"/>
            <a:ext cx="986940" cy="626644"/>
          </a:xfrm>
          <a:prstGeom prst="bentConnector4">
            <a:avLst>
              <a:gd name="adj1" fmla="val 44128"/>
              <a:gd name="adj2" fmla="val 136480"/>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E3F76383-CA8D-4DDB-B437-4C5FA63EA3B3}"/>
              </a:ext>
            </a:extLst>
          </p:cNvPr>
          <p:cNvCxnSpPr>
            <a:cxnSpLocks/>
          </p:cNvCxnSpPr>
          <p:nvPr/>
        </p:nvCxnSpPr>
        <p:spPr>
          <a:xfrm flipV="1">
            <a:off x="3833585" y="2056831"/>
            <a:ext cx="0" cy="135805"/>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1FDF29C5-DFF3-4306-A47E-0EEE29185956}"/>
              </a:ext>
            </a:extLst>
          </p:cNvPr>
          <p:cNvCxnSpPr>
            <a:cxnSpLocks/>
          </p:cNvCxnSpPr>
          <p:nvPr/>
        </p:nvCxnSpPr>
        <p:spPr>
          <a:xfrm>
            <a:off x="4460229" y="2308541"/>
            <a:ext cx="479960"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5F0A8A24-4F31-45A3-A8C3-72FCCB0E49E9}"/>
              </a:ext>
            </a:extLst>
          </p:cNvPr>
          <p:cNvCxnSpPr>
            <a:cxnSpLocks/>
          </p:cNvCxnSpPr>
          <p:nvPr/>
        </p:nvCxnSpPr>
        <p:spPr>
          <a:xfrm>
            <a:off x="5566833" y="2424445"/>
            <a:ext cx="0" cy="871035"/>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27" name="Connector: Elbow 126">
            <a:extLst>
              <a:ext uri="{FF2B5EF4-FFF2-40B4-BE49-F238E27FC236}">
                <a16:creationId xmlns:a16="http://schemas.microsoft.com/office/drawing/2014/main" id="{9F28473D-733A-41AC-A11A-14C2184F4D32}"/>
              </a:ext>
            </a:extLst>
          </p:cNvPr>
          <p:cNvCxnSpPr>
            <a:cxnSpLocks/>
          </p:cNvCxnSpPr>
          <p:nvPr/>
        </p:nvCxnSpPr>
        <p:spPr>
          <a:xfrm rot="10800000" flipV="1">
            <a:off x="4460229" y="3778998"/>
            <a:ext cx="479960" cy="367615"/>
          </a:xfrm>
          <a:prstGeom prst="bentConnector3">
            <a:avLst>
              <a:gd name="adj1" fmla="val 50000"/>
            </a:avLst>
          </a:prstGeom>
          <a:ln>
            <a:solidFill>
              <a:schemeClr val="accent1">
                <a:lumMod val="60000"/>
                <a:lumOff val="40000"/>
              </a:schemeClr>
            </a:solidFill>
            <a:tailEnd type="none" w="sm" len="sm"/>
          </a:ln>
        </p:spPr>
        <p:style>
          <a:lnRef idx="1">
            <a:schemeClr val="accent1"/>
          </a:lnRef>
          <a:fillRef idx="0">
            <a:schemeClr val="accent1"/>
          </a:fillRef>
          <a:effectRef idx="0">
            <a:schemeClr val="accent1"/>
          </a:effectRef>
          <a:fontRef idx="minor">
            <a:schemeClr val="tx1"/>
          </a:fontRef>
        </p:style>
      </p:cxnSp>
      <p:cxnSp>
        <p:nvCxnSpPr>
          <p:cNvPr id="130" name="Connector: Elbow 129">
            <a:extLst>
              <a:ext uri="{FF2B5EF4-FFF2-40B4-BE49-F238E27FC236}">
                <a16:creationId xmlns:a16="http://schemas.microsoft.com/office/drawing/2014/main" id="{0D076B16-D688-471E-9F76-0D425B941129}"/>
              </a:ext>
            </a:extLst>
          </p:cNvPr>
          <p:cNvCxnSpPr>
            <a:cxnSpLocks/>
          </p:cNvCxnSpPr>
          <p:nvPr/>
        </p:nvCxnSpPr>
        <p:spPr>
          <a:xfrm rot="10800000">
            <a:off x="4460229" y="4146614"/>
            <a:ext cx="479960" cy="367614"/>
          </a:xfrm>
          <a:prstGeom prst="bentConnector3">
            <a:avLst>
              <a:gd name="adj1" fmla="val 50000"/>
            </a:avLst>
          </a:prstGeom>
          <a:ln>
            <a:solidFill>
              <a:schemeClr val="accent1">
                <a:lumMod val="60000"/>
                <a:lumOff val="40000"/>
              </a:schemeClr>
            </a:solidFill>
            <a:tailEnd type="none" w="sm" len="sm"/>
          </a:ln>
        </p:spPr>
        <p:style>
          <a:lnRef idx="1">
            <a:schemeClr val="accent1"/>
          </a:lnRef>
          <a:fillRef idx="0">
            <a:schemeClr val="accent1"/>
          </a:fillRef>
          <a:effectRef idx="0">
            <a:schemeClr val="accent1"/>
          </a:effectRef>
          <a:fontRef idx="minor">
            <a:schemeClr val="tx1"/>
          </a:fontRef>
        </p:style>
      </p:cxnSp>
      <p:cxnSp>
        <p:nvCxnSpPr>
          <p:cNvPr id="2053" name="Straight Connector 2052">
            <a:extLst>
              <a:ext uri="{FF2B5EF4-FFF2-40B4-BE49-F238E27FC236}">
                <a16:creationId xmlns:a16="http://schemas.microsoft.com/office/drawing/2014/main" id="{FC26181C-54A7-4210-98E6-F2E936B949D2}"/>
              </a:ext>
            </a:extLst>
          </p:cNvPr>
          <p:cNvCxnSpPr>
            <a:cxnSpLocks/>
          </p:cNvCxnSpPr>
          <p:nvPr/>
        </p:nvCxnSpPr>
        <p:spPr>
          <a:xfrm flipH="1">
            <a:off x="4460229" y="4146614"/>
            <a:ext cx="479960" cy="0"/>
          </a:xfrm>
          <a:prstGeom prst="line">
            <a:avLst/>
          </a:prstGeom>
          <a:ln>
            <a:solidFill>
              <a:schemeClr val="accent1">
                <a:lumMod val="60000"/>
                <a:lumOff val="40000"/>
              </a:schemeClr>
            </a:solidFill>
            <a:tailEnd type="none" w="sm" len="sm"/>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0AB4ACCD-4BAF-485A-BE93-D630F8ECB446}"/>
              </a:ext>
            </a:extLst>
          </p:cNvPr>
          <p:cNvCxnSpPr>
            <a:cxnSpLocks/>
          </p:cNvCxnSpPr>
          <p:nvPr/>
        </p:nvCxnSpPr>
        <p:spPr>
          <a:xfrm flipH="1">
            <a:off x="3833584" y="4262518"/>
            <a:ext cx="1" cy="501788"/>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DB81875F-5B7D-4C0B-B52A-F8DAB66C4ADD}"/>
              </a:ext>
            </a:extLst>
          </p:cNvPr>
          <p:cNvCxnSpPr>
            <a:cxnSpLocks/>
            <a:endCxn id="46" idx="1"/>
          </p:cNvCxnSpPr>
          <p:nvPr/>
        </p:nvCxnSpPr>
        <p:spPr>
          <a:xfrm flipH="1">
            <a:off x="4460229" y="4881843"/>
            <a:ext cx="479960"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47" name="Straight Arrow Connector 146">
            <a:extLst>
              <a:ext uri="{FF2B5EF4-FFF2-40B4-BE49-F238E27FC236}">
                <a16:creationId xmlns:a16="http://schemas.microsoft.com/office/drawing/2014/main" id="{B755D874-088B-41D3-A87E-3F1CCB16715B}"/>
              </a:ext>
            </a:extLst>
          </p:cNvPr>
          <p:cNvCxnSpPr>
            <a:cxnSpLocks/>
            <a:endCxn id="47" idx="1"/>
          </p:cNvCxnSpPr>
          <p:nvPr/>
        </p:nvCxnSpPr>
        <p:spPr>
          <a:xfrm flipH="1">
            <a:off x="4460229" y="5249457"/>
            <a:ext cx="479960"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94F02FC7-0CA2-47A9-900C-1B39641FBD8E}"/>
              </a:ext>
            </a:extLst>
          </p:cNvPr>
          <p:cNvCxnSpPr>
            <a:cxnSpLocks/>
          </p:cNvCxnSpPr>
          <p:nvPr/>
        </p:nvCxnSpPr>
        <p:spPr>
          <a:xfrm>
            <a:off x="6193477" y="5249457"/>
            <a:ext cx="479960"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54" name="Straight Arrow Connector 153">
            <a:extLst>
              <a:ext uri="{FF2B5EF4-FFF2-40B4-BE49-F238E27FC236}">
                <a16:creationId xmlns:a16="http://schemas.microsoft.com/office/drawing/2014/main" id="{B7EFBF36-B420-47B6-8ECD-40555BE46400}"/>
              </a:ext>
            </a:extLst>
          </p:cNvPr>
          <p:cNvCxnSpPr>
            <a:cxnSpLocks/>
          </p:cNvCxnSpPr>
          <p:nvPr/>
        </p:nvCxnSpPr>
        <p:spPr>
          <a:xfrm>
            <a:off x="7300081" y="4262518"/>
            <a:ext cx="0" cy="871034"/>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EBFC0F48-D27B-41AC-9ECC-C79DE89D3636}"/>
              </a:ext>
            </a:extLst>
          </p:cNvPr>
          <p:cNvCxnSpPr>
            <a:cxnSpLocks/>
          </p:cNvCxnSpPr>
          <p:nvPr/>
        </p:nvCxnSpPr>
        <p:spPr>
          <a:xfrm>
            <a:off x="7926725" y="5249457"/>
            <a:ext cx="479960"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2" name="Straight Arrow Connector 161">
            <a:extLst>
              <a:ext uri="{FF2B5EF4-FFF2-40B4-BE49-F238E27FC236}">
                <a16:creationId xmlns:a16="http://schemas.microsoft.com/office/drawing/2014/main" id="{0F31DDED-60AD-4022-9D9E-6915EF9C6F36}"/>
              </a:ext>
            </a:extLst>
          </p:cNvPr>
          <p:cNvCxnSpPr>
            <a:cxnSpLocks/>
          </p:cNvCxnSpPr>
          <p:nvPr/>
        </p:nvCxnSpPr>
        <p:spPr>
          <a:xfrm>
            <a:off x="9033329" y="5365361"/>
            <a:ext cx="0" cy="135806"/>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D95F2870-3503-4D98-8D9B-A159C580ED79}"/>
              </a:ext>
            </a:extLst>
          </p:cNvPr>
          <p:cNvCxnSpPr>
            <a:cxnSpLocks/>
          </p:cNvCxnSpPr>
          <p:nvPr/>
        </p:nvCxnSpPr>
        <p:spPr>
          <a:xfrm>
            <a:off x="9033329" y="5732976"/>
            <a:ext cx="0" cy="135807"/>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68" name="Connector: Elbow 167">
            <a:extLst>
              <a:ext uri="{FF2B5EF4-FFF2-40B4-BE49-F238E27FC236}">
                <a16:creationId xmlns:a16="http://schemas.microsoft.com/office/drawing/2014/main" id="{216AFD54-1D34-480A-A705-C8D6C7493B34}"/>
              </a:ext>
            </a:extLst>
          </p:cNvPr>
          <p:cNvCxnSpPr>
            <a:cxnSpLocks/>
          </p:cNvCxnSpPr>
          <p:nvPr/>
        </p:nvCxnSpPr>
        <p:spPr>
          <a:xfrm flipV="1">
            <a:off x="9659973" y="4146614"/>
            <a:ext cx="479962" cy="1102843"/>
          </a:xfrm>
          <a:prstGeom prst="bentConnector3">
            <a:avLst>
              <a:gd name="adj1" fmla="val 50000"/>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2" name="Connector: Elbow 171">
            <a:extLst>
              <a:ext uri="{FF2B5EF4-FFF2-40B4-BE49-F238E27FC236}">
                <a16:creationId xmlns:a16="http://schemas.microsoft.com/office/drawing/2014/main" id="{3E701F1F-4E13-4491-AF51-33853467EAB3}"/>
              </a:ext>
            </a:extLst>
          </p:cNvPr>
          <p:cNvCxnSpPr>
            <a:cxnSpLocks/>
          </p:cNvCxnSpPr>
          <p:nvPr/>
        </p:nvCxnSpPr>
        <p:spPr>
          <a:xfrm flipV="1">
            <a:off x="9659973" y="4514228"/>
            <a:ext cx="479962" cy="735229"/>
          </a:xfrm>
          <a:prstGeom prst="bentConnector3">
            <a:avLst>
              <a:gd name="adj1" fmla="val 50000"/>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75" name="Connector: Elbow 174">
            <a:extLst>
              <a:ext uri="{FF2B5EF4-FFF2-40B4-BE49-F238E27FC236}">
                <a16:creationId xmlns:a16="http://schemas.microsoft.com/office/drawing/2014/main" id="{35EEB01C-46BE-40E6-ADB3-1F3E4DDD938D}"/>
              </a:ext>
            </a:extLst>
          </p:cNvPr>
          <p:cNvCxnSpPr>
            <a:cxnSpLocks/>
          </p:cNvCxnSpPr>
          <p:nvPr/>
        </p:nvCxnSpPr>
        <p:spPr>
          <a:xfrm flipV="1">
            <a:off x="9659973" y="4881843"/>
            <a:ext cx="479962" cy="367614"/>
          </a:xfrm>
          <a:prstGeom prst="bentConnector3">
            <a:avLst>
              <a:gd name="adj1" fmla="val 50000"/>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2086" name="Straight Arrow Connector 2085">
            <a:extLst>
              <a:ext uri="{FF2B5EF4-FFF2-40B4-BE49-F238E27FC236}">
                <a16:creationId xmlns:a16="http://schemas.microsoft.com/office/drawing/2014/main" id="{188DDC93-0D9E-47C3-A5AD-2B31BEA4016D}"/>
              </a:ext>
            </a:extLst>
          </p:cNvPr>
          <p:cNvCxnSpPr/>
          <p:nvPr/>
        </p:nvCxnSpPr>
        <p:spPr>
          <a:xfrm>
            <a:off x="9659973" y="5249457"/>
            <a:ext cx="479962" cy="0"/>
          </a:xfrm>
          <a:prstGeom prst="straightConnector1">
            <a:avLst/>
          </a:prstGeom>
          <a:ln>
            <a:solidFill>
              <a:schemeClr val="accent1">
                <a:lumMod val="60000"/>
                <a:lumOff val="4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2088" name="Connector: Elbow 2087">
            <a:extLst>
              <a:ext uri="{FF2B5EF4-FFF2-40B4-BE49-F238E27FC236}">
                <a16:creationId xmlns:a16="http://schemas.microsoft.com/office/drawing/2014/main" id="{1CC95E88-C2F9-4D8B-98D6-B00548465E44}"/>
              </a:ext>
            </a:extLst>
          </p:cNvPr>
          <p:cNvCxnSpPr/>
          <p:nvPr/>
        </p:nvCxnSpPr>
        <p:spPr>
          <a:xfrm>
            <a:off x="11393223" y="4146614"/>
            <a:ext cx="12700" cy="1102843"/>
          </a:xfrm>
          <a:prstGeom prst="bentConnector3">
            <a:avLst>
              <a:gd name="adj1" fmla="val 1800000"/>
            </a:avLst>
          </a:prstGeom>
          <a:ln>
            <a:solidFill>
              <a:schemeClr val="accent1">
                <a:lumMod val="60000"/>
                <a:lumOff val="40000"/>
              </a:schemeClr>
            </a:solidFill>
            <a:tailEnd type="none" w="sm" len="sm"/>
          </a:ln>
        </p:spPr>
        <p:style>
          <a:lnRef idx="1">
            <a:schemeClr val="accent1"/>
          </a:lnRef>
          <a:fillRef idx="0">
            <a:schemeClr val="accent1"/>
          </a:fillRef>
          <a:effectRef idx="0">
            <a:schemeClr val="accent1"/>
          </a:effectRef>
          <a:fontRef idx="minor">
            <a:schemeClr val="tx1"/>
          </a:fontRef>
        </p:style>
      </p:cxnSp>
      <p:cxnSp>
        <p:nvCxnSpPr>
          <p:cNvPr id="182" name="Connector: Elbow 181">
            <a:extLst>
              <a:ext uri="{FF2B5EF4-FFF2-40B4-BE49-F238E27FC236}">
                <a16:creationId xmlns:a16="http://schemas.microsoft.com/office/drawing/2014/main" id="{198BCCCD-9EAC-4D74-99C7-F2F4AF49235D}"/>
              </a:ext>
            </a:extLst>
          </p:cNvPr>
          <p:cNvCxnSpPr>
            <a:cxnSpLocks/>
          </p:cNvCxnSpPr>
          <p:nvPr/>
        </p:nvCxnSpPr>
        <p:spPr>
          <a:xfrm>
            <a:off x="11393223" y="4514228"/>
            <a:ext cx="12700" cy="367615"/>
          </a:xfrm>
          <a:prstGeom prst="bentConnector3">
            <a:avLst>
              <a:gd name="adj1" fmla="val 1800000"/>
            </a:avLst>
          </a:prstGeom>
          <a:ln>
            <a:solidFill>
              <a:schemeClr val="accent1">
                <a:lumMod val="60000"/>
                <a:lumOff val="40000"/>
              </a:schemeClr>
            </a:solidFill>
            <a:tailEnd type="none" w="sm" len="sm"/>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F8FF699A-2C7B-4F47-8FE8-21E6A93204E4}"/>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sp>
        <p:nvSpPr>
          <p:cNvPr id="69" name="TextBox 68">
            <a:extLst>
              <a:ext uri="{FF2B5EF4-FFF2-40B4-BE49-F238E27FC236}">
                <a16:creationId xmlns:a16="http://schemas.microsoft.com/office/drawing/2014/main" id="{69B1D909-F029-4FD5-95E6-E924CD58B08A}"/>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Tree>
    <p:extLst>
      <p:ext uri="{BB962C8B-B14F-4D97-AF65-F5344CB8AC3E}">
        <p14:creationId xmlns:p14="http://schemas.microsoft.com/office/powerpoint/2010/main" val="1527671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250" fill="hold"/>
                                        <p:tgtEl>
                                          <p:spTgt spid="5"/>
                                        </p:tgtEl>
                                        <p:attrNameLst>
                                          <p:attrName>ppt_w</p:attrName>
                                        </p:attrNameLst>
                                      </p:cBhvr>
                                      <p:tavLst>
                                        <p:tav tm="0">
                                          <p:val>
                                            <p:strVal val="#ppt_w*0.70"/>
                                          </p:val>
                                        </p:tav>
                                        <p:tav tm="100000">
                                          <p:val>
                                            <p:strVal val="#ppt_w"/>
                                          </p:val>
                                        </p:tav>
                                      </p:tavLst>
                                    </p:anim>
                                    <p:anim calcmode="lin" valueType="num">
                                      <p:cBhvr>
                                        <p:cTn id="8" dur="1250" fill="hold"/>
                                        <p:tgtEl>
                                          <p:spTgt spid="5"/>
                                        </p:tgtEl>
                                        <p:attrNameLst>
                                          <p:attrName>ppt_h</p:attrName>
                                        </p:attrNameLst>
                                      </p:cBhvr>
                                      <p:tavLst>
                                        <p:tav tm="0">
                                          <p:val>
                                            <p:strVal val="#ppt_h"/>
                                          </p:val>
                                        </p:tav>
                                        <p:tav tm="100000">
                                          <p:val>
                                            <p:strVal val="#ppt_h"/>
                                          </p:val>
                                        </p:tav>
                                      </p:tavLst>
                                    </p:anim>
                                    <p:animEffect transition="in" filter="fade">
                                      <p:cBhvr>
                                        <p:cTn id="9" dur="1250"/>
                                        <p:tgtEl>
                                          <p:spTgt spid="5"/>
                                        </p:tgtEl>
                                      </p:cBhvr>
                                    </p:animEffect>
                                  </p:childTnLst>
                                </p:cTn>
                              </p:par>
                              <p:par>
                                <p:cTn id="10" presetID="16" presetClass="entr" presetSubtype="42"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Horizontal)">
                                      <p:cBhvr>
                                        <p:cTn id="12" dur="1250"/>
                                        <p:tgtEl>
                                          <p:spTgt spid="4"/>
                                        </p:tgtEl>
                                      </p:cBhvr>
                                    </p:animEffect>
                                  </p:childTnLst>
                                </p:cTn>
                              </p:par>
                              <p:par>
                                <p:cTn id="13" presetID="12" presetClass="entr" presetSubtype="1" fill="hold" grpId="0" nodeType="withEffect">
                                  <p:stCondLst>
                                    <p:cond delay="10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p:tgtEl>
                                          <p:spTgt spid="14"/>
                                        </p:tgtEl>
                                        <p:attrNameLst>
                                          <p:attrName>ppt_y</p:attrName>
                                        </p:attrNameLst>
                                      </p:cBhvr>
                                      <p:tavLst>
                                        <p:tav tm="0">
                                          <p:val>
                                            <p:strVal val="#ppt_y-#ppt_h*1.125000"/>
                                          </p:val>
                                        </p:tav>
                                        <p:tav tm="100000">
                                          <p:val>
                                            <p:strVal val="#ppt_y"/>
                                          </p:val>
                                        </p:tav>
                                      </p:tavLst>
                                    </p:anim>
                                    <p:animEffect transition="in" filter="wipe(down)">
                                      <p:cBhvr>
                                        <p:cTn id="16" dur="1000"/>
                                        <p:tgtEl>
                                          <p:spTgt spid="14"/>
                                        </p:tgtEl>
                                      </p:cBhvr>
                                    </p:animEffect>
                                  </p:childTnLst>
                                </p:cTn>
                              </p:par>
                              <p:par>
                                <p:cTn id="17" presetID="12" presetClass="entr" presetSubtype="1" fill="hold" grpId="0" nodeType="withEffect">
                                  <p:stCondLst>
                                    <p:cond delay="10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000"/>
                                        <p:tgtEl>
                                          <p:spTgt spid="16"/>
                                        </p:tgtEl>
                                        <p:attrNameLst>
                                          <p:attrName>ppt_y</p:attrName>
                                        </p:attrNameLst>
                                      </p:cBhvr>
                                      <p:tavLst>
                                        <p:tav tm="0">
                                          <p:val>
                                            <p:strVal val="#ppt_y-#ppt_h*1.125000"/>
                                          </p:val>
                                        </p:tav>
                                        <p:tav tm="100000">
                                          <p:val>
                                            <p:strVal val="#ppt_y"/>
                                          </p:val>
                                        </p:tav>
                                      </p:tavLst>
                                    </p:anim>
                                    <p:animEffect transition="in" filter="wipe(down)">
                                      <p:cBhvr>
                                        <p:cTn id="20" dur="1000"/>
                                        <p:tgtEl>
                                          <p:spTgt spid="16"/>
                                        </p:tgtEl>
                                      </p:cBhvr>
                                    </p:animEffect>
                                  </p:childTnLst>
                                </p:cTn>
                              </p:par>
                              <p:par>
                                <p:cTn id="21" presetID="12" presetClass="entr" presetSubtype="1" fill="hold" grpId="0" nodeType="withEffect">
                                  <p:stCondLst>
                                    <p:cond delay="10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1000"/>
                                        <p:tgtEl>
                                          <p:spTgt spid="17"/>
                                        </p:tgtEl>
                                        <p:attrNameLst>
                                          <p:attrName>ppt_y</p:attrName>
                                        </p:attrNameLst>
                                      </p:cBhvr>
                                      <p:tavLst>
                                        <p:tav tm="0">
                                          <p:val>
                                            <p:strVal val="#ppt_y-#ppt_h*1.125000"/>
                                          </p:val>
                                        </p:tav>
                                        <p:tav tm="100000">
                                          <p:val>
                                            <p:strVal val="#ppt_y"/>
                                          </p:val>
                                        </p:tav>
                                      </p:tavLst>
                                    </p:anim>
                                    <p:animEffect transition="in" filter="wipe(down)">
                                      <p:cBhvr>
                                        <p:cTn id="24" dur="1000"/>
                                        <p:tgtEl>
                                          <p:spTgt spid="17"/>
                                        </p:tgtEl>
                                      </p:cBhvr>
                                    </p:animEffect>
                                  </p:childTnLst>
                                </p:cTn>
                              </p:par>
                              <p:par>
                                <p:cTn id="25" presetID="12" presetClass="entr" presetSubtype="1" fill="hold" grpId="0" nodeType="withEffect">
                                  <p:stCondLst>
                                    <p:cond delay="100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000"/>
                                        <p:tgtEl>
                                          <p:spTgt spid="18"/>
                                        </p:tgtEl>
                                        <p:attrNameLst>
                                          <p:attrName>ppt_y</p:attrName>
                                        </p:attrNameLst>
                                      </p:cBhvr>
                                      <p:tavLst>
                                        <p:tav tm="0">
                                          <p:val>
                                            <p:strVal val="#ppt_y-#ppt_h*1.125000"/>
                                          </p:val>
                                        </p:tav>
                                        <p:tav tm="100000">
                                          <p:val>
                                            <p:strVal val="#ppt_y"/>
                                          </p:val>
                                        </p:tav>
                                      </p:tavLst>
                                    </p:anim>
                                    <p:animEffect transition="in" filter="wipe(down)">
                                      <p:cBhvr>
                                        <p:cTn id="28" dur="1000"/>
                                        <p:tgtEl>
                                          <p:spTgt spid="18"/>
                                        </p:tgtEl>
                                      </p:cBhvr>
                                    </p:animEffect>
                                  </p:childTnLst>
                                </p:cTn>
                              </p:par>
                              <p:par>
                                <p:cTn id="29" presetID="12" presetClass="entr" presetSubtype="1" fill="hold" grpId="0" nodeType="withEffect">
                                  <p:stCondLst>
                                    <p:cond delay="100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1000"/>
                                        <p:tgtEl>
                                          <p:spTgt spid="19"/>
                                        </p:tgtEl>
                                        <p:attrNameLst>
                                          <p:attrName>ppt_y</p:attrName>
                                        </p:attrNameLst>
                                      </p:cBhvr>
                                      <p:tavLst>
                                        <p:tav tm="0">
                                          <p:val>
                                            <p:strVal val="#ppt_y-#ppt_h*1.125000"/>
                                          </p:val>
                                        </p:tav>
                                        <p:tav tm="100000">
                                          <p:val>
                                            <p:strVal val="#ppt_y"/>
                                          </p:val>
                                        </p:tav>
                                      </p:tavLst>
                                    </p:anim>
                                    <p:animEffect transition="in" filter="wipe(down)">
                                      <p:cBhvr>
                                        <p:cTn id="32" dur="1000"/>
                                        <p:tgtEl>
                                          <p:spTgt spid="19"/>
                                        </p:tgtEl>
                                      </p:cBhvr>
                                    </p:animEffect>
                                  </p:childTnLst>
                                </p:cTn>
                              </p:par>
                              <p:par>
                                <p:cTn id="33" presetID="12" presetClass="entr" presetSubtype="1" fill="hold" grpId="0" nodeType="withEffect">
                                  <p:stCondLst>
                                    <p:cond delay="100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1000"/>
                                        <p:tgtEl>
                                          <p:spTgt spid="20"/>
                                        </p:tgtEl>
                                        <p:attrNameLst>
                                          <p:attrName>ppt_y</p:attrName>
                                        </p:attrNameLst>
                                      </p:cBhvr>
                                      <p:tavLst>
                                        <p:tav tm="0">
                                          <p:val>
                                            <p:strVal val="#ppt_y-#ppt_h*1.125000"/>
                                          </p:val>
                                        </p:tav>
                                        <p:tav tm="100000">
                                          <p:val>
                                            <p:strVal val="#ppt_y"/>
                                          </p:val>
                                        </p:tav>
                                      </p:tavLst>
                                    </p:anim>
                                    <p:animEffect transition="in" filter="wipe(down)">
                                      <p:cBhvr>
                                        <p:cTn id="36" dur="1000"/>
                                        <p:tgtEl>
                                          <p:spTgt spid="20"/>
                                        </p:tgtEl>
                                      </p:cBhvr>
                                    </p:animEffect>
                                  </p:childTnLst>
                                </p:cTn>
                              </p:par>
                              <p:par>
                                <p:cTn id="37" presetID="55" presetClass="entr" presetSubtype="0" fill="hold" grpId="0" nodeType="withEffect">
                                  <p:stCondLst>
                                    <p:cond delay="1750"/>
                                  </p:stCondLst>
                                  <p:childTnLst>
                                    <p:set>
                                      <p:cBhvr>
                                        <p:cTn id="38" dur="1" fill="hold">
                                          <p:stCondLst>
                                            <p:cond delay="0"/>
                                          </p:stCondLst>
                                        </p:cTn>
                                        <p:tgtEl>
                                          <p:spTgt spid="15"/>
                                        </p:tgtEl>
                                        <p:attrNameLst>
                                          <p:attrName>style.visibility</p:attrName>
                                        </p:attrNameLst>
                                      </p:cBhvr>
                                      <p:to>
                                        <p:strVal val="visible"/>
                                      </p:to>
                                    </p:set>
                                    <p:anim calcmode="lin" valueType="num">
                                      <p:cBhvr>
                                        <p:cTn id="39" dur="1000" fill="hold"/>
                                        <p:tgtEl>
                                          <p:spTgt spid="15"/>
                                        </p:tgtEl>
                                        <p:attrNameLst>
                                          <p:attrName>ppt_w</p:attrName>
                                        </p:attrNameLst>
                                      </p:cBhvr>
                                      <p:tavLst>
                                        <p:tav tm="0">
                                          <p:val>
                                            <p:strVal val="#ppt_w*0.70"/>
                                          </p:val>
                                        </p:tav>
                                        <p:tav tm="100000">
                                          <p:val>
                                            <p:strVal val="#ppt_w"/>
                                          </p:val>
                                        </p:tav>
                                      </p:tavLst>
                                    </p:anim>
                                    <p:anim calcmode="lin" valueType="num">
                                      <p:cBhvr>
                                        <p:cTn id="40" dur="1000" fill="hold"/>
                                        <p:tgtEl>
                                          <p:spTgt spid="15"/>
                                        </p:tgtEl>
                                        <p:attrNameLst>
                                          <p:attrName>ppt_h</p:attrName>
                                        </p:attrNameLst>
                                      </p:cBhvr>
                                      <p:tavLst>
                                        <p:tav tm="0">
                                          <p:val>
                                            <p:strVal val="#ppt_h"/>
                                          </p:val>
                                        </p:tav>
                                        <p:tav tm="100000">
                                          <p:val>
                                            <p:strVal val="#ppt_h"/>
                                          </p:val>
                                        </p:tav>
                                      </p:tavLst>
                                    </p:anim>
                                    <p:animEffect transition="in" filter="fade">
                                      <p:cBhvr>
                                        <p:cTn id="41" dur="1000"/>
                                        <p:tgtEl>
                                          <p:spTgt spid="15"/>
                                        </p:tgtEl>
                                      </p:cBhvr>
                                    </p:animEffect>
                                  </p:childTnLst>
                                </p:cTn>
                              </p:par>
                              <p:par>
                                <p:cTn id="42" presetID="55" presetClass="entr" presetSubtype="0" fill="hold" grpId="0" nodeType="withEffect">
                                  <p:stCondLst>
                                    <p:cond delay="1750"/>
                                  </p:stCondLst>
                                  <p:childTnLst>
                                    <p:set>
                                      <p:cBhvr>
                                        <p:cTn id="43" dur="1" fill="hold">
                                          <p:stCondLst>
                                            <p:cond delay="0"/>
                                          </p:stCondLst>
                                        </p:cTn>
                                        <p:tgtEl>
                                          <p:spTgt spid="23"/>
                                        </p:tgtEl>
                                        <p:attrNameLst>
                                          <p:attrName>style.visibility</p:attrName>
                                        </p:attrNameLst>
                                      </p:cBhvr>
                                      <p:to>
                                        <p:strVal val="visible"/>
                                      </p:to>
                                    </p:set>
                                    <p:anim calcmode="lin" valueType="num">
                                      <p:cBhvr>
                                        <p:cTn id="44" dur="1000" fill="hold"/>
                                        <p:tgtEl>
                                          <p:spTgt spid="23"/>
                                        </p:tgtEl>
                                        <p:attrNameLst>
                                          <p:attrName>ppt_w</p:attrName>
                                        </p:attrNameLst>
                                      </p:cBhvr>
                                      <p:tavLst>
                                        <p:tav tm="0">
                                          <p:val>
                                            <p:strVal val="#ppt_w*0.70"/>
                                          </p:val>
                                        </p:tav>
                                        <p:tav tm="100000">
                                          <p:val>
                                            <p:strVal val="#ppt_w"/>
                                          </p:val>
                                        </p:tav>
                                      </p:tavLst>
                                    </p:anim>
                                    <p:anim calcmode="lin" valueType="num">
                                      <p:cBhvr>
                                        <p:cTn id="45" dur="1000" fill="hold"/>
                                        <p:tgtEl>
                                          <p:spTgt spid="23"/>
                                        </p:tgtEl>
                                        <p:attrNameLst>
                                          <p:attrName>ppt_h</p:attrName>
                                        </p:attrNameLst>
                                      </p:cBhvr>
                                      <p:tavLst>
                                        <p:tav tm="0">
                                          <p:val>
                                            <p:strVal val="#ppt_h"/>
                                          </p:val>
                                        </p:tav>
                                        <p:tav tm="100000">
                                          <p:val>
                                            <p:strVal val="#ppt_h"/>
                                          </p:val>
                                        </p:tav>
                                      </p:tavLst>
                                    </p:anim>
                                    <p:animEffect transition="in" filter="fade">
                                      <p:cBhvr>
                                        <p:cTn id="46" dur="1000"/>
                                        <p:tgtEl>
                                          <p:spTgt spid="23"/>
                                        </p:tgtEl>
                                      </p:cBhvr>
                                    </p:animEffect>
                                  </p:childTnLst>
                                </p:cTn>
                              </p:par>
                              <p:par>
                                <p:cTn id="47" presetID="55" presetClass="entr" presetSubtype="0" fill="hold" grpId="0" nodeType="withEffect">
                                  <p:stCondLst>
                                    <p:cond delay="1750"/>
                                  </p:stCondLst>
                                  <p:childTnLst>
                                    <p:set>
                                      <p:cBhvr>
                                        <p:cTn id="48" dur="1" fill="hold">
                                          <p:stCondLst>
                                            <p:cond delay="0"/>
                                          </p:stCondLst>
                                        </p:cTn>
                                        <p:tgtEl>
                                          <p:spTgt spid="38"/>
                                        </p:tgtEl>
                                        <p:attrNameLst>
                                          <p:attrName>style.visibility</p:attrName>
                                        </p:attrNameLst>
                                      </p:cBhvr>
                                      <p:to>
                                        <p:strVal val="visible"/>
                                      </p:to>
                                    </p:set>
                                    <p:anim calcmode="lin" valueType="num">
                                      <p:cBhvr>
                                        <p:cTn id="49" dur="1000" fill="hold"/>
                                        <p:tgtEl>
                                          <p:spTgt spid="38"/>
                                        </p:tgtEl>
                                        <p:attrNameLst>
                                          <p:attrName>ppt_w</p:attrName>
                                        </p:attrNameLst>
                                      </p:cBhvr>
                                      <p:tavLst>
                                        <p:tav tm="0">
                                          <p:val>
                                            <p:strVal val="#ppt_w*0.70"/>
                                          </p:val>
                                        </p:tav>
                                        <p:tav tm="100000">
                                          <p:val>
                                            <p:strVal val="#ppt_w"/>
                                          </p:val>
                                        </p:tav>
                                      </p:tavLst>
                                    </p:anim>
                                    <p:anim calcmode="lin" valueType="num">
                                      <p:cBhvr>
                                        <p:cTn id="50" dur="1000" fill="hold"/>
                                        <p:tgtEl>
                                          <p:spTgt spid="38"/>
                                        </p:tgtEl>
                                        <p:attrNameLst>
                                          <p:attrName>ppt_h</p:attrName>
                                        </p:attrNameLst>
                                      </p:cBhvr>
                                      <p:tavLst>
                                        <p:tav tm="0">
                                          <p:val>
                                            <p:strVal val="#ppt_h"/>
                                          </p:val>
                                        </p:tav>
                                        <p:tav tm="100000">
                                          <p:val>
                                            <p:strVal val="#ppt_h"/>
                                          </p:val>
                                        </p:tav>
                                      </p:tavLst>
                                    </p:anim>
                                    <p:animEffect transition="in" filter="fade">
                                      <p:cBhvr>
                                        <p:cTn id="51" dur="1000"/>
                                        <p:tgtEl>
                                          <p:spTgt spid="38"/>
                                        </p:tgtEl>
                                      </p:cBhvr>
                                    </p:animEffect>
                                  </p:childTnLst>
                                </p:cTn>
                              </p:par>
                              <p:par>
                                <p:cTn id="52" presetID="55" presetClass="entr" presetSubtype="0" fill="hold" grpId="0" nodeType="withEffect">
                                  <p:stCondLst>
                                    <p:cond delay="1750"/>
                                  </p:stCondLst>
                                  <p:childTnLst>
                                    <p:set>
                                      <p:cBhvr>
                                        <p:cTn id="53" dur="1" fill="hold">
                                          <p:stCondLst>
                                            <p:cond delay="0"/>
                                          </p:stCondLst>
                                        </p:cTn>
                                        <p:tgtEl>
                                          <p:spTgt spid="39"/>
                                        </p:tgtEl>
                                        <p:attrNameLst>
                                          <p:attrName>style.visibility</p:attrName>
                                        </p:attrNameLst>
                                      </p:cBhvr>
                                      <p:to>
                                        <p:strVal val="visible"/>
                                      </p:to>
                                    </p:set>
                                    <p:anim calcmode="lin" valueType="num">
                                      <p:cBhvr>
                                        <p:cTn id="54" dur="1000" fill="hold"/>
                                        <p:tgtEl>
                                          <p:spTgt spid="39"/>
                                        </p:tgtEl>
                                        <p:attrNameLst>
                                          <p:attrName>ppt_w</p:attrName>
                                        </p:attrNameLst>
                                      </p:cBhvr>
                                      <p:tavLst>
                                        <p:tav tm="0">
                                          <p:val>
                                            <p:strVal val="#ppt_w*0.70"/>
                                          </p:val>
                                        </p:tav>
                                        <p:tav tm="100000">
                                          <p:val>
                                            <p:strVal val="#ppt_w"/>
                                          </p:val>
                                        </p:tav>
                                      </p:tavLst>
                                    </p:anim>
                                    <p:anim calcmode="lin" valueType="num">
                                      <p:cBhvr>
                                        <p:cTn id="55" dur="1000" fill="hold"/>
                                        <p:tgtEl>
                                          <p:spTgt spid="39"/>
                                        </p:tgtEl>
                                        <p:attrNameLst>
                                          <p:attrName>ppt_h</p:attrName>
                                        </p:attrNameLst>
                                      </p:cBhvr>
                                      <p:tavLst>
                                        <p:tav tm="0">
                                          <p:val>
                                            <p:strVal val="#ppt_h"/>
                                          </p:val>
                                        </p:tav>
                                        <p:tav tm="100000">
                                          <p:val>
                                            <p:strVal val="#ppt_h"/>
                                          </p:val>
                                        </p:tav>
                                      </p:tavLst>
                                    </p:anim>
                                    <p:animEffect transition="in" filter="fade">
                                      <p:cBhvr>
                                        <p:cTn id="56" dur="1000"/>
                                        <p:tgtEl>
                                          <p:spTgt spid="39"/>
                                        </p:tgtEl>
                                      </p:cBhvr>
                                    </p:animEffect>
                                  </p:childTnLst>
                                </p:cTn>
                              </p:par>
                              <p:par>
                                <p:cTn id="57" presetID="55" presetClass="entr" presetSubtype="0" fill="hold" grpId="0" nodeType="withEffect">
                                  <p:stCondLst>
                                    <p:cond delay="1750"/>
                                  </p:stCondLst>
                                  <p:childTnLst>
                                    <p:set>
                                      <p:cBhvr>
                                        <p:cTn id="58" dur="1" fill="hold">
                                          <p:stCondLst>
                                            <p:cond delay="0"/>
                                          </p:stCondLst>
                                        </p:cTn>
                                        <p:tgtEl>
                                          <p:spTgt spid="42"/>
                                        </p:tgtEl>
                                        <p:attrNameLst>
                                          <p:attrName>style.visibility</p:attrName>
                                        </p:attrNameLst>
                                      </p:cBhvr>
                                      <p:to>
                                        <p:strVal val="visible"/>
                                      </p:to>
                                    </p:set>
                                    <p:anim calcmode="lin" valueType="num">
                                      <p:cBhvr>
                                        <p:cTn id="59" dur="1000" fill="hold"/>
                                        <p:tgtEl>
                                          <p:spTgt spid="42"/>
                                        </p:tgtEl>
                                        <p:attrNameLst>
                                          <p:attrName>ppt_w</p:attrName>
                                        </p:attrNameLst>
                                      </p:cBhvr>
                                      <p:tavLst>
                                        <p:tav tm="0">
                                          <p:val>
                                            <p:strVal val="#ppt_w*0.70"/>
                                          </p:val>
                                        </p:tav>
                                        <p:tav tm="100000">
                                          <p:val>
                                            <p:strVal val="#ppt_w"/>
                                          </p:val>
                                        </p:tav>
                                      </p:tavLst>
                                    </p:anim>
                                    <p:anim calcmode="lin" valueType="num">
                                      <p:cBhvr>
                                        <p:cTn id="60" dur="1000" fill="hold"/>
                                        <p:tgtEl>
                                          <p:spTgt spid="42"/>
                                        </p:tgtEl>
                                        <p:attrNameLst>
                                          <p:attrName>ppt_h</p:attrName>
                                        </p:attrNameLst>
                                      </p:cBhvr>
                                      <p:tavLst>
                                        <p:tav tm="0">
                                          <p:val>
                                            <p:strVal val="#ppt_h"/>
                                          </p:val>
                                        </p:tav>
                                        <p:tav tm="100000">
                                          <p:val>
                                            <p:strVal val="#ppt_h"/>
                                          </p:val>
                                        </p:tav>
                                      </p:tavLst>
                                    </p:anim>
                                    <p:animEffect transition="in" filter="fade">
                                      <p:cBhvr>
                                        <p:cTn id="61" dur="1000"/>
                                        <p:tgtEl>
                                          <p:spTgt spid="42"/>
                                        </p:tgtEl>
                                      </p:cBhvr>
                                    </p:animEffect>
                                  </p:childTnLst>
                                </p:cTn>
                              </p:par>
                              <p:par>
                                <p:cTn id="62" presetID="55" presetClass="entr" presetSubtype="0" fill="hold" grpId="0" nodeType="withEffect">
                                  <p:stCondLst>
                                    <p:cond delay="1750"/>
                                  </p:stCondLst>
                                  <p:childTnLst>
                                    <p:set>
                                      <p:cBhvr>
                                        <p:cTn id="63" dur="1" fill="hold">
                                          <p:stCondLst>
                                            <p:cond delay="0"/>
                                          </p:stCondLst>
                                        </p:cTn>
                                        <p:tgtEl>
                                          <p:spTgt spid="103"/>
                                        </p:tgtEl>
                                        <p:attrNameLst>
                                          <p:attrName>style.visibility</p:attrName>
                                        </p:attrNameLst>
                                      </p:cBhvr>
                                      <p:to>
                                        <p:strVal val="visible"/>
                                      </p:to>
                                    </p:set>
                                    <p:anim calcmode="lin" valueType="num">
                                      <p:cBhvr>
                                        <p:cTn id="64" dur="1000" fill="hold"/>
                                        <p:tgtEl>
                                          <p:spTgt spid="103"/>
                                        </p:tgtEl>
                                        <p:attrNameLst>
                                          <p:attrName>ppt_w</p:attrName>
                                        </p:attrNameLst>
                                      </p:cBhvr>
                                      <p:tavLst>
                                        <p:tav tm="0">
                                          <p:val>
                                            <p:strVal val="#ppt_w*0.70"/>
                                          </p:val>
                                        </p:tav>
                                        <p:tav tm="100000">
                                          <p:val>
                                            <p:strVal val="#ppt_w"/>
                                          </p:val>
                                        </p:tav>
                                      </p:tavLst>
                                    </p:anim>
                                    <p:anim calcmode="lin" valueType="num">
                                      <p:cBhvr>
                                        <p:cTn id="65" dur="1000" fill="hold"/>
                                        <p:tgtEl>
                                          <p:spTgt spid="103"/>
                                        </p:tgtEl>
                                        <p:attrNameLst>
                                          <p:attrName>ppt_h</p:attrName>
                                        </p:attrNameLst>
                                      </p:cBhvr>
                                      <p:tavLst>
                                        <p:tav tm="0">
                                          <p:val>
                                            <p:strVal val="#ppt_h"/>
                                          </p:val>
                                        </p:tav>
                                        <p:tav tm="100000">
                                          <p:val>
                                            <p:strVal val="#ppt_h"/>
                                          </p:val>
                                        </p:tav>
                                      </p:tavLst>
                                    </p:anim>
                                    <p:animEffect transition="in" filter="fade">
                                      <p:cBhvr>
                                        <p:cTn id="66" dur="1000"/>
                                        <p:tgtEl>
                                          <p:spTgt spid="103"/>
                                        </p:tgtEl>
                                      </p:cBhvr>
                                    </p:animEffect>
                                  </p:childTnLst>
                                </p:cTn>
                              </p:par>
                              <p:par>
                                <p:cTn id="67" presetID="55" presetClass="entr" presetSubtype="0" fill="hold" nodeType="withEffect">
                                  <p:stCondLst>
                                    <p:cond delay="1750"/>
                                  </p:stCondLst>
                                  <p:childTnLst>
                                    <p:set>
                                      <p:cBhvr>
                                        <p:cTn id="68" dur="1" fill="hold">
                                          <p:stCondLst>
                                            <p:cond delay="0"/>
                                          </p:stCondLst>
                                        </p:cTn>
                                        <p:tgtEl>
                                          <p:spTgt spid="104"/>
                                        </p:tgtEl>
                                        <p:attrNameLst>
                                          <p:attrName>style.visibility</p:attrName>
                                        </p:attrNameLst>
                                      </p:cBhvr>
                                      <p:to>
                                        <p:strVal val="visible"/>
                                      </p:to>
                                    </p:set>
                                    <p:anim calcmode="lin" valueType="num">
                                      <p:cBhvr>
                                        <p:cTn id="69" dur="1000" fill="hold"/>
                                        <p:tgtEl>
                                          <p:spTgt spid="104"/>
                                        </p:tgtEl>
                                        <p:attrNameLst>
                                          <p:attrName>ppt_w</p:attrName>
                                        </p:attrNameLst>
                                      </p:cBhvr>
                                      <p:tavLst>
                                        <p:tav tm="0">
                                          <p:val>
                                            <p:strVal val="#ppt_w*0.70"/>
                                          </p:val>
                                        </p:tav>
                                        <p:tav tm="100000">
                                          <p:val>
                                            <p:strVal val="#ppt_w"/>
                                          </p:val>
                                        </p:tav>
                                      </p:tavLst>
                                    </p:anim>
                                    <p:anim calcmode="lin" valueType="num">
                                      <p:cBhvr>
                                        <p:cTn id="70" dur="1000" fill="hold"/>
                                        <p:tgtEl>
                                          <p:spTgt spid="104"/>
                                        </p:tgtEl>
                                        <p:attrNameLst>
                                          <p:attrName>ppt_h</p:attrName>
                                        </p:attrNameLst>
                                      </p:cBhvr>
                                      <p:tavLst>
                                        <p:tav tm="0">
                                          <p:val>
                                            <p:strVal val="#ppt_h"/>
                                          </p:val>
                                        </p:tav>
                                        <p:tav tm="100000">
                                          <p:val>
                                            <p:strVal val="#ppt_h"/>
                                          </p:val>
                                        </p:tav>
                                      </p:tavLst>
                                    </p:anim>
                                    <p:animEffect transition="in" filter="fade">
                                      <p:cBhvr>
                                        <p:cTn id="71" dur="1000"/>
                                        <p:tgtEl>
                                          <p:spTgt spid="104"/>
                                        </p:tgtEl>
                                      </p:cBhvr>
                                    </p:animEffect>
                                  </p:childTnLst>
                                </p:cTn>
                              </p:par>
                              <p:par>
                                <p:cTn id="72" presetID="55" presetClass="entr" presetSubtype="0" fill="hold" nodeType="withEffect">
                                  <p:stCondLst>
                                    <p:cond delay="1750"/>
                                  </p:stCondLst>
                                  <p:childTnLst>
                                    <p:set>
                                      <p:cBhvr>
                                        <p:cTn id="73" dur="1" fill="hold">
                                          <p:stCondLst>
                                            <p:cond delay="0"/>
                                          </p:stCondLst>
                                        </p:cTn>
                                        <p:tgtEl>
                                          <p:spTgt spid="106"/>
                                        </p:tgtEl>
                                        <p:attrNameLst>
                                          <p:attrName>style.visibility</p:attrName>
                                        </p:attrNameLst>
                                      </p:cBhvr>
                                      <p:to>
                                        <p:strVal val="visible"/>
                                      </p:to>
                                    </p:set>
                                    <p:anim calcmode="lin" valueType="num">
                                      <p:cBhvr>
                                        <p:cTn id="74" dur="1000" fill="hold"/>
                                        <p:tgtEl>
                                          <p:spTgt spid="106"/>
                                        </p:tgtEl>
                                        <p:attrNameLst>
                                          <p:attrName>ppt_w</p:attrName>
                                        </p:attrNameLst>
                                      </p:cBhvr>
                                      <p:tavLst>
                                        <p:tav tm="0">
                                          <p:val>
                                            <p:strVal val="#ppt_w*0.70"/>
                                          </p:val>
                                        </p:tav>
                                        <p:tav tm="100000">
                                          <p:val>
                                            <p:strVal val="#ppt_w"/>
                                          </p:val>
                                        </p:tav>
                                      </p:tavLst>
                                    </p:anim>
                                    <p:anim calcmode="lin" valueType="num">
                                      <p:cBhvr>
                                        <p:cTn id="75" dur="1000" fill="hold"/>
                                        <p:tgtEl>
                                          <p:spTgt spid="106"/>
                                        </p:tgtEl>
                                        <p:attrNameLst>
                                          <p:attrName>ppt_h</p:attrName>
                                        </p:attrNameLst>
                                      </p:cBhvr>
                                      <p:tavLst>
                                        <p:tav tm="0">
                                          <p:val>
                                            <p:strVal val="#ppt_h"/>
                                          </p:val>
                                        </p:tav>
                                        <p:tav tm="100000">
                                          <p:val>
                                            <p:strVal val="#ppt_h"/>
                                          </p:val>
                                        </p:tav>
                                      </p:tavLst>
                                    </p:anim>
                                    <p:animEffect transition="in" filter="fade">
                                      <p:cBhvr>
                                        <p:cTn id="76" dur="1000"/>
                                        <p:tgtEl>
                                          <p:spTgt spid="106"/>
                                        </p:tgtEl>
                                      </p:cBhvr>
                                    </p:animEffect>
                                  </p:childTnLst>
                                </p:cTn>
                              </p:par>
                              <p:par>
                                <p:cTn id="77" presetID="55" presetClass="entr" presetSubtype="0" fill="hold" nodeType="withEffect">
                                  <p:stCondLst>
                                    <p:cond delay="1750"/>
                                  </p:stCondLst>
                                  <p:childTnLst>
                                    <p:set>
                                      <p:cBhvr>
                                        <p:cTn id="78" dur="1" fill="hold">
                                          <p:stCondLst>
                                            <p:cond delay="0"/>
                                          </p:stCondLst>
                                        </p:cTn>
                                        <p:tgtEl>
                                          <p:spTgt spid="109"/>
                                        </p:tgtEl>
                                        <p:attrNameLst>
                                          <p:attrName>style.visibility</p:attrName>
                                        </p:attrNameLst>
                                      </p:cBhvr>
                                      <p:to>
                                        <p:strVal val="visible"/>
                                      </p:to>
                                    </p:set>
                                    <p:anim calcmode="lin" valueType="num">
                                      <p:cBhvr>
                                        <p:cTn id="79" dur="1000" fill="hold"/>
                                        <p:tgtEl>
                                          <p:spTgt spid="109"/>
                                        </p:tgtEl>
                                        <p:attrNameLst>
                                          <p:attrName>ppt_w</p:attrName>
                                        </p:attrNameLst>
                                      </p:cBhvr>
                                      <p:tavLst>
                                        <p:tav tm="0">
                                          <p:val>
                                            <p:strVal val="#ppt_w*0.70"/>
                                          </p:val>
                                        </p:tav>
                                        <p:tav tm="100000">
                                          <p:val>
                                            <p:strVal val="#ppt_w"/>
                                          </p:val>
                                        </p:tav>
                                      </p:tavLst>
                                    </p:anim>
                                    <p:anim calcmode="lin" valueType="num">
                                      <p:cBhvr>
                                        <p:cTn id="80" dur="1000" fill="hold"/>
                                        <p:tgtEl>
                                          <p:spTgt spid="109"/>
                                        </p:tgtEl>
                                        <p:attrNameLst>
                                          <p:attrName>ppt_h</p:attrName>
                                        </p:attrNameLst>
                                      </p:cBhvr>
                                      <p:tavLst>
                                        <p:tav tm="0">
                                          <p:val>
                                            <p:strVal val="#ppt_h"/>
                                          </p:val>
                                        </p:tav>
                                        <p:tav tm="100000">
                                          <p:val>
                                            <p:strVal val="#ppt_h"/>
                                          </p:val>
                                        </p:tav>
                                      </p:tavLst>
                                    </p:anim>
                                    <p:animEffect transition="in" filter="fade">
                                      <p:cBhvr>
                                        <p:cTn id="81" dur="1000"/>
                                        <p:tgtEl>
                                          <p:spTgt spid="109"/>
                                        </p:tgtEl>
                                      </p:cBhvr>
                                    </p:animEffect>
                                  </p:childTnLst>
                                </p:cTn>
                              </p:par>
                              <p:par>
                                <p:cTn id="82" presetID="55" presetClass="entr" presetSubtype="0" fill="hold" nodeType="withEffect">
                                  <p:stCondLst>
                                    <p:cond delay="1750"/>
                                  </p:stCondLst>
                                  <p:childTnLst>
                                    <p:set>
                                      <p:cBhvr>
                                        <p:cTn id="83" dur="1" fill="hold">
                                          <p:stCondLst>
                                            <p:cond delay="0"/>
                                          </p:stCondLst>
                                        </p:cTn>
                                        <p:tgtEl>
                                          <p:spTgt spid="112"/>
                                        </p:tgtEl>
                                        <p:attrNameLst>
                                          <p:attrName>style.visibility</p:attrName>
                                        </p:attrNameLst>
                                      </p:cBhvr>
                                      <p:to>
                                        <p:strVal val="visible"/>
                                      </p:to>
                                    </p:set>
                                    <p:anim calcmode="lin" valueType="num">
                                      <p:cBhvr>
                                        <p:cTn id="84" dur="1000" fill="hold"/>
                                        <p:tgtEl>
                                          <p:spTgt spid="112"/>
                                        </p:tgtEl>
                                        <p:attrNameLst>
                                          <p:attrName>ppt_w</p:attrName>
                                        </p:attrNameLst>
                                      </p:cBhvr>
                                      <p:tavLst>
                                        <p:tav tm="0">
                                          <p:val>
                                            <p:strVal val="#ppt_w*0.70"/>
                                          </p:val>
                                        </p:tav>
                                        <p:tav tm="100000">
                                          <p:val>
                                            <p:strVal val="#ppt_w"/>
                                          </p:val>
                                        </p:tav>
                                      </p:tavLst>
                                    </p:anim>
                                    <p:anim calcmode="lin" valueType="num">
                                      <p:cBhvr>
                                        <p:cTn id="85" dur="1000" fill="hold"/>
                                        <p:tgtEl>
                                          <p:spTgt spid="112"/>
                                        </p:tgtEl>
                                        <p:attrNameLst>
                                          <p:attrName>ppt_h</p:attrName>
                                        </p:attrNameLst>
                                      </p:cBhvr>
                                      <p:tavLst>
                                        <p:tav tm="0">
                                          <p:val>
                                            <p:strVal val="#ppt_h"/>
                                          </p:val>
                                        </p:tav>
                                        <p:tav tm="100000">
                                          <p:val>
                                            <p:strVal val="#ppt_h"/>
                                          </p:val>
                                        </p:tav>
                                      </p:tavLst>
                                    </p:anim>
                                    <p:animEffect transition="in" filter="fade">
                                      <p:cBhvr>
                                        <p:cTn id="86" dur="1000"/>
                                        <p:tgtEl>
                                          <p:spTgt spid="112"/>
                                        </p:tgtEl>
                                      </p:cBhvr>
                                    </p:animEffect>
                                  </p:childTnLst>
                                </p:cTn>
                              </p:par>
                              <p:par>
                                <p:cTn id="87" presetID="55" presetClass="entr" presetSubtype="0" fill="hold" nodeType="withEffect">
                                  <p:stCondLst>
                                    <p:cond delay="1750"/>
                                  </p:stCondLst>
                                  <p:childTnLst>
                                    <p:set>
                                      <p:cBhvr>
                                        <p:cTn id="88" dur="1" fill="hold">
                                          <p:stCondLst>
                                            <p:cond delay="0"/>
                                          </p:stCondLst>
                                        </p:cTn>
                                        <p:tgtEl>
                                          <p:spTgt spid="115"/>
                                        </p:tgtEl>
                                        <p:attrNameLst>
                                          <p:attrName>style.visibility</p:attrName>
                                        </p:attrNameLst>
                                      </p:cBhvr>
                                      <p:to>
                                        <p:strVal val="visible"/>
                                      </p:to>
                                    </p:set>
                                    <p:anim calcmode="lin" valueType="num">
                                      <p:cBhvr>
                                        <p:cTn id="89" dur="1000" fill="hold"/>
                                        <p:tgtEl>
                                          <p:spTgt spid="115"/>
                                        </p:tgtEl>
                                        <p:attrNameLst>
                                          <p:attrName>ppt_w</p:attrName>
                                        </p:attrNameLst>
                                      </p:cBhvr>
                                      <p:tavLst>
                                        <p:tav tm="0">
                                          <p:val>
                                            <p:strVal val="#ppt_w*0.70"/>
                                          </p:val>
                                        </p:tav>
                                        <p:tav tm="100000">
                                          <p:val>
                                            <p:strVal val="#ppt_w"/>
                                          </p:val>
                                        </p:tav>
                                      </p:tavLst>
                                    </p:anim>
                                    <p:anim calcmode="lin" valueType="num">
                                      <p:cBhvr>
                                        <p:cTn id="90" dur="1000" fill="hold"/>
                                        <p:tgtEl>
                                          <p:spTgt spid="115"/>
                                        </p:tgtEl>
                                        <p:attrNameLst>
                                          <p:attrName>ppt_h</p:attrName>
                                        </p:attrNameLst>
                                      </p:cBhvr>
                                      <p:tavLst>
                                        <p:tav tm="0">
                                          <p:val>
                                            <p:strVal val="#ppt_h"/>
                                          </p:val>
                                        </p:tav>
                                        <p:tav tm="100000">
                                          <p:val>
                                            <p:strVal val="#ppt_h"/>
                                          </p:val>
                                        </p:tav>
                                      </p:tavLst>
                                    </p:anim>
                                    <p:animEffect transition="in" filter="fade">
                                      <p:cBhvr>
                                        <p:cTn id="91" dur="1000"/>
                                        <p:tgtEl>
                                          <p:spTgt spid="115"/>
                                        </p:tgtEl>
                                      </p:cBhvr>
                                    </p:animEffect>
                                  </p:childTnLst>
                                </p:cTn>
                              </p:par>
                              <p:par>
                                <p:cTn id="92" presetID="55" presetClass="entr" presetSubtype="0" fill="hold" nodeType="withEffect">
                                  <p:stCondLst>
                                    <p:cond delay="1750"/>
                                  </p:stCondLst>
                                  <p:childTnLst>
                                    <p:set>
                                      <p:cBhvr>
                                        <p:cTn id="93" dur="1" fill="hold">
                                          <p:stCondLst>
                                            <p:cond delay="0"/>
                                          </p:stCondLst>
                                        </p:cTn>
                                        <p:tgtEl>
                                          <p:spTgt spid="118"/>
                                        </p:tgtEl>
                                        <p:attrNameLst>
                                          <p:attrName>style.visibility</p:attrName>
                                        </p:attrNameLst>
                                      </p:cBhvr>
                                      <p:to>
                                        <p:strVal val="visible"/>
                                      </p:to>
                                    </p:set>
                                    <p:anim calcmode="lin" valueType="num">
                                      <p:cBhvr>
                                        <p:cTn id="94" dur="1000" fill="hold"/>
                                        <p:tgtEl>
                                          <p:spTgt spid="118"/>
                                        </p:tgtEl>
                                        <p:attrNameLst>
                                          <p:attrName>ppt_w</p:attrName>
                                        </p:attrNameLst>
                                      </p:cBhvr>
                                      <p:tavLst>
                                        <p:tav tm="0">
                                          <p:val>
                                            <p:strVal val="#ppt_w*0.70"/>
                                          </p:val>
                                        </p:tav>
                                        <p:tav tm="100000">
                                          <p:val>
                                            <p:strVal val="#ppt_w"/>
                                          </p:val>
                                        </p:tav>
                                      </p:tavLst>
                                    </p:anim>
                                    <p:anim calcmode="lin" valueType="num">
                                      <p:cBhvr>
                                        <p:cTn id="95" dur="1000" fill="hold"/>
                                        <p:tgtEl>
                                          <p:spTgt spid="118"/>
                                        </p:tgtEl>
                                        <p:attrNameLst>
                                          <p:attrName>ppt_h</p:attrName>
                                        </p:attrNameLst>
                                      </p:cBhvr>
                                      <p:tavLst>
                                        <p:tav tm="0">
                                          <p:val>
                                            <p:strVal val="#ppt_h"/>
                                          </p:val>
                                        </p:tav>
                                        <p:tav tm="100000">
                                          <p:val>
                                            <p:strVal val="#ppt_h"/>
                                          </p:val>
                                        </p:tav>
                                      </p:tavLst>
                                    </p:anim>
                                    <p:animEffect transition="in" filter="fade">
                                      <p:cBhvr>
                                        <p:cTn id="96" dur="1000"/>
                                        <p:tgtEl>
                                          <p:spTgt spid="118"/>
                                        </p:tgtEl>
                                      </p:cBhvr>
                                    </p:animEffect>
                                  </p:childTnLst>
                                </p:cTn>
                              </p:par>
                              <p:par>
                                <p:cTn id="97" presetID="55" presetClass="entr" presetSubtype="0" fill="hold" grpId="0" nodeType="withEffect">
                                  <p:stCondLst>
                                    <p:cond delay="2500"/>
                                  </p:stCondLst>
                                  <p:childTnLst>
                                    <p:set>
                                      <p:cBhvr>
                                        <p:cTn id="98" dur="1" fill="hold">
                                          <p:stCondLst>
                                            <p:cond delay="0"/>
                                          </p:stCondLst>
                                        </p:cTn>
                                        <p:tgtEl>
                                          <p:spTgt spid="44"/>
                                        </p:tgtEl>
                                        <p:attrNameLst>
                                          <p:attrName>style.visibility</p:attrName>
                                        </p:attrNameLst>
                                      </p:cBhvr>
                                      <p:to>
                                        <p:strVal val="visible"/>
                                      </p:to>
                                    </p:set>
                                    <p:anim calcmode="lin" valueType="num">
                                      <p:cBhvr>
                                        <p:cTn id="99" dur="1000" fill="hold"/>
                                        <p:tgtEl>
                                          <p:spTgt spid="44"/>
                                        </p:tgtEl>
                                        <p:attrNameLst>
                                          <p:attrName>ppt_w</p:attrName>
                                        </p:attrNameLst>
                                      </p:cBhvr>
                                      <p:tavLst>
                                        <p:tav tm="0">
                                          <p:val>
                                            <p:strVal val="#ppt_w*0.70"/>
                                          </p:val>
                                        </p:tav>
                                        <p:tav tm="100000">
                                          <p:val>
                                            <p:strVal val="#ppt_w"/>
                                          </p:val>
                                        </p:tav>
                                      </p:tavLst>
                                    </p:anim>
                                    <p:anim calcmode="lin" valueType="num">
                                      <p:cBhvr>
                                        <p:cTn id="100" dur="1000" fill="hold"/>
                                        <p:tgtEl>
                                          <p:spTgt spid="44"/>
                                        </p:tgtEl>
                                        <p:attrNameLst>
                                          <p:attrName>ppt_h</p:attrName>
                                        </p:attrNameLst>
                                      </p:cBhvr>
                                      <p:tavLst>
                                        <p:tav tm="0">
                                          <p:val>
                                            <p:strVal val="#ppt_h"/>
                                          </p:val>
                                        </p:tav>
                                        <p:tav tm="100000">
                                          <p:val>
                                            <p:strVal val="#ppt_h"/>
                                          </p:val>
                                        </p:tav>
                                      </p:tavLst>
                                    </p:anim>
                                    <p:animEffect transition="in" filter="fade">
                                      <p:cBhvr>
                                        <p:cTn id="101" dur="1000"/>
                                        <p:tgtEl>
                                          <p:spTgt spid="44"/>
                                        </p:tgtEl>
                                      </p:cBhvr>
                                    </p:animEffect>
                                  </p:childTnLst>
                                </p:cTn>
                              </p:par>
                              <p:par>
                                <p:cTn id="102" presetID="55" presetClass="entr" presetSubtype="0" fill="hold" grpId="0" nodeType="withEffect">
                                  <p:stCondLst>
                                    <p:cond delay="2500"/>
                                  </p:stCondLst>
                                  <p:childTnLst>
                                    <p:set>
                                      <p:cBhvr>
                                        <p:cTn id="103" dur="1" fill="hold">
                                          <p:stCondLst>
                                            <p:cond delay="0"/>
                                          </p:stCondLst>
                                        </p:cTn>
                                        <p:tgtEl>
                                          <p:spTgt spid="46"/>
                                        </p:tgtEl>
                                        <p:attrNameLst>
                                          <p:attrName>style.visibility</p:attrName>
                                        </p:attrNameLst>
                                      </p:cBhvr>
                                      <p:to>
                                        <p:strVal val="visible"/>
                                      </p:to>
                                    </p:set>
                                    <p:anim calcmode="lin" valueType="num">
                                      <p:cBhvr>
                                        <p:cTn id="104" dur="1000" fill="hold"/>
                                        <p:tgtEl>
                                          <p:spTgt spid="46"/>
                                        </p:tgtEl>
                                        <p:attrNameLst>
                                          <p:attrName>ppt_w</p:attrName>
                                        </p:attrNameLst>
                                      </p:cBhvr>
                                      <p:tavLst>
                                        <p:tav tm="0">
                                          <p:val>
                                            <p:strVal val="#ppt_w*0.70"/>
                                          </p:val>
                                        </p:tav>
                                        <p:tav tm="100000">
                                          <p:val>
                                            <p:strVal val="#ppt_w"/>
                                          </p:val>
                                        </p:tav>
                                      </p:tavLst>
                                    </p:anim>
                                    <p:anim calcmode="lin" valueType="num">
                                      <p:cBhvr>
                                        <p:cTn id="105" dur="1000" fill="hold"/>
                                        <p:tgtEl>
                                          <p:spTgt spid="46"/>
                                        </p:tgtEl>
                                        <p:attrNameLst>
                                          <p:attrName>ppt_h</p:attrName>
                                        </p:attrNameLst>
                                      </p:cBhvr>
                                      <p:tavLst>
                                        <p:tav tm="0">
                                          <p:val>
                                            <p:strVal val="#ppt_h"/>
                                          </p:val>
                                        </p:tav>
                                        <p:tav tm="100000">
                                          <p:val>
                                            <p:strVal val="#ppt_h"/>
                                          </p:val>
                                        </p:tav>
                                      </p:tavLst>
                                    </p:anim>
                                    <p:animEffect transition="in" filter="fade">
                                      <p:cBhvr>
                                        <p:cTn id="106" dur="1000"/>
                                        <p:tgtEl>
                                          <p:spTgt spid="46"/>
                                        </p:tgtEl>
                                      </p:cBhvr>
                                    </p:animEffect>
                                  </p:childTnLst>
                                </p:cTn>
                              </p:par>
                              <p:par>
                                <p:cTn id="107" presetID="55" presetClass="entr" presetSubtype="0" fill="hold" grpId="0" nodeType="withEffect">
                                  <p:stCondLst>
                                    <p:cond delay="2500"/>
                                  </p:stCondLst>
                                  <p:childTnLst>
                                    <p:set>
                                      <p:cBhvr>
                                        <p:cTn id="108" dur="1" fill="hold">
                                          <p:stCondLst>
                                            <p:cond delay="0"/>
                                          </p:stCondLst>
                                        </p:cTn>
                                        <p:tgtEl>
                                          <p:spTgt spid="47"/>
                                        </p:tgtEl>
                                        <p:attrNameLst>
                                          <p:attrName>style.visibility</p:attrName>
                                        </p:attrNameLst>
                                      </p:cBhvr>
                                      <p:to>
                                        <p:strVal val="visible"/>
                                      </p:to>
                                    </p:set>
                                    <p:anim calcmode="lin" valueType="num">
                                      <p:cBhvr>
                                        <p:cTn id="109" dur="1000" fill="hold"/>
                                        <p:tgtEl>
                                          <p:spTgt spid="47"/>
                                        </p:tgtEl>
                                        <p:attrNameLst>
                                          <p:attrName>ppt_w</p:attrName>
                                        </p:attrNameLst>
                                      </p:cBhvr>
                                      <p:tavLst>
                                        <p:tav tm="0">
                                          <p:val>
                                            <p:strVal val="#ppt_w*0.70"/>
                                          </p:val>
                                        </p:tav>
                                        <p:tav tm="100000">
                                          <p:val>
                                            <p:strVal val="#ppt_w"/>
                                          </p:val>
                                        </p:tav>
                                      </p:tavLst>
                                    </p:anim>
                                    <p:anim calcmode="lin" valueType="num">
                                      <p:cBhvr>
                                        <p:cTn id="110" dur="1000" fill="hold"/>
                                        <p:tgtEl>
                                          <p:spTgt spid="47"/>
                                        </p:tgtEl>
                                        <p:attrNameLst>
                                          <p:attrName>ppt_h</p:attrName>
                                        </p:attrNameLst>
                                      </p:cBhvr>
                                      <p:tavLst>
                                        <p:tav tm="0">
                                          <p:val>
                                            <p:strVal val="#ppt_h"/>
                                          </p:val>
                                        </p:tav>
                                        <p:tav tm="100000">
                                          <p:val>
                                            <p:strVal val="#ppt_h"/>
                                          </p:val>
                                        </p:tav>
                                      </p:tavLst>
                                    </p:anim>
                                    <p:animEffect transition="in" filter="fade">
                                      <p:cBhvr>
                                        <p:cTn id="111" dur="1000"/>
                                        <p:tgtEl>
                                          <p:spTgt spid="47"/>
                                        </p:tgtEl>
                                      </p:cBhvr>
                                    </p:animEffect>
                                  </p:childTnLst>
                                </p:cTn>
                              </p:par>
                              <p:par>
                                <p:cTn id="112" presetID="55" presetClass="entr" presetSubtype="0" fill="hold" grpId="0" nodeType="withEffect">
                                  <p:stCondLst>
                                    <p:cond delay="2500"/>
                                  </p:stCondLst>
                                  <p:childTnLst>
                                    <p:set>
                                      <p:cBhvr>
                                        <p:cTn id="113" dur="1" fill="hold">
                                          <p:stCondLst>
                                            <p:cond delay="0"/>
                                          </p:stCondLst>
                                        </p:cTn>
                                        <p:tgtEl>
                                          <p:spTgt spid="56"/>
                                        </p:tgtEl>
                                        <p:attrNameLst>
                                          <p:attrName>style.visibility</p:attrName>
                                        </p:attrNameLst>
                                      </p:cBhvr>
                                      <p:to>
                                        <p:strVal val="visible"/>
                                      </p:to>
                                    </p:set>
                                    <p:anim calcmode="lin" valueType="num">
                                      <p:cBhvr>
                                        <p:cTn id="114" dur="1000" fill="hold"/>
                                        <p:tgtEl>
                                          <p:spTgt spid="56"/>
                                        </p:tgtEl>
                                        <p:attrNameLst>
                                          <p:attrName>ppt_w</p:attrName>
                                        </p:attrNameLst>
                                      </p:cBhvr>
                                      <p:tavLst>
                                        <p:tav tm="0">
                                          <p:val>
                                            <p:strVal val="#ppt_w*0.70"/>
                                          </p:val>
                                        </p:tav>
                                        <p:tav tm="100000">
                                          <p:val>
                                            <p:strVal val="#ppt_w"/>
                                          </p:val>
                                        </p:tav>
                                      </p:tavLst>
                                    </p:anim>
                                    <p:anim calcmode="lin" valueType="num">
                                      <p:cBhvr>
                                        <p:cTn id="115" dur="1000" fill="hold"/>
                                        <p:tgtEl>
                                          <p:spTgt spid="56"/>
                                        </p:tgtEl>
                                        <p:attrNameLst>
                                          <p:attrName>ppt_h</p:attrName>
                                        </p:attrNameLst>
                                      </p:cBhvr>
                                      <p:tavLst>
                                        <p:tav tm="0">
                                          <p:val>
                                            <p:strVal val="#ppt_h"/>
                                          </p:val>
                                        </p:tav>
                                        <p:tav tm="100000">
                                          <p:val>
                                            <p:strVal val="#ppt_h"/>
                                          </p:val>
                                        </p:tav>
                                      </p:tavLst>
                                    </p:anim>
                                    <p:animEffect transition="in" filter="fade">
                                      <p:cBhvr>
                                        <p:cTn id="116" dur="1000"/>
                                        <p:tgtEl>
                                          <p:spTgt spid="56"/>
                                        </p:tgtEl>
                                      </p:cBhvr>
                                    </p:animEffect>
                                  </p:childTnLst>
                                </p:cTn>
                              </p:par>
                              <p:par>
                                <p:cTn id="117" presetID="55" presetClass="entr" presetSubtype="0" fill="hold" grpId="0" nodeType="withEffect">
                                  <p:stCondLst>
                                    <p:cond delay="2500"/>
                                  </p:stCondLst>
                                  <p:childTnLst>
                                    <p:set>
                                      <p:cBhvr>
                                        <p:cTn id="118" dur="1" fill="hold">
                                          <p:stCondLst>
                                            <p:cond delay="0"/>
                                          </p:stCondLst>
                                        </p:cTn>
                                        <p:tgtEl>
                                          <p:spTgt spid="57"/>
                                        </p:tgtEl>
                                        <p:attrNameLst>
                                          <p:attrName>style.visibility</p:attrName>
                                        </p:attrNameLst>
                                      </p:cBhvr>
                                      <p:to>
                                        <p:strVal val="visible"/>
                                      </p:to>
                                    </p:set>
                                    <p:anim calcmode="lin" valueType="num">
                                      <p:cBhvr>
                                        <p:cTn id="119" dur="1000" fill="hold"/>
                                        <p:tgtEl>
                                          <p:spTgt spid="57"/>
                                        </p:tgtEl>
                                        <p:attrNameLst>
                                          <p:attrName>ppt_w</p:attrName>
                                        </p:attrNameLst>
                                      </p:cBhvr>
                                      <p:tavLst>
                                        <p:tav tm="0">
                                          <p:val>
                                            <p:strVal val="#ppt_w*0.70"/>
                                          </p:val>
                                        </p:tav>
                                        <p:tav tm="100000">
                                          <p:val>
                                            <p:strVal val="#ppt_w"/>
                                          </p:val>
                                        </p:tav>
                                      </p:tavLst>
                                    </p:anim>
                                    <p:anim calcmode="lin" valueType="num">
                                      <p:cBhvr>
                                        <p:cTn id="120" dur="1000" fill="hold"/>
                                        <p:tgtEl>
                                          <p:spTgt spid="57"/>
                                        </p:tgtEl>
                                        <p:attrNameLst>
                                          <p:attrName>ppt_h</p:attrName>
                                        </p:attrNameLst>
                                      </p:cBhvr>
                                      <p:tavLst>
                                        <p:tav tm="0">
                                          <p:val>
                                            <p:strVal val="#ppt_h"/>
                                          </p:val>
                                        </p:tav>
                                        <p:tav tm="100000">
                                          <p:val>
                                            <p:strVal val="#ppt_h"/>
                                          </p:val>
                                        </p:tav>
                                      </p:tavLst>
                                    </p:anim>
                                    <p:animEffect transition="in" filter="fade">
                                      <p:cBhvr>
                                        <p:cTn id="121" dur="1000"/>
                                        <p:tgtEl>
                                          <p:spTgt spid="57"/>
                                        </p:tgtEl>
                                      </p:cBhvr>
                                    </p:animEffect>
                                  </p:childTnLst>
                                </p:cTn>
                              </p:par>
                              <p:par>
                                <p:cTn id="122" presetID="55" presetClass="entr" presetSubtype="0" fill="hold" grpId="0" nodeType="withEffect">
                                  <p:stCondLst>
                                    <p:cond delay="2500"/>
                                  </p:stCondLst>
                                  <p:childTnLst>
                                    <p:set>
                                      <p:cBhvr>
                                        <p:cTn id="123" dur="1" fill="hold">
                                          <p:stCondLst>
                                            <p:cond delay="0"/>
                                          </p:stCondLst>
                                        </p:cTn>
                                        <p:tgtEl>
                                          <p:spTgt spid="58"/>
                                        </p:tgtEl>
                                        <p:attrNameLst>
                                          <p:attrName>style.visibility</p:attrName>
                                        </p:attrNameLst>
                                      </p:cBhvr>
                                      <p:to>
                                        <p:strVal val="visible"/>
                                      </p:to>
                                    </p:set>
                                    <p:anim calcmode="lin" valueType="num">
                                      <p:cBhvr>
                                        <p:cTn id="124" dur="1000" fill="hold"/>
                                        <p:tgtEl>
                                          <p:spTgt spid="58"/>
                                        </p:tgtEl>
                                        <p:attrNameLst>
                                          <p:attrName>ppt_w</p:attrName>
                                        </p:attrNameLst>
                                      </p:cBhvr>
                                      <p:tavLst>
                                        <p:tav tm="0">
                                          <p:val>
                                            <p:strVal val="#ppt_w*0.70"/>
                                          </p:val>
                                        </p:tav>
                                        <p:tav tm="100000">
                                          <p:val>
                                            <p:strVal val="#ppt_w"/>
                                          </p:val>
                                        </p:tav>
                                      </p:tavLst>
                                    </p:anim>
                                    <p:anim calcmode="lin" valueType="num">
                                      <p:cBhvr>
                                        <p:cTn id="125" dur="1000" fill="hold"/>
                                        <p:tgtEl>
                                          <p:spTgt spid="58"/>
                                        </p:tgtEl>
                                        <p:attrNameLst>
                                          <p:attrName>ppt_h</p:attrName>
                                        </p:attrNameLst>
                                      </p:cBhvr>
                                      <p:tavLst>
                                        <p:tav tm="0">
                                          <p:val>
                                            <p:strVal val="#ppt_h"/>
                                          </p:val>
                                        </p:tav>
                                        <p:tav tm="100000">
                                          <p:val>
                                            <p:strVal val="#ppt_h"/>
                                          </p:val>
                                        </p:tav>
                                      </p:tavLst>
                                    </p:anim>
                                    <p:animEffect transition="in" filter="fade">
                                      <p:cBhvr>
                                        <p:cTn id="126" dur="1000"/>
                                        <p:tgtEl>
                                          <p:spTgt spid="58"/>
                                        </p:tgtEl>
                                      </p:cBhvr>
                                    </p:animEffect>
                                  </p:childTnLst>
                                </p:cTn>
                              </p:par>
                              <p:par>
                                <p:cTn id="127" presetID="55" presetClass="entr" presetSubtype="0" fill="hold" grpId="0" nodeType="withEffect">
                                  <p:stCondLst>
                                    <p:cond delay="2500"/>
                                  </p:stCondLst>
                                  <p:childTnLst>
                                    <p:set>
                                      <p:cBhvr>
                                        <p:cTn id="128" dur="1" fill="hold">
                                          <p:stCondLst>
                                            <p:cond delay="0"/>
                                          </p:stCondLst>
                                        </p:cTn>
                                        <p:tgtEl>
                                          <p:spTgt spid="59"/>
                                        </p:tgtEl>
                                        <p:attrNameLst>
                                          <p:attrName>style.visibility</p:attrName>
                                        </p:attrNameLst>
                                      </p:cBhvr>
                                      <p:to>
                                        <p:strVal val="visible"/>
                                      </p:to>
                                    </p:set>
                                    <p:anim calcmode="lin" valueType="num">
                                      <p:cBhvr>
                                        <p:cTn id="129" dur="1000" fill="hold"/>
                                        <p:tgtEl>
                                          <p:spTgt spid="59"/>
                                        </p:tgtEl>
                                        <p:attrNameLst>
                                          <p:attrName>ppt_w</p:attrName>
                                        </p:attrNameLst>
                                      </p:cBhvr>
                                      <p:tavLst>
                                        <p:tav tm="0">
                                          <p:val>
                                            <p:strVal val="#ppt_w*0.70"/>
                                          </p:val>
                                        </p:tav>
                                        <p:tav tm="100000">
                                          <p:val>
                                            <p:strVal val="#ppt_w"/>
                                          </p:val>
                                        </p:tav>
                                      </p:tavLst>
                                    </p:anim>
                                    <p:anim calcmode="lin" valueType="num">
                                      <p:cBhvr>
                                        <p:cTn id="130" dur="1000" fill="hold"/>
                                        <p:tgtEl>
                                          <p:spTgt spid="59"/>
                                        </p:tgtEl>
                                        <p:attrNameLst>
                                          <p:attrName>ppt_h</p:attrName>
                                        </p:attrNameLst>
                                      </p:cBhvr>
                                      <p:tavLst>
                                        <p:tav tm="0">
                                          <p:val>
                                            <p:strVal val="#ppt_h"/>
                                          </p:val>
                                        </p:tav>
                                        <p:tav tm="100000">
                                          <p:val>
                                            <p:strVal val="#ppt_h"/>
                                          </p:val>
                                        </p:tav>
                                      </p:tavLst>
                                    </p:anim>
                                    <p:animEffect transition="in" filter="fade">
                                      <p:cBhvr>
                                        <p:cTn id="131" dur="1000"/>
                                        <p:tgtEl>
                                          <p:spTgt spid="59"/>
                                        </p:tgtEl>
                                      </p:cBhvr>
                                    </p:animEffect>
                                  </p:childTnLst>
                                </p:cTn>
                              </p:par>
                              <p:par>
                                <p:cTn id="132" presetID="55" presetClass="entr" presetSubtype="0" fill="hold" grpId="0" nodeType="withEffect">
                                  <p:stCondLst>
                                    <p:cond delay="2500"/>
                                  </p:stCondLst>
                                  <p:childTnLst>
                                    <p:set>
                                      <p:cBhvr>
                                        <p:cTn id="133" dur="1" fill="hold">
                                          <p:stCondLst>
                                            <p:cond delay="0"/>
                                          </p:stCondLst>
                                        </p:cTn>
                                        <p:tgtEl>
                                          <p:spTgt spid="60"/>
                                        </p:tgtEl>
                                        <p:attrNameLst>
                                          <p:attrName>style.visibility</p:attrName>
                                        </p:attrNameLst>
                                      </p:cBhvr>
                                      <p:to>
                                        <p:strVal val="visible"/>
                                      </p:to>
                                    </p:set>
                                    <p:anim calcmode="lin" valueType="num">
                                      <p:cBhvr>
                                        <p:cTn id="134" dur="1000" fill="hold"/>
                                        <p:tgtEl>
                                          <p:spTgt spid="60"/>
                                        </p:tgtEl>
                                        <p:attrNameLst>
                                          <p:attrName>ppt_w</p:attrName>
                                        </p:attrNameLst>
                                      </p:cBhvr>
                                      <p:tavLst>
                                        <p:tav tm="0">
                                          <p:val>
                                            <p:strVal val="#ppt_w*0.70"/>
                                          </p:val>
                                        </p:tav>
                                        <p:tav tm="100000">
                                          <p:val>
                                            <p:strVal val="#ppt_w"/>
                                          </p:val>
                                        </p:tav>
                                      </p:tavLst>
                                    </p:anim>
                                    <p:anim calcmode="lin" valueType="num">
                                      <p:cBhvr>
                                        <p:cTn id="135" dur="1000" fill="hold"/>
                                        <p:tgtEl>
                                          <p:spTgt spid="60"/>
                                        </p:tgtEl>
                                        <p:attrNameLst>
                                          <p:attrName>ppt_h</p:attrName>
                                        </p:attrNameLst>
                                      </p:cBhvr>
                                      <p:tavLst>
                                        <p:tav tm="0">
                                          <p:val>
                                            <p:strVal val="#ppt_h"/>
                                          </p:val>
                                        </p:tav>
                                        <p:tav tm="100000">
                                          <p:val>
                                            <p:strVal val="#ppt_h"/>
                                          </p:val>
                                        </p:tav>
                                      </p:tavLst>
                                    </p:anim>
                                    <p:animEffect transition="in" filter="fade">
                                      <p:cBhvr>
                                        <p:cTn id="136" dur="1000"/>
                                        <p:tgtEl>
                                          <p:spTgt spid="60"/>
                                        </p:tgtEl>
                                      </p:cBhvr>
                                    </p:animEffect>
                                  </p:childTnLst>
                                </p:cTn>
                              </p:par>
                              <p:par>
                                <p:cTn id="137" presetID="55" presetClass="entr" presetSubtype="0" fill="hold" nodeType="withEffect">
                                  <p:stCondLst>
                                    <p:cond delay="2500"/>
                                  </p:stCondLst>
                                  <p:childTnLst>
                                    <p:set>
                                      <p:cBhvr>
                                        <p:cTn id="138" dur="1" fill="hold">
                                          <p:stCondLst>
                                            <p:cond delay="0"/>
                                          </p:stCondLst>
                                        </p:cTn>
                                        <p:tgtEl>
                                          <p:spTgt spid="127"/>
                                        </p:tgtEl>
                                        <p:attrNameLst>
                                          <p:attrName>style.visibility</p:attrName>
                                        </p:attrNameLst>
                                      </p:cBhvr>
                                      <p:to>
                                        <p:strVal val="visible"/>
                                      </p:to>
                                    </p:set>
                                    <p:anim calcmode="lin" valueType="num">
                                      <p:cBhvr>
                                        <p:cTn id="139" dur="1000" fill="hold"/>
                                        <p:tgtEl>
                                          <p:spTgt spid="127"/>
                                        </p:tgtEl>
                                        <p:attrNameLst>
                                          <p:attrName>ppt_w</p:attrName>
                                        </p:attrNameLst>
                                      </p:cBhvr>
                                      <p:tavLst>
                                        <p:tav tm="0">
                                          <p:val>
                                            <p:strVal val="#ppt_w*0.70"/>
                                          </p:val>
                                        </p:tav>
                                        <p:tav tm="100000">
                                          <p:val>
                                            <p:strVal val="#ppt_w"/>
                                          </p:val>
                                        </p:tav>
                                      </p:tavLst>
                                    </p:anim>
                                    <p:anim calcmode="lin" valueType="num">
                                      <p:cBhvr>
                                        <p:cTn id="140" dur="1000" fill="hold"/>
                                        <p:tgtEl>
                                          <p:spTgt spid="127"/>
                                        </p:tgtEl>
                                        <p:attrNameLst>
                                          <p:attrName>ppt_h</p:attrName>
                                        </p:attrNameLst>
                                      </p:cBhvr>
                                      <p:tavLst>
                                        <p:tav tm="0">
                                          <p:val>
                                            <p:strVal val="#ppt_h"/>
                                          </p:val>
                                        </p:tav>
                                        <p:tav tm="100000">
                                          <p:val>
                                            <p:strVal val="#ppt_h"/>
                                          </p:val>
                                        </p:tav>
                                      </p:tavLst>
                                    </p:anim>
                                    <p:animEffect transition="in" filter="fade">
                                      <p:cBhvr>
                                        <p:cTn id="141" dur="1000"/>
                                        <p:tgtEl>
                                          <p:spTgt spid="127"/>
                                        </p:tgtEl>
                                      </p:cBhvr>
                                    </p:animEffect>
                                  </p:childTnLst>
                                </p:cTn>
                              </p:par>
                              <p:par>
                                <p:cTn id="142" presetID="55" presetClass="entr" presetSubtype="0" fill="hold" nodeType="withEffect">
                                  <p:stCondLst>
                                    <p:cond delay="2500"/>
                                  </p:stCondLst>
                                  <p:childTnLst>
                                    <p:set>
                                      <p:cBhvr>
                                        <p:cTn id="143" dur="1" fill="hold">
                                          <p:stCondLst>
                                            <p:cond delay="0"/>
                                          </p:stCondLst>
                                        </p:cTn>
                                        <p:tgtEl>
                                          <p:spTgt spid="130"/>
                                        </p:tgtEl>
                                        <p:attrNameLst>
                                          <p:attrName>style.visibility</p:attrName>
                                        </p:attrNameLst>
                                      </p:cBhvr>
                                      <p:to>
                                        <p:strVal val="visible"/>
                                      </p:to>
                                    </p:set>
                                    <p:anim calcmode="lin" valueType="num">
                                      <p:cBhvr>
                                        <p:cTn id="144" dur="1000" fill="hold"/>
                                        <p:tgtEl>
                                          <p:spTgt spid="130"/>
                                        </p:tgtEl>
                                        <p:attrNameLst>
                                          <p:attrName>ppt_w</p:attrName>
                                        </p:attrNameLst>
                                      </p:cBhvr>
                                      <p:tavLst>
                                        <p:tav tm="0">
                                          <p:val>
                                            <p:strVal val="#ppt_w*0.70"/>
                                          </p:val>
                                        </p:tav>
                                        <p:tav tm="100000">
                                          <p:val>
                                            <p:strVal val="#ppt_w"/>
                                          </p:val>
                                        </p:tav>
                                      </p:tavLst>
                                    </p:anim>
                                    <p:anim calcmode="lin" valueType="num">
                                      <p:cBhvr>
                                        <p:cTn id="145" dur="1000" fill="hold"/>
                                        <p:tgtEl>
                                          <p:spTgt spid="130"/>
                                        </p:tgtEl>
                                        <p:attrNameLst>
                                          <p:attrName>ppt_h</p:attrName>
                                        </p:attrNameLst>
                                      </p:cBhvr>
                                      <p:tavLst>
                                        <p:tav tm="0">
                                          <p:val>
                                            <p:strVal val="#ppt_h"/>
                                          </p:val>
                                        </p:tav>
                                        <p:tav tm="100000">
                                          <p:val>
                                            <p:strVal val="#ppt_h"/>
                                          </p:val>
                                        </p:tav>
                                      </p:tavLst>
                                    </p:anim>
                                    <p:animEffect transition="in" filter="fade">
                                      <p:cBhvr>
                                        <p:cTn id="146" dur="1000"/>
                                        <p:tgtEl>
                                          <p:spTgt spid="130"/>
                                        </p:tgtEl>
                                      </p:cBhvr>
                                    </p:animEffect>
                                  </p:childTnLst>
                                </p:cTn>
                              </p:par>
                              <p:par>
                                <p:cTn id="147" presetID="55" presetClass="entr" presetSubtype="0" fill="hold" nodeType="withEffect">
                                  <p:stCondLst>
                                    <p:cond delay="2500"/>
                                  </p:stCondLst>
                                  <p:childTnLst>
                                    <p:set>
                                      <p:cBhvr>
                                        <p:cTn id="148" dur="1" fill="hold">
                                          <p:stCondLst>
                                            <p:cond delay="0"/>
                                          </p:stCondLst>
                                        </p:cTn>
                                        <p:tgtEl>
                                          <p:spTgt spid="2053"/>
                                        </p:tgtEl>
                                        <p:attrNameLst>
                                          <p:attrName>style.visibility</p:attrName>
                                        </p:attrNameLst>
                                      </p:cBhvr>
                                      <p:to>
                                        <p:strVal val="visible"/>
                                      </p:to>
                                    </p:set>
                                    <p:anim calcmode="lin" valueType="num">
                                      <p:cBhvr>
                                        <p:cTn id="149" dur="1000" fill="hold"/>
                                        <p:tgtEl>
                                          <p:spTgt spid="2053"/>
                                        </p:tgtEl>
                                        <p:attrNameLst>
                                          <p:attrName>ppt_w</p:attrName>
                                        </p:attrNameLst>
                                      </p:cBhvr>
                                      <p:tavLst>
                                        <p:tav tm="0">
                                          <p:val>
                                            <p:strVal val="#ppt_w*0.70"/>
                                          </p:val>
                                        </p:tav>
                                        <p:tav tm="100000">
                                          <p:val>
                                            <p:strVal val="#ppt_w"/>
                                          </p:val>
                                        </p:tav>
                                      </p:tavLst>
                                    </p:anim>
                                    <p:anim calcmode="lin" valueType="num">
                                      <p:cBhvr>
                                        <p:cTn id="150" dur="1000" fill="hold"/>
                                        <p:tgtEl>
                                          <p:spTgt spid="2053"/>
                                        </p:tgtEl>
                                        <p:attrNameLst>
                                          <p:attrName>ppt_h</p:attrName>
                                        </p:attrNameLst>
                                      </p:cBhvr>
                                      <p:tavLst>
                                        <p:tav tm="0">
                                          <p:val>
                                            <p:strVal val="#ppt_h"/>
                                          </p:val>
                                        </p:tav>
                                        <p:tav tm="100000">
                                          <p:val>
                                            <p:strVal val="#ppt_h"/>
                                          </p:val>
                                        </p:tav>
                                      </p:tavLst>
                                    </p:anim>
                                    <p:animEffect transition="in" filter="fade">
                                      <p:cBhvr>
                                        <p:cTn id="151" dur="1000"/>
                                        <p:tgtEl>
                                          <p:spTgt spid="2053"/>
                                        </p:tgtEl>
                                      </p:cBhvr>
                                    </p:animEffect>
                                  </p:childTnLst>
                                </p:cTn>
                              </p:par>
                              <p:par>
                                <p:cTn id="152" presetID="55" presetClass="entr" presetSubtype="0" fill="hold" nodeType="withEffect">
                                  <p:stCondLst>
                                    <p:cond delay="2500"/>
                                  </p:stCondLst>
                                  <p:childTnLst>
                                    <p:set>
                                      <p:cBhvr>
                                        <p:cTn id="153" dur="1" fill="hold">
                                          <p:stCondLst>
                                            <p:cond delay="0"/>
                                          </p:stCondLst>
                                        </p:cTn>
                                        <p:tgtEl>
                                          <p:spTgt spid="137"/>
                                        </p:tgtEl>
                                        <p:attrNameLst>
                                          <p:attrName>style.visibility</p:attrName>
                                        </p:attrNameLst>
                                      </p:cBhvr>
                                      <p:to>
                                        <p:strVal val="visible"/>
                                      </p:to>
                                    </p:set>
                                    <p:anim calcmode="lin" valueType="num">
                                      <p:cBhvr>
                                        <p:cTn id="154" dur="1000" fill="hold"/>
                                        <p:tgtEl>
                                          <p:spTgt spid="137"/>
                                        </p:tgtEl>
                                        <p:attrNameLst>
                                          <p:attrName>ppt_w</p:attrName>
                                        </p:attrNameLst>
                                      </p:cBhvr>
                                      <p:tavLst>
                                        <p:tav tm="0">
                                          <p:val>
                                            <p:strVal val="#ppt_w*0.70"/>
                                          </p:val>
                                        </p:tav>
                                        <p:tav tm="100000">
                                          <p:val>
                                            <p:strVal val="#ppt_w"/>
                                          </p:val>
                                        </p:tav>
                                      </p:tavLst>
                                    </p:anim>
                                    <p:anim calcmode="lin" valueType="num">
                                      <p:cBhvr>
                                        <p:cTn id="155" dur="1000" fill="hold"/>
                                        <p:tgtEl>
                                          <p:spTgt spid="137"/>
                                        </p:tgtEl>
                                        <p:attrNameLst>
                                          <p:attrName>ppt_h</p:attrName>
                                        </p:attrNameLst>
                                      </p:cBhvr>
                                      <p:tavLst>
                                        <p:tav tm="0">
                                          <p:val>
                                            <p:strVal val="#ppt_h"/>
                                          </p:val>
                                        </p:tav>
                                        <p:tav tm="100000">
                                          <p:val>
                                            <p:strVal val="#ppt_h"/>
                                          </p:val>
                                        </p:tav>
                                      </p:tavLst>
                                    </p:anim>
                                    <p:animEffect transition="in" filter="fade">
                                      <p:cBhvr>
                                        <p:cTn id="156" dur="1000"/>
                                        <p:tgtEl>
                                          <p:spTgt spid="137"/>
                                        </p:tgtEl>
                                      </p:cBhvr>
                                    </p:animEffect>
                                  </p:childTnLst>
                                </p:cTn>
                              </p:par>
                              <p:par>
                                <p:cTn id="157" presetID="55" presetClass="entr" presetSubtype="0" fill="hold" nodeType="withEffect">
                                  <p:stCondLst>
                                    <p:cond delay="2500"/>
                                  </p:stCondLst>
                                  <p:childTnLst>
                                    <p:set>
                                      <p:cBhvr>
                                        <p:cTn id="158" dur="1" fill="hold">
                                          <p:stCondLst>
                                            <p:cond delay="0"/>
                                          </p:stCondLst>
                                        </p:cTn>
                                        <p:tgtEl>
                                          <p:spTgt spid="144"/>
                                        </p:tgtEl>
                                        <p:attrNameLst>
                                          <p:attrName>style.visibility</p:attrName>
                                        </p:attrNameLst>
                                      </p:cBhvr>
                                      <p:to>
                                        <p:strVal val="visible"/>
                                      </p:to>
                                    </p:set>
                                    <p:anim calcmode="lin" valueType="num">
                                      <p:cBhvr>
                                        <p:cTn id="159" dur="1000" fill="hold"/>
                                        <p:tgtEl>
                                          <p:spTgt spid="144"/>
                                        </p:tgtEl>
                                        <p:attrNameLst>
                                          <p:attrName>ppt_w</p:attrName>
                                        </p:attrNameLst>
                                      </p:cBhvr>
                                      <p:tavLst>
                                        <p:tav tm="0">
                                          <p:val>
                                            <p:strVal val="#ppt_w*0.70"/>
                                          </p:val>
                                        </p:tav>
                                        <p:tav tm="100000">
                                          <p:val>
                                            <p:strVal val="#ppt_w"/>
                                          </p:val>
                                        </p:tav>
                                      </p:tavLst>
                                    </p:anim>
                                    <p:anim calcmode="lin" valueType="num">
                                      <p:cBhvr>
                                        <p:cTn id="160" dur="1000" fill="hold"/>
                                        <p:tgtEl>
                                          <p:spTgt spid="144"/>
                                        </p:tgtEl>
                                        <p:attrNameLst>
                                          <p:attrName>ppt_h</p:attrName>
                                        </p:attrNameLst>
                                      </p:cBhvr>
                                      <p:tavLst>
                                        <p:tav tm="0">
                                          <p:val>
                                            <p:strVal val="#ppt_h"/>
                                          </p:val>
                                        </p:tav>
                                        <p:tav tm="100000">
                                          <p:val>
                                            <p:strVal val="#ppt_h"/>
                                          </p:val>
                                        </p:tav>
                                      </p:tavLst>
                                    </p:anim>
                                    <p:animEffect transition="in" filter="fade">
                                      <p:cBhvr>
                                        <p:cTn id="161" dur="1000"/>
                                        <p:tgtEl>
                                          <p:spTgt spid="144"/>
                                        </p:tgtEl>
                                      </p:cBhvr>
                                    </p:animEffect>
                                  </p:childTnLst>
                                </p:cTn>
                              </p:par>
                              <p:par>
                                <p:cTn id="162" presetID="55" presetClass="entr" presetSubtype="0" fill="hold" nodeType="withEffect">
                                  <p:stCondLst>
                                    <p:cond delay="2500"/>
                                  </p:stCondLst>
                                  <p:childTnLst>
                                    <p:set>
                                      <p:cBhvr>
                                        <p:cTn id="163" dur="1" fill="hold">
                                          <p:stCondLst>
                                            <p:cond delay="0"/>
                                          </p:stCondLst>
                                        </p:cTn>
                                        <p:tgtEl>
                                          <p:spTgt spid="147"/>
                                        </p:tgtEl>
                                        <p:attrNameLst>
                                          <p:attrName>style.visibility</p:attrName>
                                        </p:attrNameLst>
                                      </p:cBhvr>
                                      <p:to>
                                        <p:strVal val="visible"/>
                                      </p:to>
                                    </p:set>
                                    <p:anim calcmode="lin" valueType="num">
                                      <p:cBhvr>
                                        <p:cTn id="164" dur="1000" fill="hold"/>
                                        <p:tgtEl>
                                          <p:spTgt spid="147"/>
                                        </p:tgtEl>
                                        <p:attrNameLst>
                                          <p:attrName>ppt_w</p:attrName>
                                        </p:attrNameLst>
                                      </p:cBhvr>
                                      <p:tavLst>
                                        <p:tav tm="0">
                                          <p:val>
                                            <p:strVal val="#ppt_w*0.70"/>
                                          </p:val>
                                        </p:tav>
                                        <p:tav tm="100000">
                                          <p:val>
                                            <p:strVal val="#ppt_w"/>
                                          </p:val>
                                        </p:tav>
                                      </p:tavLst>
                                    </p:anim>
                                    <p:anim calcmode="lin" valueType="num">
                                      <p:cBhvr>
                                        <p:cTn id="165" dur="1000" fill="hold"/>
                                        <p:tgtEl>
                                          <p:spTgt spid="147"/>
                                        </p:tgtEl>
                                        <p:attrNameLst>
                                          <p:attrName>ppt_h</p:attrName>
                                        </p:attrNameLst>
                                      </p:cBhvr>
                                      <p:tavLst>
                                        <p:tav tm="0">
                                          <p:val>
                                            <p:strVal val="#ppt_h"/>
                                          </p:val>
                                        </p:tav>
                                        <p:tav tm="100000">
                                          <p:val>
                                            <p:strVal val="#ppt_h"/>
                                          </p:val>
                                        </p:tav>
                                      </p:tavLst>
                                    </p:anim>
                                    <p:animEffect transition="in" filter="fade">
                                      <p:cBhvr>
                                        <p:cTn id="166" dur="1000"/>
                                        <p:tgtEl>
                                          <p:spTgt spid="147"/>
                                        </p:tgtEl>
                                      </p:cBhvr>
                                    </p:animEffect>
                                  </p:childTnLst>
                                </p:cTn>
                              </p:par>
                              <p:par>
                                <p:cTn id="167" presetID="55" presetClass="entr" presetSubtype="0" fill="hold" grpId="0" nodeType="withEffect">
                                  <p:stCondLst>
                                    <p:cond delay="2500"/>
                                  </p:stCondLst>
                                  <p:childTnLst>
                                    <p:set>
                                      <p:cBhvr>
                                        <p:cTn id="168" dur="1" fill="hold">
                                          <p:stCondLst>
                                            <p:cond delay="0"/>
                                          </p:stCondLst>
                                        </p:cTn>
                                        <p:tgtEl>
                                          <p:spTgt spid="55"/>
                                        </p:tgtEl>
                                        <p:attrNameLst>
                                          <p:attrName>style.visibility</p:attrName>
                                        </p:attrNameLst>
                                      </p:cBhvr>
                                      <p:to>
                                        <p:strVal val="visible"/>
                                      </p:to>
                                    </p:set>
                                    <p:anim calcmode="lin" valueType="num">
                                      <p:cBhvr>
                                        <p:cTn id="169" dur="1000" fill="hold"/>
                                        <p:tgtEl>
                                          <p:spTgt spid="55"/>
                                        </p:tgtEl>
                                        <p:attrNameLst>
                                          <p:attrName>ppt_w</p:attrName>
                                        </p:attrNameLst>
                                      </p:cBhvr>
                                      <p:tavLst>
                                        <p:tav tm="0">
                                          <p:val>
                                            <p:strVal val="#ppt_w*0.70"/>
                                          </p:val>
                                        </p:tav>
                                        <p:tav tm="100000">
                                          <p:val>
                                            <p:strVal val="#ppt_w"/>
                                          </p:val>
                                        </p:tav>
                                      </p:tavLst>
                                    </p:anim>
                                    <p:anim calcmode="lin" valueType="num">
                                      <p:cBhvr>
                                        <p:cTn id="170" dur="1000" fill="hold"/>
                                        <p:tgtEl>
                                          <p:spTgt spid="55"/>
                                        </p:tgtEl>
                                        <p:attrNameLst>
                                          <p:attrName>ppt_h</p:attrName>
                                        </p:attrNameLst>
                                      </p:cBhvr>
                                      <p:tavLst>
                                        <p:tav tm="0">
                                          <p:val>
                                            <p:strVal val="#ppt_h"/>
                                          </p:val>
                                        </p:tav>
                                        <p:tav tm="100000">
                                          <p:val>
                                            <p:strVal val="#ppt_h"/>
                                          </p:val>
                                        </p:tav>
                                      </p:tavLst>
                                    </p:anim>
                                    <p:animEffect transition="in" filter="fade">
                                      <p:cBhvr>
                                        <p:cTn id="171" dur="1000"/>
                                        <p:tgtEl>
                                          <p:spTgt spid="55"/>
                                        </p:tgtEl>
                                      </p:cBhvr>
                                    </p:animEffect>
                                  </p:childTnLst>
                                </p:cTn>
                              </p:par>
                              <p:par>
                                <p:cTn id="172" presetID="55" presetClass="entr" presetSubtype="0" fill="hold" nodeType="withEffect">
                                  <p:stCondLst>
                                    <p:cond delay="2500"/>
                                  </p:stCondLst>
                                  <p:childTnLst>
                                    <p:set>
                                      <p:cBhvr>
                                        <p:cTn id="173" dur="1" fill="hold">
                                          <p:stCondLst>
                                            <p:cond delay="0"/>
                                          </p:stCondLst>
                                        </p:cTn>
                                        <p:tgtEl>
                                          <p:spTgt spid="121"/>
                                        </p:tgtEl>
                                        <p:attrNameLst>
                                          <p:attrName>style.visibility</p:attrName>
                                        </p:attrNameLst>
                                      </p:cBhvr>
                                      <p:to>
                                        <p:strVal val="visible"/>
                                      </p:to>
                                    </p:set>
                                    <p:anim calcmode="lin" valueType="num">
                                      <p:cBhvr>
                                        <p:cTn id="174" dur="1000" fill="hold"/>
                                        <p:tgtEl>
                                          <p:spTgt spid="121"/>
                                        </p:tgtEl>
                                        <p:attrNameLst>
                                          <p:attrName>ppt_w</p:attrName>
                                        </p:attrNameLst>
                                      </p:cBhvr>
                                      <p:tavLst>
                                        <p:tav tm="0">
                                          <p:val>
                                            <p:strVal val="#ppt_w*0.70"/>
                                          </p:val>
                                        </p:tav>
                                        <p:tav tm="100000">
                                          <p:val>
                                            <p:strVal val="#ppt_w"/>
                                          </p:val>
                                        </p:tav>
                                      </p:tavLst>
                                    </p:anim>
                                    <p:anim calcmode="lin" valueType="num">
                                      <p:cBhvr>
                                        <p:cTn id="175" dur="1000" fill="hold"/>
                                        <p:tgtEl>
                                          <p:spTgt spid="121"/>
                                        </p:tgtEl>
                                        <p:attrNameLst>
                                          <p:attrName>ppt_h</p:attrName>
                                        </p:attrNameLst>
                                      </p:cBhvr>
                                      <p:tavLst>
                                        <p:tav tm="0">
                                          <p:val>
                                            <p:strVal val="#ppt_h"/>
                                          </p:val>
                                        </p:tav>
                                        <p:tav tm="100000">
                                          <p:val>
                                            <p:strVal val="#ppt_h"/>
                                          </p:val>
                                        </p:tav>
                                      </p:tavLst>
                                    </p:anim>
                                    <p:animEffect transition="in" filter="fade">
                                      <p:cBhvr>
                                        <p:cTn id="176" dur="1000"/>
                                        <p:tgtEl>
                                          <p:spTgt spid="121"/>
                                        </p:tgtEl>
                                      </p:cBhvr>
                                    </p:animEffect>
                                  </p:childTnLst>
                                </p:cTn>
                              </p:par>
                              <p:par>
                                <p:cTn id="177" presetID="55" presetClass="entr" presetSubtype="0" fill="hold" grpId="0" nodeType="withEffect">
                                  <p:stCondLst>
                                    <p:cond delay="2500"/>
                                  </p:stCondLst>
                                  <p:childTnLst>
                                    <p:set>
                                      <p:cBhvr>
                                        <p:cTn id="178" dur="1" fill="hold">
                                          <p:stCondLst>
                                            <p:cond delay="0"/>
                                          </p:stCondLst>
                                        </p:cTn>
                                        <p:tgtEl>
                                          <p:spTgt spid="52"/>
                                        </p:tgtEl>
                                        <p:attrNameLst>
                                          <p:attrName>style.visibility</p:attrName>
                                        </p:attrNameLst>
                                      </p:cBhvr>
                                      <p:to>
                                        <p:strVal val="visible"/>
                                      </p:to>
                                    </p:set>
                                    <p:anim calcmode="lin" valueType="num">
                                      <p:cBhvr>
                                        <p:cTn id="179" dur="1000" fill="hold"/>
                                        <p:tgtEl>
                                          <p:spTgt spid="52"/>
                                        </p:tgtEl>
                                        <p:attrNameLst>
                                          <p:attrName>ppt_w</p:attrName>
                                        </p:attrNameLst>
                                      </p:cBhvr>
                                      <p:tavLst>
                                        <p:tav tm="0">
                                          <p:val>
                                            <p:strVal val="#ppt_w*0.70"/>
                                          </p:val>
                                        </p:tav>
                                        <p:tav tm="100000">
                                          <p:val>
                                            <p:strVal val="#ppt_w"/>
                                          </p:val>
                                        </p:tav>
                                      </p:tavLst>
                                    </p:anim>
                                    <p:anim calcmode="lin" valueType="num">
                                      <p:cBhvr>
                                        <p:cTn id="180" dur="1000" fill="hold"/>
                                        <p:tgtEl>
                                          <p:spTgt spid="52"/>
                                        </p:tgtEl>
                                        <p:attrNameLst>
                                          <p:attrName>ppt_h</p:attrName>
                                        </p:attrNameLst>
                                      </p:cBhvr>
                                      <p:tavLst>
                                        <p:tav tm="0">
                                          <p:val>
                                            <p:strVal val="#ppt_h"/>
                                          </p:val>
                                        </p:tav>
                                        <p:tav tm="100000">
                                          <p:val>
                                            <p:strVal val="#ppt_h"/>
                                          </p:val>
                                        </p:tav>
                                      </p:tavLst>
                                    </p:anim>
                                    <p:animEffect transition="in" filter="fade">
                                      <p:cBhvr>
                                        <p:cTn id="181" dur="1000"/>
                                        <p:tgtEl>
                                          <p:spTgt spid="52"/>
                                        </p:tgtEl>
                                      </p:cBhvr>
                                    </p:animEffect>
                                  </p:childTnLst>
                                </p:cTn>
                              </p:par>
                              <p:par>
                                <p:cTn id="182" presetID="55" presetClass="entr" presetSubtype="0" fill="hold" nodeType="withEffect">
                                  <p:stCondLst>
                                    <p:cond delay="2500"/>
                                  </p:stCondLst>
                                  <p:childTnLst>
                                    <p:set>
                                      <p:cBhvr>
                                        <p:cTn id="183" dur="1" fill="hold">
                                          <p:stCondLst>
                                            <p:cond delay="0"/>
                                          </p:stCondLst>
                                        </p:cTn>
                                        <p:tgtEl>
                                          <p:spTgt spid="150"/>
                                        </p:tgtEl>
                                        <p:attrNameLst>
                                          <p:attrName>style.visibility</p:attrName>
                                        </p:attrNameLst>
                                      </p:cBhvr>
                                      <p:to>
                                        <p:strVal val="visible"/>
                                      </p:to>
                                    </p:set>
                                    <p:anim calcmode="lin" valueType="num">
                                      <p:cBhvr>
                                        <p:cTn id="184" dur="1000" fill="hold"/>
                                        <p:tgtEl>
                                          <p:spTgt spid="150"/>
                                        </p:tgtEl>
                                        <p:attrNameLst>
                                          <p:attrName>ppt_w</p:attrName>
                                        </p:attrNameLst>
                                      </p:cBhvr>
                                      <p:tavLst>
                                        <p:tav tm="0">
                                          <p:val>
                                            <p:strVal val="#ppt_w*0.70"/>
                                          </p:val>
                                        </p:tav>
                                        <p:tav tm="100000">
                                          <p:val>
                                            <p:strVal val="#ppt_w"/>
                                          </p:val>
                                        </p:tav>
                                      </p:tavLst>
                                    </p:anim>
                                    <p:anim calcmode="lin" valueType="num">
                                      <p:cBhvr>
                                        <p:cTn id="185" dur="1000" fill="hold"/>
                                        <p:tgtEl>
                                          <p:spTgt spid="150"/>
                                        </p:tgtEl>
                                        <p:attrNameLst>
                                          <p:attrName>ppt_h</p:attrName>
                                        </p:attrNameLst>
                                      </p:cBhvr>
                                      <p:tavLst>
                                        <p:tav tm="0">
                                          <p:val>
                                            <p:strVal val="#ppt_h"/>
                                          </p:val>
                                        </p:tav>
                                        <p:tav tm="100000">
                                          <p:val>
                                            <p:strVal val="#ppt_h"/>
                                          </p:val>
                                        </p:tav>
                                      </p:tavLst>
                                    </p:anim>
                                    <p:animEffect transition="in" filter="fade">
                                      <p:cBhvr>
                                        <p:cTn id="186" dur="1000"/>
                                        <p:tgtEl>
                                          <p:spTgt spid="150"/>
                                        </p:tgtEl>
                                      </p:cBhvr>
                                    </p:animEffect>
                                  </p:childTnLst>
                                </p:cTn>
                              </p:par>
                              <p:par>
                                <p:cTn id="187" presetID="55" presetClass="entr" presetSubtype="0" fill="hold" grpId="0" nodeType="withEffect">
                                  <p:stCondLst>
                                    <p:cond delay="3250"/>
                                  </p:stCondLst>
                                  <p:childTnLst>
                                    <p:set>
                                      <p:cBhvr>
                                        <p:cTn id="188" dur="1" fill="hold">
                                          <p:stCondLst>
                                            <p:cond delay="0"/>
                                          </p:stCondLst>
                                        </p:cTn>
                                        <p:tgtEl>
                                          <p:spTgt spid="73"/>
                                        </p:tgtEl>
                                        <p:attrNameLst>
                                          <p:attrName>style.visibility</p:attrName>
                                        </p:attrNameLst>
                                      </p:cBhvr>
                                      <p:to>
                                        <p:strVal val="visible"/>
                                      </p:to>
                                    </p:set>
                                    <p:anim calcmode="lin" valueType="num">
                                      <p:cBhvr>
                                        <p:cTn id="189" dur="1000" fill="hold"/>
                                        <p:tgtEl>
                                          <p:spTgt spid="73"/>
                                        </p:tgtEl>
                                        <p:attrNameLst>
                                          <p:attrName>ppt_w</p:attrName>
                                        </p:attrNameLst>
                                      </p:cBhvr>
                                      <p:tavLst>
                                        <p:tav tm="0">
                                          <p:val>
                                            <p:strVal val="#ppt_w*0.70"/>
                                          </p:val>
                                        </p:tav>
                                        <p:tav tm="100000">
                                          <p:val>
                                            <p:strVal val="#ppt_w"/>
                                          </p:val>
                                        </p:tav>
                                      </p:tavLst>
                                    </p:anim>
                                    <p:anim calcmode="lin" valueType="num">
                                      <p:cBhvr>
                                        <p:cTn id="190" dur="1000" fill="hold"/>
                                        <p:tgtEl>
                                          <p:spTgt spid="73"/>
                                        </p:tgtEl>
                                        <p:attrNameLst>
                                          <p:attrName>ppt_h</p:attrName>
                                        </p:attrNameLst>
                                      </p:cBhvr>
                                      <p:tavLst>
                                        <p:tav tm="0">
                                          <p:val>
                                            <p:strVal val="#ppt_h"/>
                                          </p:val>
                                        </p:tav>
                                        <p:tav tm="100000">
                                          <p:val>
                                            <p:strVal val="#ppt_h"/>
                                          </p:val>
                                        </p:tav>
                                      </p:tavLst>
                                    </p:anim>
                                    <p:animEffect transition="in" filter="fade">
                                      <p:cBhvr>
                                        <p:cTn id="191" dur="1000"/>
                                        <p:tgtEl>
                                          <p:spTgt spid="73"/>
                                        </p:tgtEl>
                                      </p:cBhvr>
                                    </p:animEffect>
                                  </p:childTnLst>
                                </p:cTn>
                              </p:par>
                              <p:par>
                                <p:cTn id="192" presetID="55" presetClass="entr" presetSubtype="0" fill="hold" grpId="0" nodeType="withEffect">
                                  <p:stCondLst>
                                    <p:cond delay="3250"/>
                                  </p:stCondLst>
                                  <p:childTnLst>
                                    <p:set>
                                      <p:cBhvr>
                                        <p:cTn id="193" dur="1" fill="hold">
                                          <p:stCondLst>
                                            <p:cond delay="0"/>
                                          </p:stCondLst>
                                        </p:cTn>
                                        <p:tgtEl>
                                          <p:spTgt spid="102"/>
                                        </p:tgtEl>
                                        <p:attrNameLst>
                                          <p:attrName>style.visibility</p:attrName>
                                        </p:attrNameLst>
                                      </p:cBhvr>
                                      <p:to>
                                        <p:strVal val="visible"/>
                                      </p:to>
                                    </p:set>
                                    <p:anim calcmode="lin" valueType="num">
                                      <p:cBhvr>
                                        <p:cTn id="194" dur="1000" fill="hold"/>
                                        <p:tgtEl>
                                          <p:spTgt spid="102"/>
                                        </p:tgtEl>
                                        <p:attrNameLst>
                                          <p:attrName>ppt_w</p:attrName>
                                        </p:attrNameLst>
                                      </p:cBhvr>
                                      <p:tavLst>
                                        <p:tav tm="0">
                                          <p:val>
                                            <p:strVal val="#ppt_w*0.70"/>
                                          </p:val>
                                        </p:tav>
                                        <p:tav tm="100000">
                                          <p:val>
                                            <p:strVal val="#ppt_w"/>
                                          </p:val>
                                        </p:tav>
                                      </p:tavLst>
                                    </p:anim>
                                    <p:anim calcmode="lin" valueType="num">
                                      <p:cBhvr>
                                        <p:cTn id="195" dur="1000" fill="hold"/>
                                        <p:tgtEl>
                                          <p:spTgt spid="102"/>
                                        </p:tgtEl>
                                        <p:attrNameLst>
                                          <p:attrName>ppt_h</p:attrName>
                                        </p:attrNameLst>
                                      </p:cBhvr>
                                      <p:tavLst>
                                        <p:tav tm="0">
                                          <p:val>
                                            <p:strVal val="#ppt_h"/>
                                          </p:val>
                                        </p:tav>
                                        <p:tav tm="100000">
                                          <p:val>
                                            <p:strVal val="#ppt_h"/>
                                          </p:val>
                                        </p:tav>
                                      </p:tavLst>
                                    </p:anim>
                                    <p:animEffect transition="in" filter="fade">
                                      <p:cBhvr>
                                        <p:cTn id="196" dur="1000"/>
                                        <p:tgtEl>
                                          <p:spTgt spid="102"/>
                                        </p:tgtEl>
                                      </p:cBhvr>
                                    </p:animEffect>
                                  </p:childTnLst>
                                </p:cTn>
                              </p:par>
                              <p:par>
                                <p:cTn id="197" presetID="55" presetClass="entr" presetSubtype="0" fill="hold" nodeType="withEffect">
                                  <p:stCondLst>
                                    <p:cond delay="3250"/>
                                  </p:stCondLst>
                                  <p:childTnLst>
                                    <p:set>
                                      <p:cBhvr>
                                        <p:cTn id="198" dur="1" fill="hold">
                                          <p:stCondLst>
                                            <p:cond delay="0"/>
                                          </p:stCondLst>
                                        </p:cTn>
                                        <p:tgtEl>
                                          <p:spTgt spid="154"/>
                                        </p:tgtEl>
                                        <p:attrNameLst>
                                          <p:attrName>style.visibility</p:attrName>
                                        </p:attrNameLst>
                                      </p:cBhvr>
                                      <p:to>
                                        <p:strVal val="visible"/>
                                      </p:to>
                                    </p:set>
                                    <p:anim calcmode="lin" valueType="num">
                                      <p:cBhvr>
                                        <p:cTn id="199" dur="1000" fill="hold"/>
                                        <p:tgtEl>
                                          <p:spTgt spid="154"/>
                                        </p:tgtEl>
                                        <p:attrNameLst>
                                          <p:attrName>ppt_w</p:attrName>
                                        </p:attrNameLst>
                                      </p:cBhvr>
                                      <p:tavLst>
                                        <p:tav tm="0">
                                          <p:val>
                                            <p:strVal val="#ppt_w*0.70"/>
                                          </p:val>
                                        </p:tav>
                                        <p:tav tm="100000">
                                          <p:val>
                                            <p:strVal val="#ppt_w"/>
                                          </p:val>
                                        </p:tav>
                                      </p:tavLst>
                                    </p:anim>
                                    <p:anim calcmode="lin" valueType="num">
                                      <p:cBhvr>
                                        <p:cTn id="200" dur="1000" fill="hold"/>
                                        <p:tgtEl>
                                          <p:spTgt spid="154"/>
                                        </p:tgtEl>
                                        <p:attrNameLst>
                                          <p:attrName>ppt_h</p:attrName>
                                        </p:attrNameLst>
                                      </p:cBhvr>
                                      <p:tavLst>
                                        <p:tav tm="0">
                                          <p:val>
                                            <p:strVal val="#ppt_h"/>
                                          </p:val>
                                        </p:tav>
                                        <p:tav tm="100000">
                                          <p:val>
                                            <p:strVal val="#ppt_h"/>
                                          </p:val>
                                        </p:tav>
                                      </p:tavLst>
                                    </p:anim>
                                    <p:animEffect transition="in" filter="fade">
                                      <p:cBhvr>
                                        <p:cTn id="201" dur="1000"/>
                                        <p:tgtEl>
                                          <p:spTgt spid="154"/>
                                        </p:tgtEl>
                                      </p:cBhvr>
                                    </p:animEffect>
                                  </p:childTnLst>
                                </p:cTn>
                              </p:par>
                              <p:par>
                                <p:cTn id="202" presetID="55" presetClass="entr" presetSubtype="0" fill="hold" nodeType="withEffect">
                                  <p:stCondLst>
                                    <p:cond delay="3250"/>
                                  </p:stCondLst>
                                  <p:childTnLst>
                                    <p:set>
                                      <p:cBhvr>
                                        <p:cTn id="203" dur="1" fill="hold">
                                          <p:stCondLst>
                                            <p:cond delay="0"/>
                                          </p:stCondLst>
                                        </p:cTn>
                                        <p:tgtEl>
                                          <p:spTgt spid="157"/>
                                        </p:tgtEl>
                                        <p:attrNameLst>
                                          <p:attrName>style.visibility</p:attrName>
                                        </p:attrNameLst>
                                      </p:cBhvr>
                                      <p:to>
                                        <p:strVal val="visible"/>
                                      </p:to>
                                    </p:set>
                                    <p:anim calcmode="lin" valueType="num">
                                      <p:cBhvr>
                                        <p:cTn id="204" dur="1000" fill="hold"/>
                                        <p:tgtEl>
                                          <p:spTgt spid="157"/>
                                        </p:tgtEl>
                                        <p:attrNameLst>
                                          <p:attrName>ppt_w</p:attrName>
                                        </p:attrNameLst>
                                      </p:cBhvr>
                                      <p:tavLst>
                                        <p:tav tm="0">
                                          <p:val>
                                            <p:strVal val="#ppt_w*0.70"/>
                                          </p:val>
                                        </p:tav>
                                        <p:tav tm="100000">
                                          <p:val>
                                            <p:strVal val="#ppt_w"/>
                                          </p:val>
                                        </p:tav>
                                      </p:tavLst>
                                    </p:anim>
                                    <p:anim calcmode="lin" valueType="num">
                                      <p:cBhvr>
                                        <p:cTn id="205" dur="1000" fill="hold"/>
                                        <p:tgtEl>
                                          <p:spTgt spid="157"/>
                                        </p:tgtEl>
                                        <p:attrNameLst>
                                          <p:attrName>ppt_h</p:attrName>
                                        </p:attrNameLst>
                                      </p:cBhvr>
                                      <p:tavLst>
                                        <p:tav tm="0">
                                          <p:val>
                                            <p:strVal val="#ppt_h"/>
                                          </p:val>
                                        </p:tav>
                                        <p:tav tm="100000">
                                          <p:val>
                                            <p:strVal val="#ppt_h"/>
                                          </p:val>
                                        </p:tav>
                                      </p:tavLst>
                                    </p:anim>
                                    <p:animEffect transition="in" filter="fade">
                                      <p:cBhvr>
                                        <p:cTn id="206" dur="1000"/>
                                        <p:tgtEl>
                                          <p:spTgt spid="157"/>
                                        </p:tgtEl>
                                      </p:cBhvr>
                                    </p:animEffect>
                                  </p:childTnLst>
                                </p:cTn>
                              </p:par>
                              <p:par>
                                <p:cTn id="207" presetID="55" presetClass="entr" presetSubtype="0" fill="hold" grpId="0" nodeType="withEffect">
                                  <p:stCondLst>
                                    <p:cond delay="4000"/>
                                  </p:stCondLst>
                                  <p:childTnLst>
                                    <p:set>
                                      <p:cBhvr>
                                        <p:cTn id="208" dur="1" fill="hold">
                                          <p:stCondLst>
                                            <p:cond delay="0"/>
                                          </p:stCondLst>
                                        </p:cTn>
                                        <p:tgtEl>
                                          <p:spTgt spid="86"/>
                                        </p:tgtEl>
                                        <p:attrNameLst>
                                          <p:attrName>style.visibility</p:attrName>
                                        </p:attrNameLst>
                                      </p:cBhvr>
                                      <p:to>
                                        <p:strVal val="visible"/>
                                      </p:to>
                                    </p:set>
                                    <p:anim calcmode="lin" valueType="num">
                                      <p:cBhvr>
                                        <p:cTn id="209" dur="1000" fill="hold"/>
                                        <p:tgtEl>
                                          <p:spTgt spid="86"/>
                                        </p:tgtEl>
                                        <p:attrNameLst>
                                          <p:attrName>ppt_w</p:attrName>
                                        </p:attrNameLst>
                                      </p:cBhvr>
                                      <p:tavLst>
                                        <p:tav tm="0">
                                          <p:val>
                                            <p:strVal val="#ppt_w*0.70"/>
                                          </p:val>
                                        </p:tav>
                                        <p:tav tm="100000">
                                          <p:val>
                                            <p:strVal val="#ppt_w"/>
                                          </p:val>
                                        </p:tav>
                                      </p:tavLst>
                                    </p:anim>
                                    <p:anim calcmode="lin" valueType="num">
                                      <p:cBhvr>
                                        <p:cTn id="210" dur="1000" fill="hold"/>
                                        <p:tgtEl>
                                          <p:spTgt spid="86"/>
                                        </p:tgtEl>
                                        <p:attrNameLst>
                                          <p:attrName>ppt_h</p:attrName>
                                        </p:attrNameLst>
                                      </p:cBhvr>
                                      <p:tavLst>
                                        <p:tav tm="0">
                                          <p:val>
                                            <p:strVal val="#ppt_h"/>
                                          </p:val>
                                        </p:tav>
                                        <p:tav tm="100000">
                                          <p:val>
                                            <p:strVal val="#ppt_h"/>
                                          </p:val>
                                        </p:tav>
                                      </p:tavLst>
                                    </p:anim>
                                    <p:animEffect transition="in" filter="fade">
                                      <p:cBhvr>
                                        <p:cTn id="211" dur="1000"/>
                                        <p:tgtEl>
                                          <p:spTgt spid="86"/>
                                        </p:tgtEl>
                                      </p:cBhvr>
                                    </p:animEffect>
                                  </p:childTnLst>
                                </p:cTn>
                              </p:par>
                              <p:par>
                                <p:cTn id="212" presetID="55" presetClass="entr" presetSubtype="0" fill="hold" grpId="0" nodeType="withEffect">
                                  <p:stCondLst>
                                    <p:cond delay="4000"/>
                                  </p:stCondLst>
                                  <p:childTnLst>
                                    <p:set>
                                      <p:cBhvr>
                                        <p:cTn id="213" dur="1" fill="hold">
                                          <p:stCondLst>
                                            <p:cond delay="0"/>
                                          </p:stCondLst>
                                        </p:cTn>
                                        <p:tgtEl>
                                          <p:spTgt spid="87"/>
                                        </p:tgtEl>
                                        <p:attrNameLst>
                                          <p:attrName>style.visibility</p:attrName>
                                        </p:attrNameLst>
                                      </p:cBhvr>
                                      <p:to>
                                        <p:strVal val="visible"/>
                                      </p:to>
                                    </p:set>
                                    <p:anim calcmode="lin" valueType="num">
                                      <p:cBhvr>
                                        <p:cTn id="214" dur="1000" fill="hold"/>
                                        <p:tgtEl>
                                          <p:spTgt spid="87"/>
                                        </p:tgtEl>
                                        <p:attrNameLst>
                                          <p:attrName>ppt_w</p:attrName>
                                        </p:attrNameLst>
                                      </p:cBhvr>
                                      <p:tavLst>
                                        <p:tav tm="0">
                                          <p:val>
                                            <p:strVal val="#ppt_w*0.70"/>
                                          </p:val>
                                        </p:tav>
                                        <p:tav tm="100000">
                                          <p:val>
                                            <p:strVal val="#ppt_w"/>
                                          </p:val>
                                        </p:tav>
                                      </p:tavLst>
                                    </p:anim>
                                    <p:anim calcmode="lin" valueType="num">
                                      <p:cBhvr>
                                        <p:cTn id="215" dur="1000" fill="hold"/>
                                        <p:tgtEl>
                                          <p:spTgt spid="87"/>
                                        </p:tgtEl>
                                        <p:attrNameLst>
                                          <p:attrName>ppt_h</p:attrName>
                                        </p:attrNameLst>
                                      </p:cBhvr>
                                      <p:tavLst>
                                        <p:tav tm="0">
                                          <p:val>
                                            <p:strVal val="#ppt_h"/>
                                          </p:val>
                                        </p:tav>
                                        <p:tav tm="100000">
                                          <p:val>
                                            <p:strVal val="#ppt_h"/>
                                          </p:val>
                                        </p:tav>
                                      </p:tavLst>
                                    </p:anim>
                                    <p:animEffect transition="in" filter="fade">
                                      <p:cBhvr>
                                        <p:cTn id="216" dur="1000"/>
                                        <p:tgtEl>
                                          <p:spTgt spid="87"/>
                                        </p:tgtEl>
                                      </p:cBhvr>
                                    </p:animEffect>
                                  </p:childTnLst>
                                </p:cTn>
                              </p:par>
                              <p:par>
                                <p:cTn id="217" presetID="55" presetClass="entr" presetSubtype="0" fill="hold" grpId="0" nodeType="withEffect">
                                  <p:stCondLst>
                                    <p:cond delay="4000"/>
                                  </p:stCondLst>
                                  <p:childTnLst>
                                    <p:set>
                                      <p:cBhvr>
                                        <p:cTn id="218" dur="1" fill="hold">
                                          <p:stCondLst>
                                            <p:cond delay="0"/>
                                          </p:stCondLst>
                                        </p:cTn>
                                        <p:tgtEl>
                                          <p:spTgt spid="88"/>
                                        </p:tgtEl>
                                        <p:attrNameLst>
                                          <p:attrName>style.visibility</p:attrName>
                                        </p:attrNameLst>
                                      </p:cBhvr>
                                      <p:to>
                                        <p:strVal val="visible"/>
                                      </p:to>
                                    </p:set>
                                    <p:anim calcmode="lin" valueType="num">
                                      <p:cBhvr>
                                        <p:cTn id="219" dur="1000" fill="hold"/>
                                        <p:tgtEl>
                                          <p:spTgt spid="88"/>
                                        </p:tgtEl>
                                        <p:attrNameLst>
                                          <p:attrName>ppt_w</p:attrName>
                                        </p:attrNameLst>
                                      </p:cBhvr>
                                      <p:tavLst>
                                        <p:tav tm="0">
                                          <p:val>
                                            <p:strVal val="#ppt_w*0.70"/>
                                          </p:val>
                                        </p:tav>
                                        <p:tav tm="100000">
                                          <p:val>
                                            <p:strVal val="#ppt_w"/>
                                          </p:val>
                                        </p:tav>
                                      </p:tavLst>
                                    </p:anim>
                                    <p:anim calcmode="lin" valueType="num">
                                      <p:cBhvr>
                                        <p:cTn id="220" dur="1000" fill="hold"/>
                                        <p:tgtEl>
                                          <p:spTgt spid="88"/>
                                        </p:tgtEl>
                                        <p:attrNameLst>
                                          <p:attrName>ppt_h</p:attrName>
                                        </p:attrNameLst>
                                      </p:cBhvr>
                                      <p:tavLst>
                                        <p:tav tm="0">
                                          <p:val>
                                            <p:strVal val="#ppt_h"/>
                                          </p:val>
                                        </p:tav>
                                        <p:tav tm="100000">
                                          <p:val>
                                            <p:strVal val="#ppt_h"/>
                                          </p:val>
                                        </p:tav>
                                      </p:tavLst>
                                    </p:anim>
                                    <p:animEffect transition="in" filter="fade">
                                      <p:cBhvr>
                                        <p:cTn id="221" dur="1000"/>
                                        <p:tgtEl>
                                          <p:spTgt spid="88"/>
                                        </p:tgtEl>
                                      </p:cBhvr>
                                    </p:animEffect>
                                  </p:childTnLst>
                                </p:cTn>
                              </p:par>
                              <p:par>
                                <p:cTn id="222" presetID="55" presetClass="entr" presetSubtype="0" fill="hold" nodeType="withEffect">
                                  <p:stCondLst>
                                    <p:cond delay="4000"/>
                                  </p:stCondLst>
                                  <p:childTnLst>
                                    <p:set>
                                      <p:cBhvr>
                                        <p:cTn id="223" dur="1" fill="hold">
                                          <p:stCondLst>
                                            <p:cond delay="0"/>
                                          </p:stCondLst>
                                        </p:cTn>
                                        <p:tgtEl>
                                          <p:spTgt spid="162"/>
                                        </p:tgtEl>
                                        <p:attrNameLst>
                                          <p:attrName>style.visibility</p:attrName>
                                        </p:attrNameLst>
                                      </p:cBhvr>
                                      <p:to>
                                        <p:strVal val="visible"/>
                                      </p:to>
                                    </p:set>
                                    <p:anim calcmode="lin" valueType="num">
                                      <p:cBhvr>
                                        <p:cTn id="224" dur="1000" fill="hold"/>
                                        <p:tgtEl>
                                          <p:spTgt spid="162"/>
                                        </p:tgtEl>
                                        <p:attrNameLst>
                                          <p:attrName>ppt_w</p:attrName>
                                        </p:attrNameLst>
                                      </p:cBhvr>
                                      <p:tavLst>
                                        <p:tav tm="0">
                                          <p:val>
                                            <p:strVal val="#ppt_w*0.70"/>
                                          </p:val>
                                        </p:tav>
                                        <p:tav tm="100000">
                                          <p:val>
                                            <p:strVal val="#ppt_w"/>
                                          </p:val>
                                        </p:tav>
                                      </p:tavLst>
                                    </p:anim>
                                    <p:anim calcmode="lin" valueType="num">
                                      <p:cBhvr>
                                        <p:cTn id="225" dur="1000" fill="hold"/>
                                        <p:tgtEl>
                                          <p:spTgt spid="162"/>
                                        </p:tgtEl>
                                        <p:attrNameLst>
                                          <p:attrName>ppt_h</p:attrName>
                                        </p:attrNameLst>
                                      </p:cBhvr>
                                      <p:tavLst>
                                        <p:tav tm="0">
                                          <p:val>
                                            <p:strVal val="#ppt_h"/>
                                          </p:val>
                                        </p:tav>
                                        <p:tav tm="100000">
                                          <p:val>
                                            <p:strVal val="#ppt_h"/>
                                          </p:val>
                                        </p:tav>
                                      </p:tavLst>
                                    </p:anim>
                                    <p:animEffect transition="in" filter="fade">
                                      <p:cBhvr>
                                        <p:cTn id="226" dur="1000"/>
                                        <p:tgtEl>
                                          <p:spTgt spid="162"/>
                                        </p:tgtEl>
                                      </p:cBhvr>
                                    </p:animEffect>
                                  </p:childTnLst>
                                </p:cTn>
                              </p:par>
                              <p:par>
                                <p:cTn id="227" presetID="55" presetClass="entr" presetSubtype="0" fill="hold" nodeType="withEffect">
                                  <p:stCondLst>
                                    <p:cond delay="4000"/>
                                  </p:stCondLst>
                                  <p:childTnLst>
                                    <p:set>
                                      <p:cBhvr>
                                        <p:cTn id="228" dur="1" fill="hold">
                                          <p:stCondLst>
                                            <p:cond delay="0"/>
                                          </p:stCondLst>
                                        </p:cTn>
                                        <p:tgtEl>
                                          <p:spTgt spid="165"/>
                                        </p:tgtEl>
                                        <p:attrNameLst>
                                          <p:attrName>style.visibility</p:attrName>
                                        </p:attrNameLst>
                                      </p:cBhvr>
                                      <p:to>
                                        <p:strVal val="visible"/>
                                      </p:to>
                                    </p:set>
                                    <p:anim calcmode="lin" valueType="num">
                                      <p:cBhvr>
                                        <p:cTn id="229" dur="1000" fill="hold"/>
                                        <p:tgtEl>
                                          <p:spTgt spid="165"/>
                                        </p:tgtEl>
                                        <p:attrNameLst>
                                          <p:attrName>ppt_w</p:attrName>
                                        </p:attrNameLst>
                                      </p:cBhvr>
                                      <p:tavLst>
                                        <p:tav tm="0">
                                          <p:val>
                                            <p:strVal val="#ppt_w*0.70"/>
                                          </p:val>
                                        </p:tav>
                                        <p:tav tm="100000">
                                          <p:val>
                                            <p:strVal val="#ppt_w"/>
                                          </p:val>
                                        </p:tav>
                                      </p:tavLst>
                                    </p:anim>
                                    <p:anim calcmode="lin" valueType="num">
                                      <p:cBhvr>
                                        <p:cTn id="230" dur="1000" fill="hold"/>
                                        <p:tgtEl>
                                          <p:spTgt spid="165"/>
                                        </p:tgtEl>
                                        <p:attrNameLst>
                                          <p:attrName>ppt_h</p:attrName>
                                        </p:attrNameLst>
                                      </p:cBhvr>
                                      <p:tavLst>
                                        <p:tav tm="0">
                                          <p:val>
                                            <p:strVal val="#ppt_h"/>
                                          </p:val>
                                        </p:tav>
                                        <p:tav tm="100000">
                                          <p:val>
                                            <p:strVal val="#ppt_h"/>
                                          </p:val>
                                        </p:tav>
                                      </p:tavLst>
                                    </p:anim>
                                    <p:animEffect transition="in" filter="fade">
                                      <p:cBhvr>
                                        <p:cTn id="231" dur="1000"/>
                                        <p:tgtEl>
                                          <p:spTgt spid="165"/>
                                        </p:tgtEl>
                                      </p:cBhvr>
                                    </p:animEffect>
                                  </p:childTnLst>
                                </p:cTn>
                              </p:par>
                              <p:par>
                                <p:cTn id="232" presetID="55" presetClass="entr" presetSubtype="0" fill="hold" nodeType="withEffect">
                                  <p:stCondLst>
                                    <p:cond delay="4000"/>
                                  </p:stCondLst>
                                  <p:childTnLst>
                                    <p:set>
                                      <p:cBhvr>
                                        <p:cTn id="233" dur="1" fill="hold">
                                          <p:stCondLst>
                                            <p:cond delay="0"/>
                                          </p:stCondLst>
                                        </p:cTn>
                                        <p:tgtEl>
                                          <p:spTgt spid="168"/>
                                        </p:tgtEl>
                                        <p:attrNameLst>
                                          <p:attrName>style.visibility</p:attrName>
                                        </p:attrNameLst>
                                      </p:cBhvr>
                                      <p:to>
                                        <p:strVal val="visible"/>
                                      </p:to>
                                    </p:set>
                                    <p:anim calcmode="lin" valueType="num">
                                      <p:cBhvr>
                                        <p:cTn id="234" dur="1000" fill="hold"/>
                                        <p:tgtEl>
                                          <p:spTgt spid="168"/>
                                        </p:tgtEl>
                                        <p:attrNameLst>
                                          <p:attrName>ppt_w</p:attrName>
                                        </p:attrNameLst>
                                      </p:cBhvr>
                                      <p:tavLst>
                                        <p:tav tm="0">
                                          <p:val>
                                            <p:strVal val="#ppt_w*0.70"/>
                                          </p:val>
                                        </p:tav>
                                        <p:tav tm="100000">
                                          <p:val>
                                            <p:strVal val="#ppt_w"/>
                                          </p:val>
                                        </p:tav>
                                      </p:tavLst>
                                    </p:anim>
                                    <p:anim calcmode="lin" valueType="num">
                                      <p:cBhvr>
                                        <p:cTn id="235" dur="1000" fill="hold"/>
                                        <p:tgtEl>
                                          <p:spTgt spid="168"/>
                                        </p:tgtEl>
                                        <p:attrNameLst>
                                          <p:attrName>ppt_h</p:attrName>
                                        </p:attrNameLst>
                                      </p:cBhvr>
                                      <p:tavLst>
                                        <p:tav tm="0">
                                          <p:val>
                                            <p:strVal val="#ppt_h"/>
                                          </p:val>
                                        </p:tav>
                                        <p:tav tm="100000">
                                          <p:val>
                                            <p:strVal val="#ppt_h"/>
                                          </p:val>
                                        </p:tav>
                                      </p:tavLst>
                                    </p:anim>
                                    <p:animEffect transition="in" filter="fade">
                                      <p:cBhvr>
                                        <p:cTn id="236" dur="1000"/>
                                        <p:tgtEl>
                                          <p:spTgt spid="168"/>
                                        </p:tgtEl>
                                      </p:cBhvr>
                                    </p:animEffect>
                                  </p:childTnLst>
                                </p:cTn>
                              </p:par>
                              <p:par>
                                <p:cTn id="237" presetID="55" presetClass="entr" presetSubtype="0" fill="hold" nodeType="withEffect">
                                  <p:stCondLst>
                                    <p:cond delay="4000"/>
                                  </p:stCondLst>
                                  <p:childTnLst>
                                    <p:set>
                                      <p:cBhvr>
                                        <p:cTn id="238" dur="1" fill="hold">
                                          <p:stCondLst>
                                            <p:cond delay="0"/>
                                          </p:stCondLst>
                                        </p:cTn>
                                        <p:tgtEl>
                                          <p:spTgt spid="172"/>
                                        </p:tgtEl>
                                        <p:attrNameLst>
                                          <p:attrName>style.visibility</p:attrName>
                                        </p:attrNameLst>
                                      </p:cBhvr>
                                      <p:to>
                                        <p:strVal val="visible"/>
                                      </p:to>
                                    </p:set>
                                    <p:anim calcmode="lin" valueType="num">
                                      <p:cBhvr>
                                        <p:cTn id="239" dur="1000" fill="hold"/>
                                        <p:tgtEl>
                                          <p:spTgt spid="172"/>
                                        </p:tgtEl>
                                        <p:attrNameLst>
                                          <p:attrName>ppt_w</p:attrName>
                                        </p:attrNameLst>
                                      </p:cBhvr>
                                      <p:tavLst>
                                        <p:tav tm="0">
                                          <p:val>
                                            <p:strVal val="#ppt_w*0.70"/>
                                          </p:val>
                                        </p:tav>
                                        <p:tav tm="100000">
                                          <p:val>
                                            <p:strVal val="#ppt_w"/>
                                          </p:val>
                                        </p:tav>
                                      </p:tavLst>
                                    </p:anim>
                                    <p:anim calcmode="lin" valueType="num">
                                      <p:cBhvr>
                                        <p:cTn id="240" dur="1000" fill="hold"/>
                                        <p:tgtEl>
                                          <p:spTgt spid="172"/>
                                        </p:tgtEl>
                                        <p:attrNameLst>
                                          <p:attrName>ppt_h</p:attrName>
                                        </p:attrNameLst>
                                      </p:cBhvr>
                                      <p:tavLst>
                                        <p:tav tm="0">
                                          <p:val>
                                            <p:strVal val="#ppt_h"/>
                                          </p:val>
                                        </p:tav>
                                        <p:tav tm="100000">
                                          <p:val>
                                            <p:strVal val="#ppt_h"/>
                                          </p:val>
                                        </p:tav>
                                      </p:tavLst>
                                    </p:anim>
                                    <p:animEffect transition="in" filter="fade">
                                      <p:cBhvr>
                                        <p:cTn id="241" dur="1000"/>
                                        <p:tgtEl>
                                          <p:spTgt spid="172"/>
                                        </p:tgtEl>
                                      </p:cBhvr>
                                    </p:animEffect>
                                  </p:childTnLst>
                                </p:cTn>
                              </p:par>
                              <p:par>
                                <p:cTn id="242" presetID="55" presetClass="entr" presetSubtype="0" fill="hold" nodeType="withEffect">
                                  <p:stCondLst>
                                    <p:cond delay="4000"/>
                                  </p:stCondLst>
                                  <p:childTnLst>
                                    <p:set>
                                      <p:cBhvr>
                                        <p:cTn id="243" dur="1" fill="hold">
                                          <p:stCondLst>
                                            <p:cond delay="0"/>
                                          </p:stCondLst>
                                        </p:cTn>
                                        <p:tgtEl>
                                          <p:spTgt spid="175"/>
                                        </p:tgtEl>
                                        <p:attrNameLst>
                                          <p:attrName>style.visibility</p:attrName>
                                        </p:attrNameLst>
                                      </p:cBhvr>
                                      <p:to>
                                        <p:strVal val="visible"/>
                                      </p:to>
                                    </p:set>
                                    <p:anim calcmode="lin" valueType="num">
                                      <p:cBhvr>
                                        <p:cTn id="244" dur="1000" fill="hold"/>
                                        <p:tgtEl>
                                          <p:spTgt spid="175"/>
                                        </p:tgtEl>
                                        <p:attrNameLst>
                                          <p:attrName>ppt_w</p:attrName>
                                        </p:attrNameLst>
                                      </p:cBhvr>
                                      <p:tavLst>
                                        <p:tav tm="0">
                                          <p:val>
                                            <p:strVal val="#ppt_w*0.70"/>
                                          </p:val>
                                        </p:tav>
                                        <p:tav tm="100000">
                                          <p:val>
                                            <p:strVal val="#ppt_w"/>
                                          </p:val>
                                        </p:tav>
                                      </p:tavLst>
                                    </p:anim>
                                    <p:anim calcmode="lin" valueType="num">
                                      <p:cBhvr>
                                        <p:cTn id="245" dur="1000" fill="hold"/>
                                        <p:tgtEl>
                                          <p:spTgt spid="175"/>
                                        </p:tgtEl>
                                        <p:attrNameLst>
                                          <p:attrName>ppt_h</p:attrName>
                                        </p:attrNameLst>
                                      </p:cBhvr>
                                      <p:tavLst>
                                        <p:tav tm="0">
                                          <p:val>
                                            <p:strVal val="#ppt_h"/>
                                          </p:val>
                                        </p:tav>
                                        <p:tav tm="100000">
                                          <p:val>
                                            <p:strVal val="#ppt_h"/>
                                          </p:val>
                                        </p:tav>
                                      </p:tavLst>
                                    </p:anim>
                                    <p:animEffect transition="in" filter="fade">
                                      <p:cBhvr>
                                        <p:cTn id="246" dur="1000"/>
                                        <p:tgtEl>
                                          <p:spTgt spid="175"/>
                                        </p:tgtEl>
                                      </p:cBhvr>
                                    </p:animEffect>
                                  </p:childTnLst>
                                </p:cTn>
                              </p:par>
                              <p:par>
                                <p:cTn id="247" presetID="55" presetClass="entr" presetSubtype="0" fill="hold" nodeType="withEffect">
                                  <p:stCondLst>
                                    <p:cond delay="4000"/>
                                  </p:stCondLst>
                                  <p:childTnLst>
                                    <p:set>
                                      <p:cBhvr>
                                        <p:cTn id="248" dur="1" fill="hold">
                                          <p:stCondLst>
                                            <p:cond delay="0"/>
                                          </p:stCondLst>
                                        </p:cTn>
                                        <p:tgtEl>
                                          <p:spTgt spid="2086"/>
                                        </p:tgtEl>
                                        <p:attrNameLst>
                                          <p:attrName>style.visibility</p:attrName>
                                        </p:attrNameLst>
                                      </p:cBhvr>
                                      <p:to>
                                        <p:strVal val="visible"/>
                                      </p:to>
                                    </p:set>
                                    <p:anim calcmode="lin" valueType="num">
                                      <p:cBhvr>
                                        <p:cTn id="249" dur="1000" fill="hold"/>
                                        <p:tgtEl>
                                          <p:spTgt spid="2086"/>
                                        </p:tgtEl>
                                        <p:attrNameLst>
                                          <p:attrName>ppt_w</p:attrName>
                                        </p:attrNameLst>
                                      </p:cBhvr>
                                      <p:tavLst>
                                        <p:tav tm="0">
                                          <p:val>
                                            <p:strVal val="#ppt_w*0.70"/>
                                          </p:val>
                                        </p:tav>
                                        <p:tav tm="100000">
                                          <p:val>
                                            <p:strVal val="#ppt_w"/>
                                          </p:val>
                                        </p:tav>
                                      </p:tavLst>
                                    </p:anim>
                                    <p:anim calcmode="lin" valueType="num">
                                      <p:cBhvr>
                                        <p:cTn id="250" dur="1000" fill="hold"/>
                                        <p:tgtEl>
                                          <p:spTgt spid="2086"/>
                                        </p:tgtEl>
                                        <p:attrNameLst>
                                          <p:attrName>ppt_h</p:attrName>
                                        </p:attrNameLst>
                                      </p:cBhvr>
                                      <p:tavLst>
                                        <p:tav tm="0">
                                          <p:val>
                                            <p:strVal val="#ppt_h"/>
                                          </p:val>
                                        </p:tav>
                                        <p:tav tm="100000">
                                          <p:val>
                                            <p:strVal val="#ppt_h"/>
                                          </p:val>
                                        </p:tav>
                                      </p:tavLst>
                                    </p:anim>
                                    <p:animEffect transition="in" filter="fade">
                                      <p:cBhvr>
                                        <p:cTn id="251" dur="1000"/>
                                        <p:tgtEl>
                                          <p:spTgt spid="2086"/>
                                        </p:tgtEl>
                                      </p:cBhvr>
                                    </p:animEffect>
                                  </p:childTnLst>
                                </p:cTn>
                              </p:par>
                              <p:par>
                                <p:cTn id="252" presetID="55" presetClass="entr" presetSubtype="0" fill="hold" grpId="0" nodeType="withEffect">
                                  <p:stCondLst>
                                    <p:cond delay="4750"/>
                                  </p:stCondLst>
                                  <p:childTnLst>
                                    <p:set>
                                      <p:cBhvr>
                                        <p:cTn id="253" dur="1" fill="hold">
                                          <p:stCondLst>
                                            <p:cond delay="0"/>
                                          </p:stCondLst>
                                        </p:cTn>
                                        <p:tgtEl>
                                          <p:spTgt spid="96"/>
                                        </p:tgtEl>
                                        <p:attrNameLst>
                                          <p:attrName>style.visibility</p:attrName>
                                        </p:attrNameLst>
                                      </p:cBhvr>
                                      <p:to>
                                        <p:strVal val="visible"/>
                                      </p:to>
                                    </p:set>
                                    <p:anim calcmode="lin" valueType="num">
                                      <p:cBhvr>
                                        <p:cTn id="254" dur="1000" fill="hold"/>
                                        <p:tgtEl>
                                          <p:spTgt spid="96"/>
                                        </p:tgtEl>
                                        <p:attrNameLst>
                                          <p:attrName>ppt_w</p:attrName>
                                        </p:attrNameLst>
                                      </p:cBhvr>
                                      <p:tavLst>
                                        <p:tav tm="0">
                                          <p:val>
                                            <p:strVal val="#ppt_w*0.70"/>
                                          </p:val>
                                        </p:tav>
                                        <p:tav tm="100000">
                                          <p:val>
                                            <p:strVal val="#ppt_w"/>
                                          </p:val>
                                        </p:tav>
                                      </p:tavLst>
                                    </p:anim>
                                    <p:anim calcmode="lin" valueType="num">
                                      <p:cBhvr>
                                        <p:cTn id="255" dur="1000" fill="hold"/>
                                        <p:tgtEl>
                                          <p:spTgt spid="96"/>
                                        </p:tgtEl>
                                        <p:attrNameLst>
                                          <p:attrName>ppt_h</p:attrName>
                                        </p:attrNameLst>
                                      </p:cBhvr>
                                      <p:tavLst>
                                        <p:tav tm="0">
                                          <p:val>
                                            <p:strVal val="#ppt_h"/>
                                          </p:val>
                                        </p:tav>
                                        <p:tav tm="100000">
                                          <p:val>
                                            <p:strVal val="#ppt_h"/>
                                          </p:val>
                                        </p:tav>
                                      </p:tavLst>
                                    </p:anim>
                                    <p:animEffect transition="in" filter="fade">
                                      <p:cBhvr>
                                        <p:cTn id="256" dur="1000"/>
                                        <p:tgtEl>
                                          <p:spTgt spid="96"/>
                                        </p:tgtEl>
                                      </p:cBhvr>
                                    </p:animEffect>
                                  </p:childTnLst>
                                </p:cTn>
                              </p:par>
                              <p:par>
                                <p:cTn id="257" presetID="55" presetClass="entr" presetSubtype="0" fill="hold" grpId="0" nodeType="withEffect">
                                  <p:stCondLst>
                                    <p:cond delay="4750"/>
                                  </p:stCondLst>
                                  <p:childTnLst>
                                    <p:set>
                                      <p:cBhvr>
                                        <p:cTn id="258" dur="1" fill="hold">
                                          <p:stCondLst>
                                            <p:cond delay="0"/>
                                          </p:stCondLst>
                                        </p:cTn>
                                        <p:tgtEl>
                                          <p:spTgt spid="97"/>
                                        </p:tgtEl>
                                        <p:attrNameLst>
                                          <p:attrName>style.visibility</p:attrName>
                                        </p:attrNameLst>
                                      </p:cBhvr>
                                      <p:to>
                                        <p:strVal val="visible"/>
                                      </p:to>
                                    </p:set>
                                    <p:anim calcmode="lin" valueType="num">
                                      <p:cBhvr>
                                        <p:cTn id="259" dur="1000" fill="hold"/>
                                        <p:tgtEl>
                                          <p:spTgt spid="97"/>
                                        </p:tgtEl>
                                        <p:attrNameLst>
                                          <p:attrName>ppt_w</p:attrName>
                                        </p:attrNameLst>
                                      </p:cBhvr>
                                      <p:tavLst>
                                        <p:tav tm="0">
                                          <p:val>
                                            <p:strVal val="#ppt_w*0.70"/>
                                          </p:val>
                                        </p:tav>
                                        <p:tav tm="100000">
                                          <p:val>
                                            <p:strVal val="#ppt_w"/>
                                          </p:val>
                                        </p:tav>
                                      </p:tavLst>
                                    </p:anim>
                                    <p:anim calcmode="lin" valueType="num">
                                      <p:cBhvr>
                                        <p:cTn id="260" dur="1000" fill="hold"/>
                                        <p:tgtEl>
                                          <p:spTgt spid="97"/>
                                        </p:tgtEl>
                                        <p:attrNameLst>
                                          <p:attrName>ppt_h</p:attrName>
                                        </p:attrNameLst>
                                      </p:cBhvr>
                                      <p:tavLst>
                                        <p:tav tm="0">
                                          <p:val>
                                            <p:strVal val="#ppt_h"/>
                                          </p:val>
                                        </p:tav>
                                        <p:tav tm="100000">
                                          <p:val>
                                            <p:strVal val="#ppt_h"/>
                                          </p:val>
                                        </p:tav>
                                      </p:tavLst>
                                    </p:anim>
                                    <p:animEffect transition="in" filter="fade">
                                      <p:cBhvr>
                                        <p:cTn id="261" dur="1000"/>
                                        <p:tgtEl>
                                          <p:spTgt spid="97"/>
                                        </p:tgtEl>
                                      </p:cBhvr>
                                    </p:animEffect>
                                  </p:childTnLst>
                                </p:cTn>
                              </p:par>
                              <p:par>
                                <p:cTn id="262" presetID="55" presetClass="entr" presetSubtype="0" fill="hold" grpId="0" nodeType="withEffect">
                                  <p:stCondLst>
                                    <p:cond delay="4750"/>
                                  </p:stCondLst>
                                  <p:childTnLst>
                                    <p:set>
                                      <p:cBhvr>
                                        <p:cTn id="263" dur="1" fill="hold">
                                          <p:stCondLst>
                                            <p:cond delay="0"/>
                                          </p:stCondLst>
                                        </p:cTn>
                                        <p:tgtEl>
                                          <p:spTgt spid="98"/>
                                        </p:tgtEl>
                                        <p:attrNameLst>
                                          <p:attrName>style.visibility</p:attrName>
                                        </p:attrNameLst>
                                      </p:cBhvr>
                                      <p:to>
                                        <p:strVal val="visible"/>
                                      </p:to>
                                    </p:set>
                                    <p:anim calcmode="lin" valueType="num">
                                      <p:cBhvr>
                                        <p:cTn id="264" dur="1000" fill="hold"/>
                                        <p:tgtEl>
                                          <p:spTgt spid="98"/>
                                        </p:tgtEl>
                                        <p:attrNameLst>
                                          <p:attrName>ppt_w</p:attrName>
                                        </p:attrNameLst>
                                      </p:cBhvr>
                                      <p:tavLst>
                                        <p:tav tm="0">
                                          <p:val>
                                            <p:strVal val="#ppt_w*0.70"/>
                                          </p:val>
                                        </p:tav>
                                        <p:tav tm="100000">
                                          <p:val>
                                            <p:strVal val="#ppt_w"/>
                                          </p:val>
                                        </p:tav>
                                      </p:tavLst>
                                    </p:anim>
                                    <p:anim calcmode="lin" valueType="num">
                                      <p:cBhvr>
                                        <p:cTn id="265" dur="1000" fill="hold"/>
                                        <p:tgtEl>
                                          <p:spTgt spid="98"/>
                                        </p:tgtEl>
                                        <p:attrNameLst>
                                          <p:attrName>ppt_h</p:attrName>
                                        </p:attrNameLst>
                                      </p:cBhvr>
                                      <p:tavLst>
                                        <p:tav tm="0">
                                          <p:val>
                                            <p:strVal val="#ppt_h"/>
                                          </p:val>
                                        </p:tav>
                                        <p:tav tm="100000">
                                          <p:val>
                                            <p:strVal val="#ppt_h"/>
                                          </p:val>
                                        </p:tav>
                                      </p:tavLst>
                                    </p:anim>
                                    <p:animEffect transition="in" filter="fade">
                                      <p:cBhvr>
                                        <p:cTn id="266" dur="1000"/>
                                        <p:tgtEl>
                                          <p:spTgt spid="98"/>
                                        </p:tgtEl>
                                      </p:cBhvr>
                                    </p:animEffect>
                                  </p:childTnLst>
                                </p:cTn>
                              </p:par>
                              <p:par>
                                <p:cTn id="267" presetID="55" presetClass="entr" presetSubtype="0" fill="hold" grpId="0" nodeType="withEffect">
                                  <p:stCondLst>
                                    <p:cond delay="4750"/>
                                  </p:stCondLst>
                                  <p:childTnLst>
                                    <p:set>
                                      <p:cBhvr>
                                        <p:cTn id="268" dur="1" fill="hold">
                                          <p:stCondLst>
                                            <p:cond delay="0"/>
                                          </p:stCondLst>
                                        </p:cTn>
                                        <p:tgtEl>
                                          <p:spTgt spid="99"/>
                                        </p:tgtEl>
                                        <p:attrNameLst>
                                          <p:attrName>style.visibility</p:attrName>
                                        </p:attrNameLst>
                                      </p:cBhvr>
                                      <p:to>
                                        <p:strVal val="visible"/>
                                      </p:to>
                                    </p:set>
                                    <p:anim calcmode="lin" valueType="num">
                                      <p:cBhvr>
                                        <p:cTn id="269" dur="1000" fill="hold"/>
                                        <p:tgtEl>
                                          <p:spTgt spid="99"/>
                                        </p:tgtEl>
                                        <p:attrNameLst>
                                          <p:attrName>ppt_w</p:attrName>
                                        </p:attrNameLst>
                                      </p:cBhvr>
                                      <p:tavLst>
                                        <p:tav tm="0">
                                          <p:val>
                                            <p:strVal val="#ppt_w*0.70"/>
                                          </p:val>
                                        </p:tav>
                                        <p:tav tm="100000">
                                          <p:val>
                                            <p:strVal val="#ppt_w"/>
                                          </p:val>
                                        </p:tav>
                                      </p:tavLst>
                                    </p:anim>
                                    <p:anim calcmode="lin" valueType="num">
                                      <p:cBhvr>
                                        <p:cTn id="270" dur="1000" fill="hold"/>
                                        <p:tgtEl>
                                          <p:spTgt spid="99"/>
                                        </p:tgtEl>
                                        <p:attrNameLst>
                                          <p:attrName>ppt_h</p:attrName>
                                        </p:attrNameLst>
                                      </p:cBhvr>
                                      <p:tavLst>
                                        <p:tav tm="0">
                                          <p:val>
                                            <p:strVal val="#ppt_h"/>
                                          </p:val>
                                        </p:tav>
                                        <p:tav tm="100000">
                                          <p:val>
                                            <p:strVal val="#ppt_h"/>
                                          </p:val>
                                        </p:tav>
                                      </p:tavLst>
                                    </p:anim>
                                    <p:animEffect transition="in" filter="fade">
                                      <p:cBhvr>
                                        <p:cTn id="271" dur="1000"/>
                                        <p:tgtEl>
                                          <p:spTgt spid="99"/>
                                        </p:tgtEl>
                                      </p:cBhvr>
                                    </p:animEffect>
                                  </p:childTnLst>
                                </p:cTn>
                              </p:par>
                              <p:par>
                                <p:cTn id="272" presetID="55" presetClass="entr" presetSubtype="0" fill="hold" nodeType="withEffect">
                                  <p:stCondLst>
                                    <p:cond delay="4750"/>
                                  </p:stCondLst>
                                  <p:childTnLst>
                                    <p:set>
                                      <p:cBhvr>
                                        <p:cTn id="273" dur="1" fill="hold">
                                          <p:stCondLst>
                                            <p:cond delay="0"/>
                                          </p:stCondLst>
                                        </p:cTn>
                                        <p:tgtEl>
                                          <p:spTgt spid="2088"/>
                                        </p:tgtEl>
                                        <p:attrNameLst>
                                          <p:attrName>style.visibility</p:attrName>
                                        </p:attrNameLst>
                                      </p:cBhvr>
                                      <p:to>
                                        <p:strVal val="visible"/>
                                      </p:to>
                                    </p:set>
                                    <p:anim calcmode="lin" valueType="num">
                                      <p:cBhvr>
                                        <p:cTn id="274" dur="1000" fill="hold"/>
                                        <p:tgtEl>
                                          <p:spTgt spid="2088"/>
                                        </p:tgtEl>
                                        <p:attrNameLst>
                                          <p:attrName>ppt_w</p:attrName>
                                        </p:attrNameLst>
                                      </p:cBhvr>
                                      <p:tavLst>
                                        <p:tav tm="0">
                                          <p:val>
                                            <p:strVal val="#ppt_w*0.70"/>
                                          </p:val>
                                        </p:tav>
                                        <p:tav tm="100000">
                                          <p:val>
                                            <p:strVal val="#ppt_w"/>
                                          </p:val>
                                        </p:tav>
                                      </p:tavLst>
                                    </p:anim>
                                    <p:anim calcmode="lin" valueType="num">
                                      <p:cBhvr>
                                        <p:cTn id="275" dur="1000" fill="hold"/>
                                        <p:tgtEl>
                                          <p:spTgt spid="2088"/>
                                        </p:tgtEl>
                                        <p:attrNameLst>
                                          <p:attrName>ppt_h</p:attrName>
                                        </p:attrNameLst>
                                      </p:cBhvr>
                                      <p:tavLst>
                                        <p:tav tm="0">
                                          <p:val>
                                            <p:strVal val="#ppt_h"/>
                                          </p:val>
                                        </p:tav>
                                        <p:tav tm="100000">
                                          <p:val>
                                            <p:strVal val="#ppt_h"/>
                                          </p:val>
                                        </p:tav>
                                      </p:tavLst>
                                    </p:anim>
                                    <p:animEffect transition="in" filter="fade">
                                      <p:cBhvr>
                                        <p:cTn id="276" dur="1000"/>
                                        <p:tgtEl>
                                          <p:spTgt spid="2088"/>
                                        </p:tgtEl>
                                      </p:cBhvr>
                                    </p:animEffect>
                                  </p:childTnLst>
                                </p:cTn>
                              </p:par>
                              <p:par>
                                <p:cTn id="277" presetID="55" presetClass="entr" presetSubtype="0" fill="hold" nodeType="withEffect">
                                  <p:stCondLst>
                                    <p:cond delay="4750"/>
                                  </p:stCondLst>
                                  <p:childTnLst>
                                    <p:set>
                                      <p:cBhvr>
                                        <p:cTn id="278" dur="1" fill="hold">
                                          <p:stCondLst>
                                            <p:cond delay="0"/>
                                          </p:stCondLst>
                                        </p:cTn>
                                        <p:tgtEl>
                                          <p:spTgt spid="182"/>
                                        </p:tgtEl>
                                        <p:attrNameLst>
                                          <p:attrName>style.visibility</p:attrName>
                                        </p:attrNameLst>
                                      </p:cBhvr>
                                      <p:to>
                                        <p:strVal val="visible"/>
                                      </p:to>
                                    </p:set>
                                    <p:anim calcmode="lin" valueType="num">
                                      <p:cBhvr>
                                        <p:cTn id="279" dur="1000" fill="hold"/>
                                        <p:tgtEl>
                                          <p:spTgt spid="182"/>
                                        </p:tgtEl>
                                        <p:attrNameLst>
                                          <p:attrName>ppt_w</p:attrName>
                                        </p:attrNameLst>
                                      </p:cBhvr>
                                      <p:tavLst>
                                        <p:tav tm="0">
                                          <p:val>
                                            <p:strVal val="#ppt_w*0.70"/>
                                          </p:val>
                                        </p:tav>
                                        <p:tav tm="100000">
                                          <p:val>
                                            <p:strVal val="#ppt_w"/>
                                          </p:val>
                                        </p:tav>
                                      </p:tavLst>
                                    </p:anim>
                                    <p:anim calcmode="lin" valueType="num">
                                      <p:cBhvr>
                                        <p:cTn id="280" dur="1000" fill="hold"/>
                                        <p:tgtEl>
                                          <p:spTgt spid="182"/>
                                        </p:tgtEl>
                                        <p:attrNameLst>
                                          <p:attrName>ppt_h</p:attrName>
                                        </p:attrNameLst>
                                      </p:cBhvr>
                                      <p:tavLst>
                                        <p:tav tm="0">
                                          <p:val>
                                            <p:strVal val="#ppt_h"/>
                                          </p:val>
                                        </p:tav>
                                        <p:tav tm="100000">
                                          <p:val>
                                            <p:strVal val="#ppt_h"/>
                                          </p:val>
                                        </p:tav>
                                      </p:tavLst>
                                    </p:anim>
                                    <p:animEffect transition="in" filter="fade">
                                      <p:cBhvr>
                                        <p:cTn id="281" dur="1000"/>
                                        <p:tgtEl>
                                          <p:spTgt spid="182"/>
                                        </p:tgtEl>
                                      </p:cBhvr>
                                    </p:animEffect>
                                  </p:childTnLst>
                                </p:cTn>
                              </p:par>
                              <p:par>
                                <p:cTn id="282" presetID="12" presetClass="entr" presetSubtype="4" fill="hold" grpId="0" nodeType="withEffect">
                                  <p:stCondLst>
                                    <p:cond delay="0"/>
                                  </p:stCondLst>
                                  <p:childTnLst>
                                    <p:set>
                                      <p:cBhvr>
                                        <p:cTn id="283" dur="1" fill="hold">
                                          <p:stCondLst>
                                            <p:cond delay="0"/>
                                          </p:stCondLst>
                                        </p:cTn>
                                        <p:tgtEl>
                                          <p:spTgt spid="3"/>
                                        </p:tgtEl>
                                        <p:attrNameLst>
                                          <p:attrName>style.visibility</p:attrName>
                                        </p:attrNameLst>
                                      </p:cBhvr>
                                      <p:to>
                                        <p:strVal val="visible"/>
                                      </p:to>
                                    </p:set>
                                    <p:anim calcmode="lin" valueType="num">
                                      <p:cBhvr additive="base">
                                        <p:cTn id="284" dur="1000"/>
                                        <p:tgtEl>
                                          <p:spTgt spid="3"/>
                                        </p:tgtEl>
                                        <p:attrNameLst>
                                          <p:attrName>ppt_y</p:attrName>
                                        </p:attrNameLst>
                                      </p:cBhvr>
                                      <p:tavLst>
                                        <p:tav tm="0">
                                          <p:val>
                                            <p:strVal val="#ppt_y+#ppt_h*1.125000"/>
                                          </p:val>
                                        </p:tav>
                                        <p:tav tm="100000">
                                          <p:val>
                                            <p:strVal val="#ppt_y"/>
                                          </p:val>
                                        </p:tav>
                                      </p:tavLst>
                                    </p:anim>
                                    <p:animEffect transition="in" filter="wipe(up)">
                                      <p:cBhvr>
                                        <p:cTn id="28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14" grpId="0"/>
      <p:bldP spid="16" grpId="0"/>
      <p:bldP spid="17" grpId="0"/>
      <p:bldP spid="18" grpId="0"/>
      <p:bldP spid="19" grpId="0"/>
      <p:bldP spid="20" grpId="0"/>
      <p:bldP spid="15" grpId="0" animBg="1"/>
      <p:bldP spid="23" grpId="0" animBg="1"/>
      <p:bldP spid="38" grpId="0" animBg="1"/>
      <p:bldP spid="39" grpId="0" animBg="1"/>
      <p:bldP spid="42" grpId="0" animBg="1"/>
      <p:bldP spid="44" grpId="0" animBg="1"/>
      <p:bldP spid="46" grpId="0" animBg="1"/>
      <p:bldP spid="47" grpId="0" animBg="1"/>
      <p:bldP spid="52" grpId="0" animBg="1"/>
      <p:bldP spid="73" grpId="0" animBg="1"/>
      <p:bldP spid="86" grpId="0" animBg="1"/>
      <p:bldP spid="87" grpId="0" animBg="1"/>
      <p:bldP spid="88" grpId="0" animBg="1"/>
      <p:bldP spid="96" grpId="0" animBg="1"/>
      <p:bldP spid="97" grpId="0" animBg="1"/>
      <p:bldP spid="98" grpId="0" animBg="1"/>
      <p:bldP spid="99" grpId="0" animBg="1"/>
      <p:bldP spid="102" grpId="0" animBg="1"/>
      <p:bldP spid="103" grpId="0" animBg="1"/>
      <p:bldP spid="55" grpId="0" animBg="1"/>
      <p:bldP spid="56" grpId="0" animBg="1"/>
      <p:bldP spid="57" grpId="0" animBg="1"/>
      <p:bldP spid="58" grpId="0" animBg="1"/>
      <p:bldP spid="59" grpId="0" animBg="1"/>
      <p:bldP spid="6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6C3976B-A2A4-405D-8082-1F7581253BFA}"/>
              </a:ext>
            </a:extLst>
          </p:cNvPr>
          <p:cNvSpPr>
            <a:spLocks noGrp="1"/>
          </p:cNvSpPr>
          <p:nvPr>
            <p:ph type="sldNum" sz="quarter" idx="12"/>
          </p:nvPr>
        </p:nvSpPr>
        <p:spPr/>
        <p:txBody>
          <a:bodyPr/>
          <a:lstStyle/>
          <a:p>
            <a:fld id="{0994EF40-5A8D-EB43-8CF9-33945DB63878}" type="slidenum">
              <a:rPr lang="en-US" smtClean="0"/>
              <a:pPr/>
              <a:t>30</a:t>
            </a:fld>
            <a:endParaRPr lang="en-US" dirty="0"/>
          </a:p>
        </p:txBody>
      </p:sp>
      <p:sp>
        <p:nvSpPr>
          <p:cNvPr id="5" name="TextBox 4">
            <a:extLst>
              <a:ext uri="{FF2B5EF4-FFF2-40B4-BE49-F238E27FC236}">
                <a16:creationId xmlns:a16="http://schemas.microsoft.com/office/drawing/2014/main" id="{D822198A-7439-4728-B1CD-7B8001AAE276}"/>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Team</a:t>
            </a:r>
          </a:p>
        </p:txBody>
      </p:sp>
      <p:grpSp>
        <p:nvGrpSpPr>
          <p:cNvPr id="6" name="Group 5">
            <a:extLst>
              <a:ext uri="{FF2B5EF4-FFF2-40B4-BE49-F238E27FC236}">
                <a16:creationId xmlns:a16="http://schemas.microsoft.com/office/drawing/2014/main" id="{6B705D11-3175-4232-B390-5D47B620527B}"/>
              </a:ext>
            </a:extLst>
          </p:cNvPr>
          <p:cNvGrpSpPr/>
          <p:nvPr/>
        </p:nvGrpSpPr>
        <p:grpSpPr>
          <a:xfrm>
            <a:off x="1200025" y="608354"/>
            <a:ext cx="6205546" cy="477054"/>
            <a:chOff x="1541632" y="336301"/>
            <a:chExt cx="6205546" cy="477054"/>
          </a:xfrm>
        </p:grpSpPr>
        <p:sp>
          <p:nvSpPr>
            <p:cNvPr id="7" name="Rectangle 6">
              <a:extLst>
                <a:ext uri="{FF2B5EF4-FFF2-40B4-BE49-F238E27FC236}">
                  <a16:creationId xmlns:a16="http://schemas.microsoft.com/office/drawing/2014/main" id="{D9186EF1-B347-4B60-B02A-14EC85F3283B}"/>
                </a:ext>
              </a:extLst>
            </p:cNvPr>
            <p:cNvSpPr/>
            <p:nvPr/>
          </p:nvSpPr>
          <p:spPr>
            <a:xfrm>
              <a:off x="1541632" y="642133"/>
              <a:ext cx="6205545"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B16ACBE6-953E-490C-94EC-83C0018C73A8}"/>
                </a:ext>
              </a:extLst>
            </p:cNvPr>
            <p:cNvSpPr txBox="1"/>
            <p:nvPr/>
          </p:nvSpPr>
          <p:spPr>
            <a:xfrm>
              <a:off x="1541633" y="336301"/>
              <a:ext cx="6205545"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NEW BUSINESS COMMISSION PLAN</a:t>
              </a:r>
            </a:p>
          </p:txBody>
        </p:sp>
      </p:grpSp>
      <p:sp>
        <p:nvSpPr>
          <p:cNvPr id="16" name="Rectangle: Top Corners Rounded 5">
            <a:extLst>
              <a:ext uri="{FF2B5EF4-FFF2-40B4-BE49-F238E27FC236}">
                <a16:creationId xmlns:a16="http://schemas.microsoft.com/office/drawing/2014/main" id="{E78CF0EB-C37F-496C-B3AA-F60B428EDE4B}"/>
              </a:ext>
            </a:extLst>
          </p:cNvPr>
          <p:cNvSpPr/>
          <p:nvPr/>
        </p:nvSpPr>
        <p:spPr>
          <a:xfrm>
            <a:off x="1200025" y="1953367"/>
            <a:ext cx="10172702" cy="4157525"/>
          </a:xfrm>
          <a:prstGeom prst="roundRect">
            <a:avLst>
              <a:gd name="adj" fmla="val 12139"/>
            </a:avLst>
          </a:prstGeom>
          <a:gradFill flip="none" rotWithShape="1">
            <a:gsLst>
              <a:gs pos="0">
                <a:schemeClr val="accent4">
                  <a:alpha val="8527"/>
                </a:schemeClr>
              </a:gs>
              <a:gs pos="100000">
                <a:schemeClr val="accent1">
                  <a:alpha val="22983"/>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17" name="Rectangle: Rounded Corners 16">
            <a:extLst>
              <a:ext uri="{FF2B5EF4-FFF2-40B4-BE49-F238E27FC236}">
                <a16:creationId xmlns:a16="http://schemas.microsoft.com/office/drawing/2014/main" id="{2845D1E2-EA3B-4B27-A9E7-3F4B63A6889F}"/>
              </a:ext>
            </a:extLst>
          </p:cNvPr>
          <p:cNvSpPr/>
          <p:nvPr/>
        </p:nvSpPr>
        <p:spPr>
          <a:xfrm>
            <a:off x="1604118" y="1628270"/>
            <a:ext cx="9364516" cy="887506"/>
          </a:xfrm>
          <a:prstGeom prst="roundRect">
            <a:avLst>
              <a:gd name="adj" fmla="val 50000"/>
            </a:avLst>
          </a:prstGeom>
          <a:gradFill>
            <a:gsLst>
              <a:gs pos="0">
                <a:schemeClr val="bg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6042E324-262D-D337-BBE3-C292D6E19F36}"/>
              </a:ext>
            </a:extLst>
          </p:cNvPr>
          <p:cNvGrpSpPr/>
          <p:nvPr/>
        </p:nvGrpSpPr>
        <p:grpSpPr>
          <a:xfrm>
            <a:off x="4725623" y="2958855"/>
            <a:ext cx="3121505" cy="2736323"/>
            <a:chOff x="4725623" y="2843059"/>
            <a:chExt cx="3121505" cy="2929610"/>
          </a:xfrm>
        </p:grpSpPr>
        <p:cxnSp>
          <p:nvCxnSpPr>
            <p:cNvPr id="18" name="Straight Connector 17">
              <a:extLst>
                <a:ext uri="{FF2B5EF4-FFF2-40B4-BE49-F238E27FC236}">
                  <a16:creationId xmlns:a16="http://schemas.microsoft.com/office/drawing/2014/main" id="{99A930BE-62D1-419B-A25F-A398A4A5BD7B}"/>
                </a:ext>
              </a:extLst>
            </p:cNvPr>
            <p:cNvCxnSpPr/>
            <p:nvPr/>
          </p:nvCxnSpPr>
          <p:spPr>
            <a:xfrm>
              <a:off x="7847128" y="2843059"/>
              <a:ext cx="0" cy="292961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A40D9A1-DBA9-4261-BC13-C84B25DB2020}"/>
                </a:ext>
              </a:extLst>
            </p:cNvPr>
            <p:cNvCxnSpPr/>
            <p:nvPr/>
          </p:nvCxnSpPr>
          <p:spPr>
            <a:xfrm>
              <a:off x="4725623" y="2843059"/>
              <a:ext cx="0" cy="292961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 name="Group 3">
            <a:extLst>
              <a:ext uri="{FF2B5EF4-FFF2-40B4-BE49-F238E27FC236}">
                <a16:creationId xmlns:a16="http://schemas.microsoft.com/office/drawing/2014/main" id="{7F6BCBA0-614A-4663-8D0B-25C0CA934983}"/>
              </a:ext>
            </a:extLst>
          </p:cNvPr>
          <p:cNvGrpSpPr/>
          <p:nvPr/>
        </p:nvGrpSpPr>
        <p:grpSpPr>
          <a:xfrm>
            <a:off x="1604118" y="3492819"/>
            <a:ext cx="9364513" cy="1625718"/>
            <a:chOff x="1604118" y="3492819"/>
            <a:chExt cx="9364513" cy="1625718"/>
          </a:xfrm>
        </p:grpSpPr>
        <p:cxnSp>
          <p:nvCxnSpPr>
            <p:cNvPr id="26" name="Straight Connector 25">
              <a:extLst>
                <a:ext uri="{FF2B5EF4-FFF2-40B4-BE49-F238E27FC236}">
                  <a16:creationId xmlns:a16="http://schemas.microsoft.com/office/drawing/2014/main" id="{3F1D5264-6E8D-414C-94F0-B50E33D7EA36}"/>
                </a:ext>
              </a:extLst>
            </p:cNvPr>
            <p:cNvCxnSpPr>
              <a:cxnSpLocks/>
            </p:cNvCxnSpPr>
            <p:nvPr/>
          </p:nvCxnSpPr>
          <p:spPr>
            <a:xfrm rot="5400000">
              <a:off x="6286375" y="-1189438"/>
              <a:ext cx="0" cy="936451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071E451D-8585-429A-AFA4-561F48FDFA61}"/>
                </a:ext>
              </a:extLst>
            </p:cNvPr>
            <p:cNvCxnSpPr>
              <a:cxnSpLocks/>
            </p:cNvCxnSpPr>
            <p:nvPr/>
          </p:nvCxnSpPr>
          <p:spPr>
            <a:xfrm rot="5400000">
              <a:off x="6286375" y="-647532"/>
              <a:ext cx="0" cy="936451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E17DFDF-BA1F-4FEC-A50B-DFAE19D01982}"/>
                </a:ext>
              </a:extLst>
            </p:cNvPr>
            <p:cNvCxnSpPr>
              <a:cxnSpLocks/>
            </p:cNvCxnSpPr>
            <p:nvPr/>
          </p:nvCxnSpPr>
          <p:spPr>
            <a:xfrm rot="5400000">
              <a:off x="6286375" y="-105626"/>
              <a:ext cx="0" cy="936451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C53C31D-5F8D-4825-8B14-7FFB325D1E51}"/>
                </a:ext>
              </a:extLst>
            </p:cNvPr>
            <p:cNvCxnSpPr>
              <a:cxnSpLocks/>
            </p:cNvCxnSpPr>
            <p:nvPr/>
          </p:nvCxnSpPr>
          <p:spPr>
            <a:xfrm rot="5400000">
              <a:off x="6286375" y="436280"/>
              <a:ext cx="0" cy="936451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35" name="Straight Connector 34">
            <a:extLst>
              <a:ext uri="{FF2B5EF4-FFF2-40B4-BE49-F238E27FC236}">
                <a16:creationId xmlns:a16="http://schemas.microsoft.com/office/drawing/2014/main" id="{AED3FF66-F602-40CB-8CE8-8E3BF3997405}"/>
              </a:ext>
            </a:extLst>
          </p:cNvPr>
          <p:cNvCxnSpPr/>
          <p:nvPr/>
        </p:nvCxnSpPr>
        <p:spPr>
          <a:xfrm>
            <a:off x="2510034" y="3245803"/>
            <a:ext cx="1912926" cy="0"/>
          </a:xfrm>
          <a:prstGeom prst="line">
            <a:avLst/>
          </a:prstGeom>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E72F6869-0450-43E8-BC3C-A16DBD99B6A0}"/>
              </a:ext>
            </a:extLst>
          </p:cNvPr>
          <p:cNvCxnSpPr>
            <a:cxnSpLocks/>
          </p:cNvCxnSpPr>
          <p:nvPr/>
        </p:nvCxnSpPr>
        <p:spPr>
          <a:xfrm>
            <a:off x="2510034" y="3245803"/>
            <a:ext cx="804666" cy="0"/>
          </a:xfrm>
          <a:prstGeom prst="line">
            <a:avLst/>
          </a:prstGeom>
          <a:ln w="76200" cap="rnd">
            <a:gradFill>
              <a:gsLst>
                <a:gs pos="0">
                  <a:schemeClr val="accent1"/>
                </a:gs>
                <a:gs pos="100000">
                  <a:schemeClr val="accent3"/>
                </a:gs>
              </a:gsLst>
              <a:lin ang="0" scaled="0"/>
            </a:gradFill>
          </a:ln>
          <a:effectLst>
            <a:outerShdw blurRad="139700" sx="102000" sy="102000" algn="ctr" rotWithShape="0">
              <a:schemeClr val="accent4">
                <a:alpha val="25000"/>
              </a:schemeClr>
            </a:outerShdw>
          </a:effectLst>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5ED3EF4-EB76-470A-ABDF-9C9D1D5D69B1}"/>
              </a:ext>
            </a:extLst>
          </p:cNvPr>
          <p:cNvSpPr txBox="1"/>
          <p:nvPr/>
        </p:nvSpPr>
        <p:spPr>
          <a:xfrm>
            <a:off x="1897163" y="3084221"/>
            <a:ext cx="431208" cy="323165"/>
          </a:xfrm>
          <a:prstGeom prst="rect">
            <a:avLst/>
          </a:prstGeom>
          <a:noFill/>
        </p:spPr>
        <p:txBody>
          <a:bodyPr wrap="none" lIns="0" rIns="0" rtlCol="0" anchor="ctr" anchorCtr="0">
            <a:spAutoFit/>
          </a:bodyPr>
          <a:lstStyle/>
          <a:p>
            <a:pPr algn="ctr"/>
            <a:r>
              <a:rPr lang="en-US" sz="1500" b="1" dirty="0">
                <a:solidFill>
                  <a:schemeClr val="accent1"/>
                </a:solidFill>
                <a:latin typeface="Montserrat" panose="00000500000000000000" pitchFamily="50" charset="0"/>
              </a:rPr>
              <a:t>40%</a:t>
            </a:r>
          </a:p>
        </p:txBody>
      </p:sp>
      <p:sp>
        <p:nvSpPr>
          <p:cNvPr id="44" name="TextBox 43">
            <a:extLst>
              <a:ext uri="{FF2B5EF4-FFF2-40B4-BE49-F238E27FC236}">
                <a16:creationId xmlns:a16="http://schemas.microsoft.com/office/drawing/2014/main" id="{62323AA0-5552-4892-B566-372CF57AB26A}"/>
              </a:ext>
            </a:extLst>
          </p:cNvPr>
          <p:cNvSpPr txBox="1"/>
          <p:nvPr/>
        </p:nvSpPr>
        <p:spPr>
          <a:xfrm>
            <a:off x="6110846" y="3036346"/>
            <a:ext cx="351058" cy="323165"/>
          </a:xfrm>
          <a:prstGeom prst="rect">
            <a:avLst/>
          </a:prstGeom>
          <a:noFill/>
        </p:spPr>
        <p:txBody>
          <a:bodyPr wrap="none" lIns="0" rIns="0" rtlCol="0" anchor="ctr" anchorCtr="0">
            <a:spAutoFit/>
          </a:bodyPr>
          <a:lstStyle/>
          <a:p>
            <a:pPr algn="ctr"/>
            <a:r>
              <a:rPr lang="en-US" sz="1500" dirty="0">
                <a:latin typeface="Montserrat" panose="00000500000000000000" pitchFamily="50" charset="0"/>
              </a:rPr>
              <a:t>1 - 5</a:t>
            </a:r>
          </a:p>
        </p:txBody>
      </p:sp>
      <p:sp>
        <p:nvSpPr>
          <p:cNvPr id="46" name="TextBox 45">
            <a:extLst>
              <a:ext uri="{FF2B5EF4-FFF2-40B4-BE49-F238E27FC236}">
                <a16:creationId xmlns:a16="http://schemas.microsoft.com/office/drawing/2014/main" id="{6443DD23-76BF-4CBD-A15B-C410B9B78C34}"/>
              </a:ext>
            </a:extLst>
          </p:cNvPr>
          <p:cNvSpPr txBox="1"/>
          <p:nvPr/>
        </p:nvSpPr>
        <p:spPr>
          <a:xfrm>
            <a:off x="9165026" y="3036346"/>
            <a:ext cx="485710" cy="323165"/>
          </a:xfrm>
          <a:prstGeom prst="rect">
            <a:avLst/>
          </a:prstGeom>
          <a:noFill/>
        </p:spPr>
        <p:txBody>
          <a:bodyPr wrap="none" lIns="0" rIns="0" rtlCol="0" anchor="ctr" anchorCtr="0">
            <a:spAutoFit/>
          </a:bodyPr>
          <a:lstStyle/>
          <a:p>
            <a:pPr algn="ctr"/>
            <a:r>
              <a:rPr lang="en-US" sz="1500" dirty="0">
                <a:solidFill>
                  <a:schemeClr val="tx2"/>
                </a:solidFill>
                <a:latin typeface="Montserrat" panose="00000500000000000000" pitchFamily="50" charset="0"/>
              </a:rPr>
              <a:t>1 - 49</a:t>
            </a:r>
          </a:p>
        </p:txBody>
      </p:sp>
      <p:cxnSp>
        <p:nvCxnSpPr>
          <p:cNvPr id="54" name="Straight Connector 53">
            <a:extLst>
              <a:ext uri="{FF2B5EF4-FFF2-40B4-BE49-F238E27FC236}">
                <a16:creationId xmlns:a16="http://schemas.microsoft.com/office/drawing/2014/main" id="{B1DC074D-5278-4722-8C28-49738E943E69}"/>
              </a:ext>
            </a:extLst>
          </p:cNvPr>
          <p:cNvCxnSpPr/>
          <p:nvPr/>
        </p:nvCxnSpPr>
        <p:spPr>
          <a:xfrm>
            <a:off x="2510034" y="3787709"/>
            <a:ext cx="1912926" cy="0"/>
          </a:xfrm>
          <a:prstGeom prst="line">
            <a:avLst/>
          </a:prstGeom>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775CD2B-DE07-4057-851A-302397BBDD83}"/>
              </a:ext>
            </a:extLst>
          </p:cNvPr>
          <p:cNvCxnSpPr>
            <a:cxnSpLocks/>
          </p:cNvCxnSpPr>
          <p:nvPr/>
        </p:nvCxnSpPr>
        <p:spPr>
          <a:xfrm>
            <a:off x="2510034" y="3787709"/>
            <a:ext cx="880866" cy="0"/>
          </a:xfrm>
          <a:prstGeom prst="line">
            <a:avLst/>
          </a:prstGeom>
          <a:ln w="76200" cap="rnd">
            <a:gradFill>
              <a:gsLst>
                <a:gs pos="0">
                  <a:schemeClr val="accent1"/>
                </a:gs>
                <a:gs pos="100000">
                  <a:schemeClr val="accent3"/>
                </a:gs>
              </a:gsLst>
              <a:lin ang="0" scaled="0"/>
            </a:gradFill>
          </a:ln>
          <a:effectLst>
            <a:outerShdw blurRad="139700" sx="102000" sy="102000" algn="ctr" rotWithShape="0">
              <a:schemeClr val="accent4">
                <a:alpha val="25000"/>
              </a:schemeClr>
            </a:outerShdw>
          </a:effectLst>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F7316BA5-A7F2-4FCA-B8B2-16175FDEAA8E}"/>
              </a:ext>
            </a:extLst>
          </p:cNvPr>
          <p:cNvSpPr txBox="1"/>
          <p:nvPr/>
        </p:nvSpPr>
        <p:spPr>
          <a:xfrm>
            <a:off x="1905178" y="3626127"/>
            <a:ext cx="415178" cy="323165"/>
          </a:xfrm>
          <a:prstGeom prst="rect">
            <a:avLst/>
          </a:prstGeom>
          <a:noFill/>
        </p:spPr>
        <p:txBody>
          <a:bodyPr wrap="none" lIns="0" rIns="0" rtlCol="0" anchor="ctr" anchorCtr="0">
            <a:spAutoFit/>
          </a:bodyPr>
          <a:lstStyle/>
          <a:p>
            <a:pPr algn="ctr"/>
            <a:r>
              <a:rPr lang="en-US" sz="1500" b="1" dirty="0">
                <a:solidFill>
                  <a:schemeClr val="accent1"/>
                </a:solidFill>
                <a:latin typeface="Montserrat" panose="00000500000000000000" pitchFamily="50" charset="0"/>
              </a:rPr>
              <a:t>45%</a:t>
            </a:r>
          </a:p>
        </p:txBody>
      </p:sp>
      <p:sp>
        <p:nvSpPr>
          <p:cNvPr id="50" name="TextBox 49">
            <a:extLst>
              <a:ext uri="{FF2B5EF4-FFF2-40B4-BE49-F238E27FC236}">
                <a16:creationId xmlns:a16="http://schemas.microsoft.com/office/drawing/2014/main" id="{C9076E9B-20D2-4C0E-8E90-5DC6533567B9}"/>
              </a:ext>
            </a:extLst>
          </p:cNvPr>
          <p:cNvSpPr txBox="1"/>
          <p:nvPr/>
        </p:nvSpPr>
        <p:spPr>
          <a:xfrm>
            <a:off x="6052337" y="3578252"/>
            <a:ext cx="468078" cy="323165"/>
          </a:xfrm>
          <a:prstGeom prst="rect">
            <a:avLst/>
          </a:prstGeom>
          <a:noFill/>
        </p:spPr>
        <p:txBody>
          <a:bodyPr wrap="none" lIns="0" rIns="0" rtlCol="0" anchor="ctr" anchorCtr="0">
            <a:spAutoFit/>
          </a:bodyPr>
          <a:lstStyle/>
          <a:p>
            <a:pPr algn="ctr"/>
            <a:r>
              <a:rPr lang="en-US" sz="1500" dirty="0">
                <a:latin typeface="Montserrat" panose="00000500000000000000" pitchFamily="50" charset="0"/>
              </a:rPr>
              <a:t>6 - 15</a:t>
            </a:r>
          </a:p>
        </p:txBody>
      </p:sp>
      <p:sp>
        <p:nvSpPr>
          <p:cNvPr id="51" name="TextBox 50">
            <a:extLst>
              <a:ext uri="{FF2B5EF4-FFF2-40B4-BE49-F238E27FC236}">
                <a16:creationId xmlns:a16="http://schemas.microsoft.com/office/drawing/2014/main" id="{EFCF67EB-FF02-4F5E-8025-E51C33EB8593}"/>
              </a:ext>
            </a:extLst>
          </p:cNvPr>
          <p:cNvSpPr txBox="1"/>
          <p:nvPr/>
        </p:nvSpPr>
        <p:spPr>
          <a:xfrm>
            <a:off x="9086480" y="3578252"/>
            <a:ext cx="642805" cy="323165"/>
          </a:xfrm>
          <a:prstGeom prst="rect">
            <a:avLst/>
          </a:prstGeom>
          <a:noFill/>
        </p:spPr>
        <p:txBody>
          <a:bodyPr wrap="none" lIns="0" rIns="0" rtlCol="0" anchor="ctr" anchorCtr="0">
            <a:spAutoFit/>
          </a:bodyPr>
          <a:lstStyle/>
          <a:p>
            <a:pPr algn="ctr"/>
            <a:r>
              <a:rPr lang="en-US" sz="1500" dirty="0">
                <a:solidFill>
                  <a:schemeClr val="tx2"/>
                </a:solidFill>
                <a:latin typeface="Montserrat" panose="00000500000000000000" pitchFamily="50" charset="0"/>
              </a:rPr>
              <a:t>50 - 99</a:t>
            </a:r>
          </a:p>
        </p:txBody>
      </p:sp>
      <p:cxnSp>
        <p:nvCxnSpPr>
          <p:cNvPr id="62" name="Straight Connector 61">
            <a:extLst>
              <a:ext uri="{FF2B5EF4-FFF2-40B4-BE49-F238E27FC236}">
                <a16:creationId xmlns:a16="http://schemas.microsoft.com/office/drawing/2014/main" id="{A2940937-2C7E-4164-8730-4EB815B0EB9A}"/>
              </a:ext>
            </a:extLst>
          </p:cNvPr>
          <p:cNvCxnSpPr/>
          <p:nvPr/>
        </p:nvCxnSpPr>
        <p:spPr>
          <a:xfrm>
            <a:off x="2510034" y="4329615"/>
            <a:ext cx="1912926" cy="0"/>
          </a:xfrm>
          <a:prstGeom prst="line">
            <a:avLst/>
          </a:prstGeom>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0A87DD1-D985-4F0E-BE35-F1298FAA9733}"/>
              </a:ext>
            </a:extLst>
          </p:cNvPr>
          <p:cNvCxnSpPr>
            <a:cxnSpLocks/>
          </p:cNvCxnSpPr>
          <p:nvPr/>
        </p:nvCxnSpPr>
        <p:spPr>
          <a:xfrm>
            <a:off x="2510034" y="4329615"/>
            <a:ext cx="1023741" cy="0"/>
          </a:xfrm>
          <a:prstGeom prst="line">
            <a:avLst/>
          </a:prstGeom>
          <a:ln w="76200" cap="rnd">
            <a:gradFill>
              <a:gsLst>
                <a:gs pos="0">
                  <a:schemeClr val="accent1"/>
                </a:gs>
                <a:gs pos="100000">
                  <a:schemeClr val="accent3"/>
                </a:gs>
              </a:gsLst>
              <a:lin ang="0" scaled="0"/>
            </a:gradFill>
          </a:ln>
          <a:effectLst>
            <a:outerShdw blurRad="139700" sx="102000" sy="102000" algn="ctr" rotWithShape="0">
              <a:schemeClr val="accent4">
                <a:alpha val="25000"/>
              </a:schemeClr>
            </a:outerShdw>
          </a:effectLst>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FAB78D25-16E4-4BE5-9C5A-F806A0994A26}"/>
              </a:ext>
            </a:extLst>
          </p:cNvPr>
          <p:cNvSpPr txBox="1"/>
          <p:nvPr/>
        </p:nvSpPr>
        <p:spPr>
          <a:xfrm>
            <a:off x="1906781" y="4168033"/>
            <a:ext cx="411972" cy="323165"/>
          </a:xfrm>
          <a:prstGeom prst="rect">
            <a:avLst/>
          </a:prstGeom>
          <a:noFill/>
        </p:spPr>
        <p:txBody>
          <a:bodyPr wrap="none" lIns="0" rIns="0" rtlCol="0" anchor="ctr" anchorCtr="0">
            <a:spAutoFit/>
          </a:bodyPr>
          <a:lstStyle/>
          <a:p>
            <a:pPr algn="ctr"/>
            <a:r>
              <a:rPr lang="en-US" sz="1500" b="1" dirty="0">
                <a:solidFill>
                  <a:schemeClr val="accent1"/>
                </a:solidFill>
                <a:latin typeface="Montserrat" panose="00000500000000000000" pitchFamily="50" charset="0"/>
              </a:rPr>
              <a:t>50%</a:t>
            </a:r>
          </a:p>
        </p:txBody>
      </p:sp>
      <p:sp>
        <p:nvSpPr>
          <p:cNvPr id="58" name="TextBox 57">
            <a:extLst>
              <a:ext uri="{FF2B5EF4-FFF2-40B4-BE49-F238E27FC236}">
                <a16:creationId xmlns:a16="http://schemas.microsoft.com/office/drawing/2014/main" id="{F23B3E37-D995-4A37-B9D6-EFC9A54257BF}"/>
              </a:ext>
            </a:extLst>
          </p:cNvPr>
          <p:cNvSpPr txBox="1"/>
          <p:nvPr/>
        </p:nvSpPr>
        <p:spPr>
          <a:xfrm>
            <a:off x="5989018" y="4120158"/>
            <a:ext cx="594715" cy="323165"/>
          </a:xfrm>
          <a:prstGeom prst="rect">
            <a:avLst/>
          </a:prstGeom>
          <a:noFill/>
        </p:spPr>
        <p:txBody>
          <a:bodyPr wrap="none" lIns="0" rIns="0" rtlCol="0" anchor="ctr" anchorCtr="0">
            <a:spAutoFit/>
          </a:bodyPr>
          <a:lstStyle/>
          <a:p>
            <a:pPr algn="ctr"/>
            <a:r>
              <a:rPr lang="en-US" sz="1500" dirty="0">
                <a:latin typeface="Montserrat" panose="00000500000000000000" pitchFamily="50" charset="0"/>
              </a:rPr>
              <a:t>16 - 30</a:t>
            </a:r>
          </a:p>
        </p:txBody>
      </p:sp>
      <p:sp>
        <p:nvSpPr>
          <p:cNvPr id="59" name="TextBox 58">
            <a:extLst>
              <a:ext uri="{FF2B5EF4-FFF2-40B4-BE49-F238E27FC236}">
                <a16:creationId xmlns:a16="http://schemas.microsoft.com/office/drawing/2014/main" id="{A2A2C89D-D3D2-4399-B978-9B9A9ED582EB}"/>
              </a:ext>
            </a:extLst>
          </p:cNvPr>
          <p:cNvSpPr txBox="1"/>
          <p:nvPr/>
        </p:nvSpPr>
        <p:spPr>
          <a:xfrm>
            <a:off x="9008735" y="4120158"/>
            <a:ext cx="798295" cy="323165"/>
          </a:xfrm>
          <a:prstGeom prst="rect">
            <a:avLst/>
          </a:prstGeom>
          <a:noFill/>
        </p:spPr>
        <p:txBody>
          <a:bodyPr wrap="none" lIns="0" rIns="0" rtlCol="0" anchor="ctr" anchorCtr="0">
            <a:spAutoFit/>
          </a:bodyPr>
          <a:lstStyle/>
          <a:p>
            <a:pPr algn="ctr"/>
            <a:r>
              <a:rPr lang="en-US" sz="1500" dirty="0">
                <a:solidFill>
                  <a:schemeClr val="tx2"/>
                </a:solidFill>
                <a:latin typeface="Montserrat" panose="00000500000000000000" pitchFamily="50" charset="0"/>
              </a:rPr>
              <a:t>100 - 199</a:t>
            </a:r>
          </a:p>
        </p:txBody>
      </p:sp>
      <p:cxnSp>
        <p:nvCxnSpPr>
          <p:cNvPr id="70" name="Straight Connector 69">
            <a:extLst>
              <a:ext uri="{FF2B5EF4-FFF2-40B4-BE49-F238E27FC236}">
                <a16:creationId xmlns:a16="http://schemas.microsoft.com/office/drawing/2014/main" id="{A35ECD62-9D52-4DF0-B5BC-1E5A60E7D428}"/>
              </a:ext>
            </a:extLst>
          </p:cNvPr>
          <p:cNvCxnSpPr/>
          <p:nvPr/>
        </p:nvCxnSpPr>
        <p:spPr>
          <a:xfrm>
            <a:off x="2510034" y="4871521"/>
            <a:ext cx="1912926" cy="0"/>
          </a:xfrm>
          <a:prstGeom prst="line">
            <a:avLst/>
          </a:prstGeom>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5A728271-4C04-481D-B872-4DC4EF502AD4}"/>
              </a:ext>
            </a:extLst>
          </p:cNvPr>
          <p:cNvCxnSpPr>
            <a:cxnSpLocks/>
          </p:cNvCxnSpPr>
          <p:nvPr/>
        </p:nvCxnSpPr>
        <p:spPr>
          <a:xfrm>
            <a:off x="2510034" y="4871521"/>
            <a:ext cx="1252341" cy="0"/>
          </a:xfrm>
          <a:prstGeom prst="line">
            <a:avLst/>
          </a:prstGeom>
          <a:ln w="76200" cap="rnd">
            <a:gradFill>
              <a:gsLst>
                <a:gs pos="0">
                  <a:schemeClr val="accent1"/>
                </a:gs>
                <a:gs pos="100000">
                  <a:schemeClr val="accent3"/>
                </a:gs>
              </a:gsLst>
              <a:lin ang="0" scaled="0"/>
            </a:gradFill>
          </a:ln>
          <a:effectLst>
            <a:outerShdw blurRad="139700" sx="102000" sy="102000" algn="ctr" rotWithShape="0">
              <a:schemeClr val="accent4">
                <a:alpha val="25000"/>
              </a:schemeClr>
            </a:outerShdw>
          </a:effectLst>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48CDC030-95C5-49AE-858E-E1D3B7B939EF}"/>
              </a:ext>
            </a:extLst>
          </p:cNvPr>
          <p:cNvSpPr txBox="1"/>
          <p:nvPr/>
        </p:nvSpPr>
        <p:spPr>
          <a:xfrm>
            <a:off x="1902774" y="4709939"/>
            <a:ext cx="419987" cy="323165"/>
          </a:xfrm>
          <a:prstGeom prst="rect">
            <a:avLst/>
          </a:prstGeom>
          <a:noFill/>
        </p:spPr>
        <p:txBody>
          <a:bodyPr wrap="none" lIns="0" rIns="0" rtlCol="0" anchor="ctr" anchorCtr="0">
            <a:spAutoFit/>
          </a:bodyPr>
          <a:lstStyle/>
          <a:p>
            <a:pPr algn="ctr"/>
            <a:r>
              <a:rPr lang="en-US" sz="1500" b="1" dirty="0">
                <a:solidFill>
                  <a:schemeClr val="accent1"/>
                </a:solidFill>
                <a:latin typeface="Montserrat" panose="00000500000000000000" pitchFamily="50" charset="0"/>
              </a:rPr>
              <a:t>60%</a:t>
            </a:r>
          </a:p>
        </p:txBody>
      </p:sp>
      <p:sp>
        <p:nvSpPr>
          <p:cNvPr id="66" name="TextBox 65">
            <a:extLst>
              <a:ext uri="{FF2B5EF4-FFF2-40B4-BE49-F238E27FC236}">
                <a16:creationId xmlns:a16="http://schemas.microsoft.com/office/drawing/2014/main" id="{F789BDB0-8951-4478-8D7C-0271363F8E7A}"/>
              </a:ext>
            </a:extLst>
          </p:cNvPr>
          <p:cNvSpPr txBox="1"/>
          <p:nvPr/>
        </p:nvSpPr>
        <p:spPr>
          <a:xfrm>
            <a:off x="5993027" y="4662064"/>
            <a:ext cx="586699" cy="323165"/>
          </a:xfrm>
          <a:prstGeom prst="rect">
            <a:avLst/>
          </a:prstGeom>
          <a:noFill/>
        </p:spPr>
        <p:txBody>
          <a:bodyPr wrap="none" lIns="0" rIns="0" rtlCol="0" anchor="ctr" anchorCtr="0">
            <a:spAutoFit/>
          </a:bodyPr>
          <a:lstStyle/>
          <a:p>
            <a:pPr algn="ctr"/>
            <a:r>
              <a:rPr lang="en-US" sz="1500" dirty="0">
                <a:latin typeface="Montserrat" panose="00000500000000000000" pitchFamily="50" charset="0"/>
              </a:rPr>
              <a:t>31 - 50</a:t>
            </a:r>
          </a:p>
        </p:txBody>
      </p:sp>
      <p:sp>
        <p:nvSpPr>
          <p:cNvPr id="67" name="TextBox 66">
            <a:extLst>
              <a:ext uri="{FF2B5EF4-FFF2-40B4-BE49-F238E27FC236}">
                <a16:creationId xmlns:a16="http://schemas.microsoft.com/office/drawing/2014/main" id="{3CBB65BA-99EB-43DF-94EC-2323C77821D3}"/>
              </a:ext>
            </a:extLst>
          </p:cNvPr>
          <p:cNvSpPr txBox="1"/>
          <p:nvPr/>
        </p:nvSpPr>
        <p:spPr>
          <a:xfrm>
            <a:off x="8964652" y="4662064"/>
            <a:ext cx="886461" cy="323165"/>
          </a:xfrm>
          <a:prstGeom prst="rect">
            <a:avLst/>
          </a:prstGeom>
          <a:noFill/>
        </p:spPr>
        <p:txBody>
          <a:bodyPr wrap="none" lIns="0" rIns="0" rtlCol="0" anchor="ctr" anchorCtr="0">
            <a:spAutoFit/>
          </a:bodyPr>
          <a:lstStyle/>
          <a:p>
            <a:pPr algn="ctr"/>
            <a:r>
              <a:rPr lang="en-US" sz="1500" dirty="0">
                <a:solidFill>
                  <a:schemeClr val="tx2"/>
                </a:solidFill>
                <a:latin typeface="Montserrat" panose="00000500000000000000" pitchFamily="50" charset="0"/>
              </a:rPr>
              <a:t>200 - 999</a:t>
            </a:r>
          </a:p>
        </p:txBody>
      </p:sp>
      <p:cxnSp>
        <p:nvCxnSpPr>
          <p:cNvPr id="78" name="Straight Connector 77">
            <a:extLst>
              <a:ext uri="{FF2B5EF4-FFF2-40B4-BE49-F238E27FC236}">
                <a16:creationId xmlns:a16="http://schemas.microsoft.com/office/drawing/2014/main" id="{078B9E68-E2C3-4678-B7CF-14FEB11E0B96}"/>
              </a:ext>
            </a:extLst>
          </p:cNvPr>
          <p:cNvCxnSpPr/>
          <p:nvPr/>
        </p:nvCxnSpPr>
        <p:spPr>
          <a:xfrm>
            <a:off x="2510034" y="5413427"/>
            <a:ext cx="1912926" cy="0"/>
          </a:xfrm>
          <a:prstGeom prst="line">
            <a:avLst/>
          </a:prstGeom>
          <a:ln w="76200" cap="rnd">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FFC2FDD2-61EA-452F-B94C-482E8015ECF9}"/>
              </a:ext>
            </a:extLst>
          </p:cNvPr>
          <p:cNvCxnSpPr>
            <a:cxnSpLocks/>
          </p:cNvCxnSpPr>
          <p:nvPr/>
        </p:nvCxnSpPr>
        <p:spPr>
          <a:xfrm>
            <a:off x="2510034" y="5413427"/>
            <a:ext cx="1338066" cy="0"/>
          </a:xfrm>
          <a:prstGeom prst="line">
            <a:avLst/>
          </a:prstGeom>
          <a:ln w="76200" cap="rnd">
            <a:gradFill>
              <a:gsLst>
                <a:gs pos="0">
                  <a:schemeClr val="accent1"/>
                </a:gs>
                <a:gs pos="100000">
                  <a:schemeClr val="accent3"/>
                </a:gs>
              </a:gsLst>
              <a:lin ang="0" scaled="0"/>
            </a:gradFill>
          </a:ln>
          <a:effectLst>
            <a:outerShdw blurRad="139700" sx="102000" sy="102000" algn="ctr" rotWithShape="0">
              <a:schemeClr val="accent4">
                <a:alpha val="25000"/>
              </a:schemeClr>
            </a:outerShdw>
          </a:effectLst>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D4BD7C7D-A9E0-4273-84DB-56F8949B46E1}"/>
              </a:ext>
            </a:extLst>
          </p:cNvPr>
          <p:cNvSpPr txBox="1"/>
          <p:nvPr/>
        </p:nvSpPr>
        <p:spPr>
          <a:xfrm>
            <a:off x="1910788" y="5251845"/>
            <a:ext cx="403958" cy="323165"/>
          </a:xfrm>
          <a:prstGeom prst="rect">
            <a:avLst/>
          </a:prstGeom>
          <a:noFill/>
        </p:spPr>
        <p:txBody>
          <a:bodyPr wrap="none" lIns="0" rIns="0" rtlCol="0" anchor="ctr" anchorCtr="0">
            <a:spAutoFit/>
          </a:bodyPr>
          <a:lstStyle/>
          <a:p>
            <a:pPr algn="ctr"/>
            <a:r>
              <a:rPr lang="en-US" sz="1500" b="1" dirty="0">
                <a:solidFill>
                  <a:schemeClr val="accent1"/>
                </a:solidFill>
                <a:latin typeface="Montserrat" panose="00000500000000000000" pitchFamily="50" charset="0"/>
              </a:rPr>
              <a:t>65%</a:t>
            </a:r>
          </a:p>
        </p:txBody>
      </p:sp>
      <p:sp>
        <p:nvSpPr>
          <p:cNvPr id="74" name="TextBox 73">
            <a:extLst>
              <a:ext uri="{FF2B5EF4-FFF2-40B4-BE49-F238E27FC236}">
                <a16:creationId xmlns:a16="http://schemas.microsoft.com/office/drawing/2014/main" id="{6766F616-E60F-4525-843B-8A99190B33A4}"/>
              </a:ext>
            </a:extLst>
          </p:cNvPr>
          <p:cNvSpPr txBox="1"/>
          <p:nvPr/>
        </p:nvSpPr>
        <p:spPr>
          <a:xfrm>
            <a:off x="6142105" y="5203970"/>
            <a:ext cx="288541" cy="323165"/>
          </a:xfrm>
          <a:prstGeom prst="rect">
            <a:avLst/>
          </a:prstGeom>
          <a:noFill/>
        </p:spPr>
        <p:txBody>
          <a:bodyPr wrap="none" lIns="0" rIns="0" rtlCol="0" anchor="ctr" anchorCtr="0">
            <a:spAutoFit/>
          </a:bodyPr>
          <a:lstStyle/>
          <a:p>
            <a:pPr algn="ctr"/>
            <a:r>
              <a:rPr lang="en-US" sz="1500" dirty="0">
                <a:latin typeface="Montserrat" panose="00000500000000000000" pitchFamily="50" charset="0"/>
              </a:rPr>
              <a:t>51+</a:t>
            </a:r>
          </a:p>
        </p:txBody>
      </p:sp>
      <p:sp>
        <p:nvSpPr>
          <p:cNvPr id="75" name="TextBox 74">
            <a:extLst>
              <a:ext uri="{FF2B5EF4-FFF2-40B4-BE49-F238E27FC236}">
                <a16:creationId xmlns:a16="http://schemas.microsoft.com/office/drawing/2014/main" id="{2441E679-1D47-4B8F-B5D0-F79665449832}"/>
              </a:ext>
            </a:extLst>
          </p:cNvPr>
          <p:cNvSpPr txBox="1"/>
          <p:nvPr/>
        </p:nvSpPr>
        <p:spPr>
          <a:xfrm>
            <a:off x="9128157" y="5203970"/>
            <a:ext cx="559449" cy="323165"/>
          </a:xfrm>
          <a:prstGeom prst="rect">
            <a:avLst/>
          </a:prstGeom>
          <a:noFill/>
        </p:spPr>
        <p:txBody>
          <a:bodyPr wrap="none" lIns="0" rIns="0" rtlCol="0" anchor="ctr" anchorCtr="0">
            <a:spAutoFit/>
          </a:bodyPr>
          <a:lstStyle/>
          <a:p>
            <a:pPr algn="ctr"/>
            <a:r>
              <a:rPr lang="en-US" sz="1500" dirty="0">
                <a:solidFill>
                  <a:schemeClr val="tx2"/>
                </a:solidFill>
                <a:latin typeface="Montserrat" panose="00000500000000000000" pitchFamily="50" charset="0"/>
              </a:rPr>
              <a:t>1000+</a:t>
            </a:r>
          </a:p>
        </p:txBody>
      </p:sp>
      <p:sp>
        <p:nvSpPr>
          <p:cNvPr id="80" name="TextBox 79">
            <a:extLst>
              <a:ext uri="{FF2B5EF4-FFF2-40B4-BE49-F238E27FC236}">
                <a16:creationId xmlns:a16="http://schemas.microsoft.com/office/drawing/2014/main" id="{56444D74-3A03-413D-82A3-71372E7E74BA}"/>
              </a:ext>
            </a:extLst>
          </p:cNvPr>
          <p:cNvSpPr txBox="1"/>
          <p:nvPr/>
        </p:nvSpPr>
        <p:spPr>
          <a:xfrm>
            <a:off x="1604118" y="1804290"/>
            <a:ext cx="3121505" cy="535468"/>
          </a:xfrm>
          <a:prstGeom prst="rect">
            <a:avLst/>
          </a:prstGeom>
          <a:noFill/>
        </p:spPr>
        <p:txBody>
          <a:bodyPr wrap="square" lIns="0" rIns="0" rtlCol="0" anchor="ctr" anchorCtr="0">
            <a:spAutoFit/>
          </a:bodyPr>
          <a:lstStyle/>
          <a:p>
            <a:pPr algn="ctr">
              <a:lnSpc>
                <a:spcPts val="1800"/>
              </a:lnSpc>
            </a:pPr>
            <a:r>
              <a:rPr lang="en-US" sz="1300" b="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COMMISSION PERCENTAGE STRUCTURE</a:t>
            </a:r>
          </a:p>
        </p:txBody>
      </p:sp>
      <p:sp>
        <p:nvSpPr>
          <p:cNvPr id="81" name="TextBox 80">
            <a:extLst>
              <a:ext uri="{FF2B5EF4-FFF2-40B4-BE49-F238E27FC236}">
                <a16:creationId xmlns:a16="http://schemas.microsoft.com/office/drawing/2014/main" id="{0AA7227C-FD1F-4BF3-A8D1-D5957D69F083}"/>
              </a:ext>
            </a:extLst>
          </p:cNvPr>
          <p:cNvSpPr txBox="1"/>
          <p:nvPr/>
        </p:nvSpPr>
        <p:spPr>
          <a:xfrm>
            <a:off x="4725623" y="1810413"/>
            <a:ext cx="3121505" cy="523220"/>
          </a:xfrm>
          <a:prstGeom prst="rect">
            <a:avLst/>
          </a:prstGeom>
          <a:noFill/>
        </p:spPr>
        <p:txBody>
          <a:bodyPr wrap="square" lIns="0" rIns="0" rtlCol="0" anchor="ctr" anchorCtr="0">
            <a:spAutoFit/>
          </a:bodyPr>
          <a:lstStyle/>
          <a:p>
            <a:pPr algn="ctr">
              <a:spcAft>
                <a:spcPts val="600"/>
              </a:spcAft>
            </a:pPr>
            <a:r>
              <a:rPr lang="en-US" sz="1300" b="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NEW STRUCTURE</a:t>
            </a:r>
          </a:p>
          <a:p>
            <a:pPr algn="ctr">
              <a:spcAft>
                <a:spcPts val="600"/>
              </a:spcAft>
            </a:pPr>
            <a:r>
              <a:rPr lang="en-US" sz="1000" i="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(Total Completed Transactions/Month)</a:t>
            </a:r>
          </a:p>
        </p:txBody>
      </p:sp>
      <p:sp>
        <p:nvSpPr>
          <p:cNvPr id="82" name="TextBox 81">
            <a:extLst>
              <a:ext uri="{FF2B5EF4-FFF2-40B4-BE49-F238E27FC236}">
                <a16:creationId xmlns:a16="http://schemas.microsoft.com/office/drawing/2014/main" id="{910E632F-42B0-4370-979A-B4D461618EEA}"/>
              </a:ext>
            </a:extLst>
          </p:cNvPr>
          <p:cNvSpPr txBox="1"/>
          <p:nvPr/>
        </p:nvSpPr>
        <p:spPr>
          <a:xfrm>
            <a:off x="7847127" y="1810413"/>
            <a:ext cx="3121505" cy="523220"/>
          </a:xfrm>
          <a:prstGeom prst="rect">
            <a:avLst/>
          </a:prstGeom>
          <a:noFill/>
        </p:spPr>
        <p:txBody>
          <a:bodyPr wrap="square" lIns="0" rIns="0" rtlCol="0" anchor="ctr" anchorCtr="0">
            <a:spAutoFit/>
          </a:bodyPr>
          <a:lstStyle/>
          <a:p>
            <a:pPr lvl="0" algn="ctr">
              <a:spcAft>
                <a:spcPts val="600"/>
              </a:spcAft>
            </a:pPr>
            <a:r>
              <a:rPr lang="en-US" sz="1300" b="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OLD STRUCTURE</a:t>
            </a:r>
          </a:p>
          <a:p>
            <a:pPr lvl="0" algn="ctr">
              <a:spcAft>
                <a:spcPts val="600"/>
              </a:spcAft>
            </a:pPr>
            <a:r>
              <a:rPr lang="en-US" sz="1000" i="1" dirty="0">
                <a:gradFill flip="none" rotWithShape="1">
                  <a:gsLst>
                    <a:gs pos="0">
                      <a:schemeClr val="accent2"/>
                    </a:gs>
                    <a:gs pos="100000">
                      <a:schemeClr val="accent1"/>
                    </a:gs>
                  </a:gsLst>
                  <a:path path="circle">
                    <a:fillToRect r="100000" b="100000"/>
                  </a:path>
                  <a:tileRect l="-100000" t="-100000"/>
                </a:gradFill>
                <a:latin typeface="Montserrat" panose="00000500000000000000" pitchFamily="50" charset="0"/>
              </a:rPr>
              <a:t>(Total Completed Transactions/Month)</a:t>
            </a:r>
          </a:p>
        </p:txBody>
      </p:sp>
    </p:spTree>
    <p:extLst>
      <p:ext uri="{BB962C8B-B14F-4D97-AF65-F5344CB8AC3E}">
        <p14:creationId xmlns:p14="http://schemas.microsoft.com/office/powerpoint/2010/main" val="1306621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250" fill="hold"/>
                                        <p:tgtEl>
                                          <p:spTgt spid="16"/>
                                        </p:tgtEl>
                                        <p:attrNameLst>
                                          <p:attrName>ppt_w</p:attrName>
                                        </p:attrNameLst>
                                      </p:cBhvr>
                                      <p:tavLst>
                                        <p:tav tm="0">
                                          <p:val>
                                            <p:strVal val="#ppt_w+.3"/>
                                          </p:val>
                                        </p:tav>
                                        <p:tav tm="100000">
                                          <p:val>
                                            <p:strVal val="#ppt_w"/>
                                          </p:val>
                                        </p:tav>
                                      </p:tavLst>
                                    </p:anim>
                                    <p:anim calcmode="lin" valueType="num">
                                      <p:cBhvr>
                                        <p:cTn id="8" dur="1250" fill="hold"/>
                                        <p:tgtEl>
                                          <p:spTgt spid="16"/>
                                        </p:tgtEl>
                                        <p:attrNameLst>
                                          <p:attrName>ppt_h</p:attrName>
                                        </p:attrNameLst>
                                      </p:cBhvr>
                                      <p:tavLst>
                                        <p:tav tm="0">
                                          <p:val>
                                            <p:strVal val="#ppt_h"/>
                                          </p:val>
                                        </p:tav>
                                        <p:tav tm="100000">
                                          <p:val>
                                            <p:strVal val="#ppt_h"/>
                                          </p:val>
                                        </p:tav>
                                      </p:tavLst>
                                    </p:anim>
                                    <p:animEffect transition="in" filter="fade">
                                      <p:cBhvr>
                                        <p:cTn id="9" dur="1250"/>
                                        <p:tgtEl>
                                          <p:spTgt spid="16"/>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1250" fill="hold"/>
                                        <p:tgtEl>
                                          <p:spTgt spid="17"/>
                                        </p:tgtEl>
                                        <p:attrNameLst>
                                          <p:attrName>ppt_w</p:attrName>
                                        </p:attrNameLst>
                                      </p:cBhvr>
                                      <p:tavLst>
                                        <p:tav tm="0">
                                          <p:val>
                                            <p:strVal val="#ppt_w*0.70"/>
                                          </p:val>
                                        </p:tav>
                                        <p:tav tm="100000">
                                          <p:val>
                                            <p:strVal val="#ppt_w"/>
                                          </p:val>
                                        </p:tav>
                                      </p:tavLst>
                                    </p:anim>
                                    <p:anim calcmode="lin" valueType="num">
                                      <p:cBhvr>
                                        <p:cTn id="13" dur="1250" fill="hold"/>
                                        <p:tgtEl>
                                          <p:spTgt spid="17"/>
                                        </p:tgtEl>
                                        <p:attrNameLst>
                                          <p:attrName>ppt_h</p:attrName>
                                        </p:attrNameLst>
                                      </p:cBhvr>
                                      <p:tavLst>
                                        <p:tav tm="0">
                                          <p:val>
                                            <p:strVal val="#ppt_h"/>
                                          </p:val>
                                        </p:tav>
                                        <p:tav tm="100000">
                                          <p:val>
                                            <p:strVal val="#ppt_h"/>
                                          </p:val>
                                        </p:tav>
                                      </p:tavLst>
                                    </p:anim>
                                    <p:animEffect transition="in" filter="fade">
                                      <p:cBhvr>
                                        <p:cTn id="14" dur="1250"/>
                                        <p:tgtEl>
                                          <p:spTgt spid="17"/>
                                        </p:tgtEl>
                                      </p:cBhvr>
                                    </p:animEffect>
                                  </p:childTnLst>
                                </p:cTn>
                              </p:par>
                              <p:par>
                                <p:cTn id="15" presetID="55" presetClass="entr" presetSubtype="0" fill="hold" grpId="0" nodeType="withEffect">
                                  <p:stCondLst>
                                    <p:cond delay="1250"/>
                                  </p:stCondLst>
                                  <p:childTnLst>
                                    <p:set>
                                      <p:cBhvr>
                                        <p:cTn id="16" dur="1" fill="hold">
                                          <p:stCondLst>
                                            <p:cond delay="0"/>
                                          </p:stCondLst>
                                        </p:cTn>
                                        <p:tgtEl>
                                          <p:spTgt spid="80"/>
                                        </p:tgtEl>
                                        <p:attrNameLst>
                                          <p:attrName>style.visibility</p:attrName>
                                        </p:attrNameLst>
                                      </p:cBhvr>
                                      <p:to>
                                        <p:strVal val="visible"/>
                                      </p:to>
                                    </p:set>
                                    <p:anim calcmode="lin" valueType="num">
                                      <p:cBhvr>
                                        <p:cTn id="17" dur="1250" fill="hold"/>
                                        <p:tgtEl>
                                          <p:spTgt spid="80"/>
                                        </p:tgtEl>
                                        <p:attrNameLst>
                                          <p:attrName>ppt_w</p:attrName>
                                        </p:attrNameLst>
                                      </p:cBhvr>
                                      <p:tavLst>
                                        <p:tav tm="0">
                                          <p:val>
                                            <p:strVal val="#ppt_w*0.70"/>
                                          </p:val>
                                        </p:tav>
                                        <p:tav tm="100000">
                                          <p:val>
                                            <p:strVal val="#ppt_w"/>
                                          </p:val>
                                        </p:tav>
                                      </p:tavLst>
                                    </p:anim>
                                    <p:anim calcmode="lin" valueType="num">
                                      <p:cBhvr>
                                        <p:cTn id="18" dur="1250" fill="hold"/>
                                        <p:tgtEl>
                                          <p:spTgt spid="80"/>
                                        </p:tgtEl>
                                        <p:attrNameLst>
                                          <p:attrName>ppt_h</p:attrName>
                                        </p:attrNameLst>
                                      </p:cBhvr>
                                      <p:tavLst>
                                        <p:tav tm="0">
                                          <p:val>
                                            <p:strVal val="#ppt_h"/>
                                          </p:val>
                                        </p:tav>
                                        <p:tav tm="100000">
                                          <p:val>
                                            <p:strVal val="#ppt_h"/>
                                          </p:val>
                                        </p:tav>
                                      </p:tavLst>
                                    </p:anim>
                                    <p:animEffect transition="in" filter="fade">
                                      <p:cBhvr>
                                        <p:cTn id="19" dur="1250"/>
                                        <p:tgtEl>
                                          <p:spTgt spid="80"/>
                                        </p:tgtEl>
                                      </p:cBhvr>
                                    </p:animEffect>
                                  </p:childTnLst>
                                </p:cTn>
                              </p:par>
                              <p:par>
                                <p:cTn id="20" presetID="55" presetClass="entr" presetSubtype="0" fill="hold" grpId="0" nodeType="withEffect">
                                  <p:stCondLst>
                                    <p:cond delay="1250"/>
                                  </p:stCondLst>
                                  <p:childTnLst>
                                    <p:set>
                                      <p:cBhvr>
                                        <p:cTn id="21" dur="1" fill="hold">
                                          <p:stCondLst>
                                            <p:cond delay="0"/>
                                          </p:stCondLst>
                                        </p:cTn>
                                        <p:tgtEl>
                                          <p:spTgt spid="81"/>
                                        </p:tgtEl>
                                        <p:attrNameLst>
                                          <p:attrName>style.visibility</p:attrName>
                                        </p:attrNameLst>
                                      </p:cBhvr>
                                      <p:to>
                                        <p:strVal val="visible"/>
                                      </p:to>
                                    </p:set>
                                    <p:anim calcmode="lin" valueType="num">
                                      <p:cBhvr>
                                        <p:cTn id="22" dur="1250" fill="hold"/>
                                        <p:tgtEl>
                                          <p:spTgt spid="81"/>
                                        </p:tgtEl>
                                        <p:attrNameLst>
                                          <p:attrName>ppt_w</p:attrName>
                                        </p:attrNameLst>
                                      </p:cBhvr>
                                      <p:tavLst>
                                        <p:tav tm="0">
                                          <p:val>
                                            <p:strVal val="#ppt_w*0.70"/>
                                          </p:val>
                                        </p:tav>
                                        <p:tav tm="100000">
                                          <p:val>
                                            <p:strVal val="#ppt_w"/>
                                          </p:val>
                                        </p:tav>
                                      </p:tavLst>
                                    </p:anim>
                                    <p:anim calcmode="lin" valueType="num">
                                      <p:cBhvr>
                                        <p:cTn id="23" dur="1250" fill="hold"/>
                                        <p:tgtEl>
                                          <p:spTgt spid="81"/>
                                        </p:tgtEl>
                                        <p:attrNameLst>
                                          <p:attrName>ppt_h</p:attrName>
                                        </p:attrNameLst>
                                      </p:cBhvr>
                                      <p:tavLst>
                                        <p:tav tm="0">
                                          <p:val>
                                            <p:strVal val="#ppt_h"/>
                                          </p:val>
                                        </p:tav>
                                        <p:tav tm="100000">
                                          <p:val>
                                            <p:strVal val="#ppt_h"/>
                                          </p:val>
                                        </p:tav>
                                      </p:tavLst>
                                    </p:anim>
                                    <p:animEffect transition="in" filter="fade">
                                      <p:cBhvr>
                                        <p:cTn id="24" dur="1250"/>
                                        <p:tgtEl>
                                          <p:spTgt spid="81"/>
                                        </p:tgtEl>
                                      </p:cBhvr>
                                    </p:animEffect>
                                  </p:childTnLst>
                                </p:cTn>
                              </p:par>
                              <p:par>
                                <p:cTn id="25" presetID="55" presetClass="entr" presetSubtype="0" fill="hold" grpId="0" nodeType="withEffect">
                                  <p:stCondLst>
                                    <p:cond delay="1250"/>
                                  </p:stCondLst>
                                  <p:childTnLst>
                                    <p:set>
                                      <p:cBhvr>
                                        <p:cTn id="26" dur="1" fill="hold">
                                          <p:stCondLst>
                                            <p:cond delay="0"/>
                                          </p:stCondLst>
                                        </p:cTn>
                                        <p:tgtEl>
                                          <p:spTgt spid="82"/>
                                        </p:tgtEl>
                                        <p:attrNameLst>
                                          <p:attrName>style.visibility</p:attrName>
                                        </p:attrNameLst>
                                      </p:cBhvr>
                                      <p:to>
                                        <p:strVal val="visible"/>
                                      </p:to>
                                    </p:set>
                                    <p:anim calcmode="lin" valueType="num">
                                      <p:cBhvr>
                                        <p:cTn id="27" dur="1250" fill="hold"/>
                                        <p:tgtEl>
                                          <p:spTgt spid="82"/>
                                        </p:tgtEl>
                                        <p:attrNameLst>
                                          <p:attrName>ppt_w</p:attrName>
                                        </p:attrNameLst>
                                      </p:cBhvr>
                                      <p:tavLst>
                                        <p:tav tm="0">
                                          <p:val>
                                            <p:strVal val="#ppt_w*0.70"/>
                                          </p:val>
                                        </p:tav>
                                        <p:tav tm="100000">
                                          <p:val>
                                            <p:strVal val="#ppt_w"/>
                                          </p:val>
                                        </p:tav>
                                      </p:tavLst>
                                    </p:anim>
                                    <p:anim calcmode="lin" valueType="num">
                                      <p:cBhvr>
                                        <p:cTn id="28" dur="1250" fill="hold"/>
                                        <p:tgtEl>
                                          <p:spTgt spid="82"/>
                                        </p:tgtEl>
                                        <p:attrNameLst>
                                          <p:attrName>ppt_h</p:attrName>
                                        </p:attrNameLst>
                                      </p:cBhvr>
                                      <p:tavLst>
                                        <p:tav tm="0">
                                          <p:val>
                                            <p:strVal val="#ppt_h"/>
                                          </p:val>
                                        </p:tav>
                                        <p:tav tm="100000">
                                          <p:val>
                                            <p:strVal val="#ppt_h"/>
                                          </p:val>
                                        </p:tav>
                                      </p:tavLst>
                                    </p:anim>
                                    <p:animEffect transition="in" filter="fade">
                                      <p:cBhvr>
                                        <p:cTn id="29" dur="1250"/>
                                        <p:tgtEl>
                                          <p:spTgt spid="82"/>
                                        </p:tgtEl>
                                      </p:cBhvr>
                                    </p:animEffect>
                                  </p:childTnLst>
                                </p:cTn>
                              </p:par>
                              <p:par>
                                <p:cTn id="30" presetID="16" presetClass="entr" presetSubtype="42" fill="hold" nodeType="withEffect">
                                  <p:stCondLst>
                                    <p:cond delay="1250"/>
                                  </p:stCondLst>
                                  <p:childTnLst>
                                    <p:set>
                                      <p:cBhvr>
                                        <p:cTn id="31" dur="1" fill="hold">
                                          <p:stCondLst>
                                            <p:cond delay="0"/>
                                          </p:stCondLst>
                                        </p:cTn>
                                        <p:tgtEl>
                                          <p:spTgt spid="2"/>
                                        </p:tgtEl>
                                        <p:attrNameLst>
                                          <p:attrName>style.visibility</p:attrName>
                                        </p:attrNameLst>
                                      </p:cBhvr>
                                      <p:to>
                                        <p:strVal val="visible"/>
                                      </p:to>
                                    </p:set>
                                    <p:animEffect transition="in" filter="barn(outHorizontal)">
                                      <p:cBhvr>
                                        <p:cTn id="32" dur="1250"/>
                                        <p:tgtEl>
                                          <p:spTgt spid="2"/>
                                        </p:tgtEl>
                                      </p:cBhvr>
                                    </p:animEffect>
                                  </p:childTnLst>
                                </p:cTn>
                              </p:par>
                              <p:par>
                                <p:cTn id="33" presetID="16" presetClass="entr" presetSubtype="37" fill="hold" nodeType="withEffect">
                                  <p:stCondLst>
                                    <p:cond delay="1250"/>
                                  </p:stCondLst>
                                  <p:childTnLst>
                                    <p:set>
                                      <p:cBhvr>
                                        <p:cTn id="34" dur="1" fill="hold">
                                          <p:stCondLst>
                                            <p:cond delay="0"/>
                                          </p:stCondLst>
                                        </p:cTn>
                                        <p:tgtEl>
                                          <p:spTgt spid="4"/>
                                        </p:tgtEl>
                                        <p:attrNameLst>
                                          <p:attrName>style.visibility</p:attrName>
                                        </p:attrNameLst>
                                      </p:cBhvr>
                                      <p:to>
                                        <p:strVal val="visible"/>
                                      </p:to>
                                    </p:set>
                                    <p:animEffect transition="in" filter="barn(outVertical)">
                                      <p:cBhvr>
                                        <p:cTn id="35" dur="1250"/>
                                        <p:tgtEl>
                                          <p:spTgt spid="4"/>
                                        </p:tgtEl>
                                      </p:cBhvr>
                                    </p:animEffect>
                                  </p:childTnLst>
                                </p:cTn>
                              </p:par>
                              <p:par>
                                <p:cTn id="36" presetID="10" presetClass="entr" presetSubtype="0" fill="hold" nodeType="withEffect">
                                  <p:stCondLst>
                                    <p:cond delay="2250"/>
                                  </p:stCondLst>
                                  <p:childTnLst>
                                    <p:set>
                                      <p:cBhvr>
                                        <p:cTn id="37" dur="1" fill="hold">
                                          <p:stCondLst>
                                            <p:cond delay="0"/>
                                          </p:stCondLst>
                                        </p:cTn>
                                        <p:tgtEl>
                                          <p:spTgt spid="35"/>
                                        </p:tgtEl>
                                        <p:attrNameLst>
                                          <p:attrName>style.visibility</p:attrName>
                                        </p:attrNameLst>
                                      </p:cBhvr>
                                      <p:to>
                                        <p:strVal val="visible"/>
                                      </p:to>
                                    </p:set>
                                    <p:animEffect transition="in" filter="fade">
                                      <p:cBhvr>
                                        <p:cTn id="38" dur="1250"/>
                                        <p:tgtEl>
                                          <p:spTgt spid="35"/>
                                        </p:tgtEl>
                                      </p:cBhvr>
                                    </p:animEffect>
                                  </p:childTnLst>
                                </p:cTn>
                              </p:par>
                              <p:par>
                                <p:cTn id="39" presetID="10" presetClass="entr" presetSubtype="0" fill="hold" nodeType="withEffect">
                                  <p:stCondLst>
                                    <p:cond delay="225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1250"/>
                                        <p:tgtEl>
                                          <p:spTgt spid="54"/>
                                        </p:tgtEl>
                                      </p:cBhvr>
                                    </p:animEffect>
                                  </p:childTnLst>
                                </p:cTn>
                              </p:par>
                              <p:par>
                                <p:cTn id="42" presetID="10" presetClass="entr" presetSubtype="0" fill="hold" nodeType="withEffect">
                                  <p:stCondLst>
                                    <p:cond delay="225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1250"/>
                                        <p:tgtEl>
                                          <p:spTgt spid="62"/>
                                        </p:tgtEl>
                                      </p:cBhvr>
                                    </p:animEffect>
                                  </p:childTnLst>
                                </p:cTn>
                              </p:par>
                              <p:par>
                                <p:cTn id="45" presetID="10" presetClass="entr" presetSubtype="0" fill="hold" nodeType="withEffect">
                                  <p:stCondLst>
                                    <p:cond delay="2250"/>
                                  </p:stCondLst>
                                  <p:childTnLst>
                                    <p:set>
                                      <p:cBhvr>
                                        <p:cTn id="46" dur="1" fill="hold">
                                          <p:stCondLst>
                                            <p:cond delay="0"/>
                                          </p:stCondLst>
                                        </p:cTn>
                                        <p:tgtEl>
                                          <p:spTgt spid="70"/>
                                        </p:tgtEl>
                                        <p:attrNameLst>
                                          <p:attrName>style.visibility</p:attrName>
                                        </p:attrNameLst>
                                      </p:cBhvr>
                                      <p:to>
                                        <p:strVal val="visible"/>
                                      </p:to>
                                    </p:set>
                                    <p:animEffect transition="in" filter="fade">
                                      <p:cBhvr>
                                        <p:cTn id="47" dur="1250"/>
                                        <p:tgtEl>
                                          <p:spTgt spid="70"/>
                                        </p:tgtEl>
                                      </p:cBhvr>
                                    </p:animEffect>
                                  </p:childTnLst>
                                </p:cTn>
                              </p:par>
                              <p:par>
                                <p:cTn id="48" presetID="10" presetClass="entr" presetSubtype="0" fill="hold" nodeType="withEffect">
                                  <p:stCondLst>
                                    <p:cond delay="2250"/>
                                  </p:stCondLst>
                                  <p:childTnLst>
                                    <p:set>
                                      <p:cBhvr>
                                        <p:cTn id="49" dur="1" fill="hold">
                                          <p:stCondLst>
                                            <p:cond delay="0"/>
                                          </p:stCondLst>
                                        </p:cTn>
                                        <p:tgtEl>
                                          <p:spTgt spid="78"/>
                                        </p:tgtEl>
                                        <p:attrNameLst>
                                          <p:attrName>style.visibility</p:attrName>
                                        </p:attrNameLst>
                                      </p:cBhvr>
                                      <p:to>
                                        <p:strVal val="visible"/>
                                      </p:to>
                                    </p:set>
                                    <p:animEffect transition="in" filter="fade">
                                      <p:cBhvr>
                                        <p:cTn id="50" dur="1250"/>
                                        <p:tgtEl>
                                          <p:spTgt spid="78"/>
                                        </p:tgtEl>
                                      </p:cBhvr>
                                    </p:animEffect>
                                  </p:childTnLst>
                                </p:cTn>
                              </p:par>
                              <p:par>
                                <p:cTn id="51" presetID="12" presetClass="entr" presetSubtype="2" fill="hold" grpId="0" nodeType="withEffect">
                                  <p:stCondLst>
                                    <p:cond delay="2250"/>
                                  </p:stCondLst>
                                  <p:childTnLst>
                                    <p:set>
                                      <p:cBhvr>
                                        <p:cTn id="52" dur="1" fill="hold">
                                          <p:stCondLst>
                                            <p:cond delay="0"/>
                                          </p:stCondLst>
                                        </p:cTn>
                                        <p:tgtEl>
                                          <p:spTgt spid="40"/>
                                        </p:tgtEl>
                                        <p:attrNameLst>
                                          <p:attrName>style.visibility</p:attrName>
                                        </p:attrNameLst>
                                      </p:cBhvr>
                                      <p:to>
                                        <p:strVal val="visible"/>
                                      </p:to>
                                    </p:set>
                                    <p:anim calcmode="lin" valueType="num">
                                      <p:cBhvr additive="base">
                                        <p:cTn id="53" dur="1250"/>
                                        <p:tgtEl>
                                          <p:spTgt spid="40"/>
                                        </p:tgtEl>
                                        <p:attrNameLst>
                                          <p:attrName>ppt_x</p:attrName>
                                        </p:attrNameLst>
                                      </p:cBhvr>
                                      <p:tavLst>
                                        <p:tav tm="0">
                                          <p:val>
                                            <p:strVal val="#ppt_x+#ppt_w*1.125000"/>
                                          </p:val>
                                        </p:tav>
                                        <p:tav tm="100000">
                                          <p:val>
                                            <p:strVal val="#ppt_x"/>
                                          </p:val>
                                        </p:tav>
                                      </p:tavLst>
                                    </p:anim>
                                    <p:animEffect transition="in" filter="wipe(left)">
                                      <p:cBhvr>
                                        <p:cTn id="54" dur="1250"/>
                                        <p:tgtEl>
                                          <p:spTgt spid="40"/>
                                        </p:tgtEl>
                                      </p:cBhvr>
                                    </p:animEffect>
                                  </p:childTnLst>
                                </p:cTn>
                              </p:par>
                              <p:par>
                                <p:cTn id="55" presetID="12" presetClass="entr" presetSubtype="2" fill="hold" grpId="0" nodeType="withEffect">
                                  <p:stCondLst>
                                    <p:cond delay="2250"/>
                                  </p:stCondLst>
                                  <p:childTnLst>
                                    <p:set>
                                      <p:cBhvr>
                                        <p:cTn id="56" dur="1" fill="hold">
                                          <p:stCondLst>
                                            <p:cond delay="0"/>
                                          </p:stCondLst>
                                        </p:cTn>
                                        <p:tgtEl>
                                          <p:spTgt spid="53"/>
                                        </p:tgtEl>
                                        <p:attrNameLst>
                                          <p:attrName>style.visibility</p:attrName>
                                        </p:attrNameLst>
                                      </p:cBhvr>
                                      <p:to>
                                        <p:strVal val="visible"/>
                                      </p:to>
                                    </p:set>
                                    <p:anim calcmode="lin" valueType="num">
                                      <p:cBhvr additive="base">
                                        <p:cTn id="57" dur="1250"/>
                                        <p:tgtEl>
                                          <p:spTgt spid="53"/>
                                        </p:tgtEl>
                                        <p:attrNameLst>
                                          <p:attrName>ppt_x</p:attrName>
                                        </p:attrNameLst>
                                      </p:cBhvr>
                                      <p:tavLst>
                                        <p:tav tm="0">
                                          <p:val>
                                            <p:strVal val="#ppt_x+#ppt_w*1.125000"/>
                                          </p:val>
                                        </p:tav>
                                        <p:tav tm="100000">
                                          <p:val>
                                            <p:strVal val="#ppt_x"/>
                                          </p:val>
                                        </p:tav>
                                      </p:tavLst>
                                    </p:anim>
                                    <p:animEffect transition="in" filter="wipe(left)">
                                      <p:cBhvr>
                                        <p:cTn id="58" dur="1250"/>
                                        <p:tgtEl>
                                          <p:spTgt spid="53"/>
                                        </p:tgtEl>
                                      </p:cBhvr>
                                    </p:animEffect>
                                  </p:childTnLst>
                                </p:cTn>
                              </p:par>
                              <p:par>
                                <p:cTn id="59" presetID="12" presetClass="entr" presetSubtype="2" fill="hold" grpId="0" nodeType="withEffect">
                                  <p:stCondLst>
                                    <p:cond delay="2250"/>
                                  </p:stCondLst>
                                  <p:childTnLst>
                                    <p:set>
                                      <p:cBhvr>
                                        <p:cTn id="60" dur="1" fill="hold">
                                          <p:stCondLst>
                                            <p:cond delay="0"/>
                                          </p:stCondLst>
                                        </p:cTn>
                                        <p:tgtEl>
                                          <p:spTgt spid="61"/>
                                        </p:tgtEl>
                                        <p:attrNameLst>
                                          <p:attrName>style.visibility</p:attrName>
                                        </p:attrNameLst>
                                      </p:cBhvr>
                                      <p:to>
                                        <p:strVal val="visible"/>
                                      </p:to>
                                    </p:set>
                                    <p:anim calcmode="lin" valueType="num">
                                      <p:cBhvr additive="base">
                                        <p:cTn id="61" dur="1250"/>
                                        <p:tgtEl>
                                          <p:spTgt spid="61"/>
                                        </p:tgtEl>
                                        <p:attrNameLst>
                                          <p:attrName>ppt_x</p:attrName>
                                        </p:attrNameLst>
                                      </p:cBhvr>
                                      <p:tavLst>
                                        <p:tav tm="0">
                                          <p:val>
                                            <p:strVal val="#ppt_x+#ppt_w*1.125000"/>
                                          </p:val>
                                        </p:tav>
                                        <p:tav tm="100000">
                                          <p:val>
                                            <p:strVal val="#ppt_x"/>
                                          </p:val>
                                        </p:tav>
                                      </p:tavLst>
                                    </p:anim>
                                    <p:animEffect transition="in" filter="wipe(left)">
                                      <p:cBhvr>
                                        <p:cTn id="62" dur="1250"/>
                                        <p:tgtEl>
                                          <p:spTgt spid="61"/>
                                        </p:tgtEl>
                                      </p:cBhvr>
                                    </p:animEffect>
                                  </p:childTnLst>
                                </p:cTn>
                              </p:par>
                              <p:par>
                                <p:cTn id="63" presetID="12" presetClass="entr" presetSubtype="2" fill="hold" grpId="0" nodeType="withEffect">
                                  <p:stCondLst>
                                    <p:cond delay="2250"/>
                                  </p:stCondLst>
                                  <p:childTnLst>
                                    <p:set>
                                      <p:cBhvr>
                                        <p:cTn id="64" dur="1" fill="hold">
                                          <p:stCondLst>
                                            <p:cond delay="0"/>
                                          </p:stCondLst>
                                        </p:cTn>
                                        <p:tgtEl>
                                          <p:spTgt spid="69"/>
                                        </p:tgtEl>
                                        <p:attrNameLst>
                                          <p:attrName>style.visibility</p:attrName>
                                        </p:attrNameLst>
                                      </p:cBhvr>
                                      <p:to>
                                        <p:strVal val="visible"/>
                                      </p:to>
                                    </p:set>
                                    <p:anim calcmode="lin" valueType="num">
                                      <p:cBhvr additive="base">
                                        <p:cTn id="65" dur="1250"/>
                                        <p:tgtEl>
                                          <p:spTgt spid="69"/>
                                        </p:tgtEl>
                                        <p:attrNameLst>
                                          <p:attrName>ppt_x</p:attrName>
                                        </p:attrNameLst>
                                      </p:cBhvr>
                                      <p:tavLst>
                                        <p:tav tm="0">
                                          <p:val>
                                            <p:strVal val="#ppt_x+#ppt_w*1.125000"/>
                                          </p:val>
                                        </p:tav>
                                        <p:tav tm="100000">
                                          <p:val>
                                            <p:strVal val="#ppt_x"/>
                                          </p:val>
                                        </p:tav>
                                      </p:tavLst>
                                    </p:anim>
                                    <p:animEffect transition="in" filter="wipe(left)">
                                      <p:cBhvr>
                                        <p:cTn id="66" dur="1250"/>
                                        <p:tgtEl>
                                          <p:spTgt spid="69"/>
                                        </p:tgtEl>
                                      </p:cBhvr>
                                    </p:animEffect>
                                  </p:childTnLst>
                                </p:cTn>
                              </p:par>
                              <p:par>
                                <p:cTn id="67" presetID="12" presetClass="entr" presetSubtype="2" fill="hold" grpId="0" nodeType="withEffect">
                                  <p:stCondLst>
                                    <p:cond delay="2250"/>
                                  </p:stCondLst>
                                  <p:childTnLst>
                                    <p:set>
                                      <p:cBhvr>
                                        <p:cTn id="68" dur="1" fill="hold">
                                          <p:stCondLst>
                                            <p:cond delay="0"/>
                                          </p:stCondLst>
                                        </p:cTn>
                                        <p:tgtEl>
                                          <p:spTgt spid="77"/>
                                        </p:tgtEl>
                                        <p:attrNameLst>
                                          <p:attrName>style.visibility</p:attrName>
                                        </p:attrNameLst>
                                      </p:cBhvr>
                                      <p:to>
                                        <p:strVal val="visible"/>
                                      </p:to>
                                    </p:set>
                                    <p:anim calcmode="lin" valueType="num">
                                      <p:cBhvr additive="base">
                                        <p:cTn id="69" dur="1250"/>
                                        <p:tgtEl>
                                          <p:spTgt spid="77"/>
                                        </p:tgtEl>
                                        <p:attrNameLst>
                                          <p:attrName>ppt_x</p:attrName>
                                        </p:attrNameLst>
                                      </p:cBhvr>
                                      <p:tavLst>
                                        <p:tav tm="0">
                                          <p:val>
                                            <p:strVal val="#ppt_x+#ppt_w*1.125000"/>
                                          </p:val>
                                        </p:tav>
                                        <p:tav tm="100000">
                                          <p:val>
                                            <p:strVal val="#ppt_x"/>
                                          </p:val>
                                        </p:tav>
                                      </p:tavLst>
                                    </p:anim>
                                    <p:animEffect transition="in" filter="wipe(left)">
                                      <p:cBhvr>
                                        <p:cTn id="70" dur="1250"/>
                                        <p:tgtEl>
                                          <p:spTgt spid="77"/>
                                        </p:tgtEl>
                                      </p:cBhvr>
                                    </p:animEffect>
                                  </p:childTnLst>
                                </p:cTn>
                              </p:par>
                              <p:par>
                                <p:cTn id="71" presetID="22" presetClass="entr" presetSubtype="8" fill="hold" nodeType="withEffect">
                                  <p:stCondLst>
                                    <p:cond delay="2250"/>
                                  </p:stCondLst>
                                  <p:childTnLst>
                                    <p:set>
                                      <p:cBhvr>
                                        <p:cTn id="72" dur="1" fill="hold">
                                          <p:stCondLst>
                                            <p:cond delay="0"/>
                                          </p:stCondLst>
                                        </p:cTn>
                                        <p:tgtEl>
                                          <p:spTgt spid="37"/>
                                        </p:tgtEl>
                                        <p:attrNameLst>
                                          <p:attrName>style.visibility</p:attrName>
                                        </p:attrNameLst>
                                      </p:cBhvr>
                                      <p:to>
                                        <p:strVal val="visible"/>
                                      </p:to>
                                    </p:set>
                                    <p:animEffect transition="in" filter="wipe(left)">
                                      <p:cBhvr>
                                        <p:cTn id="73" dur="1250"/>
                                        <p:tgtEl>
                                          <p:spTgt spid="37"/>
                                        </p:tgtEl>
                                      </p:cBhvr>
                                    </p:animEffect>
                                  </p:childTnLst>
                                </p:cTn>
                              </p:par>
                              <p:par>
                                <p:cTn id="74" presetID="22" presetClass="entr" presetSubtype="8" fill="hold" nodeType="withEffect">
                                  <p:stCondLst>
                                    <p:cond delay="2250"/>
                                  </p:stCondLst>
                                  <p:childTnLst>
                                    <p:set>
                                      <p:cBhvr>
                                        <p:cTn id="75" dur="1" fill="hold">
                                          <p:stCondLst>
                                            <p:cond delay="0"/>
                                          </p:stCondLst>
                                        </p:cTn>
                                        <p:tgtEl>
                                          <p:spTgt spid="55"/>
                                        </p:tgtEl>
                                        <p:attrNameLst>
                                          <p:attrName>style.visibility</p:attrName>
                                        </p:attrNameLst>
                                      </p:cBhvr>
                                      <p:to>
                                        <p:strVal val="visible"/>
                                      </p:to>
                                    </p:set>
                                    <p:animEffect transition="in" filter="wipe(left)">
                                      <p:cBhvr>
                                        <p:cTn id="76" dur="1250"/>
                                        <p:tgtEl>
                                          <p:spTgt spid="55"/>
                                        </p:tgtEl>
                                      </p:cBhvr>
                                    </p:animEffect>
                                  </p:childTnLst>
                                </p:cTn>
                              </p:par>
                              <p:par>
                                <p:cTn id="77" presetID="22" presetClass="entr" presetSubtype="8" fill="hold" nodeType="withEffect">
                                  <p:stCondLst>
                                    <p:cond delay="2250"/>
                                  </p:stCondLst>
                                  <p:childTnLst>
                                    <p:set>
                                      <p:cBhvr>
                                        <p:cTn id="78" dur="1" fill="hold">
                                          <p:stCondLst>
                                            <p:cond delay="0"/>
                                          </p:stCondLst>
                                        </p:cTn>
                                        <p:tgtEl>
                                          <p:spTgt spid="63"/>
                                        </p:tgtEl>
                                        <p:attrNameLst>
                                          <p:attrName>style.visibility</p:attrName>
                                        </p:attrNameLst>
                                      </p:cBhvr>
                                      <p:to>
                                        <p:strVal val="visible"/>
                                      </p:to>
                                    </p:set>
                                    <p:animEffect transition="in" filter="wipe(left)">
                                      <p:cBhvr>
                                        <p:cTn id="79" dur="1250"/>
                                        <p:tgtEl>
                                          <p:spTgt spid="63"/>
                                        </p:tgtEl>
                                      </p:cBhvr>
                                    </p:animEffect>
                                  </p:childTnLst>
                                </p:cTn>
                              </p:par>
                              <p:par>
                                <p:cTn id="80" presetID="22" presetClass="entr" presetSubtype="8" fill="hold" nodeType="withEffect">
                                  <p:stCondLst>
                                    <p:cond delay="2250"/>
                                  </p:stCondLst>
                                  <p:childTnLst>
                                    <p:set>
                                      <p:cBhvr>
                                        <p:cTn id="81" dur="1" fill="hold">
                                          <p:stCondLst>
                                            <p:cond delay="0"/>
                                          </p:stCondLst>
                                        </p:cTn>
                                        <p:tgtEl>
                                          <p:spTgt spid="71"/>
                                        </p:tgtEl>
                                        <p:attrNameLst>
                                          <p:attrName>style.visibility</p:attrName>
                                        </p:attrNameLst>
                                      </p:cBhvr>
                                      <p:to>
                                        <p:strVal val="visible"/>
                                      </p:to>
                                    </p:set>
                                    <p:animEffect transition="in" filter="wipe(left)">
                                      <p:cBhvr>
                                        <p:cTn id="82" dur="1250"/>
                                        <p:tgtEl>
                                          <p:spTgt spid="71"/>
                                        </p:tgtEl>
                                      </p:cBhvr>
                                    </p:animEffect>
                                  </p:childTnLst>
                                </p:cTn>
                              </p:par>
                              <p:par>
                                <p:cTn id="83" presetID="22" presetClass="entr" presetSubtype="8" fill="hold" nodeType="withEffect">
                                  <p:stCondLst>
                                    <p:cond delay="2250"/>
                                  </p:stCondLst>
                                  <p:childTnLst>
                                    <p:set>
                                      <p:cBhvr>
                                        <p:cTn id="84" dur="1" fill="hold">
                                          <p:stCondLst>
                                            <p:cond delay="0"/>
                                          </p:stCondLst>
                                        </p:cTn>
                                        <p:tgtEl>
                                          <p:spTgt spid="79"/>
                                        </p:tgtEl>
                                        <p:attrNameLst>
                                          <p:attrName>style.visibility</p:attrName>
                                        </p:attrNameLst>
                                      </p:cBhvr>
                                      <p:to>
                                        <p:strVal val="visible"/>
                                      </p:to>
                                    </p:set>
                                    <p:animEffect transition="in" filter="wipe(left)">
                                      <p:cBhvr>
                                        <p:cTn id="85" dur="1250"/>
                                        <p:tgtEl>
                                          <p:spTgt spid="79"/>
                                        </p:tgtEl>
                                      </p:cBhvr>
                                    </p:animEffect>
                                  </p:childTnLst>
                                </p:cTn>
                              </p:par>
                              <p:par>
                                <p:cTn id="86" presetID="10" presetClass="entr" presetSubtype="0" fill="hold" grpId="0" nodeType="withEffect">
                                  <p:stCondLst>
                                    <p:cond delay="2250"/>
                                  </p:stCondLst>
                                  <p:childTnLst>
                                    <p:set>
                                      <p:cBhvr>
                                        <p:cTn id="87" dur="1" fill="hold">
                                          <p:stCondLst>
                                            <p:cond delay="0"/>
                                          </p:stCondLst>
                                        </p:cTn>
                                        <p:tgtEl>
                                          <p:spTgt spid="44"/>
                                        </p:tgtEl>
                                        <p:attrNameLst>
                                          <p:attrName>style.visibility</p:attrName>
                                        </p:attrNameLst>
                                      </p:cBhvr>
                                      <p:to>
                                        <p:strVal val="visible"/>
                                      </p:to>
                                    </p:set>
                                    <p:animEffect transition="in" filter="fade">
                                      <p:cBhvr>
                                        <p:cTn id="88" dur="1000"/>
                                        <p:tgtEl>
                                          <p:spTgt spid="44"/>
                                        </p:tgtEl>
                                      </p:cBhvr>
                                    </p:animEffect>
                                  </p:childTnLst>
                                </p:cTn>
                              </p:par>
                              <p:par>
                                <p:cTn id="89" presetID="10" presetClass="entr" presetSubtype="0" fill="hold" grpId="0" nodeType="withEffect">
                                  <p:stCondLst>
                                    <p:cond delay="2250"/>
                                  </p:stCondLst>
                                  <p:childTnLst>
                                    <p:set>
                                      <p:cBhvr>
                                        <p:cTn id="90" dur="1" fill="hold">
                                          <p:stCondLst>
                                            <p:cond delay="0"/>
                                          </p:stCondLst>
                                        </p:cTn>
                                        <p:tgtEl>
                                          <p:spTgt spid="50"/>
                                        </p:tgtEl>
                                        <p:attrNameLst>
                                          <p:attrName>style.visibility</p:attrName>
                                        </p:attrNameLst>
                                      </p:cBhvr>
                                      <p:to>
                                        <p:strVal val="visible"/>
                                      </p:to>
                                    </p:set>
                                    <p:animEffect transition="in" filter="fade">
                                      <p:cBhvr>
                                        <p:cTn id="91" dur="1000"/>
                                        <p:tgtEl>
                                          <p:spTgt spid="50"/>
                                        </p:tgtEl>
                                      </p:cBhvr>
                                    </p:animEffect>
                                  </p:childTnLst>
                                </p:cTn>
                              </p:par>
                              <p:par>
                                <p:cTn id="92" presetID="10" presetClass="entr" presetSubtype="0" fill="hold" grpId="0" nodeType="withEffect">
                                  <p:stCondLst>
                                    <p:cond delay="225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1000"/>
                                        <p:tgtEl>
                                          <p:spTgt spid="58"/>
                                        </p:tgtEl>
                                      </p:cBhvr>
                                    </p:animEffect>
                                  </p:childTnLst>
                                </p:cTn>
                              </p:par>
                              <p:par>
                                <p:cTn id="95" presetID="10" presetClass="entr" presetSubtype="0" fill="hold" grpId="0" nodeType="withEffect">
                                  <p:stCondLst>
                                    <p:cond delay="2250"/>
                                  </p:stCondLst>
                                  <p:childTnLst>
                                    <p:set>
                                      <p:cBhvr>
                                        <p:cTn id="96" dur="1" fill="hold">
                                          <p:stCondLst>
                                            <p:cond delay="0"/>
                                          </p:stCondLst>
                                        </p:cTn>
                                        <p:tgtEl>
                                          <p:spTgt spid="66"/>
                                        </p:tgtEl>
                                        <p:attrNameLst>
                                          <p:attrName>style.visibility</p:attrName>
                                        </p:attrNameLst>
                                      </p:cBhvr>
                                      <p:to>
                                        <p:strVal val="visible"/>
                                      </p:to>
                                    </p:set>
                                    <p:animEffect transition="in" filter="fade">
                                      <p:cBhvr>
                                        <p:cTn id="97" dur="1000"/>
                                        <p:tgtEl>
                                          <p:spTgt spid="66"/>
                                        </p:tgtEl>
                                      </p:cBhvr>
                                    </p:animEffect>
                                  </p:childTnLst>
                                </p:cTn>
                              </p:par>
                              <p:par>
                                <p:cTn id="98" presetID="10" presetClass="entr" presetSubtype="0" fill="hold" grpId="0" nodeType="withEffect">
                                  <p:stCondLst>
                                    <p:cond delay="2250"/>
                                  </p:stCondLst>
                                  <p:childTnLst>
                                    <p:set>
                                      <p:cBhvr>
                                        <p:cTn id="99" dur="1" fill="hold">
                                          <p:stCondLst>
                                            <p:cond delay="0"/>
                                          </p:stCondLst>
                                        </p:cTn>
                                        <p:tgtEl>
                                          <p:spTgt spid="74"/>
                                        </p:tgtEl>
                                        <p:attrNameLst>
                                          <p:attrName>style.visibility</p:attrName>
                                        </p:attrNameLst>
                                      </p:cBhvr>
                                      <p:to>
                                        <p:strVal val="visible"/>
                                      </p:to>
                                    </p:set>
                                    <p:animEffect transition="in" filter="fade">
                                      <p:cBhvr>
                                        <p:cTn id="100" dur="1000"/>
                                        <p:tgtEl>
                                          <p:spTgt spid="74"/>
                                        </p:tgtEl>
                                      </p:cBhvr>
                                    </p:animEffect>
                                  </p:childTnLst>
                                </p:cTn>
                              </p:par>
                              <p:par>
                                <p:cTn id="101" presetID="10" presetClass="entr" presetSubtype="0" fill="hold" grpId="0" nodeType="withEffect">
                                  <p:stCondLst>
                                    <p:cond delay="2250"/>
                                  </p:stCondLst>
                                  <p:childTnLst>
                                    <p:set>
                                      <p:cBhvr>
                                        <p:cTn id="102" dur="1" fill="hold">
                                          <p:stCondLst>
                                            <p:cond delay="0"/>
                                          </p:stCondLst>
                                        </p:cTn>
                                        <p:tgtEl>
                                          <p:spTgt spid="46"/>
                                        </p:tgtEl>
                                        <p:attrNameLst>
                                          <p:attrName>style.visibility</p:attrName>
                                        </p:attrNameLst>
                                      </p:cBhvr>
                                      <p:to>
                                        <p:strVal val="visible"/>
                                      </p:to>
                                    </p:set>
                                    <p:animEffect transition="in" filter="fade">
                                      <p:cBhvr>
                                        <p:cTn id="103" dur="1000"/>
                                        <p:tgtEl>
                                          <p:spTgt spid="46"/>
                                        </p:tgtEl>
                                      </p:cBhvr>
                                    </p:animEffect>
                                  </p:childTnLst>
                                </p:cTn>
                              </p:par>
                              <p:par>
                                <p:cTn id="104" presetID="10" presetClass="entr" presetSubtype="0" fill="hold" grpId="0" nodeType="withEffect">
                                  <p:stCondLst>
                                    <p:cond delay="2250"/>
                                  </p:stCondLst>
                                  <p:childTnLst>
                                    <p:set>
                                      <p:cBhvr>
                                        <p:cTn id="105" dur="1" fill="hold">
                                          <p:stCondLst>
                                            <p:cond delay="0"/>
                                          </p:stCondLst>
                                        </p:cTn>
                                        <p:tgtEl>
                                          <p:spTgt spid="51"/>
                                        </p:tgtEl>
                                        <p:attrNameLst>
                                          <p:attrName>style.visibility</p:attrName>
                                        </p:attrNameLst>
                                      </p:cBhvr>
                                      <p:to>
                                        <p:strVal val="visible"/>
                                      </p:to>
                                    </p:set>
                                    <p:animEffect transition="in" filter="fade">
                                      <p:cBhvr>
                                        <p:cTn id="106" dur="1000"/>
                                        <p:tgtEl>
                                          <p:spTgt spid="51"/>
                                        </p:tgtEl>
                                      </p:cBhvr>
                                    </p:animEffect>
                                  </p:childTnLst>
                                </p:cTn>
                              </p:par>
                              <p:par>
                                <p:cTn id="107" presetID="10" presetClass="entr" presetSubtype="0" fill="hold" grpId="0" nodeType="withEffect">
                                  <p:stCondLst>
                                    <p:cond delay="2250"/>
                                  </p:stCondLst>
                                  <p:childTnLst>
                                    <p:set>
                                      <p:cBhvr>
                                        <p:cTn id="108" dur="1" fill="hold">
                                          <p:stCondLst>
                                            <p:cond delay="0"/>
                                          </p:stCondLst>
                                        </p:cTn>
                                        <p:tgtEl>
                                          <p:spTgt spid="59"/>
                                        </p:tgtEl>
                                        <p:attrNameLst>
                                          <p:attrName>style.visibility</p:attrName>
                                        </p:attrNameLst>
                                      </p:cBhvr>
                                      <p:to>
                                        <p:strVal val="visible"/>
                                      </p:to>
                                    </p:set>
                                    <p:animEffect transition="in" filter="fade">
                                      <p:cBhvr>
                                        <p:cTn id="109" dur="1000"/>
                                        <p:tgtEl>
                                          <p:spTgt spid="59"/>
                                        </p:tgtEl>
                                      </p:cBhvr>
                                    </p:animEffect>
                                  </p:childTnLst>
                                </p:cTn>
                              </p:par>
                              <p:par>
                                <p:cTn id="110" presetID="10" presetClass="entr" presetSubtype="0" fill="hold" grpId="0" nodeType="withEffect">
                                  <p:stCondLst>
                                    <p:cond delay="2250"/>
                                  </p:stCondLst>
                                  <p:childTnLst>
                                    <p:set>
                                      <p:cBhvr>
                                        <p:cTn id="111" dur="1" fill="hold">
                                          <p:stCondLst>
                                            <p:cond delay="0"/>
                                          </p:stCondLst>
                                        </p:cTn>
                                        <p:tgtEl>
                                          <p:spTgt spid="67"/>
                                        </p:tgtEl>
                                        <p:attrNameLst>
                                          <p:attrName>style.visibility</p:attrName>
                                        </p:attrNameLst>
                                      </p:cBhvr>
                                      <p:to>
                                        <p:strVal val="visible"/>
                                      </p:to>
                                    </p:set>
                                    <p:animEffect transition="in" filter="fade">
                                      <p:cBhvr>
                                        <p:cTn id="112" dur="1000"/>
                                        <p:tgtEl>
                                          <p:spTgt spid="67"/>
                                        </p:tgtEl>
                                      </p:cBhvr>
                                    </p:animEffect>
                                  </p:childTnLst>
                                </p:cTn>
                              </p:par>
                              <p:par>
                                <p:cTn id="113" presetID="10" presetClass="entr" presetSubtype="0" fill="hold" grpId="0" nodeType="withEffect">
                                  <p:stCondLst>
                                    <p:cond delay="2250"/>
                                  </p:stCondLst>
                                  <p:childTnLst>
                                    <p:set>
                                      <p:cBhvr>
                                        <p:cTn id="114" dur="1" fill="hold">
                                          <p:stCondLst>
                                            <p:cond delay="0"/>
                                          </p:stCondLst>
                                        </p:cTn>
                                        <p:tgtEl>
                                          <p:spTgt spid="75"/>
                                        </p:tgtEl>
                                        <p:attrNameLst>
                                          <p:attrName>style.visibility</p:attrName>
                                        </p:attrNameLst>
                                      </p:cBhvr>
                                      <p:to>
                                        <p:strVal val="visible"/>
                                      </p:to>
                                    </p:set>
                                    <p:animEffect transition="in" filter="fade">
                                      <p:cBhvr>
                                        <p:cTn id="115" dur="1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40" grpId="0"/>
      <p:bldP spid="44" grpId="0"/>
      <p:bldP spid="46" grpId="0"/>
      <p:bldP spid="53" grpId="0"/>
      <p:bldP spid="50" grpId="0"/>
      <p:bldP spid="51" grpId="0"/>
      <p:bldP spid="61" grpId="0"/>
      <p:bldP spid="58" grpId="0"/>
      <p:bldP spid="59" grpId="0"/>
      <p:bldP spid="69" grpId="0"/>
      <p:bldP spid="66" grpId="0"/>
      <p:bldP spid="67" grpId="0"/>
      <p:bldP spid="77" grpId="0"/>
      <p:bldP spid="74" grpId="0"/>
      <p:bldP spid="75" grpId="0"/>
      <p:bldP spid="80" grpId="0"/>
      <p:bldP spid="81" grpId="0"/>
      <p:bldP spid="8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TextBox 105">
            <a:extLst>
              <a:ext uri="{FF2B5EF4-FFF2-40B4-BE49-F238E27FC236}">
                <a16:creationId xmlns:a16="http://schemas.microsoft.com/office/drawing/2014/main" id="{AA4CBA1F-1655-42FA-8A60-A4F7663AA556}"/>
              </a:ext>
            </a:extLst>
          </p:cNvPr>
          <p:cNvSpPr txBox="1"/>
          <p:nvPr/>
        </p:nvSpPr>
        <p:spPr>
          <a:xfrm>
            <a:off x="2947242" y="1422986"/>
            <a:ext cx="1425970" cy="338554"/>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BOOKINGS</a:t>
            </a:r>
          </a:p>
        </p:txBody>
      </p:sp>
      <p:sp>
        <p:nvSpPr>
          <p:cNvPr id="162" name="TextBox 161">
            <a:extLst>
              <a:ext uri="{FF2B5EF4-FFF2-40B4-BE49-F238E27FC236}">
                <a16:creationId xmlns:a16="http://schemas.microsoft.com/office/drawing/2014/main" id="{0A1A5C28-3B59-43FE-8165-4E8CAFB135C6}"/>
              </a:ext>
            </a:extLst>
          </p:cNvPr>
          <p:cNvSpPr txBox="1"/>
          <p:nvPr/>
        </p:nvSpPr>
        <p:spPr>
          <a:xfrm>
            <a:off x="8441106" y="1422986"/>
            <a:ext cx="1285083" cy="338554"/>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REVENUE</a:t>
            </a:r>
          </a:p>
        </p:txBody>
      </p:sp>
      <p:sp>
        <p:nvSpPr>
          <p:cNvPr id="3" name="Slide Number Placeholder 2">
            <a:extLst>
              <a:ext uri="{FF2B5EF4-FFF2-40B4-BE49-F238E27FC236}">
                <a16:creationId xmlns:a16="http://schemas.microsoft.com/office/drawing/2014/main" id="{D73EBCAA-3242-41BF-9321-5DA371DF6B9E}"/>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31</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sp>
        <p:nvSpPr>
          <p:cNvPr id="8" name="TextBox 7">
            <a:extLst>
              <a:ext uri="{FF2B5EF4-FFF2-40B4-BE49-F238E27FC236}">
                <a16:creationId xmlns:a16="http://schemas.microsoft.com/office/drawing/2014/main" id="{9F1E9F4F-CDAB-4D41-9A02-BD580DD75069}"/>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lumMod val="75000"/>
                  </a:prstClr>
                </a:solidFill>
                <a:effectLst/>
                <a:uLnTx/>
                <a:uFillTx/>
                <a:latin typeface="Montserrat" panose="00000500000000000000" pitchFamily="50" charset="0"/>
                <a:ea typeface="+mn-ea"/>
                <a:cs typeface="+mn-cs"/>
              </a:rPr>
              <a:t> Sales Process  </a:t>
            </a:r>
            <a:r>
              <a:rPr kumimoji="0" lang="en-US" sz="1200" b="0" i="0" u="none" strike="noStrike" kern="1200" cap="none" spc="0" normalizeH="0" baseline="0" noProof="0" dirty="0">
                <a:ln>
                  <a:noFill/>
                </a:ln>
                <a:solidFill>
                  <a:prstClr val="white">
                    <a:lumMod val="50000"/>
                  </a:prstClr>
                </a:solidFill>
                <a:effectLst/>
                <a:uLnTx/>
                <a:uFillTx/>
                <a:latin typeface="Montserrat" pitchFamily="2" charset="77"/>
                <a:ea typeface="+mn-ea"/>
                <a:cs typeface="+mn-cs"/>
              </a:rPr>
              <a:t>|</a:t>
            </a:r>
            <a:r>
              <a:rPr kumimoji="0" lang="en-US" sz="1200" b="1" i="0" u="none" strike="noStrike" kern="1200" cap="none" spc="0" normalizeH="0" baseline="0" noProof="0" dirty="0">
                <a:ln>
                  <a:noFill/>
                </a:ln>
                <a:solidFill>
                  <a:prstClr val="white">
                    <a:lumMod val="50000"/>
                  </a:prstClr>
                </a:solidFill>
                <a:effectLst/>
                <a:uLnTx/>
                <a:uFillTx/>
                <a:latin typeface="Montserrat" panose="00000500000000000000" pitchFamily="50" charset="0"/>
                <a:ea typeface="+mn-ea"/>
                <a:cs typeface="+mn-cs"/>
              </a:rPr>
              <a:t>  Sales Team</a:t>
            </a:r>
          </a:p>
        </p:txBody>
      </p:sp>
      <p:grpSp>
        <p:nvGrpSpPr>
          <p:cNvPr id="5" name="Group 4">
            <a:extLst>
              <a:ext uri="{FF2B5EF4-FFF2-40B4-BE49-F238E27FC236}">
                <a16:creationId xmlns:a16="http://schemas.microsoft.com/office/drawing/2014/main" id="{2A889749-F2B1-4D52-B47D-DE6BC3898236}"/>
              </a:ext>
            </a:extLst>
          </p:cNvPr>
          <p:cNvGrpSpPr/>
          <p:nvPr/>
        </p:nvGrpSpPr>
        <p:grpSpPr>
          <a:xfrm>
            <a:off x="1200025" y="579401"/>
            <a:ext cx="4570483" cy="477054"/>
            <a:chOff x="1541632" y="336301"/>
            <a:chExt cx="4570483" cy="477054"/>
          </a:xfrm>
        </p:grpSpPr>
        <p:sp>
          <p:nvSpPr>
            <p:cNvPr id="6" name="Rectangle 5">
              <a:extLst>
                <a:ext uri="{FF2B5EF4-FFF2-40B4-BE49-F238E27FC236}">
                  <a16:creationId xmlns:a16="http://schemas.microsoft.com/office/drawing/2014/main" id="{1ADD3B31-09ED-47DB-88E4-D3509FBC415E}"/>
                </a:ext>
              </a:extLst>
            </p:cNvPr>
            <p:cNvSpPr/>
            <p:nvPr/>
          </p:nvSpPr>
          <p:spPr>
            <a:xfrm>
              <a:off x="1541632" y="642133"/>
              <a:ext cx="4570483"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99AD24CD-2CE9-43E5-89AC-B21FEF4316D0}"/>
                </a:ext>
              </a:extLst>
            </p:cNvPr>
            <p:cNvSpPr txBox="1"/>
            <p:nvPr/>
          </p:nvSpPr>
          <p:spPr>
            <a:xfrm>
              <a:off x="1541633" y="336301"/>
              <a:ext cx="4570482"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RECURRING COMMISSION</a:t>
              </a:r>
            </a:p>
          </p:txBody>
        </p:sp>
      </p:grpSp>
      <p:sp>
        <p:nvSpPr>
          <p:cNvPr id="108" name="Rectangle: Rounded Corners 107">
            <a:extLst>
              <a:ext uri="{FF2B5EF4-FFF2-40B4-BE49-F238E27FC236}">
                <a16:creationId xmlns:a16="http://schemas.microsoft.com/office/drawing/2014/main" id="{D36B82E3-0B25-4340-B38A-9752786DB250}"/>
              </a:ext>
            </a:extLst>
          </p:cNvPr>
          <p:cNvSpPr/>
          <p:nvPr/>
        </p:nvSpPr>
        <p:spPr>
          <a:xfrm>
            <a:off x="6623535" y="1851052"/>
            <a:ext cx="4950398" cy="4490303"/>
          </a:xfrm>
          <a:prstGeom prst="roundRect">
            <a:avLst>
              <a:gd name="adj" fmla="val 611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17" name="Straight Connector 16">
            <a:extLst>
              <a:ext uri="{FF2B5EF4-FFF2-40B4-BE49-F238E27FC236}">
                <a16:creationId xmlns:a16="http://schemas.microsoft.com/office/drawing/2014/main" id="{64E78B79-04E4-A5DC-9BF5-88244A3F5322}"/>
              </a:ext>
            </a:extLst>
          </p:cNvPr>
          <p:cNvCxnSpPr>
            <a:cxnSpLocks/>
          </p:cNvCxnSpPr>
          <p:nvPr/>
        </p:nvCxnSpPr>
        <p:spPr>
          <a:xfrm>
            <a:off x="8432247" y="1855896"/>
            <a:ext cx="0" cy="4485459"/>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BC7840A-DCEC-C559-6F4A-3FC48303D8A7}"/>
              </a:ext>
            </a:extLst>
          </p:cNvPr>
          <p:cNvCxnSpPr>
            <a:cxnSpLocks/>
          </p:cNvCxnSpPr>
          <p:nvPr/>
        </p:nvCxnSpPr>
        <p:spPr>
          <a:xfrm>
            <a:off x="9397903" y="1855896"/>
            <a:ext cx="0" cy="4485459"/>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C94B72-AF5F-B408-EAAE-7793B010289B}"/>
              </a:ext>
            </a:extLst>
          </p:cNvPr>
          <p:cNvCxnSpPr>
            <a:cxnSpLocks/>
          </p:cNvCxnSpPr>
          <p:nvPr/>
        </p:nvCxnSpPr>
        <p:spPr>
          <a:xfrm>
            <a:off x="10321181" y="1851052"/>
            <a:ext cx="0" cy="4485459"/>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C46E063B-137A-4EDB-9436-1E36DC976EC5}"/>
              </a:ext>
            </a:extLst>
          </p:cNvPr>
          <p:cNvSpPr/>
          <p:nvPr/>
        </p:nvSpPr>
        <p:spPr>
          <a:xfrm>
            <a:off x="1200116" y="1851052"/>
            <a:ext cx="4950398" cy="4490303"/>
          </a:xfrm>
          <a:prstGeom prst="roundRect">
            <a:avLst>
              <a:gd name="adj" fmla="val 611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AA39620A-FFEA-474D-C56D-3BB70D79E6A5}"/>
              </a:ext>
            </a:extLst>
          </p:cNvPr>
          <p:cNvCxnSpPr>
            <a:cxnSpLocks/>
          </p:cNvCxnSpPr>
          <p:nvPr/>
        </p:nvCxnSpPr>
        <p:spPr>
          <a:xfrm>
            <a:off x="2777852" y="1855148"/>
            <a:ext cx="0" cy="4486208"/>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DCE5189-1FFF-23E7-B132-C98D46E04EB9}"/>
              </a:ext>
            </a:extLst>
          </p:cNvPr>
          <p:cNvCxnSpPr>
            <a:cxnSpLocks/>
          </p:cNvCxnSpPr>
          <p:nvPr/>
        </p:nvCxnSpPr>
        <p:spPr>
          <a:xfrm>
            <a:off x="3548557" y="1855148"/>
            <a:ext cx="0" cy="4486208"/>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F7C6DEF-8F3D-26FF-5419-3424C25395F2}"/>
              </a:ext>
            </a:extLst>
          </p:cNvPr>
          <p:cNvCxnSpPr>
            <a:cxnSpLocks/>
          </p:cNvCxnSpPr>
          <p:nvPr/>
        </p:nvCxnSpPr>
        <p:spPr>
          <a:xfrm>
            <a:off x="4318418" y="1856487"/>
            <a:ext cx="0" cy="4486208"/>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4A3D60E-8A2F-4016-A0D2-A94751CDA30E}"/>
              </a:ext>
            </a:extLst>
          </p:cNvPr>
          <p:cNvCxnSpPr>
            <a:cxnSpLocks/>
          </p:cNvCxnSpPr>
          <p:nvPr/>
        </p:nvCxnSpPr>
        <p:spPr>
          <a:xfrm>
            <a:off x="5089468" y="1855148"/>
            <a:ext cx="0" cy="4486208"/>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C32E7B86-60D2-499A-BADD-41BAD51391F0}"/>
              </a:ext>
            </a:extLst>
          </p:cNvPr>
          <p:cNvSpPr/>
          <p:nvPr/>
        </p:nvSpPr>
        <p:spPr>
          <a:xfrm>
            <a:off x="1200116" y="1851052"/>
            <a:ext cx="1061211" cy="4490303"/>
          </a:xfrm>
          <a:prstGeom prst="roundRect">
            <a:avLst>
              <a:gd name="adj" fmla="val 28296"/>
            </a:avLst>
          </a:prstGeom>
          <a:gradFill>
            <a:gsLst>
              <a:gs pos="0">
                <a:schemeClr val="accent3">
                  <a:alpha val="21103"/>
                </a:schemeClr>
              </a:gs>
              <a:gs pos="100000">
                <a:schemeClr val="accent1">
                  <a:alpha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CC4A4910-2204-4D97-B659-36FE0350EE37}"/>
              </a:ext>
            </a:extLst>
          </p:cNvPr>
          <p:cNvSpPr txBox="1"/>
          <p:nvPr/>
        </p:nvSpPr>
        <p:spPr>
          <a:xfrm>
            <a:off x="1289445" y="2197212"/>
            <a:ext cx="882552" cy="2462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Customer</a:t>
            </a:r>
          </a:p>
        </p:txBody>
      </p:sp>
      <p:sp>
        <p:nvSpPr>
          <p:cNvPr id="33" name="TextBox 32">
            <a:extLst>
              <a:ext uri="{FF2B5EF4-FFF2-40B4-BE49-F238E27FC236}">
                <a16:creationId xmlns:a16="http://schemas.microsoft.com/office/drawing/2014/main" id="{0DA779E4-99E1-4DAD-A182-D54982F347E4}"/>
              </a:ext>
            </a:extLst>
          </p:cNvPr>
          <p:cNvSpPr txBox="1"/>
          <p:nvPr/>
        </p:nvSpPr>
        <p:spPr>
          <a:xfrm>
            <a:off x="2400134" y="2197212"/>
            <a:ext cx="493438" cy="2308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Date</a:t>
            </a:r>
          </a:p>
        </p:txBody>
      </p:sp>
      <p:sp>
        <p:nvSpPr>
          <p:cNvPr id="34" name="TextBox 33">
            <a:extLst>
              <a:ext uri="{FF2B5EF4-FFF2-40B4-BE49-F238E27FC236}">
                <a16:creationId xmlns:a16="http://schemas.microsoft.com/office/drawing/2014/main" id="{5CAAC37F-5064-4BC6-B232-E3D400B7EE81}"/>
              </a:ext>
            </a:extLst>
          </p:cNvPr>
          <p:cNvSpPr txBox="1"/>
          <p:nvPr/>
        </p:nvSpPr>
        <p:spPr>
          <a:xfrm>
            <a:off x="3174538" y="2197212"/>
            <a:ext cx="486729" cy="2308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MRR</a:t>
            </a:r>
          </a:p>
        </p:txBody>
      </p:sp>
      <p:sp>
        <p:nvSpPr>
          <p:cNvPr id="35" name="TextBox 34">
            <a:extLst>
              <a:ext uri="{FF2B5EF4-FFF2-40B4-BE49-F238E27FC236}">
                <a16:creationId xmlns:a16="http://schemas.microsoft.com/office/drawing/2014/main" id="{7F2DEB66-22ED-43C6-A388-25BD02211657}"/>
              </a:ext>
            </a:extLst>
          </p:cNvPr>
          <p:cNvSpPr txBox="1"/>
          <p:nvPr/>
        </p:nvSpPr>
        <p:spPr>
          <a:xfrm>
            <a:off x="3883532" y="2197212"/>
            <a:ext cx="610843" cy="2308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Set Up</a:t>
            </a:r>
          </a:p>
        </p:txBody>
      </p:sp>
      <p:sp>
        <p:nvSpPr>
          <p:cNvPr id="36" name="TextBox 35">
            <a:extLst>
              <a:ext uri="{FF2B5EF4-FFF2-40B4-BE49-F238E27FC236}">
                <a16:creationId xmlns:a16="http://schemas.microsoft.com/office/drawing/2014/main" id="{5D659741-1149-4B13-8362-8D686F6DE4E3}"/>
              </a:ext>
            </a:extLst>
          </p:cNvPr>
          <p:cNvSpPr txBox="1"/>
          <p:nvPr/>
        </p:nvSpPr>
        <p:spPr>
          <a:xfrm>
            <a:off x="4574478" y="2123198"/>
            <a:ext cx="771058"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Annual Support</a:t>
            </a:r>
          </a:p>
        </p:txBody>
      </p:sp>
      <p:sp>
        <p:nvSpPr>
          <p:cNvPr id="37" name="TextBox 36">
            <a:extLst>
              <a:ext uri="{FF2B5EF4-FFF2-40B4-BE49-F238E27FC236}">
                <a16:creationId xmlns:a16="http://schemas.microsoft.com/office/drawing/2014/main" id="{9E67EA2A-C452-4B98-B2F2-A02FE9A837A4}"/>
              </a:ext>
            </a:extLst>
          </p:cNvPr>
          <p:cNvSpPr txBox="1"/>
          <p:nvPr/>
        </p:nvSpPr>
        <p:spPr>
          <a:xfrm>
            <a:off x="5498593" y="2197212"/>
            <a:ext cx="464924" cy="2308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ACV</a:t>
            </a:r>
          </a:p>
        </p:txBody>
      </p:sp>
      <p:sp>
        <p:nvSpPr>
          <p:cNvPr id="54" name="TextBox 53">
            <a:extLst>
              <a:ext uri="{FF2B5EF4-FFF2-40B4-BE49-F238E27FC236}">
                <a16:creationId xmlns:a16="http://schemas.microsoft.com/office/drawing/2014/main" id="{348AEAB2-343E-4CB2-A38A-4BA83F0196E9}"/>
              </a:ext>
            </a:extLst>
          </p:cNvPr>
          <p:cNvSpPr txBox="1"/>
          <p:nvPr/>
        </p:nvSpPr>
        <p:spPr>
          <a:xfrm>
            <a:off x="1358212" y="2789593"/>
            <a:ext cx="745020"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ABC Ltd</a:t>
            </a:r>
          </a:p>
        </p:txBody>
      </p:sp>
      <p:sp>
        <p:nvSpPr>
          <p:cNvPr id="55" name="TextBox 54">
            <a:extLst>
              <a:ext uri="{FF2B5EF4-FFF2-40B4-BE49-F238E27FC236}">
                <a16:creationId xmlns:a16="http://schemas.microsoft.com/office/drawing/2014/main" id="{44F2E60C-DCD4-474C-A987-8429E3E18561}"/>
              </a:ext>
            </a:extLst>
          </p:cNvPr>
          <p:cNvSpPr txBox="1"/>
          <p:nvPr/>
        </p:nvSpPr>
        <p:spPr>
          <a:xfrm>
            <a:off x="2360719" y="2789593"/>
            <a:ext cx="572267"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Jan 17</a:t>
            </a:r>
          </a:p>
        </p:txBody>
      </p:sp>
      <p:sp>
        <p:nvSpPr>
          <p:cNvPr id="56" name="TextBox 55">
            <a:extLst>
              <a:ext uri="{FF2B5EF4-FFF2-40B4-BE49-F238E27FC236}">
                <a16:creationId xmlns:a16="http://schemas.microsoft.com/office/drawing/2014/main" id="{A9D28BD0-C97A-4E22-A148-87040EB1C8F3}"/>
              </a:ext>
            </a:extLst>
          </p:cNvPr>
          <p:cNvSpPr txBox="1"/>
          <p:nvPr/>
        </p:nvSpPr>
        <p:spPr>
          <a:xfrm>
            <a:off x="3089001" y="2789593"/>
            <a:ext cx="657805"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$10,000</a:t>
            </a:r>
          </a:p>
        </p:txBody>
      </p:sp>
      <p:sp>
        <p:nvSpPr>
          <p:cNvPr id="57" name="TextBox 56">
            <a:extLst>
              <a:ext uri="{FF2B5EF4-FFF2-40B4-BE49-F238E27FC236}">
                <a16:creationId xmlns:a16="http://schemas.microsoft.com/office/drawing/2014/main" id="{5264D598-AD27-4DB6-A25D-3A4462050DEC}"/>
              </a:ext>
            </a:extLst>
          </p:cNvPr>
          <p:cNvSpPr txBox="1"/>
          <p:nvPr/>
        </p:nvSpPr>
        <p:spPr>
          <a:xfrm>
            <a:off x="3847472" y="2789593"/>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$20,000</a:t>
            </a:r>
          </a:p>
        </p:txBody>
      </p:sp>
      <p:sp>
        <p:nvSpPr>
          <p:cNvPr id="58" name="TextBox 57">
            <a:extLst>
              <a:ext uri="{FF2B5EF4-FFF2-40B4-BE49-F238E27FC236}">
                <a16:creationId xmlns:a16="http://schemas.microsoft.com/office/drawing/2014/main" id="{99203C45-6E4C-49A9-BA22-52D5ABC0609C}"/>
              </a:ext>
            </a:extLst>
          </p:cNvPr>
          <p:cNvSpPr txBox="1"/>
          <p:nvPr/>
        </p:nvSpPr>
        <p:spPr>
          <a:xfrm>
            <a:off x="4611813" y="2789593"/>
            <a:ext cx="696380"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59" name="TextBox 58">
            <a:extLst>
              <a:ext uri="{FF2B5EF4-FFF2-40B4-BE49-F238E27FC236}">
                <a16:creationId xmlns:a16="http://schemas.microsoft.com/office/drawing/2014/main" id="{7023AC51-5400-4778-992E-A9629235C431}"/>
              </a:ext>
            </a:extLst>
          </p:cNvPr>
          <p:cNvSpPr txBox="1"/>
          <p:nvPr/>
        </p:nvSpPr>
        <p:spPr>
          <a:xfrm>
            <a:off x="5367769" y="2789593"/>
            <a:ext cx="726570"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$120,000</a:t>
            </a:r>
          </a:p>
        </p:txBody>
      </p:sp>
      <p:sp>
        <p:nvSpPr>
          <p:cNvPr id="61" name="TextBox 60">
            <a:extLst>
              <a:ext uri="{FF2B5EF4-FFF2-40B4-BE49-F238E27FC236}">
                <a16:creationId xmlns:a16="http://schemas.microsoft.com/office/drawing/2014/main" id="{574614C0-63AC-40C8-9244-E34C4A041610}"/>
              </a:ext>
            </a:extLst>
          </p:cNvPr>
          <p:cNvSpPr txBox="1"/>
          <p:nvPr/>
        </p:nvSpPr>
        <p:spPr>
          <a:xfrm>
            <a:off x="1340602" y="3381974"/>
            <a:ext cx="780242"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Great Co</a:t>
            </a:r>
          </a:p>
        </p:txBody>
      </p:sp>
      <p:sp>
        <p:nvSpPr>
          <p:cNvPr id="62" name="TextBox 61">
            <a:extLst>
              <a:ext uri="{FF2B5EF4-FFF2-40B4-BE49-F238E27FC236}">
                <a16:creationId xmlns:a16="http://schemas.microsoft.com/office/drawing/2014/main" id="{BF62A784-3B59-4008-B8DD-A120B9EA862F}"/>
              </a:ext>
            </a:extLst>
          </p:cNvPr>
          <p:cNvSpPr txBox="1"/>
          <p:nvPr/>
        </p:nvSpPr>
        <p:spPr>
          <a:xfrm>
            <a:off x="2360719" y="3381974"/>
            <a:ext cx="572267"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Jan 17</a:t>
            </a:r>
          </a:p>
        </p:txBody>
      </p:sp>
      <p:sp>
        <p:nvSpPr>
          <p:cNvPr id="63" name="TextBox 62">
            <a:extLst>
              <a:ext uri="{FF2B5EF4-FFF2-40B4-BE49-F238E27FC236}">
                <a16:creationId xmlns:a16="http://schemas.microsoft.com/office/drawing/2014/main" id="{6A480CBC-81B8-459F-8807-09807FC4BE8C}"/>
              </a:ext>
            </a:extLst>
          </p:cNvPr>
          <p:cNvSpPr txBox="1"/>
          <p:nvPr/>
        </p:nvSpPr>
        <p:spPr>
          <a:xfrm>
            <a:off x="3076422" y="3381974"/>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$20,000</a:t>
            </a:r>
          </a:p>
        </p:txBody>
      </p:sp>
      <p:sp>
        <p:nvSpPr>
          <p:cNvPr id="64" name="TextBox 63">
            <a:extLst>
              <a:ext uri="{FF2B5EF4-FFF2-40B4-BE49-F238E27FC236}">
                <a16:creationId xmlns:a16="http://schemas.microsoft.com/office/drawing/2014/main" id="{E52D7967-BEAC-492F-9016-E67CB79CDDF1}"/>
              </a:ext>
            </a:extLst>
          </p:cNvPr>
          <p:cNvSpPr txBox="1"/>
          <p:nvPr/>
        </p:nvSpPr>
        <p:spPr>
          <a:xfrm>
            <a:off x="3840763" y="3381974"/>
            <a:ext cx="696380"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65" name="TextBox 64">
            <a:extLst>
              <a:ext uri="{FF2B5EF4-FFF2-40B4-BE49-F238E27FC236}">
                <a16:creationId xmlns:a16="http://schemas.microsoft.com/office/drawing/2014/main" id="{C76273C0-2EB9-4F30-93AE-B7288F486936}"/>
              </a:ext>
            </a:extLst>
          </p:cNvPr>
          <p:cNvSpPr txBox="1"/>
          <p:nvPr/>
        </p:nvSpPr>
        <p:spPr>
          <a:xfrm>
            <a:off x="4618522" y="3381974"/>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$20,000</a:t>
            </a:r>
          </a:p>
        </p:txBody>
      </p:sp>
      <p:sp>
        <p:nvSpPr>
          <p:cNvPr id="66" name="TextBox 65">
            <a:extLst>
              <a:ext uri="{FF2B5EF4-FFF2-40B4-BE49-F238E27FC236}">
                <a16:creationId xmlns:a16="http://schemas.microsoft.com/office/drawing/2014/main" id="{C29D1480-8B78-4727-A2B3-9741AAC110E2}"/>
              </a:ext>
            </a:extLst>
          </p:cNvPr>
          <p:cNvSpPr txBox="1"/>
          <p:nvPr/>
        </p:nvSpPr>
        <p:spPr>
          <a:xfrm>
            <a:off x="5355191" y="3381974"/>
            <a:ext cx="75172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$250,000</a:t>
            </a:r>
          </a:p>
        </p:txBody>
      </p:sp>
      <p:sp>
        <p:nvSpPr>
          <p:cNvPr id="76" name="TextBox 75">
            <a:extLst>
              <a:ext uri="{FF2B5EF4-FFF2-40B4-BE49-F238E27FC236}">
                <a16:creationId xmlns:a16="http://schemas.microsoft.com/office/drawing/2014/main" id="{B237C361-786F-4AAF-81DA-F28DC66EE31A}"/>
              </a:ext>
            </a:extLst>
          </p:cNvPr>
          <p:cNvSpPr txBox="1"/>
          <p:nvPr/>
        </p:nvSpPr>
        <p:spPr>
          <a:xfrm>
            <a:off x="1198042" y="3974355"/>
            <a:ext cx="1065368"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Awe Venture</a:t>
            </a:r>
          </a:p>
        </p:txBody>
      </p:sp>
      <p:sp>
        <p:nvSpPr>
          <p:cNvPr id="77" name="TextBox 76">
            <a:extLst>
              <a:ext uri="{FF2B5EF4-FFF2-40B4-BE49-F238E27FC236}">
                <a16:creationId xmlns:a16="http://schemas.microsoft.com/office/drawing/2014/main" id="{F22DC370-B795-4923-9A33-1543F5FD2833}"/>
              </a:ext>
            </a:extLst>
          </p:cNvPr>
          <p:cNvSpPr txBox="1"/>
          <p:nvPr/>
        </p:nvSpPr>
        <p:spPr>
          <a:xfrm>
            <a:off x="2361557" y="3974355"/>
            <a:ext cx="570589"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Feb 17</a:t>
            </a:r>
          </a:p>
        </p:txBody>
      </p:sp>
      <p:sp>
        <p:nvSpPr>
          <p:cNvPr id="78" name="TextBox 77">
            <a:extLst>
              <a:ext uri="{FF2B5EF4-FFF2-40B4-BE49-F238E27FC236}">
                <a16:creationId xmlns:a16="http://schemas.microsoft.com/office/drawing/2014/main" id="{4E7E60F1-5842-4B8D-86B9-BB3575AC67C0}"/>
              </a:ext>
            </a:extLst>
          </p:cNvPr>
          <p:cNvSpPr txBox="1"/>
          <p:nvPr/>
        </p:nvSpPr>
        <p:spPr>
          <a:xfrm>
            <a:off x="3112481" y="3974355"/>
            <a:ext cx="61084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$8,000</a:t>
            </a:r>
          </a:p>
        </p:txBody>
      </p:sp>
      <p:sp>
        <p:nvSpPr>
          <p:cNvPr id="79" name="TextBox 78">
            <a:extLst>
              <a:ext uri="{FF2B5EF4-FFF2-40B4-BE49-F238E27FC236}">
                <a16:creationId xmlns:a16="http://schemas.microsoft.com/office/drawing/2014/main" id="{AD54C538-75E1-4176-8BC3-542B8C1EE89A}"/>
              </a:ext>
            </a:extLst>
          </p:cNvPr>
          <p:cNvSpPr txBox="1"/>
          <p:nvPr/>
        </p:nvSpPr>
        <p:spPr>
          <a:xfrm>
            <a:off x="3847472" y="3974355"/>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$30,000</a:t>
            </a:r>
          </a:p>
        </p:txBody>
      </p:sp>
      <p:sp>
        <p:nvSpPr>
          <p:cNvPr id="80" name="TextBox 79">
            <a:extLst>
              <a:ext uri="{FF2B5EF4-FFF2-40B4-BE49-F238E27FC236}">
                <a16:creationId xmlns:a16="http://schemas.microsoft.com/office/drawing/2014/main" id="{B2207224-273F-4E46-A0B3-95F4DD38F81C}"/>
              </a:ext>
            </a:extLst>
          </p:cNvPr>
          <p:cNvSpPr txBox="1"/>
          <p:nvPr/>
        </p:nvSpPr>
        <p:spPr>
          <a:xfrm>
            <a:off x="4631102" y="3974355"/>
            <a:ext cx="657805"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$10,000</a:t>
            </a:r>
          </a:p>
        </p:txBody>
      </p:sp>
      <p:sp>
        <p:nvSpPr>
          <p:cNvPr id="81" name="TextBox 80">
            <a:extLst>
              <a:ext uri="{FF2B5EF4-FFF2-40B4-BE49-F238E27FC236}">
                <a16:creationId xmlns:a16="http://schemas.microsoft.com/office/drawing/2014/main" id="{72DDDAB9-F3E5-4293-9F90-E268A93E3DFD}"/>
              </a:ext>
            </a:extLst>
          </p:cNvPr>
          <p:cNvSpPr txBox="1"/>
          <p:nvPr/>
        </p:nvSpPr>
        <p:spPr>
          <a:xfrm>
            <a:off x="5365254" y="3974355"/>
            <a:ext cx="731602"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$106,000</a:t>
            </a:r>
          </a:p>
        </p:txBody>
      </p:sp>
      <p:sp>
        <p:nvSpPr>
          <p:cNvPr id="83" name="TextBox 82">
            <a:extLst>
              <a:ext uri="{FF2B5EF4-FFF2-40B4-BE49-F238E27FC236}">
                <a16:creationId xmlns:a16="http://schemas.microsoft.com/office/drawing/2014/main" id="{05195BCC-B953-4448-965D-71CCF67D9D49}"/>
              </a:ext>
            </a:extLst>
          </p:cNvPr>
          <p:cNvSpPr txBox="1"/>
          <p:nvPr/>
        </p:nvSpPr>
        <p:spPr>
          <a:xfrm>
            <a:off x="1323833" y="4566736"/>
            <a:ext cx="813786"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XYZ Corp</a:t>
            </a:r>
          </a:p>
        </p:txBody>
      </p:sp>
      <p:sp>
        <p:nvSpPr>
          <p:cNvPr id="84" name="TextBox 83">
            <a:extLst>
              <a:ext uri="{FF2B5EF4-FFF2-40B4-BE49-F238E27FC236}">
                <a16:creationId xmlns:a16="http://schemas.microsoft.com/office/drawing/2014/main" id="{47EF29EE-6281-4707-9EAF-213939CEA983}"/>
              </a:ext>
            </a:extLst>
          </p:cNvPr>
          <p:cNvSpPr txBox="1"/>
          <p:nvPr/>
        </p:nvSpPr>
        <p:spPr>
          <a:xfrm>
            <a:off x="2361557" y="4566736"/>
            <a:ext cx="570589"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Feb 17</a:t>
            </a:r>
          </a:p>
        </p:txBody>
      </p:sp>
      <p:sp>
        <p:nvSpPr>
          <p:cNvPr id="85" name="TextBox 84">
            <a:extLst>
              <a:ext uri="{FF2B5EF4-FFF2-40B4-BE49-F238E27FC236}">
                <a16:creationId xmlns:a16="http://schemas.microsoft.com/office/drawing/2014/main" id="{47B0A0C1-8715-4781-9F5E-760F5011A171}"/>
              </a:ext>
            </a:extLst>
          </p:cNvPr>
          <p:cNvSpPr txBox="1"/>
          <p:nvPr/>
        </p:nvSpPr>
        <p:spPr>
          <a:xfrm>
            <a:off x="3116675" y="4566736"/>
            <a:ext cx="602457"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$5,000</a:t>
            </a:r>
          </a:p>
        </p:txBody>
      </p:sp>
      <p:sp>
        <p:nvSpPr>
          <p:cNvPr id="86" name="TextBox 85">
            <a:extLst>
              <a:ext uri="{FF2B5EF4-FFF2-40B4-BE49-F238E27FC236}">
                <a16:creationId xmlns:a16="http://schemas.microsoft.com/office/drawing/2014/main" id="{BDA8188F-A2FC-4A22-BD2A-4874995BE26A}"/>
              </a:ext>
            </a:extLst>
          </p:cNvPr>
          <p:cNvSpPr txBox="1"/>
          <p:nvPr/>
        </p:nvSpPr>
        <p:spPr>
          <a:xfrm>
            <a:off x="3847472" y="4566736"/>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$20,000</a:t>
            </a:r>
          </a:p>
        </p:txBody>
      </p:sp>
      <p:sp>
        <p:nvSpPr>
          <p:cNvPr id="87" name="TextBox 86">
            <a:extLst>
              <a:ext uri="{FF2B5EF4-FFF2-40B4-BE49-F238E27FC236}">
                <a16:creationId xmlns:a16="http://schemas.microsoft.com/office/drawing/2014/main" id="{A0536555-0564-4772-9A5F-AFCCAA35A322}"/>
              </a:ext>
            </a:extLst>
          </p:cNvPr>
          <p:cNvSpPr txBox="1"/>
          <p:nvPr/>
        </p:nvSpPr>
        <p:spPr>
          <a:xfrm>
            <a:off x="4611814" y="4566736"/>
            <a:ext cx="696380"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88" name="TextBox 87">
            <a:extLst>
              <a:ext uri="{FF2B5EF4-FFF2-40B4-BE49-F238E27FC236}">
                <a16:creationId xmlns:a16="http://schemas.microsoft.com/office/drawing/2014/main" id="{4C7D26AD-BD34-47A1-AD89-B9E0143C3CE2}"/>
              </a:ext>
            </a:extLst>
          </p:cNvPr>
          <p:cNvSpPr txBox="1"/>
          <p:nvPr/>
        </p:nvSpPr>
        <p:spPr>
          <a:xfrm>
            <a:off x="5387058" y="4566736"/>
            <a:ext cx="68799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$60,000</a:t>
            </a:r>
          </a:p>
        </p:txBody>
      </p:sp>
      <p:sp>
        <p:nvSpPr>
          <p:cNvPr id="90" name="TextBox 89">
            <a:extLst>
              <a:ext uri="{FF2B5EF4-FFF2-40B4-BE49-F238E27FC236}">
                <a16:creationId xmlns:a16="http://schemas.microsoft.com/office/drawing/2014/main" id="{05D60DEC-EF6D-459B-B4B2-3EC89C2191F9}"/>
              </a:ext>
            </a:extLst>
          </p:cNvPr>
          <p:cNvSpPr txBox="1"/>
          <p:nvPr/>
        </p:nvSpPr>
        <p:spPr>
          <a:xfrm>
            <a:off x="1258422" y="5159117"/>
            <a:ext cx="944609"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ABC Group</a:t>
            </a:r>
          </a:p>
        </p:txBody>
      </p:sp>
      <p:sp>
        <p:nvSpPr>
          <p:cNvPr id="91" name="TextBox 90">
            <a:extLst>
              <a:ext uri="{FF2B5EF4-FFF2-40B4-BE49-F238E27FC236}">
                <a16:creationId xmlns:a16="http://schemas.microsoft.com/office/drawing/2014/main" id="{5E4EB8BE-4170-406E-9F75-A17E13C0E1FE}"/>
              </a:ext>
            </a:extLst>
          </p:cNvPr>
          <p:cNvSpPr txBox="1"/>
          <p:nvPr/>
        </p:nvSpPr>
        <p:spPr>
          <a:xfrm>
            <a:off x="2359881" y="5159117"/>
            <a:ext cx="57394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Mar 17</a:t>
            </a:r>
          </a:p>
        </p:txBody>
      </p:sp>
      <p:sp>
        <p:nvSpPr>
          <p:cNvPr id="92" name="TextBox 91">
            <a:extLst>
              <a:ext uri="{FF2B5EF4-FFF2-40B4-BE49-F238E27FC236}">
                <a16:creationId xmlns:a16="http://schemas.microsoft.com/office/drawing/2014/main" id="{618F29A9-141F-4CE1-B22F-AA78E4816373}"/>
              </a:ext>
            </a:extLst>
          </p:cNvPr>
          <p:cNvSpPr txBox="1"/>
          <p:nvPr/>
        </p:nvSpPr>
        <p:spPr>
          <a:xfrm>
            <a:off x="3114159" y="5159117"/>
            <a:ext cx="60748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$6,000</a:t>
            </a:r>
          </a:p>
        </p:txBody>
      </p:sp>
      <p:sp>
        <p:nvSpPr>
          <p:cNvPr id="93" name="TextBox 92">
            <a:extLst>
              <a:ext uri="{FF2B5EF4-FFF2-40B4-BE49-F238E27FC236}">
                <a16:creationId xmlns:a16="http://schemas.microsoft.com/office/drawing/2014/main" id="{07F91488-2D73-42D8-B92F-18CDB721602A}"/>
              </a:ext>
            </a:extLst>
          </p:cNvPr>
          <p:cNvSpPr txBox="1"/>
          <p:nvPr/>
        </p:nvSpPr>
        <p:spPr>
          <a:xfrm>
            <a:off x="3840766" y="5159117"/>
            <a:ext cx="696376"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94" name="TextBox 93">
            <a:extLst>
              <a:ext uri="{FF2B5EF4-FFF2-40B4-BE49-F238E27FC236}">
                <a16:creationId xmlns:a16="http://schemas.microsoft.com/office/drawing/2014/main" id="{CC955BB4-31F4-414D-B513-51CA1DF8CF31}"/>
              </a:ext>
            </a:extLst>
          </p:cNvPr>
          <p:cNvSpPr txBox="1"/>
          <p:nvPr/>
        </p:nvSpPr>
        <p:spPr>
          <a:xfrm>
            <a:off x="4618523" y="5159117"/>
            <a:ext cx="68296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$20,000</a:t>
            </a:r>
          </a:p>
        </p:txBody>
      </p:sp>
      <p:sp>
        <p:nvSpPr>
          <p:cNvPr id="95" name="TextBox 94">
            <a:extLst>
              <a:ext uri="{FF2B5EF4-FFF2-40B4-BE49-F238E27FC236}">
                <a16:creationId xmlns:a16="http://schemas.microsoft.com/office/drawing/2014/main" id="{4B49D6B8-016C-4C37-BE5B-CE5660019C99}"/>
              </a:ext>
            </a:extLst>
          </p:cNvPr>
          <p:cNvSpPr txBox="1"/>
          <p:nvPr/>
        </p:nvSpPr>
        <p:spPr>
          <a:xfrm>
            <a:off x="5392928" y="5159117"/>
            <a:ext cx="67625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$92,000</a:t>
            </a:r>
          </a:p>
        </p:txBody>
      </p:sp>
      <p:sp>
        <p:nvSpPr>
          <p:cNvPr id="97" name="TextBox 96">
            <a:extLst>
              <a:ext uri="{FF2B5EF4-FFF2-40B4-BE49-F238E27FC236}">
                <a16:creationId xmlns:a16="http://schemas.microsoft.com/office/drawing/2014/main" id="{697C2C65-11F7-412F-8AE2-544A84874D7F}"/>
              </a:ext>
            </a:extLst>
          </p:cNvPr>
          <p:cNvSpPr txBox="1"/>
          <p:nvPr/>
        </p:nvSpPr>
        <p:spPr>
          <a:xfrm>
            <a:off x="1458845" y="5751498"/>
            <a:ext cx="543754"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Total</a:t>
            </a:r>
          </a:p>
        </p:txBody>
      </p:sp>
      <p:sp>
        <p:nvSpPr>
          <p:cNvPr id="99" name="TextBox 98">
            <a:extLst>
              <a:ext uri="{FF2B5EF4-FFF2-40B4-BE49-F238E27FC236}">
                <a16:creationId xmlns:a16="http://schemas.microsoft.com/office/drawing/2014/main" id="{367B418A-84E2-42BD-9885-6A21C0A0521B}"/>
              </a:ext>
            </a:extLst>
          </p:cNvPr>
          <p:cNvSpPr txBox="1"/>
          <p:nvPr/>
        </p:nvSpPr>
        <p:spPr>
          <a:xfrm>
            <a:off x="3063005" y="5751498"/>
            <a:ext cx="70979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$49,000</a:t>
            </a:r>
          </a:p>
        </p:txBody>
      </p:sp>
      <p:sp>
        <p:nvSpPr>
          <p:cNvPr id="100" name="TextBox 99">
            <a:extLst>
              <a:ext uri="{FF2B5EF4-FFF2-40B4-BE49-F238E27FC236}">
                <a16:creationId xmlns:a16="http://schemas.microsoft.com/office/drawing/2014/main" id="{64869CE6-031D-46EB-A405-355CC01FA2EB}"/>
              </a:ext>
            </a:extLst>
          </p:cNvPr>
          <p:cNvSpPr txBox="1"/>
          <p:nvPr/>
        </p:nvSpPr>
        <p:spPr>
          <a:xfrm>
            <a:off x="3835732" y="5751498"/>
            <a:ext cx="706445"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$70,000</a:t>
            </a:r>
          </a:p>
        </p:txBody>
      </p:sp>
      <p:sp>
        <p:nvSpPr>
          <p:cNvPr id="101" name="TextBox 100">
            <a:extLst>
              <a:ext uri="{FF2B5EF4-FFF2-40B4-BE49-F238E27FC236}">
                <a16:creationId xmlns:a16="http://schemas.microsoft.com/office/drawing/2014/main" id="{DCC8A584-8892-4863-AA2C-4867245055F2}"/>
              </a:ext>
            </a:extLst>
          </p:cNvPr>
          <p:cNvSpPr txBox="1"/>
          <p:nvPr/>
        </p:nvSpPr>
        <p:spPr>
          <a:xfrm>
            <a:off x="4608459" y="5751498"/>
            <a:ext cx="703089"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$50,000</a:t>
            </a:r>
          </a:p>
        </p:txBody>
      </p:sp>
      <p:sp>
        <p:nvSpPr>
          <p:cNvPr id="102" name="TextBox 101">
            <a:extLst>
              <a:ext uri="{FF2B5EF4-FFF2-40B4-BE49-F238E27FC236}">
                <a16:creationId xmlns:a16="http://schemas.microsoft.com/office/drawing/2014/main" id="{BE4DFB1D-E5E0-47B4-BAF0-2B0E9C1E8A7F}"/>
              </a:ext>
            </a:extLst>
          </p:cNvPr>
          <p:cNvSpPr txBox="1"/>
          <p:nvPr/>
        </p:nvSpPr>
        <p:spPr>
          <a:xfrm>
            <a:off x="5341774" y="5751498"/>
            <a:ext cx="77856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$638,000</a:t>
            </a:r>
          </a:p>
        </p:txBody>
      </p:sp>
      <p:sp>
        <p:nvSpPr>
          <p:cNvPr id="109" name="Rectangle: Rounded Corners 108">
            <a:extLst>
              <a:ext uri="{FF2B5EF4-FFF2-40B4-BE49-F238E27FC236}">
                <a16:creationId xmlns:a16="http://schemas.microsoft.com/office/drawing/2014/main" id="{94A2F619-C17E-44D5-AE39-00EEFD724C4F}"/>
              </a:ext>
            </a:extLst>
          </p:cNvPr>
          <p:cNvSpPr/>
          <p:nvPr/>
        </p:nvSpPr>
        <p:spPr>
          <a:xfrm>
            <a:off x="6623535" y="1851052"/>
            <a:ext cx="1061211" cy="4490303"/>
          </a:xfrm>
          <a:prstGeom prst="roundRect">
            <a:avLst>
              <a:gd name="adj" fmla="val 27461"/>
            </a:avLst>
          </a:prstGeom>
          <a:gradFill>
            <a:gsLst>
              <a:gs pos="0">
                <a:schemeClr val="accent3">
                  <a:alpha val="21103"/>
                </a:schemeClr>
              </a:gs>
              <a:gs pos="100000">
                <a:schemeClr val="accent1">
                  <a:alpha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1" name="TextBox 110">
            <a:extLst>
              <a:ext uri="{FF2B5EF4-FFF2-40B4-BE49-F238E27FC236}">
                <a16:creationId xmlns:a16="http://schemas.microsoft.com/office/drawing/2014/main" id="{048EACDA-9A12-411C-A9F9-70AA756D50FC}"/>
              </a:ext>
            </a:extLst>
          </p:cNvPr>
          <p:cNvSpPr txBox="1"/>
          <p:nvPr/>
        </p:nvSpPr>
        <p:spPr>
          <a:xfrm>
            <a:off x="6712865" y="2197212"/>
            <a:ext cx="882552" cy="2462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Customer</a:t>
            </a:r>
          </a:p>
        </p:txBody>
      </p:sp>
      <p:sp>
        <p:nvSpPr>
          <p:cNvPr id="151" name="TextBox 150">
            <a:extLst>
              <a:ext uri="{FF2B5EF4-FFF2-40B4-BE49-F238E27FC236}">
                <a16:creationId xmlns:a16="http://schemas.microsoft.com/office/drawing/2014/main" id="{820287F1-31CD-496E-90D9-5B402CBA8B3A}"/>
              </a:ext>
            </a:extLst>
          </p:cNvPr>
          <p:cNvSpPr txBox="1"/>
          <p:nvPr/>
        </p:nvSpPr>
        <p:spPr>
          <a:xfrm>
            <a:off x="6781631" y="2789593"/>
            <a:ext cx="745020"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ABC Ltd</a:t>
            </a:r>
          </a:p>
        </p:txBody>
      </p:sp>
      <p:sp>
        <p:nvSpPr>
          <p:cNvPr id="145" name="TextBox 144">
            <a:extLst>
              <a:ext uri="{FF2B5EF4-FFF2-40B4-BE49-F238E27FC236}">
                <a16:creationId xmlns:a16="http://schemas.microsoft.com/office/drawing/2014/main" id="{EBD8E15D-757E-4B11-8F45-119B02D40EFC}"/>
              </a:ext>
            </a:extLst>
          </p:cNvPr>
          <p:cNvSpPr txBox="1"/>
          <p:nvPr/>
        </p:nvSpPr>
        <p:spPr>
          <a:xfrm>
            <a:off x="6764021" y="3381974"/>
            <a:ext cx="780242"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Great Co</a:t>
            </a:r>
          </a:p>
        </p:txBody>
      </p:sp>
      <p:sp>
        <p:nvSpPr>
          <p:cNvPr id="119" name="TextBox 118">
            <a:extLst>
              <a:ext uri="{FF2B5EF4-FFF2-40B4-BE49-F238E27FC236}">
                <a16:creationId xmlns:a16="http://schemas.microsoft.com/office/drawing/2014/main" id="{6707212A-2B14-4367-A7BE-F3115C3BC267}"/>
              </a:ext>
            </a:extLst>
          </p:cNvPr>
          <p:cNvSpPr txBox="1"/>
          <p:nvPr/>
        </p:nvSpPr>
        <p:spPr>
          <a:xfrm>
            <a:off x="6621459" y="3974355"/>
            <a:ext cx="1065368"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Awe Venture</a:t>
            </a:r>
          </a:p>
        </p:txBody>
      </p:sp>
      <p:sp>
        <p:nvSpPr>
          <p:cNvPr id="139" name="TextBox 138">
            <a:extLst>
              <a:ext uri="{FF2B5EF4-FFF2-40B4-BE49-F238E27FC236}">
                <a16:creationId xmlns:a16="http://schemas.microsoft.com/office/drawing/2014/main" id="{CEE934CC-BC94-4FFC-91CF-F4CB6B3FBE18}"/>
              </a:ext>
            </a:extLst>
          </p:cNvPr>
          <p:cNvSpPr txBox="1"/>
          <p:nvPr/>
        </p:nvSpPr>
        <p:spPr>
          <a:xfrm>
            <a:off x="6747251" y="4566736"/>
            <a:ext cx="813786"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XYZ Corp</a:t>
            </a:r>
          </a:p>
        </p:txBody>
      </p:sp>
      <p:sp>
        <p:nvSpPr>
          <p:cNvPr id="133" name="TextBox 132">
            <a:extLst>
              <a:ext uri="{FF2B5EF4-FFF2-40B4-BE49-F238E27FC236}">
                <a16:creationId xmlns:a16="http://schemas.microsoft.com/office/drawing/2014/main" id="{332EF2CC-493D-453C-B987-89BF944B8168}"/>
              </a:ext>
            </a:extLst>
          </p:cNvPr>
          <p:cNvSpPr txBox="1"/>
          <p:nvPr/>
        </p:nvSpPr>
        <p:spPr>
          <a:xfrm>
            <a:off x="6681840" y="5159117"/>
            <a:ext cx="944608"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ABC Group</a:t>
            </a:r>
          </a:p>
        </p:txBody>
      </p:sp>
      <p:sp>
        <p:nvSpPr>
          <p:cNvPr id="128" name="TextBox 127">
            <a:extLst>
              <a:ext uri="{FF2B5EF4-FFF2-40B4-BE49-F238E27FC236}">
                <a16:creationId xmlns:a16="http://schemas.microsoft.com/office/drawing/2014/main" id="{AB53CAA5-B54C-46D6-A776-0FC734DD5893}"/>
              </a:ext>
            </a:extLst>
          </p:cNvPr>
          <p:cNvSpPr txBox="1"/>
          <p:nvPr/>
        </p:nvSpPr>
        <p:spPr>
          <a:xfrm>
            <a:off x="6882264" y="5751498"/>
            <a:ext cx="543754" cy="246221"/>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Total</a:t>
            </a:r>
          </a:p>
        </p:txBody>
      </p:sp>
      <p:sp>
        <p:nvSpPr>
          <p:cNvPr id="112" name="TextBox 111">
            <a:extLst>
              <a:ext uri="{FF2B5EF4-FFF2-40B4-BE49-F238E27FC236}">
                <a16:creationId xmlns:a16="http://schemas.microsoft.com/office/drawing/2014/main" id="{B4022903-E680-46EF-95B7-CB3209E824B2}"/>
              </a:ext>
            </a:extLst>
          </p:cNvPr>
          <p:cNvSpPr txBox="1"/>
          <p:nvPr/>
        </p:nvSpPr>
        <p:spPr>
          <a:xfrm>
            <a:off x="7823205" y="2197212"/>
            <a:ext cx="720857" cy="2308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Status</a:t>
            </a:r>
          </a:p>
        </p:txBody>
      </p:sp>
      <p:sp>
        <p:nvSpPr>
          <p:cNvPr id="113" name="TextBox 112">
            <a:extLst>
              <a:ext uri="{FF2B5EF4-FFF2-40B4-BE49-F238E27FC236}">
                <a16:creationId xmlns:a16="http://schemas.microsoft.com/office/drawing/2014/main" id="{906D5D8C-1D5C-4D69-AFD6-6B456B9FE3E7}"/>
              </a:ext>
            </a:extLst>
          </p:cNvPr>
          <p:cNvSpPr txBox="1"/>
          <p:nvPr/>
        </p:nvSpPr>
        <p:spPr>
          <a:xfrm>
            <a:off x="8815352" y="2197212"/>
            <a:ext cx="696366"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Q1</a:t>
            </a:r>
          </a:p>
        </p:txBody>
      </p:sp>
      <p:sp>
        <p:nvSpPr>
          <p:cNvPr id="114" name="TextBox 113">
            <a:extLst>
              <a:ext uri="{FF2B5EF4-FFF2-40B4-BE49-F238E27FC236}">
                <a16:creationId xmlns:a16="http://schemas.microsoft.com/office/drawing/2014/main" id="{EA019C1E-C79D-4F16-ACDF-5B26D7D363CA}"/>
              </a:ext>
            </a:extLst>
          </p:cNvPr>
          <p:cNvSpPr txBox="1"/>
          <p:nvPr/>
        </p:nvSpPr>
        <p:spPr>
          <a:xfrm>
            <a:off x="9727090" y="2197212"/>
            <a:ext cx="744112"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Q2</a:t>
            </a:r>
          </a:p>
        </p:txBody>
      </p:sp>
      <p:sp>
        <p:nvSpPr>
          <p:cNvPr id="115" name="TextBox 114">
            <a:extLst>
              <a:ext uri="{FF2B5EF4-FFF2-40B4-BE49-F238E27FC236}">
                <a16:creationId xmlns:a16="http://schemas.microsoft.com/office/drawing/2014/main" id="{77941E3B-99DB-4B31-86F2-89312EF3A655}"/>
              </a:ext>
            </a:extLst>
          </p:cNvPr>
          <p:cNvSpPr txBox="1"/>
          <p:nvPr/>
        </p:nvSpPr>
        <p:spPr>
          <a:xfrm>
            <a:off x="10566948" y="2197212"/>
            <a:ext cx="935617" cy="2308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ACV </a:t>
            </a:r>
            <a:r>
              <a:rPr kumimoji="0" lang="en-US" sz="900" b="1" i="0" u="none" strike="noStrike" kern="1200" cap="none" spc="0" normalizeH="0" baseline="0" noProof="0" dirty="0" err="1">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Yr</a:t>
            </a: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 2</a:t>
            </a:r>
          </a:p>
        </p:txBody>
      </p:sp>
      <p:sp>
        <p:nvSpPr>
          <p:cNvPr id="152" name="TextBox 151">
            <a:extLst>
              <a:ext uri="{FF2B5EF4-FFF2-40B4-BE49-F238E27FC236}">
                <a16:creationId xmlns:a16="http://schemas.microsoft.com/office/drawing/2014/main" id="{4E78DAA8-3EED-49FF-8A28-72F25292C8C1}"/>
              </a:ext>
            </a:extLst>
          </p:cNvPr>
          <p:cNvSpPr txBox="1"/>
          <p:nvPr/>
        </p:nvSpPr>
        <p:spPr>
          <a:xfrm>
            <a:off x="7790640" y="2789593"/>
            <a:ext cx="785982"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Growth</a:t>
            </a:r>
          </a:p>
        </p:txBody>
      </p:sp>
      <p:sp>
        <p:nvSpPr>
          <p:cNvPr id="153" name="TextBox 152">
            <a:extLst>
              <a:ext uri="{FF2B5EF4-FFF2-40B4-BE49-F238E27FC236}">
                <a16:creationId xmlns:a16="http://schemas.microsoft.com/office/drawing/2014/main" id="{8005F741-9042-4997-9667-0742283EBB26}"/>
              </a:ext>
            </a:extLst>
          </p:cNvPr>
          <p:cNvSpPr txBox="1"/>
          <p:nvPr/>
        </p:nvSpPr>
        <p:spPr>
          <a:xfrm>
            <a:off x="8764440" y="2789593"/>
            <a:ext cx="79819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$10,000</a:t>
            </a:r>
          </a:p>
        </p:txBody>
      </p:sp>
      <p:sp>
        <p:nvSpPr>
          <p:cNvPr id="154" name="TextBox 153">
            <a:extLst>
              <a:ext uri="{FF2B5EF4-FFF2-40B4-BE49-F238E27FC236}">
                <a16:creationId xmlns:a16="http://schemas.microsoft.com/office/drawing/2014/main" id="{5F2CFBD8-8B8F-4013-84AA-51E11F30F4D1}"/>
              </a:ext>
            </a:extLst>
          </p:cNvPr>
          <p:cNvSpPr txBox="1"/>
          <p:nvPr/>
        </p:nvSpPr>
        <p:spPr>
          <a:xfrm>
            <a:off x="9776114" y="2789593"/>
            <a:ext cx="64606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$12,000</a:t>
            </a:r>
          </a:p>
        </p:txBody>
      </p:sp>
      <p:sp>
        <p:nvSpPr>
          <p:cNvPr id="155" name="TextBox 154">
            <a:extLst>
              <a:ext uri="{FF2B5EF4-FFF2-40B4-BE49-F238E27FC236}">
                <a16:creationId xmlns:a16="http://schemas.microsoft.com/office/drawing/2014/main" id="{73CADB08-14BA-41E4-BF28-1AB37CCA374C}"/>
              </a:ext>
            </a:extLst>
          </p:cNvPr>
          <p:cNvSpPr txBox="1"/>
          <p:nvPr/>
        </p:nvSpPr>
        <p:spPr>
          <a:xfrm>
            <a:off x="10667276" y="2789593"/>
            <a:ext cx="734957"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$180,000</a:t>
            </a:r>
          </a:p>
        </p:txBody>
      </p:sp>
      <p:sp>
        <p:nvSpPr>
          <p:cNvPr id="146" name="TextBox 145">
            <a:extLst>
              <a:ext uri="{FF2B5EF4-FFF2-40B4-BE49-F238E27FC236}">
                <a16:creationId xmlns:a16="http://schemas.microsoft.com/office/drawing/2014/main" id="{40873D75-52E9-4D9A-AF03-DAFA6991670C}"/>
              </a:ext>
            </a:extLst>
          </p:cNvPr>
          <p:cNvSpPr txBox="1"/>
          <p:nvPr/>
        </p:nvSpPr>
        <p:spPr>
          <a:xfrm>
            <a:off x="7722464" y="3381974"/>
            <a:ext cx="922339"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Canceled</a:t>
            </a:r>
          </a:p>
        </p:txBody>
      </p:sp>
      <p:sp>
        <p:nvSpPr>
          <p:cNvPr id="147" name="TextBox 146">
            <a:extLst>
              <a:ext uri="{FF2B5EF4-FFF2-40B4-BE49-F238E27FC236}">
                <a16:creationId xmlns:a16="http://schemas.microsoft.com/office/drawing/2014/main" id="{108A3D5D-CF0B-4FC3-A885-78B199DD412B}"/>
              </a:ext>
            </a:extLst>
          </p:cNvPr>
          <p:cNvSpPr txBox="1"/>
          <p:nvPr/>
        </p:nvSpPr>
        <p:spPr>
          <a:xfrm>
            <a:off x="8815348" y="3381974"/>
            <a:ext cx="696376"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148" name="TextBox 147">
            <a:extLst>
              <a:ext uri="{FF2B5EF4-FFF2-40B4-BE49-F238E27FC236}">
                <a16:creationId xmlns:a16="http://schemas.microsoft.com/office/drawing/2014/main" id="{997FB586-499F-4D20-9D9F-9DB17CFF4609}"/>
              </a:ext>
            </a:extLst>
          </p:cNvPr>
          <p:cNvSpPr txBox="1"/>
          <p:nvPr/>
        </p:nvSpPr>
        <p:spPr>
          <a:xfrm>
            <a:off x="9676644" y="3381974"/>
            <a:ext cx="845000"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149" name="TextBox 148">
            <a:extLst>
              <a:ext uri="{FF2B5EF4-FFF2-40B4-BE49-F238E27FC236}">
                <a16:creationId xmlns:a16="http://schemas.microsoft.com/office/drawing/2014/main" id="{14E850EA-30B1-4446-94AD-CAEAAC66AEA4}"/>
              </a:ext>
            </a:extLst>
          </p:cNvPr>
          <p:cNvSpPr txBox="1"/>
          <p:nvPr/>
        </p:nvSpPr>
        <p:spPr>
          <a:xfrm>
            <a:off x="10686564" y="3381974"/>
            <a:ext cx="696376"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120" name="TextBox 119">
            <a:extLst>
              <a:ext uri="{FF2B5EF4-FFF2-40B4-BE49-F238E27FC236}">
                <a16:creationId xmlns:a16="http://schemas.microsoft.com/office/drawing/2014/main" id="{8F647227-9CEC-4777-8D56-572D18AFA068}"/>
              </a:ext>
            </a:extLst>
          </p:cNvPr>
          <p:cNvSpPr txBox="1"/>
          <p:nvPr/>
        </p:nvSpPr>
        <p:spPr>
          <a:xfrm>
            <a:off x="7816082" y="3974355"/>
            <a:ext cx="73510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Steady</a:t>
            </a:r>
          </a:p>
        </p:txBody>
      </p:sp>
      <p:sp>
        <p:nvSpPr>
          <p:cNvPr id="121" name="TextBox 120">
            <a:extLst>
              <a:ext uri="{FF2B5EF4-FFF2-40B4-BE49-F238E27FC236}">
                <a16:creationId xmlns:a16="http://schemas.microsoft.com/office/drawing/2014/main" id="{79DBD410-7722-4EA9-86AE-014F599E6EC7}"/>
              </a:ext>
            </a:extLst>
          </p:cNvPr>
          <p:cNvSpPr txBox="1"/>
          <p:nvPr/>
        </p:nvSpPr>
        <p:spPr>
          <a:xfrm>
            <a:off x="8792931" y="3974355"/>
            <a:ext cx="741209"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$8,000</a:t>
            </a:r>
          </a:p>
        </p:txBody>
      </p:sp>
      <p:sp>
        <p:nvSpPr>
          <p:cNvPr id="122" name="TextBox 121">
            <a:extLst>
              <a:ext uri="{FF2B5EF4-FFF2-40B4-BE49-F238E27FC236}">
                <a16:creationId xmlns:a16="http://schemas.microsoft.com/office/drawing/2014/main" id="{79A794F9-DF0E-432A-815A-2274419AE50C}"/>
              </a:ext>
            </a:extLst>
          </p:cNvPr>
          <p:cNvSpPr txBox="1"/>
          <p:nvPr/>
        </p:nvSpPr>
        <p:spPr>
          <a:xfrm>
            <a:off x="9793724" y="3974355"/>
            <a:ext cx="610842"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$8,000</a:t>
            </a:r>
          </a:p>
        </p:txBody>
      </p:sp>
      <p:sp>
        <p:nvSpPr>
          <p:cNvPr id="123" name="TextBox 122">
            <a:extLst>
              <a:ext uri="{FF2B5EF4-FFF2-40B4-BE49-F238E27FC236}">
                <a16:creationId xmlns:a16="http://schemas.microsoft.com/office/drawing/2014/main" id="{02F88AFD-AEC2-415A-959E-B3B10B9A95F3}"/>
              </a:ext>
            </a:extLst>
          </p:cNvPr>
          <p:cNvSpPr txBox="1"/>
          <p:nvPr/>
        </p:nvSpPr>
        <p:spPr>
          <a:xfrm>
            <a:off x="10668951" y="3974355"/>
            <a:ext cx="731601"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$106,000</a:t>
            </a:r>
          </a:p>
        </p:txBody>
      </p:sp>
      <p:sp>
        <p:nvSpPr>
          <p:cNvPr id="140" name="TextBox 139">
            <a:extLst>
              <a:ext uri="{FF2B5EF4-FFF2-40B4-BE49-F238E27FC236}">
                <a16:creationId xmlns:a16="http://schemas.microsoft.com/office/drawing/2014/main" id="{84C3661C-A103-4109-94C3-788F7D60EE55}"/>
              </a:ext>
            </a:extLst>
          </p:cNvPr>
          <p:cNvSpPr txBox="1"/>
          <p:nvPr/>
        </p:nvSpPr>
        <p:spPr>
          <a:xfrm>
            <a:off x="7790640" y="4566736"/>
            <a:ext cx="785982"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Growth</a:t>
            </a:r>
          </a:p>
        </p:txBody>
      </p:sp>
      <p:sp>
        <p:nvSpPr>
          <p:cNvPr id="141" name="TextBox 140">
            <a:extLst>
              <a:ext uri="{FF2B5EF4-FFF2-40B4-BE49-F238E27FC236}">
                <a16:creationId xmlns:a16="http://schemas.microsoft.com/office/drawing/2014/main" id="{C55573E7-4C63-4BBB-B290-20DA38E84AAB}"/>
              </a:ext>
            </a:extLst>
          </p:cNvPr>
          <p:cNvSpPr txBox="1"/>
          <p:nvPr/>
        </p:nvSpPr>
        <p:spPr>
          <a:xfrm>
            <a:off x="8798020" y="4566736"/>
            <a:ext cx="731033"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$5,000</a:t>
            </a:r>
          </a:p>
        </p:txBody>
      </p:sp>
      <p:sp>
        <p:nvSpPr>
          <p:cNvPr id="142" name="TextBox 141">
            <a:extLst>
              <a:ext uri="{FF2B5EF4-FFF2-40B4-BE49-F238E27FC236}">
                <a16:creationId xmlns:a16="http://schemas.microsoft.com/office/drawing/2014/main" id="{7425B026-3B2B-4178-A696-A4550D984801}"/>
              </a:ext>
            </a:extLst>
          </p:cNvPr>
          <p:cNvSpPr txBox="1"/>
          <p:nvPr/>
        </p:nvSpPr>
        <p:spPr>
          <a:xfrm>
            <a:off x="9770240" y="4566736"/>
            <a:ext cx="657805"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$10,000</a:t>
            </a:r>
          </a:p>
        </p:txBody>
      </p:sp>
      <p:sp>
        <p:nvSpPr>
          <p:cNvPr id="143" name="TextBox 142">
            <a:extLst>
              <a:ext uri="{FF2B5EF4-FFF2-40B4-BE49-F238E27FC236}">
                <a16:creationId xmlns:a16="http://schemas.microsoft.com/office/drawing/2014/main" id="{A558A424-749F-40B3-B5B8-29A75238BA2A}"/>
              </a:ext>
            </a:extLst>
          </p:cNvPr>
          <p:cNvSpPr txBox="1"/>
          <p:nvPr/>
        </p:nvSpPr>
        <p:spPr>
          <a:xfrm>
            <a:off x="10671465" y="4566736"/>
            <a:ext cx="726570"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$120,000</a:t>
            </a:r>
          </a:p>
        </p:txBody>
      </p:sp>
      <p:sp>
        <p:nvSpPr>
          <p:cNvPr id="134" name="TextBox 133">
            <a:extLst>
              <a:ext uri="{FF2B5EF4-FFF2-40B4-BE49-F238E27FC236}">
                <a16:creationId xmlns:a16="http://schemas.microsoft.com/office/drawing/2014/main" id="{221B22D1-A61A-4B80-B555-5A9DD356B22A}"/>
              </a:ext>
            </a:extLst>
          </p:cNvPr>
          <p:cNvSpPr txBox="1"/>
          <p:nvPr/>
        </p:nvSpPr>
        <p:spPr>
          <a:xfrm>
            <a:off x="7717203" y="5159117"/>
            <a:ext cx="93286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Nonrenewal</a:t>
            </a:r>
          </a:p>
        </p:txBody>
      </p:sp>
      <p:sp>
        <p:nvSpPr>
          <p:cNvPr id="135" name="TextBox 134">
            <a:extLst>
              <a:ext uri="{FF2B5EF4-FFF2-40B4-BE49-F238E27FC236}">
                <a16:creationId xmlns:a16="http://schemas.microsoft.com/office/drawing/2014/main" id="{6573001C-FD3D-4264-83DB-5ADEA1A63FAA}"/>
              </a:ext>
            </a:extLst>
          </p:cNvPr>
          <p:cNvSpPr txBox="1"/>
          <p:nvPr/>
        </p:nvSpPr>
        <p:spPr>
          <a:xfrm>
            <a:off x="8794968" y="5159117"/>
            <a:ext cx="73713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$6,000</a:t>
            </a:r>
          </a:p>
        </p:txBody>
      </p:sp>
      <p:sp>
        <p:nvSpPr>
          <p:cNvPr id="136" name="TextBox 135">
            <a:extLst>
              <a:ext uri="{FF2B5EF4-FFF2-40B4-BE49-F238E27FC236}">
                <a16:creationId xmlns:a16="http://schemas.microsoft.com/office/drawing/2014/main" id="{372C723F-1DFD-40E1-89D9-AE1F74124368}"/>
              </a:ext>
            </a:extLst>
          </p:cNvPr>
          <p:cNvSpPr txBox="1"/>
          <p:nvPr/>
        </p:nvSpPr>
        <p:spPr>
          <a:xfrm>
            <a:off x="9795401" y="5159117"/>
            <a:ext cx="607488"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$6,000</a:t>
            </a:r>
          </a:p>
        </p:txBody>
      </p:sp>
      <p:sp>
        <p:nvSpPr>
          <p:cNvPr id="137" name="TextBox 136">
            <a:extLst>
              <a:ext uri="{FF2B5EF4-FFF2-40B4-BE49-F238E27FC236}">
                <a16:creationId xmlns:a16="http://schemas.microsoft.com/office/drawing/2014/main" id="{CD306DF4-5809-45F0-9D82-93E39507BBD9}"/>
              </a:ext>
            </a:extLst>
          </p:cNvPr>
          <p:cNvSpPr txBox="1"/>
          <p:nvPr/>
        </p:nvSpPr>
        <p:spPr>
          <a:xfrm>
            <a:off x="10686565" y="5159117"/>
            <a:ext cx="696376" cy="2308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$0</a:t>
            </a:r>
          </a:p>
        </p:txBody>
      </p:sp>
      <p:sp>
        <p:nvSpPr>
          <p:cNvPr id="129" name="TextBox 128">
            <a:extLst>
              <a:ext uri="{FF2B5EF4-FFF2-40B4-BE49-F238E27FC236}">
                <a16:creationId xmlns:a16="http://schemas.microsoft.com/office/drawing/2014/main" id="{4CD71A0C-7E9A-476F-934B-3E8D7E4190F2}"/>
              </a:ext>
            </a:extLst>
          </p:cNvPr>
          <p:cNvSpPr txBox="1"/>
          <p:nvPr/>
        </p:nvSpPr>
        <p:spPr>
          <a:xfrm>
            <a:off x="8815347" y="5751498"/>
            <a:ext cx="696382"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$29,000</a:t>
            </a:r>
          </a:p>
        </p:txBody>
      </p:sp>
      <p:sp>
        <p:nvSpPr>
          <p:cNvPr id="130" name="TextBox 129">
            <a:extLst>
              <a:ext uri="{FF2B5EF4-FFF2-40B4-BE49-F238E27FC236}">
                <a16:creationId xmlns:a16="http://schemas.microsoft.com/office/drawing/2014/main" id="{1056F0EE-7ABB-4889-9961-59082C7E1266}"/>
              </a:ext>
            </a:extLst>
          </p:cNvPr>
          <p:cNvSpPr txBox="1"/>
          <p:nvPr/>
        </p:nvSpPr>
        <p:spPr>
          <a:xfrm>
            <a:off x="9750116" y="5751498"/>
            <a:ext cx="698057"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$36,000</a:t>
            </a:r>
          </a:p>
        </p:txBody>
      </p:sp>
      <p:sp>
        <p:nvSpPr>
          <p:cNvPr id="131" name="TextBox 130">
            <a:extLst>
              <a:ext uri="{FF2B5EF4-FFF2-40B4-BE49-F238E27FC236}">
                <a16:creationId xmlns:a16="http://schemas.microsoft.com/office/drawing/2014/main" id="{0EA0984D-76D5-436F-A283-4FB7921A7BF8}"/>
              </a:ext>
            </a:extLst>
          </p:cNvPr>
          <p:cNvSpPr txBox="1"/>
          <p:nvPr/>
        </p:nvSpPr>
        <p:spPr>
          <a:xfrm>
            <a:off x="10645471" y="5751498"/>
            <a:ext cx="778564" cy="230832"/>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sz="900" b="1" i="0" u="none" strike="noStrike" kern="1200" cap="none" spc="0" normalizeH="0" baseline="0" noProof="0" dirty="0">
                <a:ln>
                  <a:noFill/>
                </a:ln>
                <a:gradFill>
                  <a:gsLst>
                    <a:gs pos="0">
                      <a:srgbClr val="00A0DE"/>
                    </a:gs>
                    <a:gs pos="100000">
                      <a:srgbClr val="4472C4"/>
                    </a:gs>
                  </a:gsLst>
                  <a:lin ang="2700000" scaled="1"/>
                </a:gradFill>
                <a:effectLst/>
                <a:uLnTx/>
                <a:uFillTx/>
                <a:latin typeface="Montserrat" panose="00000500000000000000" pitchFamily="50" charset="0"/>
                <a:ea typeface="+mn-ea"/>
                <a:cs typeface="+mn-cs"/>
              </a:rPr>
              <a:t>$638,000</a:t>
            </a:r>
          </a:p>
        </p:txBody>
      </p:sp>
      <p:cxnSp>
        <p:nvCxnSpPr>
          <p:cNvPr id="30" name="Straight Connector 29">
            <a:extLst>
              <a:ext uri="{FF2B5EF4-FFF2-40B4-BE49-F238E27FC236}">
                <a16:creationId xmlns:a16="http://schemas.microsoft.com/office/drawing/2014/main" id="{567D0596-1041-0421-3CCB-DA7F3171BCF3}"/>
              </a:ext>
            </a:extLst>
          </p:cNvPr>
          <p:cNvCxnSpPr>
            <a:cxnSpLocks/>
          </p:cNvCxnSpPr>
          <p:nvPr/>
        </p:nvCxnSpPr>
        <p:spPr>
          <a:xfrm flipH="1">
            <a:off x="1200118" y="2595614"/>
            <a:ext cx="495039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51A0BD8-23F8-7EEA-6642-CF3EEA680836}"/>
              </a:ext>
            </a:extLst>
          </p:cNvPr>
          <p:cNvCxnSpPr>
            <a:cxnSpLocks/>
          </p:cNvCxnSpPr>
          <p:nvPr/>
        </p:nvCxnSpPr>
        <p:spPr>
          <a:xfrm flipH="1">
            <a:off x="6621459" y="2599654"/>
            <a:ext cx="495039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4C48AE6-8643-87BA-FA91-0CCA97DCDD3A}"/>
              </a:ext>
            </a:extLst>
          </p:cNvPr>
          <p:cNvCxnSpPr>
            <a:cxnSpLocks/>
          </p:cNvCxnSpPr>
          <p:nvPr/>
        </p:nvCxnSpPr>
        <p:spPr>
          <a:xfrm flipH="1">
            <a:off x="1200118" y="5584348"/>
            <a:ext cx="495039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FCC1F1-95B6-5256-EE79-5DC2C3A13229}"/>
              </a:ext>
            </a:extLst>
          </p:cNvPr>
          <p:cNvCxnSpPr>
            <a:cxnSpLocks/>
          </p:cNvCxnSpPr>
          <p:nvPr/>
        </p:nvCxnSpPr>
        <p:spPr>
          <a:xfrm flipH="1">
            <a:off x="6621459" y="5588388"/>
            <a:ext cx="495039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5728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1250"/>
                                        <p:tgtEl>
                                          <p:spTgt spid="109"/>
                                        </p:tgtEl>
                                        <p:attrNameLst>
                                          <p:attrName>ppt_x</p:attrName>
                                        </p:attrNameLst>
                                      </p:cBhvr>
                                      <p:tavLst>
                                        <p:tav tm="0">
                                          <p:val>
                                            <p:strVal val="#ppt_x-#ppt_w*1.125000"/>
                                          </p:val>
                                        </p:tav>
                                        <p:tav tm="100000">
                                          <p:val>
                                            <p:strVal val="#ppt_x"/>
                                          </p:val>
                                        </p:tav>
                                      </p:tavLst>
                                    </p:anim>
                                    <p:animEffect transition="in" filter="wipe(right)">
                                      <p:cBhvr>
                                        <p:cTn id="8" dur="1250"/>
                                        <p:tgtEl>
                                          <p:spTgt spid="109"/>
                                        </p:tgtEl>
                                      </p:cBhvr>
                                    </p:animEffect>
                                  </p:childTnLst>
                                </p:cTn>
                              </p:par>
                              <p:par>
                                <p:cTn id="9" presetID="12" presetClass="entr" presetSubtype="8"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1250"/>
                                        <p:tgtEl>
                                          <p:spTgt spid="108"/>
                                        </p:tgtEl>
                                        <p:attrNameLst>
                                          <p:attrName>ppt_x</p:attrName>
                                        </p:attrNameLst>
                                      </p:cBhvr>
                                      <p:tavLst>
                                        <p:tav tm="0">
                                          <p:val>
                                            <p:strVal val="#ppt_x-#ppt_w*1.125000"/>
                                          </p:val>
                                        </p:tav>
                                        <p:tav tm="100000">
                                          <p:val>
                                            <p:strVal val="#ppt_x"/>
                                          </p:val>
                                        </p:tav>
                                      </p:tavLst>
                                    </p:anim>
                                    <p:animEffect transition="in" filter="wipe(right)">
                                      <p:cBhvr>
                                        <p:cTn id="12" dur="1250"/>
                                        <p:tgtEl>
                                          <p:spTgt spid="108"/>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250"/>
                                        <p:tgtEl>
                                          <p:spTgt spid="11"/>
                                        </p:tgtEl>
                                        <p:attrNameLst>
                                          <p:attrName>ppt_x</p:attrName>
                                        </p:attrNameLst>
                                      </p:cBhvr>
                                      <p:tavLst>
                                        <p:tav tm="0">
                                          <p:val>
                                            <p:strVal val="#ppt_x-#ppt_w*1.125000"/>
                                          </p:val>
                                        </p:tav>
                                        <p:tav tm="100000">
                                          <p:val>
                                            <p:strVal val="#ppt_x"/>
                                          </p:val>
                                        </p:tav>
                                      </p:tavLst>
                                    </p:anim>
                                    <p:animEffect transition="in" filter="wipe(right)">
                                      <p:cBhvr>
                                        <p:cTn id="16" dur="1250"/>
                                        <p:tgtEl>
                                          <p:spTgt spid="11"/>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250"/>
                                        <p:tgtEl>
                                          <p:spTgt spid="10"/>
                                        </p:tgtEl>
                                        <p:attrNameLst>
                                          <p:attrName>ppt_x</p:attrName>
                                        </p:attrNameLst>
                                      </p:cBhvr>
                                      <p:tavLst>
                                        <p:tav tm="0">
                                          <p:val>
                                            <p:strVal val="#ppt_x-#ppt_w*1.125000"/>
                                          </p:val>
                                        </p:tav>
                                        <p:tav tm="100000">
                                          <p:val>
                                            <p:strVal val="#ppt_x"/>
                                          </p:val>
                                        </p:tav>
                                      </p:tavLst>
                                    </p:anim>
                                    <p:animEffect transition="in" filter="wipe(right)">
                                      <p:cBhvr>
                                        <p:cTn id="20" dur="1250"/>
                                        <p:tgtEl>
                                          <p:spTgt spid="10"/>
                                        </p:tgtEl>
                                      </p:cBhvr>
                                    </p:animEffect>
                                  </p:childTnLst>
                                </p:cTn>
                              </p:par>
                              <p:par>
                                <p:cTn id="21" presetID="12" presetClass="entr" presetSubtype="4" fill="hold" grpId="0" nodeType="withEffect">
                                  <p:stCondLst>
                                    <p:cond delay="1250"/>
                                  </p:stCondLst>
                                  <p:childTnLst>
                                    <p:set>
                                      <p:cBhvr>
                                        <p:cTn id="22" dur="1" fill="hold">
                                          <p:stCondLst>
                                            <p:cond delay="0"/>
                                          </p:stCondLst>
                                        </p:cTn>
                                        <p:tgtEl>
                                          <p:spTgt spid="106"/>
                                        </p:tgtEl>
                                        <p:attrNameLst>
                                          <p:attrName>style.visibility</p:attrName>
                                        </p:attrNameLst>
                                      </p:cBhvr>
                                      <p:to>
                                        <p:strVal val="visible"/>
                                      </p:to>
                                    </p:set>
                                    <p:anim calcmode="lin" valueType="num">
                                      <p:cBhvr additive="base">
                                        <p:cTn id="23" dur="1250"/>
                                        <p:tgtEl>
                                          <p:spTgt spid="106"/>
                                        </p:tgtEl>
                                        <p:attrNameLst>
                                          <p:attrName>ppt_y</p:attrName>
                                        </p:attrNameLst>
                                      </p:cBhvr>
                                      <p:tavLst>
                                        <p:tav tm="0">
                                          <p:val>
                                            <p:strVal val="#ppt_y+#ppt_h*1.125000"/>
                                          </p:val>
                                        </p:tav>
                                        <p:tav tm="100000">
                                          <p:val>
                                            <p:strVal val="#ppt_y"/>
                                          </p:val>
                                        </p:tav>
                                      </p:tavLst>
                                    </p:anim>
                                    <p:animEffect transition="in" filter="wipe(up)">
                                      <p:cBhvr>
                                        <p:cTn id="24" dur="1250"/>
                                        <p:tgtEl>
                                          <p:spTgt spid="106"/>
                                        </p:tgtEl>
                                      </p:cBhvr>
                                    </p:animEffect>
                                  </p:childTnLst>
                                </p:cTn>
                              </p:par>
                              <p:par>
                                <p:cTn id="25" presetID="12" presetClass="entr" presetSubtype="4" fill="hold" grpId="0" nodeType="withEffect">
                                  <p:stCondLst>
                                    <p:cond delay="1250"/>
                                  </p:stCondLst>
                                  <p:childTnLst>
                                    <p:set>
                                      <p:cBhvr>
                                        <p:cTn id="26" dur="1" fill="hold">
                                          <p:stCondLst>
                                            <p:cond delay="0"/>
                                          </p:stCondLst>
                                        </p:cTn>
                                        <p:tgtEl>
                                          <p:spTgt spid="162"/>
                                        </p:tgtEl>
                                        <p:attrNameLst>
                                          <p:attrName>style.visibility</p:attrName>
                                        </p:attrNameLst>
                                      </p:cBhvr>
                                      <p:to>
                                        <p:strVal val="visible"/>
                                      </p:to>
                                    </p:set>
                                    <p:anim calcmode="lin" valueType="num">
                                      <p:cBhvr additive="base">
                                        <p:cTn id="27" dur="1250"/>
                                        <p:tgtEl>
                                          <p:spTgt spid="162"/>
                                        </p:tgtEl>
                                        <p:attrNameLst>
                                          <p:attrName>ppt_y</p:attrName>
                                        </p:attrNameLst>
                                      </p:cBhvr>
                                      <p:tavLst>
                                        <p:tav tm="0">
                                          <p:val>
                                            <p:strVal val="#ppt_y+#ppt_h*1.125000"/>
                                          </p:val>
                                        </p:tav>
                                        <p:tav tm="100000">
                                          <p:val>
                                            <p:strVal val="#ppt_y"/>
                                          </p:val>
                                        </p:tav>
                                      </p:tavLst>
                                    </p:anim>
                                    <p:animEffect transition="in" filter="wipe(up)">
                                      <p:cBhvr>
                                        <p:cTn id="28" dur="1250"/>
                                        <p:tgtEl>
                                          <p:spTgt spid="162"/>
                                        </p:tgtEl>
                                      </p:cBhvr>
                                    </p:animEffect>
                                  </p:childTnLst>
                                </p:cTn>
                              </p:par>
                              <p:par>
                                <p:cTn id="29" presetID="22" presetClass="entr" presetSubtype="2" fill="hold" nodeType="withEffect">
                                  <p:stCondLst>
                                    <p:cond delay="1250"/>
                                  </p:stCondLst>
                                  <p:childTnLst>
                                    <p:set>
                                      <p:cBhvr>
                                        <p:cTn id="30" dur="1" fill="hold">
                                          <p:stCondLst>
                                            <p:cond delay="0"/>
                                          </p:stCondLst>
                                        </p:cTn>
                                        <p:tgtEl>
                                          <p:spTgt spid="17"/>
                                        </p:tgtEl>
                                        <p:attrNameLst>
                                          <p:attrName>style.visibility</p:attrName>
                                        </p:attrNameLst>
                                      </p:cBhvr>
                                      <p:to>
                                        <p:strVal val="visible"/>
                                      </p:to>
                                    </p:set>
                                    <p:animEffect transition="in" filter="wipe(right)">
                                      <p:cBhvr>
                                        <p:cTn id="31" dur="1250"/>
                                        <p:tgtEl>
                                          <p:spTgt spid="17"/>
                                        </p:tgtEl>
                                      </p:cBhvr>
                                    </p:animEffect>
                                  </p:childTnLst>
                                </p:cTn>
                              </p:par>
                              <p:par>
                                <p:cTn id="32" presetID="22" presetClass="entr" presetSubtype="2" fill="hold" nodeType="withEffect">
                                  <p:stCondLst>
                                    <p:cond delay="1250"/>
                                  </p:stCondLst>
                                  <p:childTnLst>
                                    <p:set>
                                      <p:cBhvr>
                                        <p:cTn id="33" dur="1" fill="hold">
                                          <p:stCondLst>
                                            <p:cond delay="0"/>
                                          </p:stCondLst>
                                        </p:cTn>
                                        <p:tgtEl>
                                          <p:spTgt spid="27"/>
                                        </p:tgtEl>
                                        <p:attrNameLst>
                                          <p:attrName>style.visibility</p:attrName>
                                        </p:attrNameLst>
                                      </p:cBhvr>
                                      <p:to>
                                        <p:strVal val="visible"/>
                                      </p:to>
                                    </p:set>
                                    <p:animEffect transition="in" filter="wipe(right)">
                                      <p:cBhvr>
                                        <p:cTn id="34" dur="1250"/>
                                        <p:tgtEl>
                                          <p:spTgt spid="27"/>
                                        </p:tgtEl>
                                      </p:cBhvr>
                                    </p:animEffect>
                                  </p:childTnLst>
                                </p:cTn>
                              </p:par>
                              <p:par>
                                <p:cTn id="35" presetID="22" presetClass="entr" presetSubtype="2" fill="hold" nodeType="withEffect">
                                  <p:stCondLst>
                                    <p:cond delay="1250"/>
                                  </p:stCondLst>
                                  <p:childTnLst>
                                    <p:set>
                                      <p:cBhvr>
                                        <p:cTn id="36" dur="1" fill="hold">
                                          <p:stCondLst>
                                            <p:cond delay="0"/>
                                          </p:stCondLst>
                                        </p:cTn>
                                        <p:tgtEl>
                                          <p:spTgt spid="28"/>
                                        </p:tgtEl>
                                        <p:attrNameLst>
                                          <p:attrName>style.visibility</p:attrName>
                                        </p:attrNameLst>
                                      </p:cBhvr>
                                      <p:to>
                                        <p:strVal val="visible"/>
                                      </p:to>
                                    </p:set>
                                    <p:animEffect transition="in" filter="wipe(right)">
                                      <p:cBhvr>
                                        <p:cTn id="37" dur="1250"/>
                                        <p:tgtEl>
                                          <p:spTgt spid="28"/>
                                        </p:tgtEl>
                                      </p:cBhvr>
                                    </p:animEffect>
                                  </p:childTnLst>
                                </p:cTn>
                              </p:par>
                              <p:par>
                                <p:cTn id="38" presetID="22" presetClass="entr" presetSubtype="2" fill="hold" nodeType="withEffect">
                                  <p:stCondLst>
                                    <p:cond delay="1250"/>
                                  </p:stCondLst>
                                  <p:childTnLst>
                                    <p:set>
                                      <p:cBhvr>
                                        <p:cTn id="39" dur="1" fill="hold">
                                          <p:stCondLst>
                                            <p:cond delay="0"/>
                                          </p:stCondLst>
                                        </p:cTn>
                                        <p:tgtEl>
                                          <p:spTgt spid="9"/>
                                        </p:tgtEl>
                                        <p:attrNameLst>
                                          <p:attrName>style.visibility</p:attrName>
                                        </p:attrNameLst>
                                      </p:cBhvr>
                                      <p:to>
                                        <p:strVal val="visible"/>
                                      </p:to>
                                    </p:set>
                                    <p:animEffect transition="in" filter="wipe(right)">
                                      <p:cBhvr>
                                        <p:cTn id="40" dur="1250"/>
                                        <p:tgtEl>
                                          <p:spTgt spid="9"/>
                                        </p:tgtEl>
                                      </p:cBhvr>
                                    </p:animEffect>
                                  </p:childTnLst>
                                </p:cTn>
                              </p:par>
                              <p:par>
                                <p:cTn id="41" presetID="22" presetClass="entr" presetSubtype="2" fill="hold" nodeType="withEffect">
                                  <p:stCondLst>
                                    <p:cond delay="1250"/>
                                  </p:stCondLst>
                                  <p:childTnLst>
                                    <p:set>
                                      <p:cBhvr>
                                        <p:cTn id="42" dur="1" fill="hold">
                                          <p:stCondLst>
                                            <p:cond delay="0"/>
                                          </p:stCondLst>
                                        </p:cTn>
                                        <p:tgtEl>
                                          <p:spTgt spid="12"/>
                                        </p:tgtEl>
                                        <p:attrNameLst>
                                          <p:attrName>style.visibility</p:attrName>
                                        </p:attrNameLst>
                                      </p:cBhvr>
                                      <p:to>
                                        <p:strVal val="visible"/>
                                      </p:to>
                                    </p:set>
                                    <p:animEffect transition="in" filter="wipe(right)">
                                      <p:cBhvr>
                                        <p:cTn id="43" dur="1250"/>
                                        <p:tgtEl>
                                          <p:spTgt spid="12"/>
                                        </p:tgtEl>
                                      </p:cBhvr>
                                    </p:animEffect>
                                  </p:childTnLst>
                                </p:cTn>
                              </p:par>
                              <p:par>
                                <p:cTn id="44" presetID="22" presetClass="entr" presetSubtype="2" fill="hold" nodeType="withEffect">
                                  <p:stCondLst>
                                    <p:cond delay="1250"/>
                                  </p:stCondLst>
                                  <p:childTnLst>
                                    <p:set>
                                      <p:cBhvr>
                                        <p:cTn id="45" dur="1" fill="hold">
                                          <p:stCondLst>
                                            <p:cond delay="0"/>
                                          </p:stCondLst>
                                        </p:cTn>
                                        <p:tgtEl>
                                          <p:spTgt spid="13"/>
                                        </p:tgtEl>
                                        <p:attrNameLst>
                                          <p:attrName>style.visibility</p:attrName>
                                        </p:attrNameLst>
                                      </p:cBhvr>
                                      <p:to>
                                        <p:strVal val="visible"/>
                                      </p:to>
                                    </p:set>
                                    <p:animEffect transition="in" filter="wipe(right)">
                                      <p:cBhvr>
                                        <p:cTn id="46" dur="1250"/>
                                        <p:tgtEl>
                                          <p:spTgt spid="13"/>
                                        </p:tgtEl>
                                      </p:cBhvr>
                                    </p:animEffect>
                                  </p:childTnLst>
                                </p:cTn>
                              </p:par>
                              <p:par>
                                <p:cTn id="47" presetID="22" presetClass="entr" presetSubtype="2" fill="hold" nodeType="withEffect">
                                  <p:stCondLst>
                                    <p:cond delay="1250"/>
                                  </p:stCondLst>
                                  <p:childTnLst>
                                    <p:set>
                                      <p:cBhvr>
                                        <p:cTn id="48" dur="1" fill="hold">
                                          <p:stCondLst>
                                            <p:cond delay="0"/>
                                          </p:stCondLst>
                                        </p:cTn>
                                        <p:tgtEl>
                                          <p:spTgt spid="14"/>
                                        </p:tgtEl>
                                        <p:attrNameLst>
                                          <p:attrName>style.visibility</p:attrName>
                                        </p:attrNameLst>
                                      </p:cBhvr>
                                      <p:to>
                                        <p:strVal val="visible"/>
                                      </p:to>
                                    </p:set>
                                    <p:animEffect transition="in" filter="wipe(right)">
                                      <p:cBhvr>
                                        <p:cTn id="49" dur="1250"/>
                                        <p:tgtEl>
                                          <p:spTgt spid="14"/>
                                        </p:tgtEl>
                                      </p:cBhvr>
                                    </p:animEffect>
                                  </p:childTnLst>
                                </p:cTn>
                              </p:par>
                              <p:par>
                                <p:cTn id="50" presetID="55" presetClass="entr" presetSubtype="0" fill="hold" grpId="0" nodeType="withEffect">
                                  <p:stCondLst>
                                    <p:cond delay="1250"/>
                                  </p:stCondLst>
                                  <p:childTnLst>
                                    <p:set>
                                      <p:cBhvr>
                                        <p:cTn id="51" dur="1" fill="hold">
                                          <p:stCondLst>
                                            <p:cond delay="0"/>
                                          </p:stCondLst>
                                        </p:cTn>
                                        <p:tgtEl>
                                          <p:spTgt spid="111"/>
                                        </p:tgtEl>
                                        <p:attrNameLst>
                                          <p:attrName>style.visibility</p:attrName>
                                        </p:attrNameLst>
                                      </p:cBhvr>
                                      <p:to>
                                        <p:strVal val="visible"/>
                                      </p:to>
                                    </p:set>
                                    <p:anim calcmode="lin" valueType="num">
                                      <p:cBhvr>
                                        <p:cTn id="52" dur="1250" fill="hold"/>
                                        <p:tgtEl>
                                          <p:spTgt spid="111"/>
                                        </p:tgtEl>
                                        <p:attrNameLst>
                                          <p:attrName>ppt_w</p:attrName>
                                        </p:attrNameLst>
                                      </p:cBhvr>
                                      <p:tavLst>
                                        <p:tav tm="0">
                                          <p:val>
                                            <p:strVal val="#ppt_w*0.70"/>
                                          </p:val>
                                        </p:tav>
                                        <p:tav tm="100000">
                                          <p:val>
                                            <p:strVal val="#ppt_w"/>
                                          </p:val>
                                        </p:tav>
                                      </p:tavLst>
                                    </p:anim>
                                    <p:anim calcmode="lin" valueType="num">
                                      <p:cBhvr>
                                        <p:cTn id="53" dur="1250" fill="hold"/>
                                        <p:tgtEl>
                                          <p:spTgt spid="111"/>
                                        </p:tgtEl>
                                        <p:attrNameLst>
                                          <p:attrName>ppt_h</p:attrName>
                                        </p:attrNameLst>
                                      </p:cBhvr>
                                      <p:tavLst>
                                        <p:tav tm="0">
                                          <p:val>
                                            <p:strVal val="#ppt_h"/>
                                          </p:val>
                                        </p:tav>
                                        <p:tav tm="100000">
                                          <p:val>
                                            <p:strVal val="#ppt_h"/>
                                          </p:val>
                                        </p:tav>
                                      </p:tavLst>
                                    </p:anim>
                                    <p:animEffect transition="in" filter="fade">
                                      <p:cBhvr>
                                        <p:cTn id="54" dur="1250"/>
                                        <p:tgtEl>
                                          <p:spTgt spid="111"/>
                                        </p:tgtEl>
                                      </p:cBhvr>
                                    </p:animEffect>
                                  </p:childTnLst>
                                </p:cTn>
                              </p:par>
                              <p:par>
                                <p:cTn id="55" presetID="55" presetClass="entr" presetSubtype="0" fill="hold" grpId="0" nodeType="withEffect">
                                  <p:stCondLst>
                                    <p:cond delay="1250"/>
                                  </p:stCondLst>
                                  <p:childTnLst>
                                    <p:set>
                                      <p:cBhvr>
                                        <p:cTn id="56" dur="1" fill="hold">
                                          <p:stCondLst>
                                            <p:cond delay="0"/>
                                          </p:stCondLst>
                                        </p:cTn>
                                        <p:tgtEl>
                                          <p:spTgt spid="151"/>
                                        </p:tgtEl>
                                        <p:attrNameLst>
                                          <p:attrName>style.visibility</p:attrName>
                                        </p:attrNameLst>
                                      </p:cBhvr>
                                      <p:to>
                                        <p:strVal val="visible"/>
                                      </p:to>
                                    </p:set>
                                    <p:anim calcmode="lin" valueType="num">
                                      <p:cBhvr>
                                        <p:cTn id="57" dur="1250" fill="hold"/>
                                        <p:tgtEl>
                                          <p:spTgt spid="151"/>
                                        </p:tgtEl>
                                        <p:attrNameLst>
                                          <p:attrName>ppt_w</p:attrName>
                                        </p:attrNameLst>
                                      </p:cBhvr>
                                      <p:tavLst>
                                        <p:tav tm="0">
                                          <p:val>
                                            <p:strVal val="#ppt_w*0.70"/>
                                          </p:val>
                                        </p:tav>
                                        <p:tav tm="100000">
                                          <p:val>
                                            <p:strVal val="#ppt_w"/>
                                          </p:val>
                                        </p:tav>
                                      </p:tavLst>
                                    </p:anim>
                                    <p:anim calcmode="lin" valueType="num">
                                      <p:cBhvr>
                                        <p:cTn id="58" dur="1250" fill="hold"/>
                                        <p:tgtEl>
                                          <p:spTgt spid="151"/>
                                        </p:tgtEl>
                                        <p:attrNameLst>
                                          <p:attrName>ppt_h</p:attrName>
                                        </p:attrNameLst>
                                      </p:cBhvr>
                                      <p:tavLst>
                                        <p:tav tm="0">
                                          <p:val>
                                            <p:strVal val="#ppt_h"/>
                                          </p:val>
                                        </p:tav>
                                        <p:tav tm="100000">
                                          <p:val>
                                            <p:strVal val="#ppt_h"/>
                                          </p:val>
                                        </p:tav>
                                      </p:tavLst>
                                    </p:anim>
                                    <p:animEffect transition="in" filter="fade">
                                      <p:cBhvr>
                                        <p:cTn id="59" dur="1250"/>
                                        <p:tgtEl>
                                          <p:spTgt spid="151"/>
                                        </p:tgtEl>
                                      </p:cBhvr>
                                    </p:animEffect>
                                  </p:childTnLst>
                                </p:cTn>
                              </p:par>
                              <p:par>
                                <p:cTn id="60" presetID="55" presetClass="entr" presetSubtype="0" fill="hold" grpId="0" nodeType="withEffect">
                                  <p:stCondLst>
                                    <p:cond delay="1250"/>
                                  </p:stCondLst>
                                  <p:childTnLst>
                                    <p:set>
                                      <p:cBhvr>
                                        <p:cTn id="61" dur="1" fill="hold">
                                          <p:stCondLst>
                                            <p:cond delay="0"/>
                                          </p:stCondLst>
                                        </p:cTn>
                                        <p:tgtEl>
                                          <p:spTgt spid="145"/>
                                        </p:tgtEl>
                                        <p:attrNameLst>
                                          <p:attrName>style.visibility</p:attrName>
                                        </p:attrNameLst>
                                      </p:cBhvr>
                                      <p:to>
                                        <p:strVal val="visible"/>
                                      </p:to>
                                    </p:set>
                                    <p:anim calcmode="lin" valueType="num">
                                      <p:cBhvr>
                                        <p:cTn id="62" dur="1250" fill="hold"/>
                                        <p:tgtEl>
                                          <p:spTgt spid="145"/>
                                        </p:tgtEl>
                                        <p:attrNameLst>
                                          <p:attrName>ppt_w</p:attrName>
                                        </p:attrNameLst>
                                      </p:cBhvr>
                                      <p:tavLst>
                                        <p:tav tm="0">
                                          <p:val>
                                            <p:strVal val="#ppt_w*0.70"/>
                                          </p:val>
                                        </p:tav>
                                        <p:tav tm="100000">
                                          <p:val>
                                            <p:strVal val="#ppt_w"/>
                                          </p:val>
                                        </p:tav>
                                      </p:tavLst>
                                    </p:anim>
                                    <p:anim calcmode="lin" valueType="num">
                                      <p:cBhvr>
                                        <p:cTn id="63" dur="1250" fill="hold"/>
                                        <p:tgtEl>
                                          <p:spTgt spid="145"/>
                                        </p:tgtEl>
                                        <p:attrNameLst>
                                          <p:attrName>ppt_h</p:attrName>
                                        </p:attrNameLst>
                                      </p:cBhvr>
                                      <p:tavLst>
                                        <p:tav tm="0">
                                          <p:val>
                                            <p:strVal val="#ppt_h"/>
                                          </p:val>
                                        </p:tav>
                                        <p:tav tm="100000">
                                          <p:val>
                                            <p:strVal val="#ppt_h"/>
                                          </p:val>
                                        </p:tav>
                                      </p:tavLst>
                                    </p:anim>
                                    <p:animEffect transition="in" filter="fade">
                                      <p:cBhvr>
                                        <p:cTn id="64" dur="1250"/>
                                        <p:tgtEl>
                                          <p:spTgt spid="145"/>
                                        </p:tgtEl>
                                      </p:cBhvr>
                                    </p:animEffect>
                                  </p:childTnLst>
                                </p:cTn>
                              </p:par>
                              <p:par>
                                <p:cTn id="65" presetID="55" presetClass="entr" presetSubtype="0" fill="hold" grpId="0" nodeType="withEffect">
                                  <p:stCondLst>
                                    <p:cond delay="1250"/>
                                  </p:stCondLst>
                                  <p:childTnLst>
                                    <p:set>
                                      <p:cBhvr>
                                        <p:cTn id="66" dur="1" fill="hold">
                                          <p:stCondLst>
                                            <p:cond delay="0"/>
                                          </p:stCondLst>
                                        </p:cTn>
                                        <p:tgtEl>
                                          <p:spTgt spid="139"/>
                                        </p:tgtEl>
                                        <p:attrNameLst>
                                          <p:attrName>style.visibility</p:attrName>
                                        </p:attrNameLst>
                                      </p:cBhvr>
                                      <p:to>
                                        <p:strVal val="visible"/>
                                      </p:to>
                                    </p:set>
                                    <p:anim calcmode="lin" valueType="num">
                                      <p:cBhvr>
                                        <p:cTn id="67" dur="1250" fill="hold"/>
                                        <p:tgtEl>
                                          <p:spTgt spid="139"/>
                                        </p:tgtEl>
                                        <p:attrNameLst>
                                          <p:attrName>ppt_w</p:attrName>
                                        </p:attrNameLst>
                                      </p:cBhvr>
                                      <p:tavLst>
                                        <p:tav tm="0">
                                          <p:val>
                                            <p:strVal val="#ppt_w*0.70"/>
                                          </p:val>
                                        </p:tav>
                                        <p:tav tm="100000">
                                          <p:val>
                                            <p:strVal val="#ppt_w"/>
                                          </p:val>
                                        </p:tav>
                                      </p:tavLst>
                                    </p:anim>
                                    <p:anim calcmode="lin" valueType="num">
                                      <p:cBhvr>
                                        <p:cTn id="68" dur="1250" fill="hold"/>
                                        <p:tgtEl>
                                          <p:spTgt spid="139"/>
                                        </p:tgtEl>
                                        <p:attrNameLst>
                                          <p:attrName>ppt_h</p:attrName>
                                        </p:attrNameLst>
                                      </p:cBhvr>
                                      <p:tavLst>
                                        <p:tav tm="0">
                                          <p:val>
                                            <p:strVal val="#ppt_h"/>
                                          </p:val>
                                        </p:tav>
                                        <p:tav tm="100000">
                                          <p:val>
                                            <p:strVal val="#ppt_h"/>
                                          </p:val>
                                        </p:tav>
                                      </p:tavLst>
                                    </p:anim>
                                    <p:animEffect transition="in" filter="fade">
                                      <p:cBhvr>
                                        <p:cTn id="69" dur="1250"/>
                                        <p:tgtEl>
                                          <p:spTgt spid="139"/>
                                        </p:tgtEl>
                                      </p:cBhvr>
                                    </p:animEffect>
                                  </p:childTnLst>
                                </p:cTn>
                              </p:par>
                              <p:par>
                                <p:cTn id="70" presetID="55" presetClass="entr" presetSubtype="0" fill="hold" grpId="0" nodeType="withEffect">
                                  <p:stCondLst>
                                    <p:cond delay="1250"/>
                                  </p:stCondLst>
                                  <p:childTnLst>
                                    <p:set>
                                      <p:cBhvr>
                                        <p:cTn id="71" dur="1" fill="hold">
                                          <p:stCondLst>
                                            <p:cond delay="0"/>
                                          </p:stCondLst>
                                        </p:cTn>
                                        <p:tgtEl>
                                          <p:spTgt spid="133"/>
                                        </p:tgtEl>
                                        <p:attrNameLst>
                                          <p:attrName>style.visibility</p:attrName>
                                        </p:attrNameLst>
                                      </p:cBhvr>
                                      <p:to>
                                        <p:strVal val="visible"/>
                                      </p:to>
                                    </p:set>
                                    <p:anim calcmode="lin" valueType="num">
                                      <p:cBhvr>
                                        <p:cTn id="72" dur="1250" fill="hold"/>
                                        <p:tgtEl>
                                          <p:spTgt spid="133"/>
                                        </p:tgtEl>
                                        <p:attrNameLst>
                                          <p:attrName>ppt_w</p:attrName>
                                        </p:attrNameLst>
                                      </p:cBhvr>
                                      <p:tavLst>
                                        <p:tav tm="0">
                                          <p:val>
                                            <p:strVal val="#ppt_w*0.70"/>
                                          </p:val>
                                        </p:tav>
                                        <p:tav tm="100000">
                                          <p:val>
                                            <p:strVal val="#ppt_w"/>
                                          </p:val>
                                        </p:tav>
                                      </p:tavLst>
                                    </p:anim>
                                    <p:anim calcmode="lin" valueType="num">
                                      <p:cBhvr>
                                        <p:cTn id="73" dur="1250" fill="hold"/>
                                        <p:tgtEl>
                                          <p:spTgt spid="133"/>
                                        </p:tgtEl>
                                        <p:attrNameLst>
                                          <p:attrName>ppt_h</p:attrName>
                                        </p:attrNameLst>
                                      </p:cBhvr>
                                      <p:tavLst>
                                        <p:tav tm="0">
                                          <p:val>
                                            <p:strVal val="#ppt_h"/>
                                          </p:val>
                                        </p:tav>
                                        <p:tav tm="100000">
                                          <p:val>
                                            <p:strVal val="#ppt_h"/>
                                          </p:val>
                                        </p:tav>
                                      </p:tavLst>
                                    </p:anim>
                                    <p:animEffect transition="in" filter="fade">
                                      <p:cBhvr>
                                        <p:cTn id="74" dur="1250"/>
                                        <p:tgtEl>
                                          <p:spTgt spid="133"/>
                                        </p:tgtEl>
                                      </p:cBhvr>
                                    </p:animEffect>
                                  </p:childTnLst>
                                </p:cTn>
                              </p:par>
                              <p:par>
                                <p:cTn id="75" presetID="55" presetClass="entr" presetSubtype="0" fill="hold" grpId="0" nodeType="withEffect">
                                  <p:stCondLst>
                                    <p:cond delay="1250"/>
                                  </p:stCondLst>
                                  <p:childTnLst>
                                    <p:set>
                                      <p:cBhvr>
                                        <p:cTn id="76" dur="1" fill="hold">
                                          <p:stCondLst>
                                            <p:cond delay="0"/>
                                          </p:stCondLst>
                                        </p:cTn>
                                        <p:tgtEl>
                                          <p:spTgt spid="128"/>
                                        </p:tgtEl>
                                        <p:attrNameLst>
                                          <p:attrName>style.visibility</p:attrName>
                                        </p:attrNameLst>
                                      </p:cBhvr>
                                      <p:to>
                                        <p:strVal val="visible"/>
                                      </p:to>
                                    </p:set>
                                    <p:anim calcmode="lin" valueType="num">
                                      <p:cBhvr>
                                        <p:cTn id="77" dur="1250" fill="hold"/>
                                        <p:tgtEl>
                                          <p:spTgt spid="128"/>
                                        </p:tgtEl>
                                        <p:attrNameLst>
                                          <p:attrName>ppt_w</p:attrName>
                                        </p:attrNameLst>
                                      </p:cBhvr>
                                      <p:tavLst>
                                        <p:tav tm="0">
                                          <p:val>
                                            <p:strVal val="#ppt_w*0.70"/>
                                          </p:val>
                                        </p:tav>
                                        <p:tav tm="100000">
                                          <p:val>
                                            <p:strVal val="#ppt_w"/>
                                          </p:val>
                                        </p:tav>
                                      </p:tavLst>
                                    </p:anim>
                                    <p:anim calcmode="lin" valueType="num">
                                      <p:cBhvr>
                                        <p:cTn id="78" dur="1250" fill="hold"/>
                                        <p:tgtEl>
                                          <p:spTgt spid="128"/>
                                        </p:tgtEl>
                                        <p:attrNameLst>
                                          <p:attrName>ppt_h</p:attrName>
                                        </p:attrNameLst>
                                      </p:cBhvr>
                                      <p:tavLst>
                                        <p:tav tm="0">
                                          <p:val>
                                            <p:strVal val="#ppt_h"/>
                                          </p:val>
                                        </p:tav>
                                        <p:tav tm="100000">
                                          <p:val>
                                            <p:strVal val="#ppt_h"/>
                                          </p:val>
                                        </p:tav>
                                      </p:tavLst>
                                    </p:anim>
                                    <p:animEffect transition="in" filter="fade">
                                      <p:cBhvr>
                                        <p:cTn id="79" dur="1250"/>
                                        <p:tgtEl>
                                          <p:spTgt spid="128"/>
                                        </p:tgtEl>
                                      </p:cBhvr>
                                    </p:animEffect>
                                  </p:childTnLst>
                                </p:cTn>
                              </p:par>
                              <p:par>
                                <p:cTn id="80" presetID="55" presetClass="entr" presetSubtype="0" fill="hold" grpId="0" nodeType="withEffect">
                                  <p:stCondLst>
                                    <p:cond delay="1250"/>
                                  </p:stCondLst>
                                  <p:childTnLst>
                                    <p:set>
                                      <p:cBhvr>
                                        <p:cTn id="81" dur="1" fill="hold">
                                          <p:stCondLst>
                                            <p:cond delay="0"/>
                                          </p:stCondLst>
                                        </p:cTn>
                                        <p:tgtEl>
                                          <p:spTgt spid="18"/>
                                        </p:tgtEl>
                                        <p:attrNameLst>
                                          <p:attrName>style.visibility</p:attrName>
                                        </p:attrNameLst>
                                      </p:cBhvr>
                                      <p:to>
                                        <p:strVal val="visible"/>
                                      </p:to>
                                    </p:set>
                                    <p:anim calcmode="lin" valueType="num">
                                      <p:cBhvr>
                                        <p:cTn id="82" dur="1250" fill="hold"/>
                                        <p:tgtEl>
                                          <p:spTgt spid="18"/>
                                        </p:tgtEl>
                                        <p:attrNameLst>
                                          <p:attrName>ppt_w</p:attrName>
                                        </p:attrNameLst>
                                      </p:cBhvr>
                                      <p:tavLst>
                                        <p:tav tm="0">
                                          <p:val>
                                            <p:strVal val="#ppt_w*0.70"/>
                                          </p:val>
                                        </p:tav>
                                        <p:tav tm="100000">
                                          <p:val>
                                            <p:strVal val="#ppt_w"/>
                                          </p:val>
                                        </p:tav>
                                      </p:tavLst>
                                    </p:anim>
                                    <p:anim calcmode="lin" valueType="num">
                                      <p:cBhvr>
                                        <p:cTn id="83" dur="1250" fill="hold"/>
                                        <p:tgtEl>
                                          <p:spTgt spid="18"/>
                                        </p:tgtEl>
                                        <p:attrNameLst>
                                          <p:attrName>ppt_h</p:attrName>
                                        </p:attrNameLst>
                                      </p:cBhvr>
                                      <p:tavLst>
                                        <p:tav tm="0">
                                          <p:val>
                                            <p:strVal val="#ppt_h"/>
                                          </p:val>
                                        </p:tav>
                                        <p:tav tm="100000">
                                          <p:val>
                                            <p:strVal val="#ppt_h"/>
                                          </p:val>
                                        </p:tav>
                                      </p:tavLst>
                                    </p:anim>
                                    <p:animEffect transition="in" filter="fade">
                                      <p:cBhvr>
                                        <p:cTn id="84" dur="1250"/>
                                        <p:tgtEl>
                                          <p:spTgt spid="18"/>
                                        </p:tgtEl>
                                      </p:cBhvr>
                                    </p:animEffect>
                                  </p:childTnLst>
                                </p:cTn>
                              </p:par>
                              <p:par>
                                <p:cTn id="85" presetID="55" presetClass="entr" presetSubtype="0" fill="hold" grpId="0" nodeType="withEffect">
                                  <p:stCondLst>
                                    <p:cond delay="1250"/>
                                  </p:stCondLst>
                                  <p:childTnLst>
                                    <p:set>
                                      <p:cBhvr>
                                        <p:cTn id="86" dur="1" fill="hold">
                                          <p:stCondLst>
                                            <p:cond delay="0"/>
                                          </p:stCondLst>
                                        </p:cTn>
                                        <p:tgtEl>
                                          <p:spTgt spid="54"/>
                                        </p:tgtEl>
                                        <p:attrNameLst>
                                          <p:attrName>style.visibility</p:attrName>
                                        </p:attrNameLst>
                                      </p:cBhvr>
                                      <p:to>
                                        <p:strVal val="visible"/>
                                      </p:to>
                                    </p:set>
                                    <p:anim calcmode="lin" valueType="num">
                                      <p:cBhvr>
                                        <p:cTn id="87" dur="1250" fill="hold"/>
                                        <p:tgtEl>
                                          <p:spTgt spid="54"/>
                                        </p:tgtEl>
                                        <p:attrNameLst>
                                          <p:attrName>ppt_w</p:attrName>
                                        </p:attrNameLst>
                                      </p:cBhvr>
                                      <p:tavLst>
                                        <p:tav tm="0">
                                          <p:val>
                                            <p:strVal val="#ppt_w*0.70"/>
                                          </p:val>
                                        </p:tav>
                                        <p:tav tm="100000">
                                          <p:val>
                                            <p:strVal val="#ppt_w"/>
                                          </p:val>
                                        </p:tav>
                                      </p:tavLst>
                                    </p:anim>
                                    <p:anim calcmode="lin" valueType="num">
                                      <p:cBhvr>
                                        <p:cTn id="88" dur="1250" fill="hold"/>
                                        <p:tgtEl>
                                          <p:spTgt spid="54"/>
                                        </p:tgtEl>
                                        <p:attrNameLst>
                                          <p:attrName>ppt_h</p:attrName>
                                        </p:attrNameLst>
                                      </p:cBhvr>
                                      <p:tavLst>
                                        <p:tav tm="0">
                                          <p:val>
                                            <p:strVal val="#ppt_h"/>
                                          </p:val>
                                        </p:tav>
                                        <p:tav tm="100000">
                                          <p:val>
                                            <p:strVal val="#ppt_h"/>
                                          </p:val>
                                        </p:tav>
                                      </p:tavLst>
                                    </p:anim>
                                    <p:animEffect transition="in" filter="fade">
                                      <p:cBhvr>
                                        <p:cTn id="89" dur="1250"/>
                                        <p:tgtEl>
                                          <p:spTgt spid="54"/>
                                        </p:tgtEl>
                                      </p:cBhvr>
                                    </p:animEffect>
                                  </p:childTnLst>
                                </p:cTn>
                              </p:par>
                              <p:par>
                                <p:cTn id="90" presetID="55" presetClass="entr" presetSubtype="0" fill="hold" grpId="0" nodeType="withEffect">
                                  <p:stCondLst>
                                    <p:cond delay="1250"/>
                                  </p:stCondLst>
                                  <p:childTnLst>
                                    <p:set>
                                      <p:cBhvr>
                                        <p:cTn id="91" dur="1" fill="hold">
                                          <p:stCondLst>
                                            <p:cond delay="0"/>
                                          </p:stCondLst>
                                        </p:cTn>
                                        <p:tgtEl>
                                          <p:spTgt spid="61"/>
                                        </p:tgtEl>
                                        <p:attrNameLst>
                                          <p:attrName>style.visibility</p:attrName>
                                        </p:attrNameLst>
                                      </p:cBhvr>
                                      <p:to>
                                        <p:strVal val="visible"/>
                                      </p:to>
                                    </p:set>
                                    <p:anim calcmode="lin" valueType="num">
                                      <p:cBhvr>
                                        <p:cTn id="92" dur="1250" fill="hold"/>
                                        <p:tgtEl>
                                          <p:spTgt spid="61"/>
                                        </p:tgtEl>
                                        <p:attrNameLst>
                                          <p:attrName>ppt_w</p:attrName>
                                        </p:attrNameLst>
                                      </p:cBhvr>
                                      <p:tavLst>
                                        <p:tav tm="0">
                                          <p:val>
                                            <p:strVal val="#ppt_w*0.70"/>
                                          </p:val>
                                        </p:tav>
                                        <p:tav tm="100000">
                                          <p:val>
                                            <p:strVal val="#ppt_w"/>
                                          </p:val>
                                        </p:tav>
                                      </p:tavLst>
                                    </p:anim>
                                    <p:anim calcmode="lin" valueType="num">
                                      <p:cBhvr>
                                        <p:cTn id="93" dur="1250" fill="hold"/>
                                        <p:tgtEl>
                                          <p:spTgt spid="61"/>
                                        </p:tgtEl>
                                        <p:attrNameLst>
                                          <p:attrName>ppt_h</p:attrName>
                                        </p:attrNameLst>
                                      </p:cBhvr>
                                      <p:tavLst>
                                        <p:tav tm="0">
                                          <p:val>
                                            <p:strVal val="#ppt_h"/>
                                          </p:val>
                                        </p:tav>
                                        <p:tav tm="100000">
                                          <p:val>
                                            <p:strVal val="#ppt_h"/>
                                          </p:val>
                                        </p:tav>
                                      </p:tavLst>
                                    </p:anim>
                                    <p:animEffect transition="in" filter="fade">
                                      <p:cBhvr>
                                        <p:cTn id="94" dur="1250"/>
                                        <p:tgtEl>
                                          <p:spTgt spid="61"/>
                                        </p:tgtEl>
                                      </p:cBhvr>
                                    </p:animEffect>
                                  </p:childTnLst>
                                </p:cTn>
                              </p:par>
                              <p:par>
                                <p:cTn id="95" presetID="55" presetClass="entr" presetSubtype="0" fill="hold" grpId="0" nodeType="withEffect">
                                  <p:stCondLst>
                                    <p:cond delay="1250"/>
                                  </p:stCondLst>
                                  <p:childTnLst>
                                    <p:set>
                                      <p:cBhvr>
                                        <p:cTn id="96" dur="1" fill="hold">
                                          <p:stCondLst>
                                            <p:cond delay="0"/>
                                          </p:stCondLst>
                                        </p:cTn>
                                        <p:tgtEl>
                                          <p:spTgt spid="76"/>
                                        </p:tgtEl>
                                        <p:attrNameLst>
                                          <p:attrName>style.visibility</p:attrName>
                                        </p:attrNameLst>
                                      </p:cBhvr>
                                      <p:to>
                                        <p:strVal val="visible"/>
                                      </p:to>
                                    </p:set>
                                    <p:anim calcmode="lin" valueType="num">
                                      <p:cBhvr>
                                        <p:cTn id="97" dur="1250" fill="hold"/>
                                        <p:tgtEl>
                                          <p:spTgt spid="76"/>
                                        </p:tgtEl>
                                        <p:attrNameLst>
                                          <p:attrName>ppt_w</p:attrName>
                                        </p:attrNameLst>
                                      </p:cBhvr>
                                      <p:tavLst>
                                        <p:tav tm="0">
                                          <p:val>
                                            <p:strVal val="#ppt_w*0.70"/>
                                          </p:val>
                                        </p:tav>
                                        <p:tav tm="100000">
                                          <p:val>
                                            <p:strVal val="#ppt_w"/>
                                          </p:val>
                                        </p:tav>
                                      </p:tavLst>
                                    </p:anim>
                                    <p:anim calcmode="lin" valueType="num">
                                      <p:cBhvr>
                                        <p:cTn id="98" dur="1250" fill="hold"/>
                                        <p:tgtEl>
                                          <p:spTgt spid="76"/>
                                        </p:tgtEl>
                                        <p:attrNameLst>
                                          <p:attrName>ppt_h</p:attrName>
                                        </p:attrNameLst>
                                      </p:cBhvr>
                                      <p:tavLst>
                                        <p:tav tm="0">
                                          <p:val>
                                            <p:strVal val="#ppt_h"/>
                                          </p:val>
                                        </p:tav>
                                        <p:tav tm="100000">
                                          <p:val>
                                            <p:strVal val="#ppt_h"/>
                                          </p:val>
                                        </p:tav>
                                      </p:tavLst>
                                    </p:anim>
                                    <p:animEffect transition="in" filter="fade">
                                      <p:cBhvr>
                                        <p:cTn id="99" dur="1250"/>
                                        <p:tgtEl>
                                          <p:spTgt spid="76"/>
                                        </p:tgtEl>
                                      </p:cBhvr>
                                    </p:animEffect>
                                  </p:childTnLst>
                                </p:cTn>
                              </p:par>
                              <p:par>
                                <p:cTn id="100" presetID="55" presetClass="entr" presetSubtype="0" fill="hold" grpId="0" nodeType="withEffect">
                                  <p:stCondLst>
                                    <p:cond delay="1250"/>
                                  </p:stCondLst>
                                  <p:childTnLst>
                                    <p:set>
                                      <p:cBhvr>
                                        <p:cTn id="101" dur="1" fill="hold">
                                          <p:stCondLst>
                                            <p:cond delay="0"/>
                                          </p:stCondLst>
                                        </p:cTn>
                                        <p:tgtEl>
                                          <p:spTgt spid="83"/>
                                        </p:tgtEl>
                                        <p:attrNameLst>
                                          <p:attrName>style.visibility</p:attrName>
                                        </p:attrNameLst>
                                      </p:cBhvr>
                                      <p:to>
                                        <p:strVal val="visible"/>
                                      </p:to>
                                    </p:set>
                                    <p:anim calcmode="lin" valueType="num">
                                      <p:cBhvr>
                                        <p:cTn id="102" dur="1250" fill="hold"/>
                                        <p:tgtEl>
                                          <p:spTgt spid="83"/>
                                        </p:tgtEl>
                                        <p:attrNameLst>
                                          <p:attrName>ppt_w</p:attrName>
                                        </p:attrNameLst>
                                      </p:cBhvr>
                                      <p:tavLst>
                                        <p:tav tm="0">
                                          <p:val>
                                            <p:strVal val="#ppt_w*0.70"/>
                                          </p:val>
                                        </p:tav>
                                        <p:tav tm="100000">
                                          <p:val>
                                            <p:strVal val="#ppt_w"/>
                                          </p:val>
                                        </p:tav>
                                      </p:tavLst>
                                    </p:anim>
                                    <p:anim calcmode="lin" valueType="num">
                                      <p:cBhvr>
                                        <p:cTn id="103" dur="1250" fill="hold"/>
                                        <p:tgtEl>
                                          <p:spTgt spid="83"/>
                                        </p:tgtEl>
                                        <p:attrNameLst>
                                          <p:attrName>ppt_h</p:attrName>
                                        </p:attrNameLst>
                                      </p:cBhvr>
                                      <p:tavLst>
                                        <p:tav tm="0">
                                          <p:val>
                                            <p:strVal val="#ppt_h"/>
                                          </p:val>
                                        </p:tav>
                                        <p:tav tm="100000">
                                          <p:val>
                                            <p:strVal val="#ppt_h"/>
                                          </p:val>
                                        </p:tav>
                                      </p:tavLst>
                                    </p:anim>
                                    <p:animEffect transition="in" filter="fade">
                                      <p:cBhvr>
                                        <p:cTn id="104" dur="1250"/>
                                        <p:tgtEl>
                                          <p:spTgt spid="83"/>
                                        </p:tgtEl>
                                      </p:cBhvr>
                                    </p:animEffect>
                                  </p:childTnLst>
                                </p:cTn>
                              </p:par>
                              <p:par>
                                <p:cTn id="105" presetID="55" presetClass="entr" presetSubtype="0" fill="hold" grpId="0" nodeType="withEffect">
                                  <p:stCondLst>
                                    <p:cond delay="1250"/>
                                  </p:stCondLst>
                                  <p:childTnLst>
                                    <p:set>
                                      <p:cBhvr>
                                        <p:cTn id="106" dur="1" fill="hold">
                                          <p:stCondLst>
                                            <p:cond delay="0"/>
                                          </p:stCondLst>
                                        </p:cTn>
                                        <p:tgtEl>
                                          <p:spTgt spid="90"/>
                                        </p:tgtEl>
                                        <p:attrNameLst>
                                          <p:attrName>style.visibility</p:attrName>
                                        </p:attrNameLst>
                                      </p:cBhvr>
                                      <p:to>
                                        <p:strVal val="visible"/>
                                      </p:to>
                                    </p:set>
                                    <p:anim calcmode="lin" valueType="num">
                                      <p:cBhvr>
                                        <p:cTn id="107" dur="1250" fill="hold"/>
                                        <p:tgtEl>
                                          <p:spTgt spid="90"/>
                                        </p:tgtEl>
                                        <p:attrNameLst>
                                          <p:attrName>ppt_w</p:attrName>
                                        </p:attrNameLst>
                                      </p:cBhvr>
                                      <p:tavLst>
                                        <p:tav tm="0">
                                          <p:val>
                                            <p:strVal val="#ppt_w*0.70"/>
                                          </p:val>
                                        </p:tav>
                                        <p:tav tm="100000">
                                          <p:val>
                                            <p:strVal val="#ppt_w"/>
                                          </p:val>
                                        </p:tav>
                                      </p:tavLst>
                                    </p:anim>
                                    <p:anim calcmode="lin" valueType="num">
                                      <p:cBhvr>
                                        <p:cTn id="108" dur="1250" fill="hold"/>
                                        <p:tgtEl>
                                          <p:spTgt spid="90"/>
                                        </p:tgtEl>
                                        <p:attrNameLst>
                                          <p:attrName>ppt_h</p:attrName>
                                        </p:attrNameLst>
                                      </p:cBhvr>
                                      <p:tavLst>
                                        <p:tav tm="0">
                                          <p:val>
                                            <p:strVal val="#ppt_h"/>
                                          </p:val>
                                        </p:tav>
                                        <p:tav tm="100000">
                                          <p:val>
                                            <p:strVal val="#ppt_h"/>
                                          </p:val>
                                        </p:tav>
                                      </p:tavLst>
                                    </p:anim>
                                    <p:animEffect transition="in" filter="fade">
                                      <p:cBhvr>
                                        <p:cTn id="109" dur="1250"/>
                                        <p:tgtEl>
                                          <p:spTgt spid="90"/>
                                        </p:tgtEl>
                                      </p:cBhvr>
                                    </p:animEffect>
                                  </p:childTnLst>
                                </p:cTn>
                              </p:par>
                              <p:par>
                                <p:cTn id="110" presetID="55" presetClass="entr" presetSubtype="0" fill="hold" grpId="0" nodeType="withEffect">
                                  <p:stCondLst>
                                    <p:cond delay="1250"/>
                                  </p:stCondLst>
                                  <p:childTnLst>
                                    <p:set>
                                      <p:cBhvr>
                                        <p:cTn id="111" dur="1" fill="hold">
                                          <p:stCondLst>
                                            <p:cond delay="0"/>
                                          </p:stCondLst>
                                        </p:cTn>
                                        <p:tgtEl>
                                          <p:spTgt spid="97"/>
                                        </p:tgtEl>
                                        <p:attrNameLst>
                                          <p:attrName>style.visibility</p:attrName>
                                        </p:attrNameLst>
                                      </p:cBhvr>
                                      <p:to>
                                        <p:strVal val="visible"/>
                                      </p:to>
                                    </p:set>
                                    <p:anim calcmode="lin" valueType="num">
                                      <p:cBhvr>
                                        <p:cTn id="112" dur="1250" fill="hold"/>
                                        <p:tgtEl>
                                          <p:spTgt spid="97"/>
                                        </p:tgtEl>
                                        <p:attrNameLst>
                                          <p:attrName>ppt_w</p:attrName>
                                        </p:attrNameLst>
                                      </p:cBhvr>
                                      <p:tavLst>
                                        <p:tav tm="0">
                                          <p:val>
                                            <p:strVal val="#ppt_w*0.70"/>
                                          </p:val>
                                        </p:tav>
                                        <p:tav tm="100000">
                                          <p:val>
                                            <p:strVal val="#ppt_w"/>
                                          </p:val>
                                        </p:tav>
                                      </p:tavLst>
                                    </p:anim>
                                    <p:anim calcmode="lin" valueType="num">
                                      <p:cBhvr>
                                        <p:cTn id="113" dur="1250" fill="hold"/>
                                        <p:tgtEl>
                                          <p:spTgt spid="97"/>
                                        </p:tgtEl>
                                        <p:attrNameLst>
                                          <p:attrName>ppt_h</p:attrName>
                                        </p:attrNameLst>
                                      </p:cBhvr>
                                      <p:tavLst>
                                        <p:tav tm="0">
                                          <p:val>
                                            <p:strVal val="#ppt_h"/>
                                          </p:val>
                                        </p:tav>
                                        <p:tav tm="100000">
                                          <p:val>
                                            <p:strVal val="#ppt_h"/>
                                          </p:val>
                                        </p:tav>
                                      </p:tavLst>
                                    </p:anim>
                                    <p:animEffect transition="in" filter="fade">
                                      <p:cBhvr>
                                        <p:cTn id="114" dur="1250"/>
                                        <p:tgtEl>
                                          <p:spTgt spid="97"/>
                                        </p:tgtEl>
                                      </p:cBhvr>
                                    </p:animEffect>
                                  </p:childTnLst>
                                </p:cTn>
                              </p:par>
                              <p:par>
                                <p:cTn id="115" presetID="10" presetClass="entr" presetSubtype="0" fill="hold" nodeType="withEffect">
                                  <p:stCondLst>
                                    <p:cond delay="1250"/>
                                  </p:stCondLst>
                                  <p:childTnLst>
                                    <p:set>
                                      <p:cBhvr>
                                        <p:cTn id="116" dur="1" fill="hold">
                                          <p:stCondLst>
                                            <p:cond delay="0"/>
                                          </p:stCondLst>
                                        </p:cTn>
                                        <p:tgtEl>
                                          <p:spTgt spid="30"/>
                                        </p:tgtEl>
                                        <p:attrNameLst>
                                          <p:attrName>style.visibility</p:attrName>
                                        </p:attrNameLst>
                                      </p:cBhvr>
                                      <p:to>
                                        <p:strVal val="visible"/>
                                      </p:to>
                                    </p:set>
                                    <p:animEffect transition="in" filter="fade">
                                      <p:cBhvr>
                                        <p:cTn id="117" dur="1250"/>
                                        <p:tgtEl>
                                          <p:spTgt spid="30"/>
                                        </p:tgtEl>
                                      </p:cBhvr>
                                    </p:animEffect>
                                  </p:childTnLst>
                                </p:cTn>
                              </p:par>
                              <p:par>
                                <p:cTn id="118" presetID="10" presetClass="entr" presetSubtype="0" fill="hold" nodeType="withEffect">
                                  <p:stCondLst>
                                    <p:cond delay="1250"/>
                                  </p:stCondLst>
                                  <p:childTnLst>
                                    <p:set>
                                      <p:cBhvr>
                                        <p:cTn id="119" dur="1" fill="hold">
                                          <p:stCondLst>
                                            <p:cond delay="0"/>
                                          </p:stCondLst>
                                        </p:cTn>
                                        <p:tgtEl>
                                          <p:spTgt spid="39"/>
                                        </p:tgtEl>
                                        <p:attrNameLst>
                                          <p:attrName>style.visibility</p:attrName>
                                        </p:attrNameLst>
                                      </p:cBhvr>
                                      <p:to>
                                        <p:strVal val="visible"/>
                                      </p:to>
                                    </p:set>
                                    <p:animEffect transition="in" filter="fade">
                                      <p:cBhvr>
                                        <p:cTn id="120" dur="1250"/>
                                        <p:tgtEl>
                                          <p:spTgt spid="39"/>
                                        </p:tgtEl>
                                      </p:cBhvr>
                                    </p:animEffect>
                                  </p:childTnLst>
                                </p:cTn>
                              </p:par>
                              <p:par>
                                <p:cTn id="121" presetID="10" presetClass="entr" presetSubtype="0" fill="hold" nodeType="withEffect">
                                  <p:stCondLst>
                                    <p:cond delay="1250"/>
                                  </p:stCondLst>
                                  <p:childTnLst>
                                    <p:set>
                                      <p:cBhvr>
                                        <p:cTn id="122" dur="1" fill="hold">
                                          <p:stCondLst>
                                            <p:cond delay="0"/>
                                          </p:stCondLst>
                                        </p:cTn>
                                        <p:tgtEl>
                                          <p:spTgt spid="40"/>
                                        </p:tgtEl>
                                        <p:attrNameLst>
                                          <p:attrName>style.visibility</p:attrName>
                                        </p:attrNameLst>
                                      </p:cBhvr>
                                      <p:to>
                                        <p:strVal val="visible"/>
                                      </p:to>
                                    </p:set>
                                    <p:animEffect transition="in" filter="fade">
                                      <p:cBhvr>
                                        <p:cTn id="123" dur="1250"/>
                                        <p:tgtEl>
                                          <p:spTgt spid="40"/>
                                        </p:tgtEl>
                                      </p:cBhvr>
                                    </p:animEffect>
                                  </p:childTnLst>
                                </p:cTn>
                              </p:par>
                              <p:par>
                                <p:cTn id="124" presetID="10" presetClass="entr" presetSubtype="0" fill="hold" nodeType="withEffect">
                                  <p:stCondLst>
                                    <p:cond delay="1250"/>
                                  </p:stCondLst>
                                  <p:childTnLst>
                                    <p:set>
                                      <p:cBhvr>
                                        <p:cTn id="125" dur="1" fill="hold">
                                          <p:stCondLst>
                                            <p:cond delay="0"/>
                                          </p:stCondLst>
                                        </p:cTn>
                                        <p:tgtEl>
                                          <p:spTgt spid="32"/>
                                        </p:tgtEl>
                                        <p:attrNameLst>
                                          <p:attrName>style.visibility</p:attrName>
                                        </p:attrNameLst>
                                      </p:cBhvr>
                                      <p:to>
                                        <p:strVal val="visible"/>
                                      </p:to>
                                    </p:set>
                                    <p:animEffect transition="in" filter="fade">
                                      <p:cBhvr>
                                        <p:cTn id="126" dur="1250"/>
                                        <p:tgtEl>
                                          <p:spTgt spid="32"/>
                                        </p:tgtEl>
                                      </p:cBhvr>
                                    </p:animEffect>
                                  </p:childTnLst>
                                </p:cTn>
                              </p:par>
                              <p:par>
                                <p:cTn id="127" presetID="55" presetClass="entr" presetSubtype="0" fill="hold" grpId="0" nodeType="withEffect">
                                  <p:stCondLst>
                                    <p:cond delay="1250"/>
                                  </p:stCondLst>
                                  <p:childTnLst>
                                    <p:set>
                                      <p:cBhvr>
                                        <p:cTn id="128" dur="1" fill="hold">
                                          <p:stCondLst>
                                            <p:cond delay="0"/>
                                          </p:stCondLst>
                                        </p:cTn>
                                        <p:tgtEl>
                                          <p:spTgt spid="119"/>
                                        </p:tgtEl>
                                        <p:attrNameLst>
                                          <p:attrName>style.visibility</p:attrName>
                                        </p:attrNameLst>
                                      </p:cBhvr>
                                      <p:to>
                                        <p:strVal val="visible"/>
                                      </p:to>
                                    </p:set>
                                    <p:anim calcmode="lin" valueType="num">
                                      <p:cBhvr>
                                        <p:cTn id="129" dur="1250" fill="hold"/>
                                        <p:tgtEl>
                                          <p:spTgt spid="119"/>
                                        </p:tgtEl>
                                        <p:attrNameLst>
                                          <p:attrName>ppt_w</p:attrName>
                                        </p:attrNameLst>
                                      </p:cBhvr>
                                      <p:tavLst>
                                        <p:tav tm="0">
                                          <p:val>
                                            <p:strVal val="#ppt_w*0.70"/>
                                          </p:val>
                                        </p:tav>
                                        <p:tav tm="100000">
                                          <p:val>
                                            <p:strVal val="#ppt_w"/>
                                          </p:val>
                                        </p:tav>
                                      </p:tavLst>
                                    </p:anim>
                                    <p:anim calcmode="lin" valueType="num">
                                      <p:cBhvr>
                                        <p:cTn id="130" dur="1250" fill="hold"/>
                                        <p:tgtEl>
                                          <p:spTgt spid="119"/>
                                        </p:tgtEl>
                                        <p:attrNameLst>
                                          <p:attrName>ppt_h</p:attrName>
                                        </p:attrNameLst>
                                      </p:cBhvr>
                                      <p:tavLst>
                                        <p:tav tm="0">
                                          <p:val>
                                            <p:strVal val="#ppt_h"/>
                                          </p:val>
                                        </p:tav>
                                        <p:tav tm="100000">
                                          <p:val>
                                            <p:strVal val="#ppt_h"/>
                                          </p:val>
                                        </p:tav>
                                      </p:tavLst>
                                    </p:anim>
                                    <p:animEffect transition="in" filter="fade">
                                      <p:cBhvr>
                                        <p:cTn id="131" dur="1250"/>
                                        <p:tgtEl>
                                          <p:spTgt spid="119"/>
                                        </p:tgtEl>
                                      </p:cBhvr>
                                    </p:animEffect>
                                  </p:childTnLst>
                                </p:cTn>
                              </p:par>
                              <p:par>
                                <p:cTn id="132" presetID="12" presetClass="entr" presetSubtype="8" fill="hold" grpId="0" nodeType="withEffect">
                                  <p:stCondLst>
                                    <p:cond delay="2250"/>
                                  </p:stCondLst>
                                  <p:childTnLst>
                                    <p:set>
                                      <p:cBhvr>
                                        <p:cTn id="133" dur="1" fill="hold">
                                          <p:stCondLst>
                                            <p:cond delay="0"/>
                                          </p:stCondLst>
                                        </p:cTn>
                                        <p:tgtEl>
                                          <p:spTgt spid="33"/>
                                        </p:tgtEl>
                                        <p:attrNameLst>
                                          <p:attrName>style.visibility</p:attrName>
                                        </p:attrNameLst>
                                      </p:cBhvr>
                                      <p:to>
                                        <p:strVal val="visible"/>
                                      </p:to>
                                    </p:set>
                                    <p:anim calcmode="lin" valueType="num">
                                      <p:cBhvr additive="base">
                                        <p:cTn id="134" dur="1000"/>
                                        <p:tgtEl>
                                          <p:spTgt spid="33"/>
                                        </p:tgtEl>
                                        <p:attrNameLst>
                                          <p:attrName>ppt_x</p:attrName>
                                        </p:attrNameLst>
                                      </p:cBhvr>
                                      <p:tavLst>
                                        <p:tav tm="0">
                                          <p:val>
                                            <p:strVal val="#ppt_x-#ppt_w*1.125000"/>
                                          </p:val>
                                        </p:tav>
                                        <p:tav tm="100000">
                                          <p:val>
                                            <p:strVal val="#ppt_x"/>
                                          </p:val>
                                        </p:tav>
                                      </p:tavLst>
                                    </p:anim>
                                    <p:animEffect transition="in" filter="wipe(right)">
                                      <p:cBhvr>
                                        <p:cTn id="135" dur="1000"/>
                                        <p:tgtEl>
                                          <p:spTgt spid="33"/>
                                        </p:tgtEl>
                                      </p:cBhvr>
                                    </p:animEffect>
                                  </p:childTnLst>
                                </p:cTn>
                              </p:par>
                              <p:par>
                                <p:cTn id="136" presetID="12" presetClass="entr" presetSubtype="8" fill="hold" grpId="0" nodeType="withEffect">
                                  <p:stCondLst>
                                    <p:cond delay="2250"/>
                                  </p:stCondLst>
                                  <p:childTnLst>
                                    <p:set>
                                      <p:cBhvr>
                                        <p:cTn id="137" dur="1" fill="hold">
                                          <p:stCondLst>
                                            <p:cond delay="0"/>
                                          </p:stCondLst>
                                        </p:cTn>
                                        <p:tgtEl>
                                          <p:spTgt spid="55"/>
                                        </p:tgtEl>
                                        <p:attrNameLst>
                                          <p:attrName>style.visibility</p:attrName>
                                        </p:attrNameLst>
                                      </p:cBhvr>
                                      <p:to>
                                        <p:strVal val="visible"/>
                                      </p:to>
                                    </p:set>
                                    <p:anim calcmode="lin" valueType="num">
                                      <p:cBhvr additive="base">
                                        <p:cTn id="138" dur="1000"/>
                                        <p:tgtEl>
                                          <p:spTgt spid="55"/>
                                        </p:tgtEl>
                                        <p:attrNameLst>
                                          <p:attrName>ppt_x</p:attrName>
                                        </p:attrNameLst>
                                      </p:cBhvr>
                                      <p:tavLst>
                                        <p:tav tm="0">
                                          <p:val>
                                            <p:strVal val="#ppt_x-#ppt_w*1.125000"/>
                                          </p:val>
                                        </p:tav>
                                        <p:tav tm="100000">
                                          <p:val>
                                            <p:strVal val="#ppt_x"/>
                                          </p:val>
                                        </p:tav>
                                      </p:tavLst>
                                    </p:anim>
                                    <p:animEffect transition="in" filter="wipe(right)">
                                      <p:cBhvr>
                                        <p:cTn id="139" dur="1000"/>
                                        <p:tgtEl>
                                          <p:spTgt spid="55"/>
                                        </p:tgtEl>
                                      </p:cBhvr>
                                    </p:animEffect>
                                  </p:childTnLst>
                                </p:cTn>
                              </p:par>
                              <p:par>
                                <p:cTn id="140" presetID="12" presetClass="entr" presetSubtype="8" fill="hold" grpId="0" nodeType="withEffect">
                                  <p:stCondLst>
                                    <p:cond delay="2250"/>
                                  </p:stCondLst>
                                  <p:childTnLst>
                                    <p:set>
                                      <p:cBhvr>
                                        <p:cTn id="141" dur="1" fill="hold">
                                          <p:stCondLst>
                                            <p:cond delay="0"/>
                                          </p:stCondLst>
                                        </p:cTn>
                                        <p:tgtEl>
                                          <p:spTgt spid="62"/>
                                        </p:tgtEl>
                                        <p:attrNameLst>
                                          <p:attrName>style.visibility</p:attrName>
                                        </p:attrNameLst>
                                      </p:cBhvr>
                                      <p:to>
                                        <p:strVal val="visible"/>
                                      </p:to>
                                    </p:set>
                                    <p:anim calcmode="lin" valueType="num">
                                      <p:cBhvr additive="base">
                                        <p:cTn id="142" dur="1000"/>
                                        <p:tgtEl>
                                          <p:spTgt spid="62"/>
                                        </p:tgtEl>
                                        <p:attrNameLst>
                                          <p:attrName>ppt_x</p:attrName>
                                        </p:attrNameLst>
                                      </p:cBhvr>
                                      <p:tavLst>
                                        <p:tav tm="0">
                                          <p:val>
                                            <p:strVal val="#ppt_x-#ppt_w*1.125000"/>
                                          </p:val>
                                        </p:tav>
                                        <p:tav tm="100000">
                                          <p:val>
                                            <p:strVal val="#ppt_x"/>
                                          </p:val>
                                        </p:tav>
                                      </p:tavLst>
                                    </p:anim>
                                    <p:animEffect transition="in" filter="wipe(right)">
                                      <p:cBhvr>
                                        <p:cTn id="143" dur="1000"/>
                                        <p:tgtEl>
                                          <p:spTgt spid="62"/>
                                        </p:tgtEl>
                                      </p:cBhvr>
                                    </p:animEffect>
                                  </p:childTnLst>
                                </p:cTn>
                              </p:par>
                              <p:par>
                                <p:cTn id="144" presetID="12" presetClass="entr" presetSubtype="8" fill="hold" grpId="0" nodeType="withEffect">
                                  <p:stCondLst>
                                    <p:cond delay="2250"/>
                                  </p:stCondLst>
                                  <p:childTnLst>
                                    <p:set>
                                      <p:cBhvr>
                                        <p:cTn id="145" dur="1" fill="hold">
                                          <p:stCondLst>
                                            <p:cond delay="0"/>
                                          </p:stCondLst>
                                        </p:cTn>
                                        <p:tgtEl>
                                          <p:spTgt spid="77"/>
                                        </p:tgtEl>
                                        <p:attrNameLst>
                                          <p:attrName>style.visibility</p:attrName>
                                        </p:attrNameLst>
                                      </p:cBhvr>
                                      <p:to>
                                        <p:strVal val="visible"/>
                                      </p:to>
                                    </p:set>
                                    <p:anim calcmode="lin" valueType="num">
                                      <p:cBhvr additive="base">
                                        <p:cTn id="146" dur="1000"/>
                                        <p:tgtEl>
                                          <p:spTgt spid="77"/>
                                        </p:tgtEl>
                                        <p:attrNameLst>
                                          <p:attrName>ppt_x</p:attrName>
                                        </p:attrNameLst>
                                      </p:cBhvr>
                                      <p:tavLst>
                                        <p:tav tm="0">
                                          <p:val>
                                            <p:strVal val="#ppt_x-#ppt_w*1.125000"/>
                                          </p:val>
                                        </p:tav>
                                        <p:tav tm="100000">
                                          <p:val>
                                            <p:strVal val="#ppt_x"/>
                                          </p:val>
                                        </p:tav>
                                      </p:tavLst>
                                    </p:anim>
                                    <p:animEffect transition="in" filter="wipe(right)">
                                      <p:cBhvr>
                                        <p:cTn id="147" dur="1000"/>
                                        <p:tgtEl>
                                          <p:spTgt spid="77"/>
                                        </p:tgtEl>
                                      </p:cBhvr>
                                    </p:animEffect>
                                  </p:childTnLst>
                                </p:cTn>
                              </p:par>
                              <p:par>
                                <p:cTn id="148" presetID="12" presetClass="entr" presetSubtype="8" fill="hold" grpId="0" nodeType="withEffect">
                                  <p:stCondLst>
                                    <p:cond delay="2250"/>
                                  </p:stCondLst>
                                  <p:childTnLst>
                                    <p:set>
                                      <p:cBhvr>
                                        <p:cTn id="149" dur="1" fill="hold">
                                          <p:stCondLst>
                                            <p:cond delay="0"/>
                                          </p:stCondLst>
                                        </p:cTn>
                                        <p:tgtEl>
                                          <p:spTgt spid="84"/>
                                        </p:tgtEl>
                                        <p:attrNameLst>
                                          <p:attrName>style.visibility</p:attrName>
                                        </p:attrNameLst>
                                      </p:cBhvr>
                                      <p:to>
                                        <p:strVal val="visible"/>
                                      </p:to>
                                    </p:set>
                                    <p:anim calcmode="lin" valueType="num">
                                      <p:cBhvr additive="base">
                                        <p:cTn id="150" dur="1000"/>
                                        <p:tgtEl>
                                          <p:spTgt spid="84"/>
                                        </p:tgtEl>
                                        <p:attrNameLst>
                                          <p:attrName>ppt_x</p:attrName>
                                        </p:attrNameLst>
                                      </p:cBhvr>
                                      <p:tavLst>
                                        <p:tav tm="0">
                                          <p:val>
                                            <p:strVal val="#ppt_x-#ppt_w*1.125000"/>
                                          </p:val>
                                        </p:tav>
                                        <p:tav tm="100000">
                                          <p:val>
                                            <p:strVal val="#ppt_x"/>
                                          </p:val>
                                        </p:tav>
                                      </p:tavLst>
                                    </p:anim>
                                    <p:animEffect transition="in" filter="wipe(right)">
                                      <p:cBhvr>
                                        <p:cTn id="151" dur="1000"/>
                                        <p:tgtEl>
                                          <p:spTgt spid="84"/>
                                        </p:tgtEl>
                                      </p:cBhvr>
                                    </p:animEffect>
                                  </p:childTnLst>
                                </p:cTn>
                              </p:par>
                              <p:par>
                                <p:cTn id="152" presetID="12" presetClass="entr" presetSubtype="8" fill="hold" grpId="0" nodeType="withEffect">
                                  <p:stCondLst>
                                    <p:cond delay="2250"/>
                                  </p:stCondLst>
                                  <p:childTnLst>
                                    <p:set>
                                      <p:cBhvr>
                                        <p:cTn id="153" dur="1" fill="hold">
                                          <p:stCondLst>
                                            <p:cond delay="0"/>
                                          </p:stCondLst>
                                        </p:cTn>
                                        <p:tgtEl>
                                          <p:spTgt spid="91"/>
                                        </p:tgtEl>
                                        <p:attrNameLst>
                                          <p:attrName>style.visibility</p:attrName>
                                        </p:attrNameLst>
                                      </p:cBhvr>
                                      <p:to>
                                        <p:strVal val="visible"/>
                                      </p:to>
                                    </p:set>
                                    <p:anim calcmode="lin" valueType="num">
                                      <p:cBhvr additive="base">
                                        <p:cTn id="154" dur="1000"/>
                                        <p:tgtEl>
                                          <p:spTgt spid="91"/>
                                        </p:tgtEl>
                                        <p:attrNameLst>
                                          <p:attrName>ppt_x</p:attrName>
                                        </p:attrNameLst>
                                      </p:cBhvr>
                                      <p:tavLst>
                                        <p:tav tm="0">
                                          <p:val>
                                            <p:strVal val="#ppt_x-#ppt_w*1.125000"/>
                                          </p:val>
                                        </p:tav>
                                        <p:tav tm="100000">
                                          <p:val>
                                            <p:strVal val="#ppt_x"/>
                                          </p:val>
                                        </p:tav>
                                      </p:tavLst>
                                    </p:anim>
                                    <p:animEffect transition="in" filter="wipe(right)">
                                      <p:cBhvr>
                                        <p:cTn id="155" dur="1000"/>
                                        <p:tgtEl>
                                          <p:spTgt spid="91"/>
                                        </p:tgtEl>
                                      </p:cBhvr>
                                    </p:animEffect>
                                  </p:childTnLst>
                                </p:cTn>
                              </p:par>
                              <p:par>
                                <p:cTn id="156" presetID="12" presetClass="entr" presetSubtype="8" fill="hold" grpId="0" nodeType="withEffect">
                                  <p:stCondLst>
                                    <p:cond delay="2250"/>
                                  </p:stCondLst>
                                  <p:childTnLst>
                                    <p:set>
                                      <p:cBhvr>
                                        <p:cTn id="157" dur="1" fill="hold">
                                          <p:stCondLst>
                                            <p:cond delay="0"/>
                                          </p:stCondLst>
                                        </p:cTn>
                                        <p:tgtEl>
                                          <p:spTgt spid="112"/>
                                        </p:tgtEl>
                                        <p:attrNameLst>
                                          <p:attrName>style.visibility</p:attrName>
                                        </p:attrNameLst>
                                      </p:cBhvr>
                                      <p:to>
                                        <p:strVal val="visible"/>
                                      </p:to>
                                    </p:set>
                                    <p:anim calcmode="lin" valueType="num">
                                      <p:cBhvr additive="base">
                                        <p:cTn id="158" dur="1000"/>
                                        <p:tgtEl>
                                          <p:spTgt spid="112"/>
                                        </p:tgtEl>
                                        <p:attrNameLst>
                                          <p:attrName>ppt_x</p:attrName>
                                        </p:attrNameLst>
                                      </p:cBhvr>
                                      <p:tavLst>
                                        <p:tav tm="0">
                                          <p:val>
                                            <p:strVal val="#ppt_x-#ppt_w*1.125000"/>
                                          </p:val>
                                        </p:tav>
                                        <p:tav tm="100000">
                                          <p:val>
                                            <p:strVal val="#ppt_x"/>
                                          </p:val>
                                        </p:tav>
                                      </p:tavLst>
                                    </p:anim>
                                    <p:animEffect transition="in" filter="wipe(right)">
                                      <p:cBhvr>
                                        <p:cTn id="159" dur="1000"/>
                                        <p:tgtEl>
                                          <p:spTgt spid="112"/>
                                        </p:tgtEl>
                                      </p:cBhvr>
                                    </p:animEffect>
                                  </p:childTnLst>
                                </p:cTn>
                              </p:par>
                              <p:par>
                                <p:cTn id="160" presetID="12" presetClass="entr" presetSubtype="8" fill="hold" grpId="0" nodeType="withEffect">
                                  <p:stCondLst>
                                    <p:cond delay="2250"/>
                                  </p:stCondLst>
                                  <p:childTnLst>
                                    <p:set>
                                      <p:cBhvr>
                                        <p:cTn id="161" dur="1" fill="hold">
                                          <p:stCondLst>
                                            <p:cond delay="0"/>
                                          </p:stCondLst>
                                        </p:cTn>
                                        <p:tgtEl>
                                          <p:spTgt spid="152"/>
                                        </p:tgtEl>
                                        <p:attrNameLst>
                                          <p:attrName>style.visibility</p:attrName>
                                        </p:attrNameLst>
                                      </p:cBhvr>
                                      <p:to>
                                        <p:strVal val="visible"/>
                                      </p:to>
                                    </p:set>
                                    <p:anim calcmode="lin" valueType="num">
                                      <p:cBhvr additive="base">
                                        <p:cTn id="162" dur="1000"/>
                                        <p:tgtEl>
                                          <p:spTgt spid="152"/>
                                        </p:tgtEl>
                                        <p:attrNameLst>
                                          <p:attrName>ppt_x</p:attrName>
                                        </p:attrNameLst>
                                      </p:cBhvr>
                                      <p:tavLst>
                                        <p:tav tm="0">
                                          <p:val>
                                            <p:strVal val="#ppt_x-#ppt_w*1.125000"/>
                                          </p:val>
                                        </p:tav>
                                        <p:tav tm="100000">
                                          <p:val>
                                            <p:strVal val="#ppt_x"/>
                                          </p:val>
                                        </p:tav>
                                      </p:tavLst>
                                    </p:anim>
                                    <p:animEffect transition="in" filter="wipe(right)">
                                      <p:cBhvr>
                                        <p:cTn id="163" dur="1000"/>
                                        <p:tgtEl>
                                          <p:spTgt spid="152"/>
                                        </p:tgtEl>
                                      </p:cBhvr>
                                    </p:animEffect>
                                  </p:childTnLst>
                                </p:cTn>
                              </p:par>
                              <p:par>
                                <p:cTn id="164" presetID="12" presetClass="entr" presetSubtype="8" fill="hold" grpId="0" nodeType="withEffect">
                                  <p:stCondLst>
                                    <p:cond delay="2250"/>
                                  </p:stCondLst>
                                  <p:childTnLst>
                                    <p:set>
                                      <p:cBhvr>
                                        <p:cTn id="165" dur="1" fill="hold">
                                          <p:stCondLst>
                                            <p:cond delay="0"/>
                                          </p:stCondLst>
                                        </p:cTn>
                                        <p:tgtEl>
                                          <p:spTgt spid="146"/>
                                        </p:tgtEl>
                                        <p:attrNameLst>
                                          <p:attrName>style.visibility</p:attrName>
                                        </p:attrNameLst>
                                      </p:cBhvr>
                                      <p:to>
                                        <p:strVal val="visible"/>
                                      </p:to>
                                    </p:set>
                                    <p:anim calcmode="lin" valueType="num">
                                      <p:cBhvr additive="base">
                                        <p:cTn id="166" dur="1000"/>
                                        <p:tgtEl>
                                          <p:spTgt spid="146"/>
                                        </p:tgtEl>
                                        <p:attrNameLst>
                                          <p:attrName>ppt_x</p:attrName>
                                        </p:attrNameLst>
                                      </p:cBhvr>
                                      <p:tavLst>
                                        <p:tav tm="0">
                                          <p:val>
                                            <p:strVal val="#ppt_x-#ppt_w*1.125000"/>
                                          </p:val>
                                        </p:tav>
                                        <p:tav tm="100000">
                                          <p:val>
                                            <p:strVal val="#ppt_x"/>
                                          </p:val>
                                        </p:tav>
                                      </p:tavLst>
                                    </p:anim>
                                    <p:animEffect transition="in" filter="wipe(right)">
                                      <p:cBhvr>
                                        <p:cTn id="167" dur="1000"/>
                                        <p:tgtEl>
                                          <p:spTgt spid="146"/>
                                        </p:tgtEl>
                                      </p:cBhvr>
                                    </p:animEffect>
                                  </p:childTnLst>
                                </p:cTn>
                              </p:par>
                              <p:par>
                                <p:cTn id="168" presetID="12" presetClass="entr" presetSubtype="8" fill="hold" grpId="0" nodeType="withEffect">
                                  <p:stCondLst>
                                    <p:cond delay="2250"/>
                                  </p:stCondLst>
                                  <p:childTnLst>
                                    <p:set>
                                      <p:cBhvr>
                                        <p:cTn id="169" dur="1" fill="hold">
                                          <p:stCondLst>
                                            <p:cond delay="0"/>
                                          </p:stCondLst>
                                        </p:cTn>
                                        <p:tgtEl>
                                          <p:spTgt spid="120"/>
                                        </p:tgtEl>
                                        <p:attrNameLst>
                                          <p:attrName>style.visibility</p:attrName>
                                        </p:attrNameLst>
                                      </p:cBhvr>
                                      <p:to>
                                        <p:strVal val="visible"/>
                                      </p:to>
                                    </p:set>
                                    <p:anim calcmode="lin" valueType="num">
                                      <p:cBhvr additive="base">
                                        <p:cTn id="170" dur="1000"/>
                                        <p:tgtEl>
                                          <p:spTgt spid="120"/>
                                        </p:tgtEl>
                                        <p:attrNameLst>
                                          <p:attrName>ppt_x</p:attrName>
                                        </p:attrNameLst>
                                      </p:cBhvr>
                                      <p:tavLst>
                                        <p:tav tm="0">
                                          <p:val>
                                            <p:strVal val="#ppt_x-#ppt_w*1.125000"/>
                                          </p:val>
                                        </p:tav>
                                        <p:tav tm="100000">
                                          <p:val>
                                            <p:strVal val="#ppt_x"/>
                                          </p:val>
                                        </p:tav>
                                      </p:tavLst>
                                    </p:anim>
                                    <p:animEffect transition="in" filter="wipe(right)">
                                      <p:cBhvr>
                                        <p:cTn id="171" dur="1000"/>
                                        <p:tgtEl>
                                          <p:spTgt spid="120"/>
                                        </p:tgtEl>
                                      </p:cBhvr>
                                    </p:animEffect>
                                  </p:childTnLst>
                                </p:cTn>
                              </p:par>
                              <p:par>
                                <p:cTn id="172" presetID="12" presetClass="entr" presetSubtype="8" fill="hold" grpId="0" nodeType="withEffect">
                                  <p:stCondLst>
                                    <p:cond delay="2250"/>
                                  </p:stCondLst>
                                  <p:childTnLst>
                                    <p:set>
                                      <p:cBhvr>
                                        <p:cTn id="173" dur="1" fill="hold">
                                          <p:stCondLst>
                                            <p:cond delay="0"/>
                                          </p:stCondLst>
                                        </p:cTn>
                                        <p:tgtEl>
                                          <p:spTgt spid="140"/>
                                        </p:tgtEl>
                                        <p:attrNameLst>
                                          <p:attrName>style.visibility</p:attrName>
                                        </p:attrNameLst>
                                      </p:cBhvr>
                                      <p:to>
                                        <p:strVal val="visible"/>
                                      </p:to>
                                    </p:set>
                                    <p:anim calcmode="lin" valueType="num">
                                      <p:cBhvr additive="base">
                                        <p:cTn id="174" dur="1000"/>
                                        <p:tgtEl>
                                          <p:spTgt spid="140"/>
                                        </p:tgtEl>
                                        <p:attrNameLst>
                                          <p:attrName>ppt_x</p:attrName>
                                        </p:attrNameLst>
                                      </p:cBhvr>
                                      <p:tavLst>
                                        <p:tav tm="0">
                                          <p:val>
                                            <p:strVal val="#ppt_x-#ppt_w*1.125000"/>
                                          </p:val>
                                        </p:tav>
                                        <p:tav tm="100000">
                                          <p:val>
                                            <p:strVal val="#ppt_x"/>
                                          </p:val>
                                        </p:tav>
                                      </p:tavLst>
                                    </p:anim>
                                    <p:animEffect transition="in" filter="wipe(right)">
                                      <p:cBhvr>
                                        <p:cTn id="175" dur="1000"/>
                                        <p:tgtEl>
                                          <p:spTgt spid="140"/>
                                        </p:tgtEl>
                                      </p:cBhvr>
                                    </p:animEffect>
                                  </p:childTnLst>
                                </p:cTn>
                              </p:par>
                              <p:par>
                                <p:cTn id="176" presetID="12" presetClass="entr" presetSubtype="8" fill="hold" grpId="0" nodeType="withEffect">
                                  <p:stCondLst>
                                    <p:cond delay="2250"/>
                                  </p:stCondLst>
                                  <p:childTnLst>
                                    <p:set>
                                      <p:cBhvr>
                                        <p:cTn id="177" dur="1" fill="hold">
                                          <p:stCondLst>
                                            <p:cond delay="0"/>
                                          </p:stCondLst>
                                        </p:cTn>
                                        <p:tgtEl>
                                          <p:spTgt spid="134"/>
                                        </p:tgtEl>
                                        <p:attrNameLst>
                                          <p:attrName>style.visibility</p:attrName>
                                        </p:attrNameLst>
                                      </p:cBhvr>
                                      <p:to>
                                        <p:strVal val="visible"/>
                                      </p:to>
                                    </p:set>
                                    <p:anim calcmode="lin" valueType="num">
                                      <p:cBhvr additive="base">
                                        <p:cTn id="178" dur="1000"/>
                                        <p:tgtEl>
                                          <p:spTgt spid="134"/>
                                        </p:tgtEl>
                                        <p:attrNameLst>
                                          <p:attrName>ppt_x</p:attrName>
                                        </p:attrNameLst>
                                      </p:cBhvr>
                                      <p:tavLst>
                                        <p:tav tm="0">
                                          <p:val>
                                            <p:strVal val="#ppt_x-#ppt_w*1.125000"/>
                                          </p:val>
                                        </p:tav>
                                        <p:tav tm="100000">
                                          <p:val>
                                            <p:strVal val="#ppt_x"/>
                                          </p:val>
                                        </p:tav>
                                      </p:tavLst>
                                    </p:anim>
                                    <p:animEffect transition="in" filter="wipe(right)">
                                      <p:cBhvr>
                                        <p:cTn id="179" dur="1000"/>
                                        <p:tgtEl>
                                          <p:spTgt spid="134"/>
                                        </p:tgtEl>
                                      </p:cBhvr>
                                    </p:animEffect>
                                  </p:childTnLst>
                                </p:cTn>
                              </p:par>
                              <p:par>
                                <p:cTn id="180" presetID="12" presetClass="entr" presetSubtype="8" fill="hold" grpId="0" nodeType="withEffect">
                                  <p:stCondLst>
                                    <p:cond delay="2750"/>
                                  </p:stCondLst>
                                  <p:childTnLst>
                                    <p:set>
                                      <p:cBhvr>
                                        <p:cTn id="181" dur="1" fill="hold">
                                          <p:stCondLst>
                                            <p:cond delay="0"/>
                                          </p:stCondLst>
                                        </p:cTn>
                                        <p:tgtEl>
                                          <p:spTgt spid="34"/>
                                        </p:tgtEl>
                                        <p:attrNameLst>
                                          <p:attrName>style.visibility</p:attrName>
                                        </p:attrNameLst>
                                      </p:cBhvr>
                                      <p:to>
                                        <p:strVal val="visible"/>
                                      </p:to>
                                    </p:set>
                                    <p:anim calcmode="lin" valueType="num">
                                      <p:cBhvr additive="base">
                                        <p:cTn id="182" dur="1000"/>
                                        <p:tgtEl>
                                          <p:spTgt spid="34"/>
                                        </p:tgtEl>
                                        <p:attrNameLst>
                                          <p:attrName>ppt_x</p:attrName>
                                        </p:attrNameLst>
                                      </p:cBhvr>
                                      <p:tavLst>
                                        <p:tav tm="0">
                                          <p:val>
                                            <p:strVal val="#ppt_x-#ppt_w*1.125000"/>
                                          </p:val>
                                        </p:tav>
                                        <p:tav tm="100000">
                                          <p:val>
                                            <p:strVal val="#ppt_x"/>
                                          </p:val>
                                        </p:tav>
                                      </p:tavLst>
                                    </p:anim>
                                    <p:animEffect transition="in" filter="wipe(right)">
                                      <p:cBhvr>
                                        <p:cTn id="183" dur="1000"/>
                                        <p:tgtEl>
                                          <p:spTgt spid="34"/>
                                        </p:tgtEl>
                                      </p:cBhvr>
                                    </p:animEffect>
                                  </p:childTnLst>
                                </p:cTn>
                              </p:par>
                              <p:par>
                                <p:cTn id="184" presetID="12" presetClass="entr" presetSubtype="8" fill="hold" grpId="0" nodeType="withEffect">
                                  <p:stCondLst>
                                    <p:cond delay="2750"/>
                                  </p:stCondLst>
                                  <p:childTnLst>
                                    <p:set>
                                      <p:cBhvr>
                                        <p:cTn id="185" dur="1" fill="hold">
                                          <p:stCondLst>
                                            <p:cond delay="0"/>
                                          </p:stCondLst>
                                        </p:cTn>
                                        <p:tgtEl>
                                          <p:spTgt spid="56"/>
                                        </p:tgtEl>
                                        <p:attrNameLst>
                                          <p:attrName>style.visibility</p:attrName>
                                        </p:attrNameLst>
                                      </p:cBhvr>
                                      <p:to>
                                        <p:strVal val="visible"/>
                                      </p:to>
                                    </p:set>
                                    <p:anim calcmode="lin" valueType="num">
                                      <p:cBhvr additive="base">
                                        <p:cTn id="186" dur="1000"/>
                                        <p:tgtEl>
                                          <p:spTgt spid="56"/>
                                        </p:tgtEl>
                                        <p:attrNameLst>
                                          <p:attrName>ppt_x</p:attrName>
                                        </p:attrNameLst>
                                      </p:cBhvr>
                                      <p:tavLst>
                                        <p:tav tm="0">
                                          <p:val>
                                            <p:strVal val="#ppt_x-#ppt_w*1.125000"/>
                                          </p:val>
                                        </p:tav>
                                        <p:tav tm="100000">
                                          <p:val>
                                            <p:strVal val="#ppt_x"/>
                                          </p:val>
                                        </p:tav>
                                      </p:tavLst>
                                    </p:anim>
                                    <p:animEffect transition="in" filter="wipe(right)">
                                      <p:cBhvr>
                                        <p:cTn id="187" dur="1000"/>
                                        <p:tgtEl>
                                          <p:spTgt spid="56"/>
                                        </p:tgtEl>
                                      </p:cBhvr>
                                    </p:animEffect>
                                  </p:childTnLst>
                                </p:cTn>
                              </p:par>
                              <p:par>
                                <p:cTn id="188" presetID="12" presetClass="entr" presetSubtype="8" fill="hold" grpId="0" nodeType="withEffect">
                                  <p:stCondLst>
                                    <p:cond delay="2750"/>
                                  </p:stCondLst>
                                  <p:childTnLst>
                                    <p:set>
                                      <p:cBhvr>
                                        <p:cTn id="189" dur="1" fill="hold">
                                          <p:stCondLst>
                                            <p:cond delay="0"/>
                                          </p:stCondLst>
                                        </p:cTn>
                                        <p:tgtEl>
                                          <p:spTgt spid="63"/>
                                        </p:tgtEl>
                                        <p:attrNameLst>
                                          <p:attrName>style.visibility</p:attrName>
                                        </p:attrNameLst>
                                      </p:cBhvr>
                                      <p:to>
                                        <p:strVal val="visible"/>
                                      </p:to>
                                    </p:set>
                                    <p:anim calcmode="lin" valueType="num">
                                      <p:cBhvr additive="base">
                                        <p:cTn id="190" dur="1000"/>
                                        <p:tgtEl>
                                          <p:spTgt spid="63"/>
                                        </p:tgtEl>
                                        <p:attrNameLst>
                                          <p:attrName>ppt_x</p:attrName>
                                        </p:attrNameLst>
                                      </p:cBhvr>
                                      <p:tavLst>
                                        <p:tav tm="0">
                                          <p:val>
                                            <p:strVal val="#ppt_x-#ppt_w*1.125000"/>
                                          </p:val>
                                        </p:tav>
                                        <p:tav tm="100000">
                                          <p:val>
                                            <p:strVal val="#ppt_x"/>
                                          </p:val>
                                        </p:tav>
                                      </p:tavLst>
                                    </p:anim>
                                    <p:animEffect transition="in" filter="wipe(right)">
                                      <p:cBhvr>
                                        <p:cTn id="191" dur="1000"/>
                                        <p:tgtEl>
                                          <p:spTgt spid="63"/>
                                        </p:tgtEl>
                                      </p:cBhvr>
                                    </p:animEffect>
                                  </p:childTnLst>
                                </p:cTn>
                              </p:par>
                              <p:par>
                                <p:cTn id="192" presetID="12" presetClass="entr" presetSubtype="8" fill="hold" grpId="0" nodeType="withEffect">
                                  <p:stCondLst>
                                    <p:cond delay="2750"/>
                                  </p:stCondLst>
                                  <p:childTnLst>
                                    <p:set>
                                      <p:cBhvr>
                                        <p:cTn id="193" dur="1" fill="hold">
                                          <p:stCondLst>
                                            <p:cond delay="0"/>
                                          </p:stCondLst>
                                        </p:cTn>
                                        <p:tgtEl>
                                          <p:spTgt spid="78"/>
                                        </p:tgtEl>
                                        <p:attrNameLst>
                                          <p:attrName>style.visibility</p:attrName>
                                        </p:attrNameLst>
                                      </p:cBhvr>
                                      <p:to>
                                        <p:strVal val="visible"/>
                                      </p:to>
                                    </p:set>
                                    <p:anim calcmode="lin" valueType="num">
                                      <p:cBhvr additive="base">
                                        <p:cTn id="194" dur="1000"/>
                                        <p:tgtEl>
                                          <p:spTgt spid="78"/>
                                        </p:tgtEl>
                                        <p:attrNameLst>
                                          <p:attrName>ppt_x</p:attrName>
                                        </p:attrNameLst>
                                      </p:cBhvr>
                                      <p:tavLst>
                                        <p:tav tm="0">
                                          <p:val>
                                            <p:strVal val="#ppt_x-#ppt_w*1.125000"/>
                                          </p:val>
                                        </p:tav>
                                        <p:tav tm="100000">
                                          <p:val>
                                            <p:strVal val="#ppt_x"/>
                                          </p:val>
                                        </p:tav>
                                      </p:tavLst>
                                    </p:anim>
                                    <p:animEffect transition="in" filter="wipe(right)">
                                      <p:cBhvr>
                                        <p:cTn id="195" dur="1000"/>
                                        <p:tgtEl>
                                          <p:spTgt spid="78"/>
                                        </p:tgtEl>
                                      </p:cBhvr>
                                    </p:animEffect>
                                  </p:childTnLst>
                                </p:cTn>
                              </p:par>
                              <p:par>
                                <p:cTn id="196" presetID="12" presetClass="entr" presetSubtype="8" fill="hold" grpId="0" nodeType="withEffect">
                                  <p:stCondLst>
                                    <p:cond delay="2750"/>
                                  </p:stCondLst>
                                  <p:childTnLst>
                                    <p:set>
                                      <p:cBhvr>
                                        <p:cTn id="197" dur="1" fill="hold">
                                          <p:stCondLst>
                                            <p:cond delay="0"/>
                                          </p:stCondLst>
                                        </p:cTn>
                                        <p:tgtEl>
                                          <p:spTgt spid="85"/>
                                        </p:tgtEl>
                                        <p:attrNameLst>
                                          <p:attrName>style.visibility</p:attrName>
                                        </p:attrNameLst>
                                      </p:cBhvr>
                                      <p:to>
                                        <p:strVal val="visible"/>
                                      </p:to>
                                    </p:set>
                                    <p:anim calcmode="lin" valueType="num">
                                      <p:cBhvr additive="base">
                                        <p:cTn id="198" dur="1000"/>
                                        <p:tgtEl>
                                          <p:spTgt spid="85"/>
                                        </p:tgtEl>
                                        <p:attrNameLst>
                                          <p:attrName>ppt_x</p:attrName>
                                        </p:attrNameLst>
                                      </p:cBhvr>
                                      <p:tavLst>
                                        <p:tav tm="0">
                                          <p:val>
                                            <p:strVal val="#ppt_x-#ppt_w*1.125000"/>
                                          </p:val>
                                        </p:tav>
                                        <p:tav tm="100000">
                                          <p:val>
                                            <p:strVal val="#ppt_x"/>
                                          </p:val>
                                        </p:tav>
                                      </p:tavLst>
                                    </p:anim>
                                    <p:animEffect transition="in" filter="wipe(right)">
                                      <p:cBhvr>
                                        <p:cTn id="199" dur="1000"/>
                                        <p:tgtEl>
                                          <p:spTgt spid="85"/>
                                        </p:tgtEl>
                                      </p:cBhvr>
                                    </p:animEffect>
                                  </p:childTnLst>
                                </p:cTn>
                              </p:par>
                              <p:par>
                                <p:cTn id="200" presetID="12" presetClass="entr" presetSubtype="8" fill="hold" grpId="0" nodeType="withEffect">
                                  <p:stCondLst>
                                    <p:cond delay="2750"/>
                                  </p:stCondLst>
                                  <p:childTnLst>
                                    <p:set>
                                      <p:cBhvr>
                                        <p:cTn id="201" dur="1" fill="hold">
                                          <p:stCondLst>
                                            <p:cond delay="0"/>
                                          </p:stCondLst>
                                        </p:cTn>
                                        <p:tgtEl>
                                          <p:spTgt spid="92"/>
                                        </p:tgtEl>
                                        <p:attrNameLst>
                                          <p:attrName>style.visibility</p:attrName>
                                        </p:attrNameLst>
                                      </p:cBhvr>
                                      <p:to>
                                        <p:strVal val="visible"/>
                                      </p:to>
                                    </p:set>
                                    <p:anim calcmode="lin" valueType="num">
                                      <p:cBhvr additive="base">
                                        <p:cTn id="202" dur="1000"/>
                                        <p:tgtEl>
                                          <p:spTgt spid="92"/>
                                        </p:tgtEl>
                                        <p:attrNameLst>
                                          <p:attrName>ppt_x</p:attrName>
                                        </p:attrNameLst>
                                      </p:cBhvr>
                                      <p:tavLst>
                                        <p:tav tm="0">
                                          <p:val>
                                            <p:strVal val="#ppt_x-#ppt_w*1.125000"/>
                                          </p:val>
                                        </p:tav>
                                        <p:tav tm="100000">
                                          <p:val>
                                            <p:strVal val="#ppt_x"/>
                                          </p:val>
                                        </p:tav>
                                      </p:tavLst>
                                    </p:anim>
                                    <p:animEffect transition="in" filter="wipe(right)">
                                      <p:cBhvr>
                                        <p:cTn id="203" dur="1000"/>
                                        <p:tgtEl>
                                          <p:spTgt spid="92"/>
                                        </p:tgtEl>
                                      </p:cBhvr>
                                    </p:animEffect>
                                  </p:childTnLst>
                                </p:cTn>
                              </p:par>
                              <p:par>
                                <p:cTn id="204" presetID="12" presetClass="entr" presetSubtype="8" fill="hold" grpId="0" nodeType="withEffect">
                                  <p:stCondLst>
                                    <p:cond delay="2750"/>
                                  </p:stCondLst>
                                  <p:childTnLst>
                                    <p:set>
                                      <p:cBhvr>
                                        <p:cTn id="205" dur="1" fill="hold">
                                          <p:stCondLst>
                                            <p:cond delay="0"/>
                                          </p:stCondLst>
                                        </p:cTn>
                                        <p:tgtEl>
                                          <p:spTgt spid="99"/>
                                        </p:tgtEl>
                                        <p:attrNameLst>
                                          <p:attrName>style.visibility</p:attrName>
                                        </p:attrNameLst>
                                      </p:cBhvr>
                                      <p:to>
                                        <p:strVal val="visible"/>
                                      </p:to>
                                    </p:set>
                                    <p:anim calcmode="lin" valueType="num">
                                      <p:cBhvr additive="base">
                                        <p:cTn id="206" dur="1000"/>
                                        <p:tgtEl>
                                          <p:spTgt spid="99"/>
                                        </p:tgtEl>
                                        <p:attrNameLst>
                                          <p:attrName>ppt_x</p:attrName>
                                        </p:attrNameLst>
                                      </p:cBhvr>
                                      <p:tavLst>
                                        <p:tav tm="0">
                                          <p:val>
                                            <p:strVal val="#ppt_x-#ppt_w*1.125000"/>
                                          </p:val>
                                        </p:tav>
                                        <p:tav tm="100000">
                                          <p:val>
                                            <p:strVal val="#ppt_x"/>
                                          </p:val>
                                        </p:tav>
                                      </p:tavLst>
                                    </p:anim>
                                    <p:animEffect transition="in" filter="wipe(right)">
                                      <p:cBhvr>
                                        <p:cTn id="207" dur="1000"/>
                                        <p:tgtEl>
                                          <p:spTgt spid="99"/>
                                        </p:tgtEl>
                                      </p:cBhvr>
                                    </p:animEffect>
                                  </p:childTnLst>
                                </p:cTn>
                              </p:par>
                              <p:par>
                                <p:cTn id="208" presetID="12" presetClass="entr" presetSubtype="8" fill="hold" grpId="0" nodeType="withEffect">
                                  <p:stCondLst>
                                    <p:cond delay="2750"/>
                                  </p:stCondLst>
                                  <p:childTnLst>
                                    <p:set>
                                      <p:cBhvr>
                                        <p:cTn id="209" dur="1" fill="hold">
                                          <p:stCondLst>
                                            <p:cond delay="0"/>
                                          </p:stCondLst>
                                        </p:cTn>
                                        <p:tgtEl>
                                          <p:spTgt spid="113"/>
                                        </p:tgtEl>
                                        <p:attrNameLst>
                                          <p:attrName>style.visibility</p:attrName>
                                        </p:attrNameLst>
                                      </p:cBhvr>
                                      <p:to>
                                        <p:strVal val="visible"/>
                                      </p:to>
                                    </p:set>
                                    <p:anim calcmode="lin" valueType="num">
                                      <p:cBhvr additive="base">
                                        <p:cTn id="210" dur="1000"/>
                                        <p:tgtEl>
                                          <p:spTgt spid="113"/>
                                        </p:tgtEl>
                                        <p:attrNameLst>
                                          <p:attrName>ppt_x</p:attrName>
                                        </p:attrNameLst>
                                      </p:cBhvr>
                                      <p:tavLst>
                                        <p:tav tm="0">
                                          <p:val>
                                            <p:strVal val="#ppt_x-#ppt_w*1.125000"/>
                                          </p:val>
                                        </p:tav>
                                        <p:tav tm="100000">
                                          <p:val>
                                            <p:strVal val="#ppt_x"/>
                                          </p:val>
                                        </p:tav>
                                      </p:tavLst>
                                    </p:anim>
                                    <p:animEffect transition="in" filter="wipe(right)">
                                      <p:cBhvr>
                                        <p:cTn id="211" dur="1000"/>
                                        <p:tgtEl>
                                          <p:spTgt spid="113"/>
                                        </p:tgtEl>
                                      </p:cBhvr>
                                    </p:animEffect>
                                  </p:childTnLst>
                                </p:cTn>
                              </p:par>
                              <p:par>
                                <p:cTn id="212" presetID="12" presetClass="entr" presetSubtype="8" fill="hold" grpId="0" nodeType="withEffect">
                                  <p:stCondLst>
                                    <p:cond delay="2750"/>
                                  </p:stCondLst>
                                  <p:childTnLst>
                                    <p:set>
                                      <p:cBhvr>
                                        <p:cTn id="213" dur="1" fill="hold">
                                          <p:stCondLst>
                                            <p:cond delay="0"/>
                                          </p:stCondLst>
                                        </p:cTn>
                                        <p:tgtEl>
                                          <p:spTgt spid="153"/>
                                        </p:tgtEl>
                                        <p:attrNameLst>
                                          <p:attrName>style.visibility</p:attrName>
                                        </p:attrNameLst>
                                      </p:cBhvr>
                                      <p:to>
                                        <p:strVal val="visible"/>
                                      </p:to>
                                    </p:set>
                                    <p:anim calcmode="lin" valueType="num">
                                      <p:cBhvr additive="base">
                                        <p:cTn id="214" dur="1000"/>
                                        <p:tgtEl>
                                          <p:spTgt spid="153"/>
                                        </p:tgtEl>
                                        <p:attrNameLst>
                                          <p:attrName>ppt_x</p:attrName>
                                        </p:attrNameLst>
                                      </p:cBhvr>
                                      <p:tavLst>
                                        <p:tav tm="0">
                                          <p:val>
                                            <p:strVal val="#ppt_x-#ppt_w*1.125000"/>
                                          </p:val>
                                        </p:tav>
                                        <p:tav tm="100000">
                                          <p:val>
                                            <p:strVal val="#ppt_x"/>
                                          </p:val>
                                        </p:tav>
                                      </p:tavLst>
                                    </p:anim>
                                    <p:animEffect transition="in" filter="wipe(right)">
                                      <p:cBhvr>
                                        <p:cTn id="215" dur="1000"/>
                                        <p:tgtEl>
                                          <p:spTgt spid="153"/>
                                        </p:tgtEl>
                                      </p:cBhvr>
                                    </p:animEffect>
                                  </p:childTnLst>
                                </p:cTn>
                              </p:par>
                              <p:par>
                                <p:cTn id="216" presetID="12" presetClass="entr" presetSubtype="8" fill="hold" grpId="0" nodeType="withEffect">
                                  <p:stCondLst>
                                    <p:cond delay="2750"/>
                                  </p:stCondLst>
                                  <p:childTnLst>
                                    <p:set>
                                      <p:cBhvr>
                                        <p:cTn id="217" dur="1" fill="hold">
                                          <p:stCondLst>
                                            <p:cond delay="0"/>
                                          </p:stCondLst>
                                        </p:cTn>
                                        <p:tgtEl>
                                          <p:spTgt spid="147"/>
                                        </p:tgtEl>
                                        <p:attrNameLst>
                                          <p:attrName>style.visibility</p:attrName>
                                        </p:attrNameLst>
                                      </p:cBhvr>
                                      <p:to>
                                        <p:strVal val="visible"/>
                                      </p:to>
                                    </p:set>
                                    <p:anim calcmode="lin" valueType="num">
                                      <p:cBhvr additive="base">
                                        <p:cTn id="218" dur="1000"/>
                                        <p:tgtEl>
                                          <p:spTgt spid="147"/>
                                        </p:tgtEl>
                                        <p:attrNameLst>
                                          <p:attrName>ppt_x</p:attrName>
                                        </p:attrNameLst>
                                      </p:cBhvr>
                                      <p:tavLst>
                                        <p:tav tm="0">
                                          <p:val>
                                            <p:strVal val="#ppt_x-#ppt_w*1.125000"/>
                                          </p:val>
                                        </p:tav>
                                        <p:tav tm="100000">
                                          <p:val>
                                            <p:strVal val="#ppt_x"/>
                                          </p:val>
                                        </p:tav>
                                      </p:tavLst>
                                    </p:anim>
                                    <p:animEffect transition="in" filter="wipe(right)">
                                      <p:cBhvr>
                                        <p:cTn id="219" dur="1000"/>
                                        <p:tgtEl>
                                          <p:spTgt spid="147"/>
                                        </p:tgtEl>
                                      </p:cBhvr>
                                    </p:animEffect>
                                  </p:childTnLst>
                                </p:cTn>
                              </p:par>
                              <p:par>
                                <p:cTn id="220" presetID="12" presetClass="entr" presetSubtype="8" fill="hold" grpId="0" nodeType="withEffect">
                                  <p:stCondLst>
                                    <p:cond delay="2750"/>
                                  </p:stCondLst>
                                  <p:childTnLst>
                                    <p:set>
                                      <p:cBhvr>
                                        <p:cTn id="221" dur="1" fill="hold">
                                          <p:stCondLst>
                                            <p:cond delay="0"/>
                                          </p:stCondLst>
                                        </p:cTn>
                                        <p:tgtEl>
                                          <p:spTgt spid="121"/>
                                        </p:tgtEl>
                                        <p:attrNameLst>
                                          <p:attrName>style.visibility</p:attrName>
                                        </p:attrNameLst>
                                      </p:cBhvr>
                                      <p:to>
                                        <p:strVal val="visible"/>
                                      </p:to>
                                    </p:set>
                                    <p:anim calcmode="lin" valueType="num">
                                      <p:cBhvr additive="base">
                                        <p:cTn id="222" dur="1000"/>
                                        <p:tgtEl>
                                          <p:spTgt spid="121"/>
                                        </p:tgtEl>
                                        <p:attrNameLst>
                                          <p:attrName>ppt_x</p:attrName>
                                        </p:attrNameLst>
                                      </p:cBhvr>
                                      <p:tavLst>
                                        <p:tav tm="0">
                                          <p:val>
                                            <p:strVal val="#ppt_x-#ppt_w*1.125000"/>
                                          </p:val>
                                        </p:tav>
                                        <p:tav tm="100000">
                                          <p:val>
                                            <p:strVal val="#ppt_x"/>
                                          </p:val>
                                        </p:tav>
                                      </p:tavLst>
                                    </p:anim>
                                    <p:animEffect transition="in" filter="wipe(right)">
                                      <p:cBhvr>
                                        <p:cTn id="223" dur="1000"/>
                                        <p:tgtEl>
                                          <p:spTgt spid="121"/>
                                        </p:tgtEl>
                                      </p:cBhvr>
                                    </p:animEffect>
                                  </p:childTnLst>
                                </p:cTn>
                              </p:par>
                              <p:par>
                                <p:cTn id="224" presetID="12" presetClass="entr" presetSubtype="8" fill="hold" grpId="0" nodeType="withEffect">
                                  <p:stCondLst>
                                    <p:cond delay="2750"/>
                                  </p:stCondLst>
                                  <p:childTnLst>
                                    <p:set>
                                      <p:cBhvr>
                                        <p:cTn id="225" dur="1" fill="hold">
                                          <p:stCondLst>
                                            <p:cond delay="0"/>
                                          </p:stCondLst>
                                        </p:cTn>
                                        <p:tgtEl>
                                          <p:spTgt spid="141"/>
                                        </p:tgtEl>
                                        <p:attrNameLst>
                                          <p:attrName>style.visibility</p:attrName>
                                        </p:attrNameLst>
                                      </p:cBhvr>
                                      <p:to>
                                        <p:strVal val="visible"/>
                                      </p:to>
                                    </p:set>
                                    <p:anim calcmode="lin" valueType="num">
                                      <p:cBhvr additive="base">
                                        <p:cTn id="226" dur="1000"/>
                                        <p:tgtEl>
                                          <p:spTgt spid="141"/>
                                        </p:tgtEl>
                                        <p:attrNameLst>
                                          <p:attrName>ppt_x</p:attrName>
                                        </p:attrNameLst>
                                      </p:cBhvr>
                                      <p:tavLst>
                                        <p:tav tm="0">
                                          <p:val>
                                            <p:strVal val="#ppt_x-#ppt_w*1.125000"/>
                                          </p:val>
                                        </p:tav>
                                        <p:tav tm="100000">
                                          <p:val>
                                            <p:strVal val="#ppt_x"/>
                                          </p:val>
                                        </p:tav>
                                      </p:tavLst>
                                    </p:anim>
                                    <p:animEffect transition="in" filter="wipe(right)">
                                      <p:cBhvr>
                                        <p:cTn id="227" dur="1000"/>
                                        <p:tgtEl>
                                          <p:spTgt spid="141"/>
                                        </p:tgtEl>
                                      </p:cBhvr>
                                    </p:animEffect>
                                  </p:childTnLst>
                                </p:cTn>
                              </p:par>
                              <p:par>
                                <p:cTn id="228" presetID="12" presetClass="entr" presetSubtype="8" fill="hold" grpId="0" nodeType="withEffect">
                                  <p:stCondLst>
                                    <p:cond delay="2750"/>
                                  </p:stCondLst>
                                  <p:childTnLst>
                                    <p:set>
                                      <p:cBhvr>
                                        <p:cTn id="229" dur="1" fill="hold">
                                          <p:stCondLst>
                                            <p:cond delay="0"/>
                                          </p:stCondLst>
                                        </p:cTn>
                                        <p:tgtEl>
                                          <p:spTgt spid="135"/>
                                        </p:tgtEl>
                                        <p:attrNameLst>
                                          <p:attrName>style.visibility</p:attrName>
                                        </p:attrNameLst>
                                      </p:cBhvr>
                                      <p:to>
                                        <p:strVal val="visible"/>
                                      </p:to>
                                    </p:set>
                                    <p:anim calcmode="lin" valueType="num">
                                      <p:cBhvr additive="base">
                                        <p:cTn id="230" dur="1000"/>
                                        <p:tgtEl>
                                          <p:spTgt spid="135"/>
                                        </p:tgtEl>
                                        <p:attrNameLst>
                                          <p:attrName>ppt_x</p:attrName>
                                        </p:attrNameLst>
                                      </p:cBhvr>
                                      <p:tavLst>
                                        <p:tav tm="0">
                                          <p:val>
                                            <p:strVal val="#ppt_x-#ppt_w*1.125000"/>
                                          </p:val>
                                        </p:tav>
                                        <p:tav tm="100000">
                                          <p:val>
                                            <p:strVal val="#ppt_x"/>
                                          </p:val>
                                        </p:tav>
                                      </p:tavLst>
                                    </p:anim>
                                    <p:animEffect transition="in" filter="wipe(right)">
                                      <p:cBhvr>
                                        <p:cTn id="231" dur="1000"/>
                                        <p:tgtEl>
                                          <p:spTgt spid="135"/>
                                        </p:tgtEl>
                                      </p:cBhvr>
                                    </p:animEffect>
                                  </p:childTnLst>
                                </p:cTn>
                              </p:par>
                              <p:par>
                                <p:cTn id="232" presetID="12" presetClass="entr" presetSubtype="8" fill="hold" grpId="0" nodeType="withEffect">
                                  <p:stCondLst>
                                    <p:cond delay="2750"/>
                                  </p:stCondLst>
                                  <p:childTnLst>
                                    <p:set>
                                      <p:cBhvr>
                                        <p:cTn id="233" dur="1" fill="hold">
                                          <p:stCondLst>
                                            <p:cond delay="0"/>
                                          </p:stCondLst>
                                        </p:cTn>
                                        <p:tgtEl>
                                          <p:spTgt spid="129"/>
                                        </p:tgtEl>
                                        <p:attrNameLst>
                                          <p:attrName>style.visibility</p:attrName>
                                        </p:attrNameLst>
                                      </p:cBhvr>
                                      <p:to>
                                        <p:strVal val="visible"/>
                                      </p:to>
                                    </p:set>
                                    <p:anim calcmode="lin" valueType="num">
                                      <p:cBhvr additive="base">
                                        <p:cTn id="234" dur="1000"/>
                                        <p:tgtEl>
                                          <p:spTgt spid="129"/>
                                        </p:tgtEl>
                                        <p:attrNameLst>
                                          <p:attrName>ppt_x</p:attrName>
                                        </p:attrNameLst>
                                      </p:cBhvr>
                                      <p:tavLst>
                                        <p:tav tm="0">
                                          <p:val>
                                            <p:strVal val="#ppt_x-#ppt_w*1.125000"/>
                                          </p:val>
                                        </p:tav>
                                        <p:tav tm="100000">
                                          <p:val>
                                            <p:strVal val="#ppt_x"/>
                                          </p:val>
                                        </p:tav>
                                      </p:tavLst>
                                    </p:anim>
                                    <p:animEffect transition="in" filter="wipe(right)">
                                      <p:cBhvr>
                                        <p:cTn id="235" dur="1000"/>
                                        <p:tgtEl>
                                          <p:spTgt spid="129"/>
                                        </p:tgtEl>
                                      </p:cBhvr>
                                    </p:animEffect>
                                  </p:childTnLst>
                                </p:cTn>
                              </p:par>
                              <p:par>
                                <p:cTn id="236" presetID="12" presetClass="entr" presetSubtype="8" fill="hold" grpId="0" nodeType="withEffect">
                                  <p:stCondLst>
                                    <p:cond delay="3250"/>
                                  </p:stCondLst>
                                  <p:childTnLst>
                                    <p:set>
                                      <p:cBhvr>
                                        <p:cTn id="237" dur="1" fill="hold">
                                          <p:stCondLst>
                                            <p:cond delay="0"/>
                                          </p:stCondLst>
                                        </p:cTn>
                                        <p:tgtEl>
                                          <p:spTgt spid="35"/>
                                        </p:tgtEl>
                                        <p:attrNameLst>
                                          <p:attrName>style.visibility</p:attrName>
                                        </p:attrNameLst>
                                      </p:cBhvr>
                                      <p:to>
                                        <p:strVal val="visible"/>
                                      </p:to>
                                    </p:set>
                                    <p:anim calcmode="lin" valueType="num">
                                      <p:cBhvr additive="base">
                                        <p:cTn id="238" dur="1000"/>
                                        <p:tgtEl>
                                          <p:spTgt spid="35"/>
                                        </p:tgtEl>
                                        <p:attrNameLst>
                                          <p:attrName>ppt_x</p:attrName>
                                        </p:attrNameLst>
                                      </p:cBhvr>
                                      <p:tavLst>
                                        <p:tav tm="0">
                                          <p:val>
                                            <p:strVal val="#ppt_x-#ppt_w*1.125000"/>
                                          </p:val>
                                        </p:tav>
                                        <p:tav tm="100000">
                                          <p:val>
                                            <p:strVal val="#ppt_x"/>
                                          </p:val>
                                        </p:tav>
                                      </p:tavLst>
                                    </p:anim>
                                    <p:animEffect transition="in" filter="wipe(right)">
                                      <p:cBhvr>
                                        <p:cTn id="239" dur="1000"/>
                                        <p:tgtEl>
                                          <p:spTgt spid="35"/>
                                        </p:tgtEl>
                                      </p:cBhvr>
                                    </p:animEffect>
                                  </p:childTnLst>
                                </p:cTn>
                              </p:par>
                              <p:par>
                                <p:cTn id="240" presetID="12" presetClass="entr" presetSubtype="8" fill="hold" grpId="0" nodeType="withEffect">
                                  <p:stCondLst>
                                    <p:cond delay="3250"/>
                                  </p:stCondLst>
                                  <p:childTnLst>
                                    <p:set>
                                      <p:cBhvr>
                                        <p:cTn id="241" dur="1" fill="hold">
                                          <p:stCondLst>
                                            <p:cond delay="0"/>
                                          </p:stCondLst>
                                        </p:cTn>
                                        <p:tgtEl>
                                          <p:spTgt spid="57"/>
                                        </p:tgtEl>
                                        <p:attrNameLst>
                                          <p:attrName>style.visibility</p:attrName>
                                        </p:attrNameLst>
                                      </p:cBhvr>
                                      <p:to>
                                        <p:strVal val="visible"/>
                                      </p:to>
                                    </p:set>
                                    <p:anim calcmode="lin" valueType="num">
                                      <p:cBhvr additive="base">
                                        <p:cTn id="242" dur="1000"/>
                                        <p:tgtEl>
                                          <p:spTgt spid="57"/>
                                        </p:tgtEl>
                                        <p:attrNameLst>
                                          <p:attrName>ppt_x</p:attrName>
                                        </p:attrNameLst>
                                      </p:cBhvr>
                                      <p:tavLst>
                                        <p:tav tm="0">
                                          <p:val>
                                            <p:strVal val="#ppt_x-#ppt_w*1.125000"/>
                                          </p:val>
                                        </p:tav>
                                        <p:tav tm="100000">
                                          <p:val>
                                            <p:strVal val="#ppt_x"/>
                                          </p:val>
                                        </p:tav>
                                      </p:tavLst>
                                    </p:anim>
                                    <p:animEffect transition="in" filter="wipe(right)">
                                      <p:cBhvr>
                                        <p:cTn id="243" dur="1000"/>
                                        <p:tgtEl>
                                          <p:spTgt spid="57"/>
                                        </p:tgtEl>
                                      </p:cBhvr>
                                    </p:animEffect>
                                  </p:childTnLst>
                                </p:cTn>
                              </p:par>
                              <p:par>
                                <p:cTn id="244" presetID="12" presetClass="entr" presetSubtype="8" fill="hold" grpId="0" nodeType="withEffect">
                                  <p:stCondLst>
                                    <p:cond delay="3250"/>
                                  </p:stCondLst>
                                  <p:childTnLst>
                                    <p:set>
                                      <p:cBhvr>
                                        <p:cTn id="245" dur="1" fill="hold">
                                          <p:stCondLst>
                                            <p:cond delay="0"/>
                                          </p:stCondLst>
                                        </p:cTn>
                                        <p:tgtEl>
                                          <p:spTgt spid="64"/>
                                        </p:tgtEl>
                                        <p:attrNameLst>
                                          <p:attrName>style.visibility</p:attrName>
                                        </p:attrNameLst>
                                      </p:cBhvr>
                                      <p:to>
                                        <p:strVal val="visible"/>
                                      </p:to>
                                    </p:set>
                                    <p:anim calcmode="lin" valueType="num">
                                      <p:cBhvr additive="base">
                                        <p:cTn id="246" dur="1000"/>
                                        <p:tgtEl>
                                          <p:spTgt spid="64"/>
                                        </p:tgtEl>
                                        <p:attrNameLst>
                                          <p:attrName>ppt_x</p:attrName>
                                        </p:attrNameLst>
                                      </p:cBhvr>
                                      <p:tavLst>
                                        <p:tav tm="0">
                                          <p:val>
                                            <p:strVal val="#ppt_x-#ppt_w*1.125000"/>
                                          </p:val>
                                        </p:tav>
                                        <p:tav tm="100000">
                                          <p:val>
                                            <p:strVal val="#ppt_x"/>
                                          </p:val>
                                        </p:tav>
                                      </p:tavLst>
                                    </p:anim>
                                    <p:animEffect transition="in" filter="wipe(right)">
                                      <p:cBhvr>
                                        <p:cTn id="247" dur="1000"/>
                                        <p:tgtEl>
                                          <p:spTgt spid="64"/>
                                        </p:tgtEl>
                                      </p:cBhvr>
                                    </p:animEffect>
                                  </p:childTnLst>
                                </p:cTn>
                              </p:par>
                              <p:par>
                                <p:cTn id="248" presetID="12" presetClass="entr" presetSubtype="8" fill="hold" grpId="0" nodeType="withEffect">
                                  <p:stCondLst>
                                    <p:cond delay="3250"/>
                                  </p:stCondLst>
                                  <p:childTnLst>
                                    <p:set>
                                      <p:cBhvr>
                                        <p:cTn id="249" dur="1" fill="hold">
                                          <p:stCondLst>
                                            <p:cond delay="0"/>
                                          </p:stCondLst>
                                        </p:cTn>
                                        <p:tgtEl>
                                          <p:spTgt spid="79"/>
                                        </p:tgtEl>
                                        <p:attrNameLst>
                                          <p:attrName>style.visibility</p:attrName>
                                        </p:attrNameLst>
                                      </p:cBhvr>
                                      <p:to>
                                        <p:strVal val="visible"/>
                                      </p:to>
                                    </p:set>
                                    <p:anim calcmode="lin" valueType="num">
                                      <p:cBhvr additive="base">
                                        <p:cTn id="250" dur="1000"/>
                                        <p:tgtEl>
                                          <p:spTgt spid="79"/>
                                        </p:tgtEl>
                                        <p:attrNameLst>
                                          <p:attrName>ppt_x</p:attrName>
                                        </p:attrNameLst>
                                      </p:cBhvr>
                                      <p:tavLst>
                                        <p:tav tm="0">
                                          <p:val>
                                            <p:strVal val="#ppt_x-#ppt_w*1.125000"/>
                                          </p:val>
                                        </p:tav>
                                        <p:tav tm="100000">
                                          <p:val>
                                            <p:strVal val="#ppt_x"/>
                                          </p:val>
                                        </p:tav>
                                      </p:tavLst>
                                    </p:anim>
                                    <p:animEffect transition="in" filter="wipe(right)">
                                      <p:cBhvr>
                                        <p:cTn id="251" dur="1000"/>
                                        <p:tgtEl>
                                          <p:spTgt spid="79"/>
                                        </p:tgtEl>
                                      </p:cBhvr>
                                    </p:animEffect>
                                  </p:childTnLst>
                                </p:cTn>
                              </p:par>
                              <p:par>
                                <p:cTn id="252" presetID="12" presetClass="entr" presetSubtype="8" fill="hold" grpId="0" nodeType="withEffect">
                                  <p:stCondLst>
                                    <p:cond delay="3250"/>
                                  </p:stCondLst>
                                  <p:childTnLst>
                                    <p:set>
                                      <p:cBhvr>
                                        <p:cTn id="253" dur="1" fill="hold">
                                          <p:stCondLst>
                                            <p:cond delay="0"/>
                                          </p:stCondLst>
                                        </p:cTn>
                                        <p:tgtEl>
                                          <p:spTgt spid="86"/>
                                        </p:tgtEl>
                                        <p:attrNameLst>
                                          <p:attrName>style.visibility</p:attrName>
                                        </p:attrNameLst>
                                      </p:cBhvr>
                                      <p:to>
                                        <p:strVal val="visible"/>
                                      </p:to>
                                    </p:set>
                                    <p:anim calcmode="lin" valueType="num">
                                      <p:cBhvr additive="base">
                                        <p:cTn id="254" dur="1000"/>
                                        <p:tgtEl>
                                          <p:spTgt spid="86"/>
                                        </p:tgtEl>
                                        <p:attrNameLst>
                                          <p:attrName>ppt_x</p:attrName>
                                        </p:attrNameLst>
                                      </p:cBhvr>
                                      <p:tavLst>
                                        <p:tav tm="0">
                                          <p:val>
                                            <p:strVal val="#ppt_x-#ppt_w*1.125000"/>
                                          </p:val>
                                        </p:tav>
                                        <p:tav tm="100000">
                                          <p:val>
                                            <p:strVal val="#ppt_x"/>
                                          </p:val>
                                        </p:tav>
                                      </p:tavLst>
                                    </p:anim>
                                    <p:animEffect transition="in" filter="wipe(right)">
                                      <p:cBhvr>
                                        <p:cTn id="255" dur="1000"/>
                                        <p:tgtEl>
                                          <p:spTgt spid="86"/>
                                        </p:tgtEl>
                                      </p:cBhvr>
                                    </p:animEffect>
                                  </p:childTnLst>
                                </p:cTn>
                              </p:par>
                              <p:par>
                                <p:cTn id="256" presetID="12" presetClass="entr" presetSubtype="8" fill="hold" grpId="0" nodeType="withEffect">
                                  <p:stCondLst>
                                    <p:cond delay="3250"/>
                                  </p:stCondLst>
                                  <p:childTnLst>
                                    <p:set>
                                      <p:cBhvr>
                                        <p:cTn id="257" dur="1" fill="hold">
                                          <p:stCondLst>
                                            <p:cond delay="0"/>
                                          </p:stCondLst>
                                        </p:cTn>
                                        <p:tgtEl>
                                          <p:spTgt spid="93"/>
                                        </p:tgtEl>
                                        <p:attrNameLst>
                                          <p:attrName>style.visibility</p:attrName>
                                        </p:attrNameLst>
                                      </p:cBhvr>
                                      <p:to>
                                        <p:strVal val="visible"/>
                                      </p:to>
                                    </p:set>
                                    <p:anim calcmode="lin" valueType="num">
                                      <p:cBhvr additive="base">
                                        <p:cTn id="258" dur="1000"/>
                                        <p:tgtEl>
                                          <p:spTgt spid="93"/>
                                        </p:tgtEl>
                                        <p:attrNameLst>
                                          <p:attrName>ppt_x</p:attrName>
                                        </p:attrNameLst>
                                      </p:cBhvr>
                                      <p:tavLst>
                                        <p:tav tm="0">
                                          <p:val>
                                            <p:strVal val="#ppt_x-#ppt_w*1.125000"/>
                                          </p:val>
                                        </p:tav>
                                        <p:tav tm="100000">
                                          <p:val>
                                            <p:strVal val="#ppt_x"/>
                                          </p:val>
                                        </p:tav>
                                      </p:tavLst>
                                    </p:anim>
                                    <p:animEffect transition="in" filter="wipe(right)">
                                      <p:cBhvr>
                                        <p:cTn id="259" dur="1000"/>
                                        <p:tgtEl>
                                          <p:spTgt spid="93"/>
                                        </p:tgtEl>
                                      </p:cBhvr>
                                    </p:animEffect>
                                  </p:childTnLst>
                                </p:cTn>
                              </p:par>
                              <p:par>
                                <p:cTn id="260" presetID="12" presetClass="entr" presetSubtype="8" fill="hold" grpId="0" nodeType="withEffect">
                                  <p:stCondLst>
                                    <p:cond delay="3250"/>
                                  </p:stCondLst>
                                  <p:childTnLst>
                                    <p:set>
                                      <p:cBhvr>
                                        <p:cTn id="261" dur="1" fill="hold">
                                          <p:stCondLst>
                                            <p:cond delay="0"/>
                                          </p:stCondLst>
                                        </p:cTn>
                                        <p:tgtEl>
                                          <p:spTgt spid="100"/>
                                        </p:tgtEl>
                                        <p:attrNameLst>
                                          <p:attrName>style.visibility</p:attrName>
                                        </p:attrNameLst>
                                      </p:cBhvr>
                                      <p:to>
                                        <p:strVal val="visible"/>
                                      </p:to>
                                    </p:set>
                                    <p:anim calcmode="lin" valueType="num">
                                      <p:cBhvr additive="base">
                                        <p:cTn id="262" dur="1000"/>
                                        <p:tgtEl>
                                          <p:spTgt spid="100"/>
                                        </p:tgtEl>
                                        <p:attrNameLst>
                                          <p:attrName>ppt_x</p:attrName>
                                        </p:attrNameLst>
                                      </p:cBhvr>
                                      <p:tavLst>
                                        <p:tav tm="0">
                                          <p:val>
                                            <p:strVal val="#ppt_x-#ppt_w*1.125000"/>
                                          </p:val>
                                        </p:tav>
                                        <p:tav tm="100000">
                                          <p:val>
                                            <p:strVal val="#ppt_x"/>
                                          </p:val>
                                        </p:tav>
                                      </p:tavLst>
                                    </p:anim>
                                    <p:animEffect transition="in" filter="wipe(right)">
                                      <p:cBhvr>
                                        <p:cTn id="263" dur="1000"/>
                                        <p:tgtEl>
                                          <p:spTgt spid="100"/>
                                        </p:tgtEl>
                                      </p:cBhvr>
                                    </p:animEffect>
                                  </p:childTnLst>
                                </p:cTn>
                              </p:par>
                              <p:par>
                                <p:cTn id="264" presetID="12" presetClass="entr" presetSubtype="8" fill="hold" grpId="0" nodeType="withEffect">
                                  <p:stCondLst>
                                    <p:cond delay="3250"/>
                                  </p:stCondLst>
                                  <p:childTnLst>
                                    <p:set>
                                      <p:cBhvr>
                                        <p:cTn id="265" dur="1" fill="hold">
                                          <p:stCondLst>
                                            <p:cond delay="0"/>
                                          </p:stCondLst>
                                        </p:cTn>
                                        <p:tgtEl>
                                          <p:spTgt spid="114"/>
                                        </p:tgtEl>
                                        <p:attrNameLst>
                                          <p:attrName>style.visibility</p:attrName>
                                        </p:attrNameLst>
                                      </p:cBhvr>
                                      <p:to>
                                        <p:strVal val="visible"/>
                                      </p:to>
                                    </p:set>
                                    <p:anim calcmode="lin" valueType="num">
                                      <p:cBhvr additive="base">
                                        <p:cTn id="266" dur="1000"/>
                                        <p:tgtEl>
                                          <p:spTgt spid="114"/>
                                        </p:tgtEl>
                                        <p:attrNameLst>
                                          <p:attrName>ppt_x</p:attrName>
                                        </p:attrNameLst>
                                      </p:cBhvr>
                                      <p:tavLst>
                                        <p:tav tm="0">
                                          <p:val>
                                            <p:strVal val="#ppt_x-#ppt_w*1.125000"/>
                                          </p:val>
                                        </p:tav>
                                        <p:tav tm="100000">
                                          <p:val>
                                            <p:strVal val="#ppt_x"/>
                                          </p:val>
                                        </p:tav>
                                      </p:tavLst>
                                    </p:anim>
                                    <p:animEffect transition="in" filter="wipe(right)">
                                      <p:cBhvr>
                                        <p:cTn id="267" dur="1000"/>
                                        <p:tgtEl>
                                          <p:spTgt spid="114"/>
                                        </p:tgtEl>
                                      </p:cBhvr>
                                    </p:animEffect>
                                  </p:childTnLst>
                                </p:cTn>
                              </p:par>
                              <p:par>
                                <p:cTn id="268" presetID="12" presetClass="entr" presetSubtype="8" fill="hold" grpId="0" nodeType="withEffect">
                                  <p:stCondLst>
                                    <p:cond delay="3250"/>
                                  </p:stCondLst>
                                  <p:childTnLst>
                                    <p:set>
                                      <p:cBhvr>
                                        <p:cTn id="269" dur="1" fill="hold">
                                          <p:stCondLst>
                                            <p:cond delay="0"/>
                                          </p:stCondLst>
                                        </p:cTn>
                                        <p:tgtEl>
                                          <p:spTgt spid="154"/>
                                        </p:tgtEl>
                                        <p:attrNameLst>
                                          <p:attrName>style.visibility</p:attrName>
                                        </p:attrNameLst>
                                      </p:cBhvr>
                                      <p:to>
                                        <p:strVal val="visible"/>
                                      </p:to>
                                    </p:set>
                                    <p:anim calcmode="lin" valueType="num">
                                      <p:cBhvr additive="base">
                                        <p:cTn id="270" dur="1000"/>
                                        <p:tgtEl>
                                          <p:spTgt spid="154"/>
                                        </p:tgtEl>
                                        <p:attrNameLst>
                                          <p:attrName>ppt_x</p:attrName>
                                        </p:attrNameLst>
                                      </p:cBhvr>
                                      <p:tavLst>
                                        <p:tav tm="0">
                                          <p:val>
                                            <p:strVal val="#ppt_x-#ppt_w*1.125000"/>
                                          </p:val>
                                        </p:tav>
                                        <p:tav tm="100000">
                                          <p:val>
                                            <p:strVal val="#ppt_x"/>
                                          </p:val>
                                        </p:tav>
                                      </p:tavLst>
                                    </p:anim>
                                    <p:animEffect transition="in" filter="wipe(right)">
                                      <p:cBhvr>
                                        <p:cTn id="271" dur="1000"/>
                                        <p:tgtEl>
                                          <p:spTgt spid="154"/>
                                        </p:tgtEl>
                                      </p:cBhvr>
                                    </p:animEffect>
                                  </p:childTnLst>
                                </p:cTn>
                              </p:par>
                              <p:par>
                                <p:cTn id="272" presetID="12" presetClass="entr" presetSubtype="8" fill="hold" grpId="0" nodeType="withEffect">
                                  <p:stCondLst>
                                    <p:cond delay="3250"/>
                                  </p:stCondLst>
                                  <p:childTnLst>
                                    <p:set>
                                      <p:cBhvr>
                                        <p:cTn id="273" dur="1" fill="hold">
                                          <p:stCondLst>
                                            <p:cond delay="0"/>
                                          </p:stCondLst>
                                        </p:cTn>
                                        <p:tgtEl>
                                          <p:spTgt spid="148"/>
                                        </p:tgtEl>
                                        <p:attrNameLst>
                                          <p:attrName>style.visibility</p:attrName>
                                        </p:attrNameLst>
                                      </p:cBhvr>
                                      <p:to>
                                        <p:strVal val="visible"/>
                                      </p:to>
                                    </p:set>
                                    <p:anim calcmode="lin" valueType="num">
                                      <p:cBhvr additive="base">
                                        <p:cTn id="274" dur="1000"/>
                                        <p:tgtEl>
                                          <p:spTgt spid="148"/>
                                        </p:tgtEl>
                                        <p:attrNameLst>
                                          <p:attrName>ppt_x</p:attrName>
                                        </p:attrNameLst>
                                      </p:cBhvr>
                                      <p:tavLst>
                                        <p:tav tm="0">
                                          <p:val>
                                            <p:strVal val="#ppt_x-#ppt_w*1.125000"/>
                                          </p:val>
                                        </p:tav>
                                        <p:tav tm="100000">
                                          <p:val>
                                            <p:strVal val="#ppt_x"/>
                                          </p:val>
                                        </p:tav>
                                      </p:tavLst>
                                    </p:anim>
                                    <p:animEffect transition="in" filter="wipe(right)">
                                      <p:cBhvr>
                                        <p:cTn id="275" dur="1000"/>
                                        <p:tgtEl>
                                          <p:spTgt spid="148"/>
                                        </p:tgtEl>
                                      </p:cBhvr>
                                    </p:animEffect>
                                  </p:childTnLst>
                                </p:cTn>
                              </p:par>
                              <p:par>
                                <p:cTn id="276" presetID="12" presetClass="entr" presetSubtype="8" fill="hold" grpId="0" nodeType="withEffect">
                                  <p:stCondLst>
                                    <p:cond delay="3250"/>
                                  </p:stCondLst>
                                  <p:childTnLst>
                                    <p:set>
                                      <p:cBhvr>
                                        <p:cTn id="277" dur="1" fill="hold">
                                          <p:stCondLst>
                                            <p:cond delay="0"/>
                                          </p:stCondLst>
                                        </p:cTn>
                                        <p:tgtEl>
                                          <p:spTgt spid="122"/>
                                        </p:tgtEl>
                                        <p:attrNameLst>
                                          <p:attrName>style.visibility</p:attrName>
                                        </p:attrNameLst>
                                      </p:cBhvr>
                                      <p:to>
                                        <p:strVal val="visible"/>
                                      </p:to>
                                    </p:set>
                                    <p:anim calcmode="lin" valueType="num">
                                      <p:cBhvr additive="base">
                                        <p:cTn id="278" dur="1000"/>
                                        <p:tgtEl>
                                          <p:spTgt spid="122"/>
                                        </p:tgtEl>
                                        <p:attrNameLst>
                                          <p:attrName>ppt_x</p:attrName>
                                        </p:attrNameLst>
                                      </p:cBhvr>
                                      <p:tavLst>
                                        <p:tav tm="0">
                                          <p:val>
                                            <p:strVal val="#ppt_x-#ppt_w*1.125000"/>
                                          </p:val>
                                        </p:tav>
                                        <p:tav tm="100000">
                                          <p:val>
                                            <p:strVal val="#ppt_x"/>
                                          </p:val>
                                        </p:tav>
                                      </p:tavLst>
                                    </p:anim>
                                    <p:animEffect transition="in" filter="wipe(right)">
                                      <p:cBhvr>
                                        <p:cTn id="279" dur="1000"/>
                                        <p:tgtEl>
                                          <p:spTgt spid="122"/>
                                        </p:tgtEl>
                                      </p:cBhvr>
                                    </p:animEffect>
                                  </p:childTnLst>
                                </p:cTn>
                              </p:par>
                              <p:par>
                                <p:cTn id="280" presetID="12" presetClass="entr" presetSubtype="8" fill="hold" grpId="0" nodeType="withEffect">
                                  <p:stCondLst>
                                    <p:cond delay="3250"/>
                                  </p:stCondLst>
                                  <p:childTnLst>
                                    <p:set>
                                      <p:cBhvr>
                                        <p:cTn id="281" dur="1" fill="hold">
                                          <p:stCondLst>
                                            <p:cond delay="0"/>
                                          </p:stCondLst>
                                        </p:cTn>
                                        <p:tgtEl>
                                          <p:spTgt spid="142"/>
                                        </p:tgtEl>
                                        <p:attrNameLst>
                                          <p:attrName>style.visibility</p:attrName>
                                        </p:attrNameLst>
                                      </p:cBhvr>
                                      <p:to>
                                        <p:strVal val="visible"/>
                                      </p:to>
                                    </p:set>
                                    <p:anim calcmode="lin" valueType="num">
                                      <p:cBhvr additive="base">
                                        <p:cTn id="282" dur="1000"/>
                                        <p:tgtEl>
                                          <p:spTgt spid="142"/>
                                        </p:tgtEl>
                                        <p:attrNameLst>
                                          <p:attrName>ppt_x</p:attrName>
                                        </p:attrNameLst>
                                      </p:cBhvr>
                                      <p:tavLst>
                                        <p:tav tm="0">
                                          <p:val>
                                            <p:strVal val="#ppt_x-#ppt_w*1.125000"/>
                                          </p:val>
                                        </p:tav>
                                        <p:tav tm="100000">
                                          <p:val>
                                            <p:strVal val="#ppt_x"/>
                                          </p:val>
                                        </p:tav>
                                      </p:tavLst>
                                    </p:anim>
                                    <p:animEffect transition="in" filter="wipe(right)">
                                      <p:cBhvr>
                                        <p:cTn id="283" dur="1000"/>
                                        <p:tgtEl>
                                          <p:spTgt spid="142"/>
                                        </p:tgtEl>
                                      </p:cBhvr>
                                    </p:animEffect>
                                  </p:childTnLst>
                                </p:cTn>
                              </p:par>
                              <p:par>
                                <p:cTn id="284" presetID="12" presetClass="entr" presetSubtype="8" fill="hold" grpId="0" nodeType="withEffect">
                                  <p:stCondLst>
                                    <p:cond delay="3250"/>
                                  </p:stCondLst>
                                  <p:childTnLst>
                                    <p:set>
                                      <p:cBhvr>
                                        <p:cTn id="285" dur="1" fill="hold">
                                          <p:stCondLst>
                                            <p:cond delay="0"/>
                                          </p:stCondLst>
                                        </p:cTn>
                                        <p:tgtEl>
                                          <p:spTgt spid="136"/>
                                        </p:tgtEl>
                                        <p:attrNameLst>
                                          <p:attrName>style.visibility</p:attrName>
                                        </p:attrNameLst>
                                      </p:cBhvr>
                                      <p:to>
                                        <p:strVal val="visible"/>
                                      </p:to>
                                    </p:set>
                                    <p:anim calcmode="lin" valueType="num">
                                      <p:cBhvr additive="base">
                                        <p:cTn id="286" dur="1000"/>
                                        <p:tgtEl>
                                          <p:spTgt spid="136"/>
                                        </p:tgtEl>
                                        <p:attrNameLst>
                                          <p:attrName>ppt_x</p:attrName>
                                        </p:attrNameLst>
                                      </p:cBhvr>
                                      <p:tavLst>
                                        <p:tav tm="0">
                                          <p:val>
                                            <p:strVal val="#ppt_x-#ppt_w*1.125000"/>
                                          </p:val>
                                        </p:tav>
                                        <p:tav tm="100000">
                                          <p:val>
                                            <p:strVal val="#ppt_x"/>
                                          </p:val>
                                        </p:tav>
                                      </p:tavLst>
                                    </p:anim>
                                    <p:animEffect transition="in" filter="wipe(right)">
                                      <p:cBhvr>
                                        <p:cTn id="287" dur="1000"/>
                                        <p:tgtEl>
                                          <p:spTgt spid="136"/>
                                        </p:tgtEl>
                                      </p:cBhvr>
                                    </p:animEffect>
                                  </p:childTnLst>
                                </p:cTn>
                              </p:par>
                              <p:par>
                                <p:cTn id="288" presetID="12" presetClass="entr" presetSubtype="8" fill="hold" grpId="0" nodeType="withEffect">
                                  <p:stCondLst>
                                    <p:cond delay="3250"/>
                                  </p:stCondLst>
                                  <p:childTnLst>
                                    <p:set>
                                      <p:cBhvr>
                                        <p:cTn id="289" dur="1" fill="hold">
                                          <p:stCondLst>
                                            <p:cond delay="0"/>
                                          </p:stCondLst>
                                        </p:cTn>
                                        <p:tgtEl>
                                          <p:spTgt spid="130"/>
                                        </p:tgtEl>
                                        <p:attrNameLst>
                                          <p:attrName>style.visibility</p:attrName>
                                        </p:attrNameLst>
                                      </p:cBhvr>
                                      <p:to>
                                        <p:strVal val="visible"/>
                                      </p:to>
                                    </p:set>
                                    <p:anim calcmode="lin" valueType="num">
                                      <p:cBhvr additive="base">
                                        <p:cTn id="290" dur="1000"/>
                                        <p:tgtEl>
                                          <p:spTgt spid="130"/>
                                        </p:tgtEl>
                                        <p:attrNameLst>
                                          <p:attrName>ppt_x</p:attrName>
                                        </p:attrNameLst>
                                      </p:cBhvr>
                                      <p:tavLst>
                                        <p:tav tm="0">
                                          <p:val>
                                            <p:strVal val="#ppt_x-#ppt_w*1.125000"/>
                                          </p:val>
                                        </p:tav>
                                        <p:tav tm="100000">
                                          <p:val>
                                            <p:strVal val="#ppt_x"/>
                                          </p:val>
                                        </p:tav>
                                      </p:tavLst>
                                    </p:anim>
                                    <p:animEffect transition="in" filter="wipe(right)">
                                      <p:cBhvr>
                                        <p:cTn id="291" dur="1000"/>
                                        <p:tgtEl>
                                          <p:spTgt spid="130"/>
                                        </p:tgtEl>
                                      </p:cBhvr>
                                    </p:animEffect>
                                  </p:childTnLst>
                                </p:cTn>
                              </p:par>
                              <p:par>
                                <p:cTn id="292" presetID="12" presetClass="entr" presetSubtype="8" fill="hold" grpId="0" nodeType="withEffect">
                                  <p:stCondLst>
                                    <p:cond delay="3750"/>
                                  </p:stCondLst>
                                  <p:childTnLst>
                                    <p:set>
                                      <p:cBhvr>
                                        <p:cTn id="293" dur="1" fill="hold">
                                          <p:stCondLst>
                                            <p:cond delay="0"/>
                                          </p:stCondLst>
                                        </p:cTn>
                                        <p:tgtEl>
                                          <p:spTgt spid="36"/>
                                        </p:tgtEl>
                                        <p:attrNameLst>
                                          <p:attrName>style.visibility</p:attrName>
                                        </p:attrNameLst>
                                      </p:cBhvr>
                                      <p:to>
                                        <p:strVal val="visible"/>
                                      </p:to>
                                    </p:set>
                                    <p:anim calcmode="lin" valueType="num">
                                      <p:cBhvr additive="base">
                                        <p:cTn id="294" dur="1000"/>
                                        <p:tgtEl>
                                          <p:spTgt spid="36"/>
                                        </p:tgtEl>
                                        <p:attrNameLst>
                                          <p:attrName>ppt_x</p:attrName>
                                        </p:attrNameLst>
                                      </p:cBhvr>
                                      <p:tavLst>
                                        <p:tav tm="0">
                                          <p:val>
                                            <p:strVal val="#ppt_x-#ppt_w*1.125000"/>
                                          </p:val>
                                        </p:tav>
                                        <p:tav tm="100000">
                                          <p:val>
                                            <p:strVal val="#ppt_x"/>
                                          </p:val>
                                        </p:tav>
                                      </p:tavLst>
                                    </p:anim>
                                    <p:animEffect transition="in" filter="wipe(right)">
                                      <p:cBhvr>
                                        <p:cTn id="295" dur="1000"/>
                                        <p:tgtEl>
                                          <p:spTgt spid="36"/>
                                        </p:tgtEl>
                                      </p:cBhvr>
                                    </p:animEffect>
                                  </p:childTnLst>
                                </p:cTn>
                              </p:par>
                              <p:par>
                                <p:cTn id="296" presetID="12" presetClass="entr" presetSubtype="8" fill="hold" grpId="0" nodeType="withEffect">
                                  <p:stCondLst>
                                    <p:cond delay="3750"/>
                                  </p:stCondLst>
                                  <p:childTnLst>
                                    <p:set>
                                      <p:cBhvr>
                                        <p:cTn id="297" dur="1" fill="hold">
                                          <p:stCondLst>
                                            <p:cond delay="0"/>
                                          </p:stCondLst>
                                        </p:cTn>
                                        <p:tgtEl>
                                          <p:spTgt spid="58"/>
                                        </p:tgtEl>
                                        <p:attrNameLst>
                                          <p:attrName>style.visibility</p:attrName>
                                        </p:attrNameLst>
                                      </p:cBhvr>
                                      <p:to>
                                        <p:strVal val="visible"/>
                                      </p:to>
                                    </p:set>
                                    <p:anim calcmode="lin" valueType="num">
                                      <p:cBhvr additive="base">
                                        <p:cTn id="298" dur="1000"/>
                                        <p:tgtEl>
                                          <p:spTgt spid="58"/>
                                        </p:tgtEl>
                                        <p:attrNameLst>
                                          <p:attrName>ppt_x</p:attrName>
                                        </p:attrNameLst>
                                      </p:cBhvr>
                                      <p:tavLst>
                                        <p:tav tm="0">
                                          <p:val>
                                            <p:strVal val="#ppt_x-#ppt_w*1.125000"/>
                                          </p:val>
                                        </p:tav>
                                        <p:tav tm="100000">
                                          <p:val>
                                            <p:strVal val="#ppt_x"/>
                                          </p:val>
                                        </p:tav>
                                      </p:tavLst>
                                    </p:anim>
                                    <p:animEffect transition="in" filter="wipe(right)">
                                      <p:cBhvr>
                                        <p:cTn id="299" dur="1000"/>
                                        <p:tgtEl>
                                          <p:spTgt spid="58"/>
                                        </p:tgtEl>
                                      </p:cBhvr>
                                    </p:animEffect>
                                  </p:childTnLst>
                                </p:cTn>
                              </p:par>
                              <p:par>
                                <p:cTn id="300" presetID="12" presetClass="entr" presetSubtype="8" fill="hold" grpId="0" nodeType="withEffect">
                                  <p:stCondLst>
                                    <p:cond delay="3750"/>
                                  </p:stCondLst>
                                  <p:childTnLst>
                                    <p:set>
                                      <p:cBhvr>
                                        <p:cTn id="301" dur="1" fill="hold">
                                          <p:stCondLst>
                                            <p:cond delay="0"/>
                                          </p:stCondLst>
                                        </p:cTn>
                                        <p:tgtEl>
                                          <p:spTgt spid="65"/>
                                        </p:tgtEl>
                                        <p:attrNameLst>
                                          <p:attrName>style.visibility</p:attrName>
                                        </p:attrNameLst>
                                      </p:cBhvr>
                                      <p:to>
                                        <p:strVal val="visible"/>
                                      </p:to>
                                    </p:set>
                                    <p:anim calcmode="lin" valueType="num">
                                      <p:cBhvr additive="base">
                                        <p:cTn id="302" dur="1000"/>
                                        <p:tgtEl>
                                          <p:spTgt spid="65"/>
                                        </p:tgtEl>
                                        <p:attrNameLst>
                                          <p:attrName>ppt_x</p:attrName>
                                        </p:attrNameLst>
                                      </p:cBhvr>
                                      <p:tavLst>
                                        <p:tav tm="0">
                                          <p:val>
                                            <p:strVal val="#ppt_x-#ppt_w*1.125000"/>
                                          </p:val>
                                        </p:tav>
                                        <p:tav tm="100000">
                                          <p:val>
                                            <p:strVal val="#ppt_x"/>
                                          </p:val>
                                        </p:tav>
                                      </p:tavLst>
                                    </p:anim>
                                    <p:animEffect transition="in" filter="wipe(right)">
                                      <p:cBhvr>
                                        <p:cTn id="303" dur="1000"/>
                                        <p:tgtEl>
                                          <p:spTgt spid="65"/>
                                        </p:tgtEl>
                                      </p:cBhvr>
                                    </p:animEffect>
                                  </p:childTnLst>
                                </p:cTn>
                              </p:par>
                              <p:par>
                                <p:cTn id="304" presetID="12" presetClass="entr" presetSubtype="8" fill="hold" grpId="0" nodeType="withEffect">
                                  <p:stCondLst>
                                    <p:cond delay="3750"/>
                                  </p:stCondLst>
                                  <p:childTnLst>
                                    <p:set>
                                      <p:cBhvr>
                                        <p:cTn id="305" dur="1" fill="hold">
                                          <p:stCondLst>
                                            <p:cond delay="0"/>
                                          </p:stCondLst>
                                        </p:cTn>
                                        <p:tgtEl>
                                          <p:spTgt spid="80"/>
                                        </p:tgtEl>
                                        <p:attrNameLst>
                                          <p:attrName>style.visibility</p:attrName>
                                        </p:attrNameLst>
                                      </p:cBhvr>
                                      <p:to>
                                        <p:strVal val="visible"/>
                                      </p:to>
                                    </p:set>
                                    <p:anim calcmode="lin" valueType="num">
                                      <p:cBhvr additive="base">
                                        <p:cTn id="306" dur="1000"/>
                                        <p:tgtEl>
                                          <p:spTgt spid="80"/>
                                        </p:tgtEl>
                                        <p:attrNameLst>
                                          <p:attrName>ppt_x</p:attrName>
                                        </p:attrNameLst>
                                      </p:cBhvr>
                                      <p:tavLst>
                                        <p:tav tm="0">
                                          <p:val>
                                            <p:strVal val="#ppt_x-#ppt_w*1.125000"/>
                                          </p:val>
                                        </p:tav>
                                        <p:tav tm="100000">
                                          <p:val>
                                            <p:strVal val="#ppt_x"/>
                                          </p:val>
                                        </p:tav>
                                      </p:tavLst>
                                    </p:anim>
                                    <p:animEffect transition="in" filter="wipe(right)">
                                      <p:cBhvr>
                                        <p:cTn id="307" dur="1000"/>
                                        <p:tgtEl>
                                          <p:spTgt spid="80"/>
                                        </p:tgtEl>
                                      </p:cBhvr>
                                    </p:animEffect>
                                  </p:childTnLst>
                                </p:cTn>
                              </p:par>
                              <p:par>
                                <p:cTn id="308" presetID="12" presetClass="entr" presetSubtype="8" fill="hold" grpId="0" nodeType="withEffect">
                                  <p:stCondLst>
                                    <p:cond delay="3750"/>
                                  </p:stCondLst>
                                  <p:childTnLst>
                                    <p:set>
                                      <p:cBhvr>
                                        <p:cTn id="309" dur="1" fill="hold">
                                          <p:stCondLst>
                                            <p:cond delay="0"/>
                                          </p:stCondLst>
                                        </p:cTn>
                                        <p:tgtEl>
                                          <p:spTgt spid="87"/>
                                        </p:tgtEl>
                                        <p:attrNameLst>
                                          <p:attrName>style.visibility</p:attrName>
                                        </p:attrNameLst>
                                      </p:cBhvr>
                                      <p:to>
                                        <p:strVal val="visible"/>
                                      </p:to>
                                    </p:set>
                                    <p:anim calcmode="lin" valueType="num">
                                      <p:cBhvr additive="base">
                                        <p:cTn id="310" dur="1000"/>
                                        <p:tgtEl>
                                          <p:spTgt spid="87"/>
                                        </p:tgtEl>
                                        <p:attrNameLst>
                                          <p:attrName>ppt_x</p:attrName>
                                        </p:attrNameLst>
                                      </p:cBhvr>
                                      <p:tavLst>
                                        <p:tav tm="0">
                                          <p:val>
                                            <p:strVal val="#ppt_x-#ppt_w*1.125000"/>
                                          </p:val>
                                        </p:tav>
                                        <p:tav tm="100000">
                                          <p:val>
                                            <p:strVal val="#ppt_x"/>
                                          </p:val>
                                        </p:tav>
                                      </p:tavLst>
                                    </p:anim>
                                    <p:animEffect transition="in" filter="wipe(right)">
                                      <p:cBhvr>
                                        <p:cTn id="311" dur="1000"/>
                                        <p:tgtEl>
                                          <p:spTgt spid="87"/>
                                        </p:tgtEl>
                                      </p:cBhvr>
                                    </p:animEffect>
                                  </p:childTnLst>
                                </p:cTn>
                              </p:par>
                              <p:par>
                                <p:cTn id="312" presetID="12" presetClass="entr" presetSubtype="8" fill="hold" grpId="0" nodeType="withEffect">
                                  <p:stCondLst>
                                    <p:cond delay="3750"/>
                                  </p:stCondLst>
                                  <p:childTnLst>
                                    <p:set>
                                      <p:cBhvr>
                                        <p:cTn id="313" dur="1" fill="hold">
                                          <p:stCondLst>
                                            <p:cond delay="0"/>
                                          </p:stCondLst>
                                        </p:cTn>
                                        <p:tgtEl>
                                          <p:spTgt spid="94"/>
                                        </p:tgtEl>
                                        <p:attrNameLst>
                                          <p:attrName>style.visibility</p:attrName>
                                        </p:attrNameLst>
                                      </p:cBhvr>
                                      <p:to>
                                        <p:strVal val="visible"/>
                                      </p:to>
                                    </p:set>
                                    <p:anim calcmode="lin" valueType="num">
                                      <p:cBhvr additive="base">
                                        <p:cTn id="314" dur="1000"/>
                                        <p:tgtEl>
                                          <p:spTgt spid="94"/>
                                        </p:tgtEl>
                                        <p:attrNameLst>
                                          <p:attrName>ppt_x</p:attrName>
                                        </p:attrNameLst>
                                      </p:cBhvr>
                                      <p:tavLst>
                                        <p:tav tm="0">
                                          <p:val>
                                            <p:strVal val="#ppt_x-#ppt_w*1.125000"/>
                                          </p:val>
                                        </p:tav>
                                        <p:tav tm="100000">
                                          <p:val>
                                            <p:strVal val="#ppt_x"/>
                                          </p:val>
                                        </p:tav>
                                      </p:tavLst>
                                    </p:anim>
                                    <p:animEffect transition="in" filter="wipe(right)">
                                      <p:cBhvr>
                                        <p:cTn id="315" dur="1000"/>
                                        <p:tgtEl>
                                          <p:spTgt spid="94"/>
                                        </p:tgtEl>
                                      </p:cBhvr>
                                    </p:animEffect>
                                  </p:childTnLst>
                                </p:cTn>
                              </p:par>
                              <p:par>
                                <p:cTn id="316" presetID="12" presetClass="entr" presetSubtype="8" fill="hold" grpId="0" nodeType="withEffect">
                                  <p:stCondLst>
                                    <p:cond delay="3750"/>
                                  </p:stCondLst>
                                  <p:childTnLst>
                                    <p:set>
                                      <p:cBhvr>
                                        <p:cTn id="317" dur="1" fill="hold">
                                          <p:stCondLst>
                                            <p:cond delay="0"/>
                                          </p:stCondLst>
                                        </p:cTn>
                                        <p:tgtEl>
                                          <p:spTgt spid="101"/>
                                        </p:tgtEl>
                                        <p:attrNameLst>
                                          <p:attrName>style.visibility</p:attrName>
                                        </p:attrNameLst>
                                      </p:cBhvr>
                                      <p:to>
                                        <p:strVal val="visible"/>
                                      </p:to>
                                    </p:set>
                                    <p:anim calcmode="lin" valueType="num">
                                      <p:cBhvr additive="base">
                                        <p:cTn id="318" dur="1000"/>
                                        <p:tgtEl>
                                          <p:spTgt spid="101"/>
                                        </p:tgtEl>
                                        <p:attrNameLst>
                                          <p:attrName>ppt_x</p:attrName>
                                        </p:attrNameLst>
                                      </p:cBhvr>
                                      <p:tavLst>
                                        <p:tav tm="0">
                                          <p:val>
                                            <p:strVal val="#ppt_x-#ppt_w*1.125000"/>
                                          </p:val>
                                        </p:tav>
                                        <p:tav tm="100000">
                                          <p:val>
                                            <p:strVal val="#ppt_x"/>
                                          </p:val>
                                        </p:tav>
                                      </p:tavLst>
                                    </p:anim>
                                    <p:animEffect transition="in" filter="wipe(right)">
                                      <p:cBhvr>
                                        <p:cTn id="319" dur="1000"/>
                                        <p:tgtEl>
                                          <p:spTgt spid="101"/>
                                        </p:tgtEl>
                                      </p:cBhvr>
                                    </p:animEffect>
                                  </p:childTnLst>
                                </p:cTn>
                              </p:par>
                              <p:par>
                                <p:cTn id="320" presetID="12" presetClass="entr" presetSubtype="8" fill="hold" grpId="0" nodeType="withEffect">
                                  <p:stCondLst>
                                    <p:cond delay="3750"/>
                                  </p:stCondLst>
                                  <p:childTnLst>
                                    <p:set>
                                      <p:cBhvr>
                                        <p:cTn id="321" dur="1" fill="hold">
                                          <p:stCondLst>
                                            <p:cond delay="0"/>
                                          </p:stCondLst>
                                        </p:cTn>
                                        <p:tgtEl>
                                          <p:spTgt spid="115"/>
                                        </p:tgtEl>
                                        <p:attrNameLst>
                                          <p:attrName>style.visibility</p:attrName>
                                        </p:attrNameLst>
                                      </p:cBhvr>
                                      <p:to>
                                        <p:strVal val="visible"/>
                                      </p:to>
                                    </p:set>
                                    <p:anim calcmode="lin" valueType="num">
                                      <p:cBhvr additive="base">
                                        <p:cTn id="322" dur="1000"/>
                                        <p:tgtEl>
                                          <p:spTgt spid="115"/>
                                        </p:tgtEl>
                                        <p:attrNameLst>
                                          <p:attrName>ppt_x</p:attrName>
                                        </p:attrNameLst>
                                      </p:cBhvr>
                                      <p:tavLst>
                                        <p:tav tm="0">
                                          <p:val>
                                            <p:strVal val="#ppt_x-#ppt_w*1.125000"/>
                                          </p:val>
                                        </p:tav>
                                        <p:tav tm="100000">
                                          <p:val>
                                            <p:strVal val="#ppt_x"/>
                                          </p:val>
                                        </p:tav>
                                      </p:tavLst>
                                    </p:anim>
                                    <p:animEffect transition="in" filter="wipe(right)">
                                      <p:cBhvr>
                                        <p:cTn id="323" dur="1000"/>
                                        <p:tgtEl>
                                          <p:spTgt spid="115"/>
                                        </p:tgtEl>
                                      </p:cBhvr>
                                    </p:animEffect>
                                  </p:childTnLst>
                                </p:cTn>
                              </p:par>
                              <p:par>
                                <p:cTn id="324" presetID="12" presetClass="entr" presetSubtype="8" fill="hold" grpId="0" nodeType="withEffect">
                                  <p:stCondLst>
                                    <p:cond delay="3750"/>
                                  </p:stCondLst>
                                  <p:childTnLst>
                                    <p:set>
                                      <p:cBhvr>
                                        <p:cTn id="325" dur="1" fill="hold">
                                          <p:stCondLst>
                                            <p:cond delay="0"/>
                                          </p:stCondLst>
                                        </p:cTn>
                                        <p:tgtEl>
                                          <p:spTgt spid="155"/>
                                        </p:tgtEl>
                                        <p:attrNameLst>
                                          <p:attrName>style.visibility</p:attrName>
                                        </p:attrNameLst>
                                      </p:cBhvr>
                                      <p:to>
                                        <p:strVal val="visible"/>
                                      </p:to>
                                    </p:set>
                                    <p:anim calcmode="lin" valueType="num">
                                      <p:cBhvr additive="base">
                                        <p:cTn id="326" dur="1000"/>
                                        <p:tgtEl>
                                          <p:spTgt spid="155"/>
                                        </p:tgtEl>
                                        <p:attrNameLst>
                                          <p:attrName>ppt_x</p:attrName>
                                        </p:attrNameLst>
                                      </p:cBhvr>
                                      <p:tavLst>
                                        <p:tav tm="0">
                                          <p:val>
                                            <p:strVal val="#ppt_x-#ppt_w*1.125000"/>
                                          </p:val>
                                        </p:tav>
                                        <p:tav tm="100000">
                                          <p:val>
                                            <p:strVal val="#ppt_x"/>
                                          </p:val>
                                        </p:tav>
                                      </p:tavLst>
                                    </p:anim>
                                    <p:animEffect transition="in" filter="wipe(right)">
                                      <p:cBhvr>
                                        <p:cTn id="327" dur="1000"/>
                                        <p:tgtEl>
                                          <p:spTgt spid="155"/>
                                        </p:tgtEl>
                                      </p:cBhvr>
                                    </p:animEffect>
                                  </p:childTnLst>
                                </p:cTn>
                              </p:par>
                              <p:par>
                                <p:cTn id="328" presetID="12" presetClass="entr" presetSubtype="8" fill="hold" grpId="0" nodeType="withEffect">
                                  <p:stCondLst>
                                    <p:cond delay="3750"/>
                                  </p:stCondLst>
                                  <p:childTnLst>
                                    <p:set>
                                      <p:cBhvr>
                                        <p:cTn id="329" dur="1" fill="hold">
                                          <p:stCondLst>
                                            <p:cond delay="0"/>
                                          </p:stCondLst>
                                        </p:cTn>
                                        <p:tgtEl>
                                          <p:spTgt spid="149"/>
                                        </p:tgtEl>
                                        <p:attrNameLst>
                                          <p:attrName>style.visibility</p:attrName>
                                        </p:attrNameLst>
                                      </p:cBhvr>
                                      <p:to>
                                        <p:strVal val="visible"/>
                                      </p:to>
                                    </p:set>
                                    <p:anim calcmode="lin" valueType="num">
                                      <p:cBhvr additive="base">
                                        <p:cTn id="330" dur="1000"/>
                                        <p:tgtEl>
                                          <p:spTgt spid="149"/>
                                        </p:tgtEl>
                                        <p:attrNameLst>
                                          <p:attrName>ppt_x</p:attrName>
                                        </p:attrNameLst>
                                      </p:cBhvr>
                                      <p:tavLst>
                                        <p:tav tm="0">
                                          <p:val>
                                            <p:strVal val="#ppt_x-#ppt_w*1.125000"/>
                                          </p:val>
                                        </p:tav>
                                        <p:tav tm="100000">
                                          <p:val>
                                            <p:strVal val="#ppt_x"/>
                                          </p:val>
                                        </p:tav>
                                      </p:tavLst>
                                    </p:anim>
                                    <p:animEffect transition="in" filter="wipe(right)">
                                      <p:cBhvr>
                                        <p:cTn id="331" dur="1000"/>
                                        <p:tgtEl>
                                          <p:spTgt spid="149"/>
                                        </p:tgtEl>
                                      </p:cBhvr>
                                    </p:animEffect>
                                  </p:childTnLst>
                                </p:cTn>
                              </p:par>
                              <p:par>
                                <p:cTn id="332" presetID="12" presetClass="entr" presetSubtype="8" fill="hold" grpId="0" nodeType="withEffect">
                                  <p:stCondLst>
                                    <p:cond delay="3750"/>
                                  </p:stCondLst>
                                  <p:childTnLst>
                                    <p:set>
                                      <p:cBhvr>
                                        <p:cTn id="333" dur="1" fill="hold">
                                          <p:stCondLst>
                                            <p:cond delay="0"/>
                                          </p:stCondLst>
                                        </p:cTn>
                                        <p:tgtEl>
                                          <p:spTgt spid="123"/>
                                        </p:tgtEl>
                                        <p:attrNameLst>
                                          <p:attrName>style.visibility</p:attrName>
                                        </p:attrNameLst>
                                      </p:cBhvr>
                                      <p:to>
                                        <p:strVal val="visible"/>
                                      </p:to>
                                    </p:set>
                                    <p:anim calcmode="lin" valueType="num">
                                      <p:cBhvr additive="base">
                                        <p:cTn id="334" dur="1000"/>
                                        <p:tgtEl>
                                          <p:spTgt spid="123"/>
                                        </p:tgtEl>
                                        <p:attrNameLst>
                                          <p:attrName>ppt_x</p:attrName>
                                        </p:attrNameLst>
                                      </p:cBhvr>
                                      <p:tavLst>
                                        <p:tav tm="0">
                                          <p:val>
                                            <p:strVal val="#ppt_x-#ppt_w*1.125000"/>
                                          </p:val>
                                        </p:tav>
                                        <p:tav tm="100000">
                                          <p:val>
                                            <p:strVal val="#ppt_x"/>
                                          </p:val>
                                        </p:tav>
                                      </p:tavLst>
                                    </p:anim>
                                    <p:animEffect transition="in" filter="wipe(right)">
                                      <p:cBhvr>
                                        <p:cTn id="335" dur="1000"/>
                                        <p:tgtEl>
                                          <p:spTgt spid="123"/>
                                        </p:tgtEl>
                                      </p:cBhvr>
                                    </p:animEffect>
                                  </p:childTnLst>
                                </p:cTn>
                              </p:par>
                              <p:par>
                                <p:cTn id="336" presetID="12" presetClass="entr" presetSubtype="8" fill="hold" grpId="0" nodeType="withEffect">
                                  <p:stCondLst>
                                    <p:cond delay="3750"/>
                                  </p:stCondLst>
                                  <p:childTnLst>
                                    <p:set>
                                      <p:cBhvr>
                                        <p:cTn id="337" dur="1" fill="hold">
                                          <p:stCondLst>
                                            <p:cond delay="0"/>
                                          </p:stCondLst>
                                        </p:cTn>
                                        <p:tgtEl>
                                          <p:spTgt spid="143"/>
                                        </p:tgtEl>
                                        <p:attrNameLst>
                                          <p:attrName>style.visibility</p:attrName>
                                        </p:attrNameLst>
                                      </p:cBhvr>
                                      <p:to>
                                        <p:strVal val="visible"/>
                                      </p:to>
                                    </p:set>
                                    <p:anim calcmode="lin" valueType="num">
                                      <p:cBhvr additive="base">
                                        <p:cTn id="338" dur="1000"/>
                                        <p:tgtEl>
                                          <p:spTgt spid="143"/>
                                        </p:tgtEl>
                                        <p:attrNameLst>
                                          <p:attrName>ppt_x</p:attrName>
                                        </p:attrNameLst>
                                      </p:cBhvr>
                                      <p:tavLst>
                                        <p:tav tm="0">
                                          <p:val>
                                            <p:strVal val="#ppt_x-#ppt_w*1.125000"/>
                                          </p:val>
                                        </p:tav>
                                        <p:tav tm="100000">
                                          <p:val>
                                            <p:strVal val="#ppt_x"/>
                                          </p:val>
                                        </p:tav>
                                      </p:tavLst>
                                    </p:anim>
                                    <p:animEffect transition="in" filter="wipe(right)">
                                      <p:cBhvr>
                                        <p:cTn id="339" dur="1000"/>
                                        <p:tgtEl>
                                          <p:spTgt spid="143"/>
                                        </p:tgtEl>
                                      </p:cBhvr>
                                    </p:animEffect>
                                  </p:childTnLst>
                                </p:cTn>
                              </p:par>
                              <p:par>
                                <p:cTn id="340" presetID="12" presetClass="entr" presetSubtype="8" fill="hold" grpId="0" nodeType="withEffect">
                                  <p:stCondLst>
                                    <p:cond delay="3750"/>
                                  </p:stCondLst>
                                  <p:childTnLst>
                                    <p:set>
                                      <p:cBhvr>
                                        <p:cTn id="341" dur="1" fill="hold">
                                          <p:stCondLst>
                                            <p:cond delay="0"/>
                                          </p:stCondLst>
                                        </p:cTn>
                                        <p:tgtEl>
                                          <p:spTgt spid="137"/>
                                        </p:tgtEl>
                                        <p:attrNameLst>
                                          <p:attrName>style.visibility</p:attrName>
                                        </p:attrNameLst>
                                      </p:cBhvr>
                                      <p:to>
                                        <p:strVal val="visible"/>
                                      </p:to>
                                    </p:set>
                                    <p:anim calcmode="lin" valueType="num">
                                      <p:cBhvr additive="base">
                                        <p:cTn id="342" dur="1000"/>
                                        <p:tgtEl>
                                          <p:spTgt spid="137"/>
                                        </p:tgtEl>
                                        <p:attrNameLst>
                                          <p:attrName>ppt_x</p:attrName>
                                        </p:attrNameLst>
                                      </p:cBhvr>
                                      <p:tavLst>
                                        <p:tav tm="0">
                                          <p:val>
                                            <p:strVal val="#ppt_x-#ppt_w*1.125000"/>
                                          </p:val>
                                        </p:tav>
                                        <p:tav tm="100000">
                                          <p:val>
                                            <p:strVal val="#ppt_x"/>
                                          </p:val>
                                        </p:tav>
                                      </p:tavLst>
                                    </p:anim>
                                    <p:animEffect transition="in" filter="wipe(right)">
                                      <p:cBhvr>
                                        <p:cTn id="343" dur="1000"/>
                                        <p:tgtEl>
                                          <p:spTgt spid="137"/>
                                        </p:tgtEl>
                                      </p:cBhvr>
                                    </p:animEffect>
                                  </p:childTnLst>
                                </p:cTn>
                              </p:par>
                              <p:par>
                                <p:cTn id="344" presetID="12" presetClass="entr" presetSubtype="8" fill="hold" grpId="0" nodeType="withEffect">
                                  <p:stCondLst>
                                    <p:cond delay="3750"/>
                                  </p:stCondLst>
                                  <p:childTnLst>
                                    <p:set>
                                      <p:cBhvr>
                                        <p:cTn id="345" dur="1" fill="hold">
                                          <p:stCondLst>
                                            <p:cond delay="0"/>
                                          </p:stCondLst>
                                        </p:cTn>
                                        <p:tgtEl>
                                          <p:spTgt spid="131"/>
                                        </p:tgtEl>
                                        <p:attrNameLst>
                                          <p:attrName>style.visibility</p:attrName>
                                        </p:attrNameLst>
                                      </p:cBhvr>
                                      <p:to>
                                        <p:strVal val="visible"/>
                                      </p:to>
                                    </p:set>
                                    <p:anim calcmode="lin" valueType="num">
                                      <p:cBhvr additive="base">
                                        <p:cTn id="346" dur="1000"/>
                                        <p:tgtEl>
                                          <p:spTgt spid="131"/>
                                        </p:tgtEl>
                                        <p:attrNameLst>
                                          <p:attrName>ppt_x</p:attrName>
                                        </p:attrNameLst>
                                      </p:cBhvr>
                                      <p:tavLst>
                                        <p:tav tm="0">
                                          <p:val>
                                            <p:strVal val="#ppt_x-#ppt_w*1.125000"/>
                                          </p:val>
                                        </p:tav>
                                        <p:tav tm="100000">
                                          <p:val>
                                            <p:strVal val="#ppt_x"/>
                                          </p:val>
                                        </p:tav>
                                      </p:tavLst>
                                    </p:anim>
                                    <p:animEffect transition="in" filter="wipe(right)">
                                      <p:cBhvr>
                                        <p:cTn id="347" dur="1000"/>
                                        <p:tgtEl>
                                          <p:spTgt spid="131"/>
                                        </p:tgtEl>
                                      </p:cBhvr>
                                    </p:animEffect>
                                  </p:childTnLst>
                                </p:cTn>
                              </p:par>
                              <p:par>
                                <p:cTn id="348" presetID="12" presetClass="entr" presetSubtype="8" fill="hold" grpId="0" nodeType="withEffect">
                                  <p:stCondLst>
                                    <p:cond delay="4250"/>
                                  </p:stCondLst>
                                  <p:childTnLst>
                                    <p:set>
                                      <p:cBhvr>
                                        <p:cTn id="349" dur="1" fill="hold">
                                          <p:stCondLst>
                                            <p:cond delay="0"/>
                                          </p:stCondLst>
                                        </p:cTn>
                                        <p:tgtEl>
                                          <p:spTgt spid="37"/>
                                        </p:tgtEl>
                                        <p:attrNameLst>
                                          <p:attrName>style.visibility</p:attrName>
                                        </p:attrNameLst>
                                      </p:cBhvr>
                                      <p:to>
                                        <p:strVal val="visible"/>
                                      </p:to>
                                    </p:set>
                                    <p:anim calcmode="lin" valueType="num">
                                      <p:cBhvr additive="base">
                                        <p:cTn id="350" dur="1000"/>
                                        <p:tgtEl>
                                          <p:spTgt spid="37"/>
                                        </p:tgtEl>
                                        <p:attrNameLst>
                                          <p:attrName>ppt_x</p:attrName>
                                        </p:attrNameLst>
                                      </p:cBhvr>
                                      <p:tavLst>
                                        <p:tav tm="0">
                                          <p:val>
                                            <p:strVal val="#ppt_x-#ppt_w*1.125000"/>
                                          </p:val>
                                        </p:tav>
                                        <p:tav tm="100000">
                                          <p:val>
                                            <p:strVal val="#ppt_x"/>
                                          </p:val>
                                        </p:tav>
                                      </p:tavLst>
                                    </p:anim>
                                    <p:animEffect transition="in" filter="wipe(right)">
                                      <p:cBhvr>
                                        <p:cTn id="351" dur="1000"/>
                                        <p:tgtEl>
                                          <p:spTgt spid="37"/>
                                        </p:tgtEl>
                                      </p:cBhvr>
                                    </p:animEffect>
                                  </p:childTnLst>
                                </p:cTn>
                              </p:par>
                              <p:par>
                                <p:cTn id="352" presetID="12" presetClass="entr" presetSubtype="8" fill="hold" grpId="0" nodeType="withEffect">
                                  <p:stCondLst>
                                    <p:cond delay="4250"/>
                                  </p:stCondLst>
                                  <p:childTnLst>
                                    <p:set>
                                      <p:cBhvr>
                                        <p:cTn id="353" dur="1" fill="hold">
                                          <p:stCondLst>
                                            <p:cond delay="0"/>
                                          </p:stCondLst>
                                        </p:cTn>
                                        <p:tgtEl>
                                          <p:spTgt spid="59"/>
                                        </p:tgtEl>
                                        <p:attrNameLst>
                                          <p:attrName>style.visibility</p:attrName>
                                        </p:attrNameLst>
                                      </p:cBhvr>
                                      <p:to>
                                        <p:strVal val="visible"/>
                                      </p:to>
                                    </p:set>
                                    <p:anim calcmode="lin" valueType="num">
                                      <p:cBhvr additive="base">
                                        <p:cTn id="354" dur="1000"/>
                                        <p:tgtEl>
                                          <p:spTgt spid="59"/>
                                        </p:tgtEl>
                                        <p:attrNameLst>
                                          <p:attrName>ppt_x</p:attrName>
                                        </p:attrNameLst>
                                      </p:cBhvr>
                                      <p:tavLst>
                                        <p:tav tm="0">
                                          <p:val>
                                            <p:strVal val="#ppt_x-#ppt_w*1.125000"/>
                                          </p:val>
                                        </p:tav>
                                        <p:tav tm="100000">
                                          <p:val>
                                            <p:strVal val="#ppt_x"/>
                                          </p:val>
                                        </p:tav>
                                      </p:tavLst>
                                    </p:anim>
                                    <p:animEffect transition="in" filter="wipe(right)">
                                      <p:cBhvr>
                                        <p:cTn id="355" dur="1000"/>
                                        <p:tgtEl>
                                          <p:spTgt spid="59"/>
                                        </p:tgtEl>
                                      </p:cBhvr>
                                    </p:animEffect>
                                  </p:childTnLst>
                                </p:cTn>
                              </p:par>
                              <p:par>
                                <p:cTn id="356" presetID="12" presetClass="entr" presetSubtype="8" fill="hold" grpId="0" nodeType="withEffect">
                                  <p:stCondLst>
                                    <p:cond delay="4250"/>
                                  </p:stCondLst>
                                  <p:childTnLst>
                                    <p:set>
                                      <p:cBhvr>
                                        <p:cTn id="357" dur="1" fill="hold">
                                          <p:stCondLst>
                                            <p:cond delay="0"/>
                                          </p:stCondLst>
                                        </p:cTn>
                                        <p:tgtEl>
                                          <p:spTgt spid="66"/>
                                        </p:tgtEl>
                                        <p:attrNameLst>
                                          <p:attrName>style.visibility</p:attrName>
                                        </p:attrNameLst>
                                      </p:cBhvr>
                                      <p:to>
                                        <p:strVal val="visible"/>
                                      </p:to>
                                    </p:set>
                                    <p:anim calcmode="lin" valueType="num">
                                      <p:cBhvr additive="base">
                                        <p:cTn id="358" dur="1000"/>
                                        <p:tgtEl>
                                          <p:spTgt spid="66"/>
                                        </p:tgtEl>
                                        <p:attrNameLst>
                                          <p:attrName>ppt_x</p:attrName>
                                        </p:attrNameLst>
                                      </p:cBhvr>
                                      <p:tavLst>
                                        <p:tav tm="0">
                                          <p:val>
                                            <p:strVal val="#ppt_x-#ppt_w*1.125000"/>
                                          </p:val>
                                        </p:tav>
                                        <p:tav tm="100000">
                                          <p:val>
                                            <p:strVal val="#ppt_x"/>
                                          </p:val>
                                        </p:tav>
                                      </p:tavLst>
                                    </p:anim>
                                    <p:animEffect transition="in" filter="wipe(right)">
                                      <p:cBhvr>
                                        <p:cTn id="359" dur="1000"/>
                                        <p:tgtEl>
                                          <p:spTgt spid="66"/>
                                        </p:tgtEl>
                                      </p:cBhvr>
                                    </p:animEffect>
                                  </p:childTnLst>
                                </p:cTn>
                              </p:par>
                              <p:par>
                                <p:cTn id="360" presetID="12" presetClass="entr" presetSubtype="8" fill="hold" grpId="0" nodeType="withEffect">
                                  <p:stCondLst>
                                    <p:cond delay="4250"/>
                                  </p:stCondLst>
                                  <p:childTnLst>
                                    <p:set>
                                      <p:cBhvr>
                                        <p:cTn id="361" dur="1" fill="hold">
                                          <p:stCondLst>
                                            <p:cond delay="0"/>
                                          </p:stCondLst>
                                        </p:cTn>
                                        <p:tgtEl>
                                          <p:spTgt spid="81"/>
                                        </p:tgtEl>
                                        <p:attrNameLst>
                                          <p:attrName>style.visibility</p:attrName>
                                        </p:attrNameLst>
                                      </p:cBhvr>
                                      <p:to>
                                        <p:strVal val="visible"/>
                                      </p:to>
                                    </p:set>
                                    <p:anim calcmode="lin" valueType="num">
                                      <p:cBhvr additive="base">
                                        <p:cTn id="362" dur="1000"/>
                                        <p:tgtEl>
                                          <p:spTgt spid="81"/>
                                        </p:tgtEl>
                                        <p:attrNameLst>
                                          <p:attrName>ppt_x</p:attrName>
                                        </p:attrNameLst>
                                      </p:cBhvr>
                                      <p:tavLst>
                                        <p:tav tm="0">
                                          <p:val>
                                            <p:strVal val="#ppt_x-#ppt_w*1.125000"/>
                                          </p:val>
                                        </p:tav>
                                        <p:tav tm="100000">
                                          <p:val>
                                            <p:strVal val="#ppt_x"/>
                                          </p:val>
                                        </p:tav>
                                      </p:tavLst>
                                    </p:anim>
                                    <p:animEffect transition="in" filter="wipe(right)">
                                      <p:cBhvr>
                                        <p:cTn id="363" dur="1000"/>
                                        <p:tgtEl>
                                          <p:spTgt spid="81"/>
                                        </p:tgtEl>
                                      </p:cBhvr>
                                    </p:animEffect>
                                  </p:childTnLst>
                                </p:cTn>
                              </p:par>
                              <p:par>
                                <p:cTn id="364" presetID="12" presetClass="entr" presetSubtype="8" fill="hold" grpId="0" nodeType="withEffect">
                                  <p:stCondLst>
                                    <p:cond delay="4250"/>
                                  </p:stCondLst>
                                  <p:childTnLst>
                                    <p:set>
                                      <p:cBhvr>
                                        <p:cTn id="365" dur="1" fill="hold">
                                          <p:stCondLst>
                                            <p:cond delay="0"/>
                                          </p:stCondLst>
                                        </p:cTn>
                                        <p:tgtEl>
                                          <p:spTgt spid="88"/>
                                        </p:tgtEl>
                                        <p:attrNameLst>
                                          <p:attrName>style.visibility</p:attrName>
                                        </p:attrNameLst>
                                      </p:cBhvr>
                                      <p:to>
                                        <p:strVal val="visible"/>
                                      </p:to>
                                    </p:set>
                                    <p:anim calcmode="lin" valueType="num">
                                      <p:cBhvr additive="base">
                                        <p:cTn id="366" dur="1000"/>
                                        <p:tgtEl>
                                          <p:spTgt spid="88"/>
                                        </p:tgtEl>
                                        <p:attrNameLst>
                                          <p:attrName>ppt_x</p:attrName>
                                        </p:attrNameLst>
                                      </p:cBhvr>
                                      <p:tavLst>
                                        <p:tav tm="0">
                                          <p:val>
                                            <p:strVal val="#ppt_x-#ppt_w*1.125000"/>
                                          </p:val>
                                        </p:tav>
                                        <p:tav tm="100000">
                                          <p:val>
                                            <p:strVal val="#ppt_x"/>
                                          </p:val>
                                        </p:tav>
                                      </p:tavLst>
                                    </p:anim>
                                    <p:animEffect transition="in" filter="wipe(right)">
                                      <p:cBhvr>
                                        <p:cTn id="367" dur="1000"/>
                                        <p:tgtEl>
                                          <p:spTgt spid="88"/>
                                        </p:tgtEl>
                                      </p:cBhvr>
                                    </p:animEffect>
                                  </p:childTnLst>
                                </p:cTn>
                              </p:par>
                              <p:par>
                                <p:cTn id="368" presetID="12" presetClass="entr" presetSubtype="8" fill="hold" grpId="0" nodeType="withEffect">
                                  <p:stCondLst>
                                    <p:cond delay="4250"/>
                                  </p:stCondLst>
                                  <p:childTnLst>
                                    <p:set>
                                      <p:cBhvr>
                                        <p:cTn id="369" dur="1" fill="hold">
                                          <p:stCondLst>
                                            <p:cond delay="0"/>
                                          </p:stCondLst>
                                        </p:cTn>
                                        <p:tgtEl>
                                          <p:spTgt spid="95"/>
                                        </p:tgtEl>
                                        <p:attrNameLst>
                                          <p:attrName>style.visibility</p:attrName>
                                        </p:attrNameLst>
                                      </p:cBhvr>
                                      <p:to>
                                        <p:strVal val="visible"/>
                                      </p:to>
                                    </p:set>
                                    <p:anim calcmode="lin" valueType="num">
                                      <p:cBhvr additive="base">
                                        <p:cTn id="370" dur="1000"/>
                                        <p:tgtEl>
                                          <p:spTgt spid="95"/>
                                        </p:tgtEl>
                                        <p:attrNameLst>
                                          <p:attrName>ppt_x</p:attrName>
                                        </p:attrNameLst>
                                      </p:cBhvr>
                                      <p:tavLst>
                                        <p:tav tm="0">
                                          <p:val>
                                            <p:strVal val="#ppt_x-#ppt_w*1.125000"/>
                                          </p:val>
                                        </p:tav>
                                        <p:tav tm="100000">
                                          <p:val>
                                            <p:strVal val="#ppt_x"/>
                                          </p:val>
                                        </p:tav>
                                      </p:tavLst>
                                    </p:anim>
                                    <p:animEffect transition="in" filter="wipe(right)">
                                      <p:cBhvr>
                                        <p:cTn id="371" dur="1000"/>
                                        <p:tgtEl>
                                          <p:spTgt spid="95"/>
                                        </p:tgtEl>
                                      </p:cBhvr>
                                    </p:animEffect>
                                  </p:childTnLst>
                                </p:cTn>
                              </p:par>
                              <p:par>
                                <p:cTn id="372" presetID="12" presetClass="entr" presetSubtype="8" fill="hold" grpId="0" nodeType="withEffect">
                                  <p:stCondLst>
                                    <p:cond delay="4250"/>
                                  </p:stCondLst>
                                  <p:childTnLst>
                                    <p:set>
                                      <p:cBhvr>
                                        <p:cTn id="373" dur="1" fill="hold">
                                          <p:stCondLst>
                                            <p:cond delay="0"/>
                                          </p:stCondLst>
                                        </p:cTn>
                                        <p:tgtEl>
                                          <p:spTgt spid="102"/>
                                        </p:tgtEl>
                                        <p:attrNameLst>
                                          <p:attrName>style.visibility</p:attrName>
                                        </p:attrNameLst>
                                      </p:cBhvr>
                                      <p:to>
                                        <p:strVal val="visible"/>
                                      </p:to>
                                    </p:set>
                                    <p:anim calcmode="lin" valueType="num">
                                      <p:cBhvr additive="base">
                                        <p:cTn id="374" dur="1000"/>
                                        <p:tgtEl>
                                          <p:spTgt spid="102"/>
                                        </p:tgtEl>
                                        <p:attrNameLst>
                                          <p:attrName>ppt_x</p:attrName>
                                        </p:attrNameLst>
                                      </p:cBhvr>
                                      <p:tavLst>
                                        <p:tav tm="0">
                                          <p:val>
                                            <p:strVal val="#ppt_x-#ppt_w*1.125000"/>
                                          </p:val>
                                        </p:tav>
                                        <p:tav tm="100000">
                                          <p:val>
                                            <p:strVal val="#ppt_x"/>
                                          </p:val>
                                        </p:tav>
                                      </p:tavLst>
                                    </p:anim>
                                    <p:animEffect transition="in" filter="wipe(right)">
                                      <p:cBhvr>
                                        <p:cTn id="375" dur="10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62" grpId="0"/>
      <p:bldP spid="108" grpId="0" animBg="1"/>
      <p:bldP spid="10" grpId="0" animBg="1"/>
      <p:bldP spid="11" grpId="0" animBg="1"/>
      <p:bldP spid="18" grpId="0"/>
      <p:bldP spid="33" grpId="0"/>
      <p:bldP spid="34" grpId="0"/>
      <p:bldP spid="35" grpId="0"/>
      <p:bldP spid="36" grpId="0"/>
      <p:bldP spid="37" grpId="0"/>
      <p:bldP spid="54" grpId="0"/>
      <p:bldP spid="55" grpId="0"/>
      <p:bldP spid="56" grpId="0"/>
      <p:bldP spid="57" grpId="0"/>
      <p:bldP spid="58" grpId="0"/>
      <p:bldP spid="59" grpId="0"/>
      <p:bldP spid="61" grpId="0"/>
      <p:bldP spid="62" grpId="0"/>
      <p:bldP spid="63" grpId="0"/>
      <p:bldP spid="64" grpId="0"/>
      <p:bldP spid="65" grpId="0"/>
      <p:bldP spid="66" grpId="0"/>
      <p:bldP spid="76" grpId="0"/>
      <p:bldP spid="77" grpId="0"/>
      <p:bldP spid="78" grpId="0"/>
      <p:bldP spid="79" grpId="0"/>
      <p:bldP spid="80" grpId="0"/>
      <p:bldP spid="81" grpId="0"/>
      <p:bldP spid="83" grpId="0"/>
      <p:bldP spid="84" grpId="0"/>
      <p:bldP spid="85" grpId="0"/>
      <p:bldP spid="86" grpId="0"/>
      <p:bldP spid="87" grpId="0"/>
      <p:bldP spid="88" grpId="0"/>
      <p:bldP spid="90" grpId="0"/>
      <p:bldP spid="91" grpId="0"/>
      <p:bldP spid="92" grpId="0"/>
      <p:bldP spid="93" grpId="0"/>
      <p:bldP spid="94" grpId="0"/>
      <p:bldP spid="95" grpId="0"/>
      <p:bldP spid="97" grpId="0"/>
      <p:bldP spid="99" grpId="0"/>
      <p:bldP spid="100" grpId="0"/>
      <p:bldP spid="101" grpId="0"/>
      <p:bldP spid="102" grpId="0"/>
      <p:bldP spid="109" grpId="0" animBg="1"/>
      <p:bldP spid="111" grpId="0"/>
      <p:bldP spid="151" grpId="0"/>
      <p:bldP spid="145" grpId="0"/>
      <p:bldP spid="119" grpId="0"/>
      <p:bldP spid="139" grpId="0"/>
      <p:bldP spid="133" grpId="0"/>
      <p:bldP spid="128" grpId="0"/>
      <p:bldP spid="112" grpId="0"/>
      <p:bldP spid="113" grpId="0"/>
      <p:bldP spid="114" grpId="0"/>
      <p:bldP spid="115" grpId="0"/>
      <p:bldP spid="152" grpId="0"/>
      <p:bldP spid="153" grpId="0"/>
      <p:bldP spid="154" grpId="0"/>
      <p:bldP spid="155" grpId="0"/>
      <p:bldP spid="146" grpId="0"/>
      <p:bldP spid="147" grpId="0"/>
      <p:bldP spid="148" grpId="0"/>
      <p:bldP spid="149" grpId="0"/>
      <p:bldP spid="120" grpId="0"/>
      <p:bldP spid="121" grpId="0"/>
      <p:bldP spid="122" grpId="0"/>
      <p:bldP spid="123" grpId="0"/>
      <p:bldP spid="140" grpId="0"/>
      <p:bldP spid="141" grpId="0"/>
      <p:bldP spid="142" grpId="0"/>
      <p:bldP spid="143" grpId="0"/>
      <p:bldP spid="134" grpId="0"/>
      <p:bldP spid="135" grpId="0"/>
      <p:bldP spid="136" grpId="0"/>
      <p:bldP spid="137" grpId="0"/>
      <p:bldP spid="129" grpId="0"/>
      <p:bldP spid="130" grpId="0"/>
      <p:bldP spid="13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Top Corners Rounded 11">
            <a:extLst>
              <a:ext uri="{FF2B5EF4-FFF2-40B4-BE49-F238E27FC236}">
                <a16:creationId xmlns:a16="http://schemas.microsoft.com/office/drawing/2014/main" id="{FE5222AF-7483-43A0-95CA-B191E4871C0E}"/>
              </a:ext>
            </a:extLst>
          </p:cNvPr>
          <p:cNvSpPr/>
          <p:nvPr/>
        </p:nvSpPr>
        <p:spPr>
          <a:xfrm rot="16200000">
            <a:off x="840677" y="1944948"/>
            <a:ext cx="1112522" cy="393825"/>
          </a:xfrm>
          <a:prstGeom prst="round2SameRect">
            <a:avLst>
              <a:gd name="adj1" fmla="val 50000"/>
              <a:gd name="adj2" fmla="val 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72612A40-08F1-4F5F-B6AD-CFBE6B1FD971}"/>
              </a:ext>
            </a:extLst>
          </p:cNvPr>
          <p:cNvSpPr>
            <a:spLocks noGrp="1"/>
          </p:cNvSpPr>
          <p:nvPr>
            <p:ph type="sldNum" sz="quarter" idx="12"/>
          </p:nvPr>
        </p:nvSpPr>
        <p:spPr/>
        <p:txBody>
          <a:bodyPr/>
          <a:lstStyle/>
          <a:p>
            <a:fld id="{0994EF40-5A8D-EB43-8CF9-33945DB63878}" type="slidenum">
              <a:rPr lang="en-US" smtClean="0"/>
              <a:pPr/>
              <a:t>32</a:t>
            </a:fld>
            <a:endParaRPr lang="en-US" dirty="0"/>
          </a:p>
        </p:txBody>
      </p:sp>
      <p:sp>
        <p:nvSpPr>
          <p:cNvPr id="6" name="TextBox 5">
            <a:extLst>
              <a:ext uri="{FF2B5EF4-FFF2-40B4-BE49-F238E27FC236}">
                <a16:creationId xmlns:a16="http://schemas.microsoft.com/office/drawing/2014/main" id="{E65732A6-64E3-467A-9FAE-50C0710C8921}"/>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Team</a:t>
            </a:r>
          </a:p>
        </p:txBody>
      </p:sp>
      <p:grpSp>
        <p:nvGrpSpPr>
          <p:cNvPr id="7" name="Group 6">
            <a:extLst>
              <a:ext uri="{FF2B5EF4-FFF2-40B4-BE49-F238E27FC236}">
                <a16:creationId xmlns:a16="http://schemas.microsoft.com/office/drawing/2014/main" id="{45E76400-085A-4888-A56C-A0B28B8EC84E}"/>
              </a:ext>
            </a:extLst>
          </p:cNvPr>
          <p:cNvGrpSpPr/>
          <p:nvPr/>
        </p:nvGrpSpPr>
        <p:grpSpPr>
          <a:xfrm>
            <a:off x="1200025" y="492165"/>
            <a:ext cx="4804521" cy="477054"/>
            <a:chOff x="1541632" y="336301"/>
            <a:chExt cx="4804521" cy="477054"/>
          </a:xfrm>
        </p:grpSpPr>
        <p:sp>
          <p:nvSpPr>
            <p:cNvPr id="8" name="Rectangle 7">
              <a:extLst>
                <a:ext uri="{FF2B5EF4-FFF2-40B4-BE49-F238E27FC236}">
                  <a16:creationId xmlns:a16="http://schemas.microsoft.com/office/drawing/2014/main" id="{B3DFD5AF-A758-43AE-AB0B-F5D220BF198D}"/>
                </a:ext>
              </a:extLst>
            </p:cNvPr>
            <p:cNvSpPr/>
            <p:nvPr/>
          </p:nvSpPr>
          <p:spPr>
            <a:xfrm>
              <a:off x="1541632" y="642133"/>
              <a:ext cx="4804520"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1B56740B-0862-471D-85F9-1A689CBE1816}"/>
                </a:ext>
              </a:extLst>
            </p:cNvPr>
            <p:cNvSpPr txBox="1"/>
            <p:nvPr/>
          </p:nvSpPr>
          <p:spPr>
            <a:xfrm>
              <a:off x="1541633" y="336301"/>
              <a:ext cx="4804520"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SALES PITCH CHEAT SHEET</a:t>
              </a:r>
            </a:p>
          </p:txBody>
        </p:sp>
      </p:grpSp>
      <p:graphicFrame>
        <p:nvGraphicFramePr>
          <p:cNvPr id="10" name="Table 10">
            <a:extLst>
              <a:ext uri="{FF2B5EF4-FFF2-40B4-BE49-F238E27FC236}">
                <a16:creationId xmlns:a16="http://schemas.microsoft.com/office/drawing/2014/main" id="{5772DA90-2CE9-405A-9CFB-1ACFEEFAD2F9}"/>
              </a:ext>
            </a:extLst>
          </p:cNvPr>
          <p:cNvGraphicFramePr>
            <a:graphicFrameLocks noGrp="1"/>
          </p:cNvGraphicFramePr>
          <p:nvPr>
            <p:extLst>
              <p:ext uri="{D42A27DB-BD31-4B8C-83A1-F6EECF244321}">
                <p14:modId xmlns:p14="http://schemas.microsoft.com/office/powerpoint/2010/main" val="2295929951"/>
              </p:ext>
            </p:extLst>
          </p:nvPr>
        </p:nvGraphicFramePr>
        <p:xfrm>
          <a:off x="1200025" y="1585601"/>
          <a:ext cx="4736319" cy="1112520"/>
        </p:xfrm>
        <a:graphic>
          <a:graphicData uri="http://schemas.openxmlformats.org/drawingml/2006/table">
            <a:tbl>
              <a:tblPr bandRow="1">
                <a:tableStyleId>{5C22544A-7EE6-4342-B048-85BDC9FD1C3A}</a:tableStyleId>
              </a:tblPr>
              <a:tblGrid>
                <a:gridCol w="395413">
                  <a:extLst>
                    <a:ext uri="{9D8B030D-6E8A-4147-A177-3AD203B41FA5}">
                      <a16:colId xmlns:a16="http://schemas.microsoft.com/office/drawing/2014/main" val="372064666"/>
                    </a:ext>
                  </a:extLst>
                </a:gridCol>
                <a:gridCol w="2170453">
                  <a:extLst>
                    <a:ext uri="{9D8B030D-6E8A-4147-A177-3AD203B41FA5}">
                      <a16:colId xmlns:a16="http://schemas.microsoft.com/office/drawing/2014/main" val="890583157"/>
                    </a:ext>
                  </a:extLst>
                </a:gridCol>
                <a:gridCol w="2170453">
                  <a:extLst>
                    <a:ext uri="{9D8B030D-6E8A-4147-A177-3AD203B41FA5}">
                      <a16:colId xmlns:a16="http://schemas.microsoft.com/office/drawing/2014/main" val="1958315055"/>
                    </a:ext>
                  </a:extLst>
                </a:gridCol>
              </a:tblGrid>
              <a:tr h="370840">
                <a:tc>
                  <a:txBody>
                    <a:bodyPr/>
                    <a:lstStyle/>
                    <a:p>
                      <a:pPr algn="ctr"/>
                      <a:r>
                        <a:rPr lang="en-US" sz="900" b="1" dirty="0">
                          <a:solidFill>
                            <a:schemeClr val="accent1"/>
                          </a:solidFill>
                          <a:latin typeface="Montserrat" panose="00000500000000000000" pitchFamily="50" charset="0"/>
                        </a:rPr>
                        <a:t>#1</a:t>
                      </a:r>
                    </a:p>
                  </a:txBody>
                  <a:tcPr anchor="ctr">
                    <a:lnL w="12700" cmpd="sng">
                      <a:noFill/>
                    </a:lnL>
                    <a:lnR w="3175" cap="flat" cmpd="sng" algn="ctr">
                      <a:noFill/>
                      <a:prstDash val="solid"/>
                      <a:round/>
                      <a:headEnd type="none" w="med" len="med"/>
                      <a:tailEnd type="none" w="med" len="med"/>
                    </a:lnR>
                    <a:lnT w="12700" cmpd="sng">
                      <a:noFill/>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Who is the target customer</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1081176"/>
                  </a:ext>
                </a:extLst>
              </a:tr>
              <a:tr h="370840">
                <a:tc>
                  <a:txBody>
                    <a:bodyPr/>
                    <a:lstStyle/>
                    <a:p>
                      <a:pPr algn="ctr"/>
                      <a:r>
                        <a:rPr lang="en-US" sz="900" b="1" dirty="0">
                          <a:solidFill>
                            <a:schemeClr val="accent1"/>
                          </a:solidFill>
                          <a:latin typeface="Montserrat" panose="00000500000000000000" pitchFamily="50" charset="0"/>
                        </a:rPr>
                        <a:t>#2</a:t>
                      </a:r>
                    </a:p>
                  </a:txBody>
                  <a:tcPr anchor="ctr">
                    <a:lnL w="12700" cmpd="sng">
                      <a:noFill/>
                    </a:lnL>
                    <a:lnR w="3175" cap="flat" cmpd="sng" algn="ctr">
                      <a:no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What is the major customer need</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6859744"/>
                  </a:ext>
                </a:extLst>
              </a:tr>
              <a:tr h="370840">
                <a:tc>
                  <a:txBody>
                    <a:bodyPr/>
                    <a:lstStyle/>
                    <a:p>
                      <a:pPr algn="ctr"/>
                      <a:r>
                        <a:rPr lang="en-US" sz="900" b="1" dirty="0">
                          <a:solidFill>
                            <a:schemeClr val="accent1"/>
                          </a:solidFill>
                          <a:latin typeface="Montserrat" panose="00000500000000000000" pitchFamily="50" charset="0"/>
                        </a:rPr>
                        <a:t>#3</a:t>
                      </a:r>
                    </a:p>
                  </a:txBody>
                  <a:tcPr anchor="ctr">
                    <a:lnL w="12700" cmpd="sng">
                      <a:noFill/>
                    </a:lnL>
                    <a:lnR w="3175" cap="flat" cmpd="sng" algn="ctr">
                      <a:no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Major customer demographics</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88667054"/>
                  </a:ext>
                </a:extLst>
              </a:tr>
            </a:tbl>
          </a:graphicData>
        </a:graphic>
      </p:graphicFrame>
      <p:sp>
        <p:nvSpPr>
          <p:cNvPr id="16" name="Rectangle: Top Corners Rounded 15">
            <a:extLst>
              <a:ext uri="{FF2B5EF4-FFF2-40B4-BE49-F238E27FC236}">
                <a16:creationId xmlns:a16="http://schemas.microsoft.com/office/drawing/2014/main" id="{3CA340A5-B4DA-468F-8AB1-628843BE17B9}"/>
              </a:ext>
            </a:extLst>
          </p:cNvPr>
          <p:cNvSpPr/>
          <p:nvPr/>
        </p:nvSpPr>
        <p:spPr>
          <a:xfrm rot="16200000">
            <a:off x="6210963" y="1944948"/>
            <a:ext cx="1112522" cy="393825"/>
          </a:xfrm>
          <a:prstGeom prst="round2SameRect">
            <a:avLst>
              <a:gd name="adj1" fmla="val 50000"/>
              <a:gd name="adj2" fmla="val 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Table 10">
            <a:extLst>
              <a:ext uri="{FF2B5EF4-FFF2-40B4-BE49-F238E27FC236}">
                <a16:creationId xmlns:a16="http://schemas.microsoft.com/office/drawing/2014/main" id="{FD9F175B-D666-48C9-A98B-6FDBE83AA1C9}"/>
              </a:ext>
            </a:extLst>
          </p:cNvPr>
          <p:cNvGraphicFramePr>
            <a:graphicFrameLocks noGrp="1"/>
          </p:cNvGraphicFramePr>
          <p:nvPr>
            <p:extLst>
              <p:ext uri="{D42A27DB-BD31-4B8C-83A1-F6EECF244321}">
                <p14:modId xmlns:p14="http://schemas.microsoft.com/office/powerpoint/2010/main" val="624139853"/>
              </p:ext>
            </p:extLst>
          </p:nvPr>
        </p:nvGraphicFramePr>
        <p:xfrm>
          <a:off x="6570311" y="1585601"/>
          <a:ext cx="4736319" cy="1112520"/>
        </p:xfrm>
        <a:graphic>
          <a:graphicData uri="http://schemas.openxmlformats.org/drawingml/2006/table">
            <a:tbl>
              <a:tblPr bandRow="1">
                <a:tableStyleId>{5C22544A-7EE6-4342-B048-85BDC9FD1C3A}</a:tableStyleId>
              </a:tblPr>
              <a:tblGrid>
                <a:gridCol w="395413">
                  <a:extLst>
                    <a:ext uri="{9D8B030D-6E8A-4147-A177-3AD203B41FA5}">
                      <a16:colId xmlns:a16="http://schemas.microsoft.com/office/drawing/2014/main" val="372064666"/>
                    </a:ext>
                  </a:extLst>
                </a:gridCol>
                <a:gridCol w="2170453">
                  <a:extLst>
                    <a:ext uri="{9D8B030D-6E8A-4147-A177-3AD203B41FA5}">
                      <a16:colId xmlns:a16="http://schemas.microsoft.com/office/drawing/2014/main" val="890583157"/>
                    </a:ext>
                  </a:extLst>
                </a:gridCol>
                <a:gridCol w="2170453">
                  <a:extLst>
                    <a:ext uri="{9D8B030D-6E8A-4147-A177-3AD203B41FA5}">
                      <a16:colId xmlns:a16="http://schemas.microsoft.com/office/drawing/2014/main" val="1958315055"/>
                    </a:ext>
                  </a:extLst>
                </a:gridCol>
              </a:tblGrid>
              <a:tr h="370840">
                <a:tc>
                  <a:txBody>
                    <a:bodyPr/>
                    <a:lstStyle/>
                    <a:p>
                      <a:pPr algn="ctr"/>
                      <a:r>
                        <a:rPr lang="en-US" sz="900" b="1" dirty="0">
                          <a:solidFill>
                            <a:schemeClr val="accent1"/>
                          </a:solidFill>
                          <a:latin typeface="Montserrat" panose="00000500000000000000" pitchFamily="50" charset="0"/>
                        </a:rPr>
                        <a:t>#4</a:t>
                      </a:r>
                    </a:p>
                  </a:txBody>
                  <a:tcPr anchor="ctr">
                    <a:lnL w="12700" cmpd="sng">
                      <a:noFill/>
                    </a:lnL>
                    <a:lnR w="3175" cap="flat" cmpd="sng" algn="ctr">
                      <a:noFill/>
                      <a:prstDash val="solid"/>
                      <a:round/>
                      <a:headEnd type="none" w="med" len="med"/>
                      <a:tailEnd type="none" w="med" len="med"/>
                    </a:lnR>
                    <a:lnT w="12700" cmpd="sng">
                      <a:noFill/>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Product / service name</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1081176"/>
                  </a:ext>
                </a:extLst>
              </a:tr>
              <a:tr h="370840">
                <a:tc>
                  <a:txBody>
                    <a:bodyPr/>
                    <a:lstStyle/>
                    <a:p>
                      <a:pPr algn="ctr"/>
                      <a:r>
                        <a:rPr lang="en-US" sz="900" b="1" dirty="0">
                          <a:solidFill>
                            <a:schemeClr val="accent1"/>
                          </a:solidFill>
                          <a:latin typeface="Montserrat" panose="00000500000000000000" pitchFamily="50" charset="0"/>
                        </a:rPr>
                        <a:t>#5</a:t>
                      </a:r>
                    </a:p>
                  </a:txBody>
                  <a:tcPr anchor="ctr">
                    <a:lnL w="12700" cmpd="sng">
                      <a:noFill/>
                    </a:lnL>
                    <a:lnR w="3175" cap="flat" cmpd="sng" algn="ctr">
                      <a:no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Major benefits</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6859744"/>
                  </a:ext>
                </a:extLst>
              </a:tr>
              <a:tr h="370840">
                <a:tc>
                  <a:txBody>
                    <a:bodyPr/>
                    <a:lstStyle/>
                    <a:p>
                      <a:pPr algn="ctr"/>
                      <a:r>
                        <a:rPr lang="en-US" sz="900" b="1" dirty="0">
                          <a:solidFill>
                            <a:schemeClr val="accent1"/>
                          </a:solidFill>
                          <a:latin typeface="Montserrat" panose="00000500000000000000" pitchFamily="50" charset="0"/>
                        </a:rPr>
                        <a:t>#6</a:t>
                      </a:r>
                    </a:p>
                  </a:txBody>
                  <a:tcPr anchor="ctr">
                    <a:lnL w="12700" cmpd="sng">
                      <a:noFill/>
                    </a:lnL>
                    <a:lnR w="3175" cap="flat" cmpd="sng" algn="ctr">
                      <a:no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Major differentiator</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88667054"/>
                  </a:ext>
                </a:extLst>
              </a:tr>
            </a:tbl>
          </a:graphicData>
        </a:graphic>
      </p:graphicFrame>
      <p:sp>
        <p:nvSpPr>
          <p:cNvPr id="18" name="Rectangle: Top Corners Rounded 17">
            <a:extLst>
              <a:ext uri="{FF2B5EF4-FFF2-40B4-BE49-F238E27FC236}">
                <a16:creationId xmlns:a16="http://schemas.microsoft.com/office/drawing/2014/main" id="{4F5B7C26-B784-4A62-B677-E0412DCD2B19}"/>
              </a:ext>
            </a:extLst>
          </p:cNvPr>
          <p:cNvSpPr/>
          <p:nvPr/>
        </p:nvSpPr>
        <p:spPr>
          <a:xfrm rot="16200000">
            <a:off x="1026098" y="3498457"/>
            <a:ext cx="741681" cy="393825"/>
          </a:xfrm>
          <a:prstGeom prst="round2SameRect">
            <a:avLst>
              <a:gd name="adj1" fmla="val 50000"/>
              <a:gd name="adj2" fmla="val 0"/>
            </a:avLst>
          </a:prstGeom>
          <a:gradFill flip="none" rotWithShape="1">
            <a:gsLst>
              <a:gs pos="100000">
                <a:schemeClr val="accent1">
                  <a:alpha val="25000"/>
                </a:schemeClr>
              </a:gs>
              <a:gs pos="0">
                <a:schemeClr val="accent3">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9" name="Table 10">
            <a:extLst>
              <a:ext uri="{FF2B5EF4-FFF2-40B4-BE49-F238E27FC236}">
                <a16:creationId xmlns:a16="http://schemas.microsoft.com/office/drawing/2014/main" id="{2533BB8E-081B-4F4F-BE21-0E6C9E289562}"/>
              </a:ext>
            </a:extLst>
          </p:cNvPr>
          <p:cNvGraphicFramePr>
            <a:graphicFrameLocks noGrp="1"/>
          </p:cNvGraphicFramePr>
          <p:nvPr>
            <p:extLst>
              <p:ext uri="{D42A27DB-BD31-4B8C-83A1-F6EECF244321}">
                <p14:modId xmlns:p14="http://schemas.microsoft.com/office/powerpoint/2010/main" val="4045712713"/>
              </p:ext>
            </p:extLst>
          </p:nvPr>
        </p:nvGraphicFramePr>
        <p:xfrm>
          <a:off x="1200025" y="3324530"/>
          <a:ext cx="10106605" cy="741680"/>
        </p:xfrm>
        <a:graphic>
          <a:graphicData uri="http://schemas.openxmlformats.org/drawingml/2006/table">
            <a:tbl>
              <a:tblPr bandRow="1">
                <a:tableStyleId>{5C22544A-7EE6-4342-B048-85BDC9FD1C3A}</a:tableStyleId>
              </a:tblPr>
              <a:tblGrid>
                <a:gridCol w="400175">
                  <a:extLst>
                    <a:ext uri="{9D8B030D-6E8A-4147-A177-3AD203B41FA5}">
                      <a16:colId xmlns:a16="http://schemas.microsoft.com/office/drawing/2014/main" val="372064666"/>
                    </a:ext>
                  </a:extLst>
                </a:gridCol>
                <a:gridCol w="4648200">
                  <a:extLst>
                    <a:ext uri="{9D8B030D-6E8A-4147-A177-3AD203B41FA5}">
                      <a16:colId xmlns:a16="http://schemas.microsoft.com/office/drawing/2014/main" val="890583157"/>
                    </a:ext>
                  </a:extLst>
                </a:gridCol>
                <a:gridCol w="5058230">
                  <a:extLst>
                    <a:ext uri="{9D8B030D-6E8A-4147-A177-3AD203B41FA5}">
                      <a16:colId xmlns:a16="http://schemas.microsoft.com/office/drawing/2014/main" val="1958315055"/>
                    </a:ext>
                  </a:extLst>
                </a:gridCol>
              </a:tblGrid>
              <a:tr h="370840">
                <a:tc>
                  <a:txBody>
                    <a:bodyPr/>
                    <a:lstStyle/>
                    <a:p>
                      <a:pPr algn="ctr"/>
                      <a:r>
                        <a:rPr lang="en-US" sz="900" b="1" dirty="0">
                          <a:solidFill>
                            <a:schemeClr val="accent1"/>
                          </a:solidFill>
                          <a:latin typeface="Montserrat" panose="00000500000000000000" pitchFamily="50" charset="0"/>
                        </a:rPr>
                        <a:t>#7</a:t>
                      </a:r>
                    </a:p>
                  </a:txBody>
                  <a:tcPr anchor="ctr">
                    <a:lnL w="12700" cmpd="sng">
                      <a:noFill/>
                    </a:lnL>
                    <a:lnR w="3175" cap="flat" cmpd="sng" algn="ctr">
                      <a:noFill/>
                      <a:prstDash val="solid"/>
                      <a:round/>
                      <a:headEnd type="none" w="med" len="med"/>
                      <a:tailEnd type="none" w="med" len="med"/>
                    </a:lnR>
                    <a:lnT w="12700" cmpd="sng">
                      <a:noFill/>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General product/service category</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1081176"/>
                  </a:ext>
                </a:extLst>
              </a:tr>
              <a:tr h="370840">
                <a:tc>
                  <a:txBody>
                    <a:bodyPr/>
                    <a:lstStyle/>
                    <a:p>
                      <a:pPr algn="ctr"/>
                      <a:r>
                        <a:rPr lang="en-US" sz="900" b="1" dirty="0">
                          <a:solidFill>
                            <a:schemeClr val="accent1"/>
                          </a:solidFill>
                          <a:latin typeface="Montserrat" panose="00000500000000000000" pitchFamily="50" charset="0"/>
                        </a:rPr>
                        <a:t>#8</a:t>
                      </a:r>
                    </a:p>
                  </a:txBody>
                  <a:tcPr anchor="ctr">
                    <a:lnL w="12700" cmpd="sng">
                      <a:noFill/>
                    </a:lnL>
                    <a:lnR w="3175" cap="flat" cmpd="sng" algn="ctr">
                      <a:no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900" dirty="0">
                          <a:latin typeface="Montserrat" panose="00000500000000000000" pitchFamily="50" charset="0"/>
                        </a:rPr>
                        <a:t>Typical competitors</a:t>
                      </a:r>
                    </a:p>
                  </a:txBody>
                  <a:tcPr anchor="ctr">
                    <a:lnL w="3175" cap="flat" cmpd="sng" algn="ctr">
                      <a:no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lang="en-US" sz="900" dirty="0">
                        <a:latin typeface="Montserrat" panose="00000500000000000000" pitchFamily="50" charset="0"/>
                      </a:endParaRPr>
                    </a:p>
                  </a:txBody>
                  <a:tcPr anchor="ctr">
                    <a:lnL w="3175" cap="flat" cmpd="sng" algn="ctr">
                      <a:solidFill>
                        <a:schemeClr val="tx2">
                          <a:lumMod val="40000"/>
                          <a:lumOff val="60000"/>
                        </a:schemeClr>
                      </a:solidFill>
                      <a:prstDash val="solid"/>
                      <a:round/>
                      <a:headEnd type="none" w="med" len="med"/>
                      <a:tailEnd type="none" w="med" len="med"/>
                    </a:lnL>
                    <a:lnR w="3175" cap="flat" cmpd="sng" algn="ctr">
                      <a:solidFill>
                        <a:schemeClr val="tx2">
                          <a:lumMod val="40000"/>
                          <a:lumOff val="60000"/>
                        </a:schemeClr>
                      </a:solidFill>
                      <a:prstDash val="solid"/>
                      <a:round/>
                      <a:headEnd type="none" w="med" len="med"/>
                      <a:tailEnd type="none" w="med" len="med"/>
                    </a:lnR>
                    <a:lnT w="3175" cap="flat" cmpd="sng" algn="ctr">
                      <a:solidFill>
                        <a:schemeClr val="tx2">
                          <a:lumMod val="40000"/>
                          <a:lumOff val="60000"/>
                        </a:schemeClr>
                      </a:solidFill>
                      <a:prstDash val="solid"/>
                      <a:round/>
                      <a:headEnd type="none" w="med" len="med"/>
                      <a:tailEnd type="none" w="med" len="med"/>
                    </a:lnT>
                    <a:lnB w="3175"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6859744"/>
                  </a:ext>
                </a:extLst>
              </a:tr>
            </a:tbl>
          </a:graphicData>
        </a:graphic>
      </p:graphicFrame>
      <p:sp>
        <p:nvSpPr>
          <p:cNvPr id="5" name="Rectangle: Rounded Corners 4">
            <a:extLst>
              <a:ext uri="{FF2B5EF4-FFF2-40B4-BE49-F238E27FC236}">
                <a16:creationId xmlns:a16="http://schemas.microsoft.com/office/drawing/2014/main" id="{28C354CF-7F75-4539-A0D7-DB434698EDE7}"/>
              </a:ext>
            </a:extLst>
          </p:cNvPr>
          <p:cNvSpPr/>
          <p:nvPr/>
        </p:nvSpPr>
        <p:spPr>
          <a:xfrm>
            <a:off x="1200026" y="4372042"/>
            <a:ext cx="10106604" cy="1906557"/>
          </a:xfrm>
          <a:prstGeom prst="roundRect">
            <a:avLst>
              <a:gd name="adj" fmla="val 14153"/>
            </a:avLst>
          </a:prstGeom>
          <a:solidFill>
            <a:schemeClr val="bg1"/>
          </a:solidFill>
          <a:ln>
            <a:gradFill>
              <a:gsLst>
                <a:gs pos="0">
                  <a:schemeClr val="accent2"/>
                </a:gs>
                <a:gs pos="100000">
                  <a:schemeClr val="accent1"/>
                </a:gs>
              </a:gsLst>
              <a:lin ang="5400000" scaled="1"/>
            </a:gradFill>
          </a:ln>
          <a:effectLst>
            <a:outerShdw blurRad="520700" algn="ctr" rotWithShape="0">
              <a:schemeClr val="accent2">
                <a:lumMod val="60000"/>
                <a:lumOff val="4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457200" rtlCol="0" anchor="ctr"/>
          <a:lstStyle/>
          <a:p>
            <a:pPr algn="ctr">
              <a:lnSpc>
                <a:spcPts val="2200"/>
              </a:lnSpc>
            </a:pPr>
            <a:r>
              <a:rPr lang="en-US" sz="1200" dirty="0">
                <a:solidFill>
                  <a:schemeClr val="tx1"/>
                </a:solidFill>
                <a:latin typeface="Montserrat" panose="00000500000000000000" pitchFamily="50" charset="0"/>
              </a:rPr>
              <a:t>We Help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#1, #3 </a:t>
            </a:r>
            <a:r>
              <a:rPr lang="en-US" sz="1200" dirty="0">
                <a:solidFill>
                  <a:schemeClr val="accent2"/>
                </a:solidFill>
                <a:latin typeface="Montserrat" panose="00000500000000000000" pitchFamily="50" charset="0"/>
              </a:rPr>
              <a:t>_________) </a:t>
            </a:r>
            <a:r>
              <a:rPr lang="en-US" sz="1200" dirty="0">
                <a:solidFill>
                  <a:schemeClr val="tx1"/>
                </a:solidFill>
                <a:latin typeface="Montserrat" panose="00000500000000000000" pitchFamily="50" charset="0"/>
              </a:rPr>
              <a:t>with their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#2</a:t>
            </a:r>
            <a:r>
              <a:rPr lang="en-US" sz="1200" dirty="0">
                <a:solidFill>
                  <a:schemeClr val="accent2"/>
                </a:solidFill>
                <a:latin typeface="Montserrat" panose="00000500000000000000" pitchFamily="50" charset="0"/>
              </a:rPr>
              <a:t> _________) </a:t>
            </a:r>
            <a:r>
              <a:rPr lang="en-US" sz="1200" dirty="0">
                <a:solidFill>
                  <a:schemeClr val="tx1"/>
                </a:solidFill>
                <a:latin typeface="Montserrat" panose="00000500000000000000" pitchFamily="50" charset="0"/>
              </a:rPr>
              <a:t>by using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#4</a:t>
            </a:r>
            <a:r>
              <a:rPr lang="en-US" sz="1200" dirty="0">
                <a:solidFill>
                  <a:schemeClr val="accent2"/>
                </a:solidFill>
                <a:latin typeface="Montserrat" panose="00000500000000000000" pitchFamily="50" charset="0"/>
              </a:rPr>
              <a:t> _________)</a:t>
            </a:r>
            <a:r>
              <a:rPr lang="en-US" sz="1200" dirty="0">
                <a:solidFill>
                  <a:schemeClr val="tx1"/>
                </a:solidFill>
                <a:latin typeface="Montserrat" panose="00000500000000000000" pitchFamily="50" charset="0"/>
              </a:rPr>
              <a:t>,</a:t>
            </a:r>
            <a:r>
              <a:rPr lang="en-US" sz="1200" dirty="0">
                <a:solidFill>
                  <a:schemeClr val="accent2"/>
                </a:solidFill>
                <a:latin typeface="Montserrat" panose="00000500000000000000" pitchFamily="50" charset="0"/>
              </a:rPr>
              <a:t> </a:t>
            </a:r>
            <a:r>
              <a:rPr lang="en-US" sz="1200" dirty="0">
                <a:solidFill>
                  <a:schemeClr val="tx1"/>
                </a:solidFill>
                <a:latin typeface="Montserrat" panose="00000500000000000000" pitchFamily="50" charset="0"/>
              </a:rPr>
              <a:t>Unlike</a:t>
            </a:r>
          </a:p>
          <a:p>
            <a:pPr algn="ctr">
              <a:lnSpc>
                <a:spcPts val="2200"/>
              </a:lnSpc>
            </a:pP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#8</a:t>
            </a:r>
            <a:r>
              <a:rPr lang="en-US" sz="1200" dirty="0">
                <a:solidFill>
                  <a:schemeClr val="accent2"/>
                </a:solidFill>
                <a:latin typeface="Montserrat" panose="00000500000000000000" pitchFamily="50" charset="0"/>
              </a:rPr>
              <a:t> _________) </a:t>
            </a:r>
            <a:r>
              <a:rPr lang="en-US" sz="1200" dirty="0">
                <a:solidFill>
                  <a:schemeClr val="tx1"/>
                </a:solidFill>
                <a:latin typeface="Montserrat" panose="00000500000000000000" pitchFamily="50" charset="0"/>
              </a:rPr>
              <a:t>who provide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#7</a:t>
            </a:r>
            <a:r>
              <a:rPr lang="en-US" sz="1200" dirty="0">
                <a:solidFill>
                  <a:schemeClr val="accent2"/>
                </a:solidFill>
                <a:latin typeface="Montserrat" panose="00000500000000000000" pitchFamily="50" charset="0"/>
              </a:rPr>
              <a:t> _________)</a:t>
            </a:r>
            <a:r>
              <a:rPr lang="en-US" sz="1200" dirty="0">
                <a:solidFill>
                  <a:schemeClr val="tx1"/>
                </a:solidFill>
                <a:latin typeface="Montserrat" panose="00000500000000000000" pitchFamily="50" charset="0"/>
              </a:rPr>
              <a:t>,  we help our customers by providing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#5</a:t>
            </a:r>
            <a:r>
              <a:rPr lang="en-US" sz="1200" dirty="0">
                <a:solidFill>
                  <a:schemeClr val="accent2"/>
                </a:solidFill>
                <a:latin typeface="Montserrat" panose="00000500000000000000" pitchFamily="50" charset="0"/>
              </a:rPr>
              <a:t> _________)</a:t>
            </a:r>
            <a:r>
              <a:rPr lang="en-US" sz="1200" dirty="0">
                <a:solidFill>
                  <a:schemeClr val="tx1"/>
                </a:solidFill>
                <a:latin typeface="Montserrat" panose="00000500000000000000" pitchFamily="50" charset="0"/>
              </a:rPr>
              <a:t>. </a:t>
            </a:r>
          </a:p>
          <a:p>
            <a:pPr algn="ctr">
              <a:lnSpc>
                <a:spcPts val="2200"/>
              </a:lnSpc>
            </a:pPr>
            <a:r>
              <a:rPr lang="en-US" sz="1200" dirty="0">
                <a:solidFill>
                  <a:schemeClr val="tx1"/>
                </a:solidFill>
                <a:latin typeface="Montserrat" panose="00000500000000000000" pitchFamily="50" charset="0"/>
              </a:rPr>
              <a:t>We are able to do that through </a:t>
            </a:r>
            <a:r>
              <a:rPr lang="en-US" sz="1200" dirty="0">
                <a:solidFill>
                  <a:schemeClr val="accent2"/>
                </a:solidFill>
                <a:latin typeface="Montserrat" panose="00000500000000000000" pitchFamily="50" charset="0"/>
              </a:rPr>
              <a:t>(_________ </a:t>
            </a:r>
            <a:r>
              <a:rPr lang="en-US" sz="1200" i="1" dirty="0">
                <a:solidFill>
                  <a:schemeClr val="accent2"/>
                </a:solidFill>
                <a:latin typeface="Montserrat" panose="00000500000000000000" pitchFamily="50" charset="0"/>
              </a:rPr>
              <a:t>#6</a:t>
            </a:r>
            <a:r>
              <a:rPr lang="en-US" sz="1200" dirty="0">
                <a:solidFill>
                  <a:schemeClr val="accent2"/>
                </a:solidFill>
                <a:latin typeface="Montserrat" panose="00000500000000000000" pitchFamily="50" charset="0"/>
              </a:rPr>
              <a:t> _________)</a:t>
            </a:r>
            <a:r>
              <a:rPr lang="en-US" sz="1200" dirty="0">
                <a:solidFill>
                  <a:schemeClr val="tx1"/>
                </a:solidFill>
                <a:latin typeface="Montserrat" panose="00000500000000000000" pitchFamily="50" charset="0"/>
              </a:rPr>
              <a:t>.</a:t>
            </a:r>
          </a:p>
        </p:txBody>
      </p:sp>
      <p:sp>
        <p:nvSpPr>
          <p:cNvPr id="14" name="TextBox 13">
            <a:extLst>
              <a:ext uri="{FF2B5EF4-FFF2-40B4-BE49-F238E27FC236}">
                <a16:creationId xmlns:a16="http://schemas.microsoft.com/office/drawing/2014/main" id="{8539B9CA-015F-433E-A05D-48BB38F3BFDC}"/>
              </a:ext>
            </a:extLst>
          </p:cNvPr>
          <p:cNvSpPr txBox="1"/>
          <p:nvPr/>
        </p:nvSpPr>
        <p:spPr>
          <a:xfrm>
            <a:off x="4477040" y="4602861"/>
            <a:ext cx="3552575" cy="323165"/>
          </a:xfrm>
          <a:prstGeom prst="rect">
            <a:avLst/>
          </a:prstGeom>
          <a:noFill/>
        </p:spPr>
        <p:txBody>
          <a:bodyPr wrap="none" rtlCol="0">
            <a:spAutoFit/>
          </a:bodyPr>
          <a:lstStyle/>
          <a:p>
            <a:pPr algn="ctr"/>
            <a:r>
              <a:rPr lang="en-US" sz="1500" b="1" dirty="0">
                <a:gradFill>
                  <a:gsLst>
                    <a:gs pos="100000">
                      <a:schemeClr val="accent1"/>
                    </a:gs>
                    <a:gs pos="0">
                      <a:schemeClr val="accent2"/>
                    </a:gs>
                  </a:gsLst>
                  <a:path path="circle">
                    <a:fillToRect r="100000" b="100000"/>
                  </a:path>
                </a:gradFill>
                <a:latin typeface="Montserrat" panose="00000500000000000000" pitchFamily="50" charset="0"/>
              </a:rPr>
              <a:t>Use answers to create sales pitch</a:t>
            </a:r>
          </a:p>
        </p:txBody>
      </p:sp>
      <p:sp>
        <p:nvSpPr>
          <p:cNvPr id="22" name="TextBox 21">
            <a:extLst>
              <a:ext uri="{FF2B5EF4-FFF2-40B4-BE49-F238E27FC236}">
                <a16:creationId xmlns:a16="http://schemas.microsoft.com/office/drawing/2014/main" id="{6466BF50-7E46-40B3-B55A-14853BCE0AD9}"/>
              </a:ext>
            </a:extLst>
          </p:cNvPr>
          <p:cNvSpPr txBox="1"/>
          <p:nvPr/>
        </p:nvSpPr>
        <p:spPr>
          <a:xfrm>
            <a:off x="1200025" y="1196132"/>
            <a:ext cx="1180131" cy="292388"/>
          </a:xfrm>
          <a:prstGeom prst="rect">
            <a:avLst/>
          </a:prstGeom>
          <a:noFill/>
        </p:spPr>
        <p:txBody>
          <a:bodyPr wrap="none" rtlCol="0">
            <a:spAutoFit/>
          </a:bodyPr>
          <a:lstStyle/>
          <a:p>
            <a:r>
              <a:rPr lang="en-US" sz="1300" b="1" dirty="0">
                <a:gradFill>
                  <a:gsLst>
                    <a:gs pos="100000">
                      <a:schemeClr val="accent1"/>
                    </a:gs>
                    <a:gs pos="0">
                      <a:schemeClr val="accent2"/>
                    </a:gs>
                  </a:gsLst>
                  <a:path path="circle">
                    <a:fillToRect r="100000" b="100000"/>
                  </a:path>
                </a:gradFill>
                <a:latin typeface="Montserrat" panose="00000500000000000000" pitchFamily="50" charset="0"/>
              </a:rPr>
              <a:t>CUSTOMER</a:t>
            </a:r>
          </a:p>
        </p:txBody>
      </p:sp>
      <p:sp>
        <p:nvSpPr>
          <p:cNvPr id="23" name="TextBox 22">
            <a:extLst>
              <a:ext uri="{FF2B5EF4-FFF2-40B4-BE49-F238E27FC236}">
                <a16:creationId xmlns:a16="http://schemas.microsoft.com/office/drawing/2014/main" id="{70875D10-F8B6-40CF-8001-8D08A083E5A6}"/>
              </a:ext>
            </a:extLst>
          </p:cNvPr>
          <p:cNvSpPr txBox="1"/>
          <p:nvPr/>
        </p:nvSpPr>
        <p:spPr>
          <a:xfrm>
            <a:off x="6570311" y="1196132"/>
            <a:ext cx="1882247" cy="292388"/>
          </a:xfrm>
          <a:prstGeom prst="rect">
            <a:avLst/>
          </a:prstGeom>
          <a:noFill/>
        </p:spPr>
        <p:txBody>
          <a:bodyPr wrap="none" rtlCol="0">
            <a:spAutoFit/>
          </a:bodyPr>
          <a:lstStyle/>
          <a:p>
            <a:r>
              <a:rPr lang="en-US" sz="1300" b="1" dirty="0">
                <a:gradFill>
                  <a:gsLst>
                    <a:gs pos="100000">
                      <a:schemeClr val="accent1"/>
                    </a:gs>
                    <a:gs pos="0">
                      <a:schemeClr val="accent2"/>
                    </a:gs>
                  </a:gsLst>
                  <a:path path="circle">
                    <a:fillToRect r="100000" b="100000"/>
                  </a:path>
                </a:gradFill>
                <a:latin typeface="Montserrat" panose="00000500000000000000" pitchFamily="50" charset="0"/>
              </a:rPr>
              <a:t>PRODUCT/SERVICE</a:t>
            </a:r>
          </a:p>
        </p:txBody>
      </p:sp>
      <p:sp>
        <p:nvSpPr>
          <p:cNvPr id="24" name="TextBox 23">
            <a:extLst>
              <a:ext uri="{FF2B5EF4-FFF2-40B4-BE49-F238E27FC236}">
                <a16:creationId xmlns:a16="http://schemas.microsoft.com/office/drawing/2014/main" id="{8BC78B17-A448-4F1E-9F80-F420406EF9DD}"/>
              </a:ext>
            </a:extLst>
          </p:cNvPr>
          <p:cNvSpPr txBox="1"/>
          <p:nvPr/>
        </p:nvSpPr>
        <p:spPr>
          <a:xfrm>
            <a:off x="1200025" y="2939284"/>
            <a:ext cx="931665" cy="292388"/>
          </a:xfrm>
          <a:prstGeom prst="rect">
            <a:avLst/>
          </a:prstGeom>
          <a:noFill/>
        </p:spPr>
        <p:txBody>
          <a:bodyPr wrap="none" rtlCol="0">
            <a:spAutoFit/>
          </a:bodyPr>
          <a:lstStyle/>
          <a:p>
            <a:r>
              <a:rPr lang="en-US" sz="1300" b="1" dirty="0">
                <a:gradFill>
                  <a:gsLst>
                    <a:gs pos="100000">
                      <a:schemeClr val="accent1"/>
                    </a:gs>
                    <a:gs pos="0">
                      <a:schemeClr val="accent2"/>
                    </a:gs>
                  </a:gsLst>
                  <a:path path="circle">
                    <a:fillToRect r="100000" b="100000"/>
                  </a:path>
                </a:gradFill>
                <a:latin typeface="Montserrat" panose="00000500000000000000" pitchFamily="50" charset="0"/>
              </a:rPr>
              <a:t>MARKET</a:t>
            </a:r>
          </a:p>
        </p:txBody>
      </p:sp>
    </p:spTree>
    <p:extLst>
      <p:ext uri="{BB962C8B-B14F-4D97-AF65-F5344CB8AC3E}">
        <p14:creationId xmlns:p14="http://schemas.microsoft.com/office/powerpoint/2010/main" val="233516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250" fill="hold"/>
                                        <p:tgtEl>
                                          <p:spTgt spid="12"/>
                                        </p:tgtEl>
                                        <p:attrNameLst>
                                          <p:attrName>ppt_w</p:attrName>
                                        </p:attrNameLst>
                                      </p:cBhvr>
                                      <p:tavLst>
                                        <p:tav tm="0">
                                          <p:val>
                                            <p:strVal val="#ppt_w*0.70"/>
                                          </p:val>
                                        </p:tav>
                                        <p:tav tm="100000">
                                          <p:val>
                                            <p:strVal val="#ppt_w"/>
                                          </p:val>
                                        </p:tav>
                                      </p:tavLst>
                                    </p:anim>
                                    <p:anim calcmode="lin" valueType="num">
                                      <p:cBhvr>
                                        <p:cTn id="8" dur="1250" fill="hold"/>
                                        <p:tgtEl>
                                          <p:spTgt spid="12"/>
                                        </p:tgtEl>
                                        <p:attrNameLst>
                                          <p:attrName>ppt_h</p:attrName>
                                        </p:attrNameLst>
                                      </p:cBhvr>
                                      <p:tavLst>
                                        <p:tav tm="0">
                                          <p:val>
                                            <p:strVal val="#ppt_h"/>
                                          </p:val>
                                        </p:tav>
                                        <p:tav tm="100000">
                                          <p:val>
                                            <p:strVal val="#ppt_h"/>
                                          </p:val>
                                        </p:tav>
                                      </p:tavLst>
                                    </p:anim>
                                    <p:animEffect transition="in" filter="fade">
                                      <p:cBhvr>
                                        <p:cTn id="9" dur="1250"/>
                                        <p:tgtEl>
                                          <p:spTgt spid="12"/>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250" fill="hold"/>
                                        <p:tgtEl>
                                          <p:spTgt spid="16"/>
                                        </p:tgtEl>
                                        <p:attrNameLst>
                                          <p:attrName>ppt_w</p:attrName>
                                        </p:attrNameLst>
                                      </p:cBhvr>
                                      <p:tavLst>
                                        <p:tav tm="0">
                                          <p:val>
                                            <p:strVal val="#ppt_w*0.70"/>
                                          </p:val>
                                        </p:tav>
                                        <p:tav tm="100000">
                                          <p:val>
                                            <p:strVal val="#ppt_w"/>
                                          </p:val>
                                        </p:tav>
                                      </p:tavLst>
                                    </p:anim>
                                    <p:anim calcmode="lin" valueType="num">
                                      <p:cBhvr>
                                        <p:cTn id="13" dur="1250" fill="hold"/>
                                        <p:tgtEl>
                                          <p:spTgt spid="16"/>
                                        </p:tgtEl>
                                        <p:attrNameLst>
                                          <p:attrName>ppt_h</p:attrName>
                                        </p:attrNameLst>
                                      </p:cBhvr>
                                      <p:tavLst>
                                        <p:tav tm="0">
                                          <p:val>
                                            <p:strVal val="#ppt_h"/>
                                          </p:val>
                                        </p:tav>
                                        <p:tav tm="100000">
                                          <p:val>
                                            <p:strVal val="#ppt_h"/>
                                          </p:val>
                                        </p:tav>
                                      </p:tavLst>
                                    </p:anim>
                                    <p:animEffect transition="in" filter="fade">
                                      <p:cBhvr>
                                        <p:cTn id="14" dur="1250"/>
                                        <p:tgtEl>
                                          <p:spTgt spid="16"/>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1250" fill="hold"/>
                                        <p:tgtEl>
                                          <p:spTgt spid="18"/>
                                        </p:tgtEl>
                                        <p:attrNameLst>
                                          <p:attrName>ppt_w</p:attrName>
                                        </p:attrNameLst>
                                      </p:cBhvr>
                                      <p:tavLst>
                                        <p:tav tm="0">
                                          <p:val>
                                            <p:strVal val="#ppt_w*0.70"/>
                                          </p:val>
                                        </p:tav>
                                        <p:tav tm="100000">
                                          <p:val>
                                            <p:strVal val="#ppt_w"/>
                                          </p:val>
                                        </p:tav>
                                      </p:tavLst>
                                    </p:anim>
                                    <p:anim calcmode="lin" valueType="num">
                                      <p:cBhvr>
                                        <p:cTn id="18" dur="1250" fill="hold"/>
                                        <p:tgtEl>
                                          <p:spTgt spid="18"/>
                                        </p:tgtEl>
                                        <p:attrNameLst>
                                          <p:attrName>ppt_h</p:attrName>
                                        </p:attrNameLst>
                                      </p:cBhvr>
                                      <p:tavLst>
                                        <p:tav tm="0">
                                          <p:val>
                                            <p:strVal val="#ppt_h"/>
                                          </p:val>
                                        </p:tav>
                                        <p:tav tm="100000">
                                          <p:val>
                                            <p:strVal val="#ppt_h"/>
                                          </p:val>
                                        </p:tav>
                                      </p:tavLst>
                                    </p:anim>
                                    <p:animEffect transition="in" filter="fade">
                                      <p:cBhvr>
                                        <p:cTn id="19" dur="1250"/>
                                        <p:tgtEl>
                                          <p:spTgt spid="18"/>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wipe(left)">
                                      <p:cBhvr>
                                        <p:cTn id="22" dur="1250"/>
                                        <p:tgtEl>
                                          <p:spTgt spid="22"/>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wipe(left)">
                                      <p:cBhvr>
                                        <p:cTn id="25" dur="1250"/>
                                        <p:tgtEl>
                                          <p:spTgt spid="23"/>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left)">
                                      <p:cBhvr>
                                        <p:cTn id="28" dur="1250"/>
                                        <p:tgtEl>
                                          <p:spTgt spid="24"/>
                                        </p:tgtEl>
                                      </p:cBhvr>
                                    </p:animEffect>
                                  </p:childTnLst>
                                </p:cTn>
                              </p:par>
                              <p:par>
                                <p:cTn id="29" presetID="22" presetClass="entr" presetSubtype="8" fill="hold" nodeType="withEffect">
                                  <p:stCondLst>
                                    <p:cond delay="75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1500"/>
                                        <p:tgtEl>
                                          <p:spTgt spid="10"/>
                                        </p:tgtEl>
                                      </p:cBhvr>
                                    </p:animEffect>
                                  </p:childTnLst>
                                </p:cTn>
                              </p:par>
                              <p:par>
                                <p:cTn id="32" presetID="22" presetClass="entr" presetSubtype="8" fill="hold" nodeType="withEffect">
                                  <p:stCondLst>
                                    <p:cond delay="750"/>
                                  </p:stCondLst>
                                  <p:childTnLst>
                                    <p:set>
                                      <p:cBhvr>
                                        <p:cTn id="33" dur="1" fill="hold">
                                          <p:stCondLst>
                                            <p:cond delay="0"/>
                                          </p:stCondLst>
                                        </p:cTn>
                                        <p:tgtEl>
                                          <p:spTgt spid="17"/>
                                        </p:tgtEl>
                                        <p:attrNameLst>
                                          <p:attrName>style.visibility</p:attrName>
                                        </p:attrNameLst>
                                      </p:cBhvr>
                                      <p:to>
                                        <p:strVal val="visible"/>
                                      </p:to>
                                    </p:set>
                                    <p:animEffect transition="in" filter="wipe(left)">
                                      <p:cBhvr>
                                        <p:cTn id="34" dur="1500"/>
                                        <p:tgtEl>
                                          <p:spTgt spid="17"/>
                                        </p:tgtEl>
                                      </p:cBhvr>
                                    </p:animEffect>
                                  </p:childTnLst>
                                </p:cTn>
                              </p:par>
                              <p:par>
                                <p:cTn id="35" presetID="22" presetClass="entr" presetSubtype="8" fill="hold" nodeType="withEffect">
                                  <p:stCondLst>
                                    <p:cond delay="750"/>
                                  </p:stCondLst>
                                  <p:childTnLst>
                                    <p:set>
                                      <p:cBhvr>
                                        <p:cTn id="36" dur="1" fill="hold">
                                          <p:stCondLst>
                                            <p:cond delay="0"/>
                                          </p:stCondLst>
                                        </p:cTn>
                                        <p:tgtEl>
                                          <p:spTgt spid="19"/>
                                        </p:tgtEl>
                                        <p:attrNameLst>
                                          <p:attrName>style.visibility</p:attrName>
                                        </p:attrNameLst>
                                      </p:cBhvr>
                                      <p:to>
                                        <p:strVal val="visible"/>
                                      </p:to>
                                    </p:set>
                                    <p:animEffect transition="in" filter="wipe(left)">
                                      <p:cBhvr>
                                        <p:cTn id="37" dur="1500"/>
                                        <p:tgtEl>
                                          <p:spTgt spid="19"/>
                                        </p:tgtEl>
                                      </p:cBhvr>
                                    </p:animEffect>
                                  </p:childTnLst>
                                </p:cTn>
                              </p:par>
                              <p:par>
                                <p:cTn id="38" presetID="55" presetClass="entr" presetSubtype="0" fill="hold" grpId="0" nodeType="withEffect">
                                  <p:stCondLst>
                                    <p:cond delay="2000"/>
                                  </p:stCondLst>
                                  <p:childTnLst>
                                    <p:set>
                                      <p:cBhvr>
                                        <p:cTn id="39" dur="1" fill="hold">
                                          <p:stCondLst>
                                            <p:cond delay="0"/>
                                          </p:stCondLst>
                                        </p:cTn>
                                        <p:tgtEl>
                                          <p:spTgt spid="5"/>
                                        </p:tgtEl>
                                        <p:attrNameLst>
                                          <p:attrName>style.visibility</p:attrName>
                                        </p:attrNameLst>
                                      </p:cBhvr>
                                      <p:to>
                                        <p:strVal val="visible"/>
                                      </p:to>
                                    </p:set>
                                    <p:anim calcmode="lin" valueType="num">
                                      <p:cBhvr>
                                        <p:cTn id="40" dur="1500" fill="hold"/>
                                        <p:tgtEl>
                                          <p:spTgt spid="5"/>
                                        </p:tgtEl>
                                        <p:attrNameLst>
                                          <p:attrName>ppt_w</p:attrName>
                                        </p:attrNameLst>
                                      </p:cBhvr>
                                      <p:tavLst>
                                        <p:tav tm="0">
                                          <p:val>
                                            <p:strVal val="#ppt_w*0.70"/>
                                          </p:val>
                                        </p:tav>
                                        <p:tav tm="100000">
                                          <p:val>
                                            <p:strVal val="#ppt_w"/>
                                          </p:val>
                                        </p:tav>
                                      </p:tavLst>
                                    </p:anim>
                                    <p:anim calcmode="lin" valueType="num">
                                      <p:cBhvr>
                                        <p:cTn id="41" dur="1500" fill="hold"/>
                                        <p:tgtEl>
                                          <p:spTgt spid="5"/>
                                        </p:tgtEl>
                                        <p:attrNameLst>
                                          <p:attrName>ppt_h</p:attrName>
                                        </p:attrNameLst>
                                      </p:cBhvr>
                                      <p:tavLst>
                                        <p:tav tm="0">
                                          <p:val>
                                            <p:strVal val="#ppt_h"/>
                                          </p:val>
                                        </p:tav>
                                        <p:tav tm="100000">
                                          <p:val>
                                            <p:strVal val="#ppt_h"/>
                                          </p:val>
                                        </p:tav>
                                      </p:tavLst>
                                    </p:anim>
                                    <p:animEffect transition="in" filter="fade">
                                      <p:cBhvr>
                                        <p:cTn id="42" dur="1500"/>
                                        <p:tgtEl>
                                          <p:spTgt spid="5"/>
                                        </p:tgtEl>
                                      </p:cBhvr>
                                    </p:animEffect>
                                  </p:childTnLst>
                                </p:cTn>
                              </p:par>
                              <p:par>
                                <p:cTn id="43" presetID="42" presetClass="path" presetSubtype="0" accel="50000" decel="50000" fill="hold" grpId="1" nodeType="withEffect">
                                  <p:stCondLst>
                                    <p:cond delay="2000"/>
                                  </p:stCondLst>
                                  <p:childTnLst>
                                    <p:animMotion origin="layout" path="M -6.25E-7 -0.03565 L -6.25E-7 2.96296E-6 " pathEditMode="relative" rAng="0" ptsTypes="AA">
                                      <p:cBhvr>
                                        <p:cTn id="44" dur="1500" fill="hold"/>
                                        <p:tgtEl>
                                          <p:spTgt spid="5"/>
                                        </p:tgtEl>
                                        <p:attrNameLst>
                                          <p:attrName>ppt_x</p:attrName>
                                          <p:attrName>ppt_y</p:attrName>
                                        </p:attrNameLst>
                                      </p:cBhvr>
                                      <p:rCtr x="0" y="2315"/>
                                    </p:animMotion>
                                  </p:childTnLst>
                                </p:cTn>
                              </p:par>
                              <p:par>
                                <p:cTn id="45" presetID="12" presetClass="entr" presetSubtype="1" fill="hold" grpId="0" nodeType="withEffect">
                                  <p:stCondLst>
                                    <p:cond delay="200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1500"/>
                                        <p:tgtEl>
                                          <p:spTgt spid="14"/>
                                        </p:tgtEl>
                                        <p:attrNameLst>
                                          <p:attrName>ppt_y</p:attrName>
                                        </p:attrNameLst>
                                      </p:cBhvr>
                                      <p:tavLst>
                                        <p:tav tm="0">
                                          <p:val>
                                            <p:strVal val="#ppt_y-#ppt_h*1.125000"/>
                                          </p:val>
                                        </p:tav>
                                        <p:tav tm="100000">
                                          <p:val>
                                            <p:strVal val="#ppt_y"/>
                                          </p:val>
                                        </p:tav>
                                      </p:tavLst>
                                    </p:anim>
                                    <p:animEffect transition="in" filter="wipe(down)">
                                      <p:cBhvr>
                                        <p:cTn id="48" dur="1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8" grpId="0" animBg="1"/>
      <p:bldP spid="5" grpId="0" animBg="1"/>
      <p:bldP spid="5" grpId="1" animBg="1"/>
      <p:bldP spid="14" grpId="0"/>
      <p:bldP spid="22" grpId="0"/>
      <p:bldP spid="23" grpId="0"/>
      <p:bldP spid="2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Top Corners Rounded 9">
            <a:extLst>
              <a:ext uri="{FF2B5EF4-FFF2-40B4-BE49-F238E27FC236}">
                <a16:creationId xmlns:a16="http://schemas.microsoft.com/office/drawing/2014/main" id="{28AA4B63-BAE1-433D-8ED3-D3107C76F4F0}"/>
              </a:ext>
            </a:extLst>
          </p:cNvPr>
          <p:cNvSpPr/>
          <p:nvPr/>
        </p:nvSpPr>
        <p:spPr>
          <a:xfrm rot="16200000">
            <a:off x="-349615" y="2738958"/>
            <a:ext cx="5092674" cy="1993389"/>
          </a:xfrm>
          <a:prstGeom prst="round2SameRect">
            <a:avLst>
              <a:gd name="adj1" fmla="val 13755"/>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391E5D77-8EBA-493C-8671-83FF48CB2133}"/>
              </a:ext>
            </a:extLst>
          </p:cNvPr>
          <p:cNvSpPr>
            <a:spLocks noGrp="1"/>
          </p:cNvSpPr>
          <p:nvPr>
            <p:ph type="sldNum" sz="quarter" idx="12"/>
          </p:nvPr>
        </p:nvSpPr>
        <p:spPr/>
        <p:txBody>
          <a:bodyPr/>
          <a:lstStyle/>
          <a:p>
            <a:fld id="{0994EF40-5A8D-EB43-8CF9-33945DB63878}" type="slidenum">
              <a:rPr lang="en-US" smtClean="0"/>
              <a:pPr/>
              <a:t>33</a:t>
            </a:fld>
            <a:endParaRPr lang="en-US" dirty="0"/>
          </a:p>
        </p:txBody>
      </p:sp>
      <p:sp>
        <p:nvSpPr>
          <p:cNvPr id="5" name="TextBox 4">
            <a:extLst>
              <a:ext uri="{FF2B5EF4-FFF2-40B4-BE49-F238E27FC236}">
                <a16:creationId xmlns:a16="http://schemas.microsoft.com/office/drawing/2014/main" id="{76B7BA51-864A-45EC-9F92-C5BA6727F0D1}"/>
              </a:ext>
            </a:extLst>
          </p:cNvPr>
          <p:cNvSpPr txBox="1"/>
          <p:nvPr/>
        </p:nvSpPr>
        <p:spPr>
          <a:xfrm rot="16200000">
            <a:off x="-900992" y="1394990"/>
            <a:ext cx="2449710"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Sales Team</a:t>
            </a:r>
          </a:p>
        </p:txBody>
      </p:sp>
      <p:grpSp>
        <p:nvGrpSpPr>
          <p:cNvPr id="6" name="Group 5">
            <a:extLst>
              <a:ext uri="{FF2B5EF4-FFF2-40B4-BE49-F238E27FC236}">
                <a16:creationId xmlns:a16="http://schemas.microsoft.com/office/drawing/2014/main" id="{2C8F0D15-B020-4564-8260-DD41BA85B52B}"/>
              </a:ext>
            </a:extLst>
          </p:cNvPr>
          <p:cNvGrpSpPr/>
          <p:nvPr/>
        </p:nvGrpSpPr>
        <p:grpSpPr>
          <a:xfrm>
            <a:off x="1200025" y="492165"/>
            <a:ext cx="3340980" cy="477054"/>
            <a:chOff x="1541632" y="336301"/>
            <a:chExt cx="3340980" cy="477054"/>
          </a:xfrm>
        </p:grpSpPr>
        <p:sp>
          <p:nvSpPr>
            <p:cNvPr id="7" name="Rectangle 6">
              <a:extLst>
                <a:ext uri="{FF2B5EF4-FFF2-40B4-BE49-F238E27FC236}">
                  <a16:creationId xmlns:a16="http://schemas.microsoft.com/office/drawing/2014/main" id="{F57B9AAE-268C-4A7E-8C65-CE198F21D8F5}"/>
                </a:ext>
              </a:extLst>
            </p:cNvPr>
            <p:cNvSpPr/>
            <p:nvPr/>
          </p:nvSpPr>
          <p:spPr>
            <a:xfrm>
              <a:off x="1541632" y="642133"/>
              <a:ext cx="3340979"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299D456-DC2B-4066-BAC6-D6969D98302E}"/>
                </a:ext>
              </a:extLst>
            </p:cNvPr>
            <p:cNvSpPr txBox="1"/>
            <p:nvPr/>
          </p:nvSpPr>
          <p:spPr>
            <a:xfrm>
              <a:off x="1541633" y="336301"/>
              <a:ext cx="3340979"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PIPELINE METRICS</a:t>
              </a:r>
            </a:p>
          </p:txBody>
        </p:sp>
      </p:grpSp>
      <p:sp>
        <p:nvSpPr>
          <p:cNvPr id="9" name="Rectangle: Rounded Corners 8">
            <a:extLst>
              <a:ext uri="{FF2B5EF4-FFF2-40B4-BE49-F238E27FC236}">
                <a16:creationId xmlns:a16="http://schemas.microsoft.com/office/drawing/2014/main" id="{9E5608DE-5B67-4934-B532-BC4F1E96F896}"/>
              </a:ext>
            </a:extLst>
          </p:cNvPr>
          <p:cNvSpPr/>
          <p:nvPr/>
        </p:nvSpPr>
        <p:spPr>
          <a:xfrm>
            <a:off x="7054850" y="1189316"/>
            <a:ext cx="3054350" cy="5092672"/>
          </a:xfrm>
          <a:prstGeom prst="roundRect">
            <a:avLst>
              <a:gd name="adj" fmla="val 7312"/>
            </a:avLst>
          </a:prstGeom>
          <a:gradFill flip="none" rotWithShape="1">
            <a:gsLst>
              <a:gs pos="0">
                <a:schemeClr val="accent4">
                  <a:alpha val="20000"/>
                </a:schemeClr>
              </a:gs>
              <a:gs pos="100000">
                <a:schemeClr val="accent1">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11" name="Rectangle: Top Corners Rounded 10">
            <a:extLst>
              <a:ext uri="{FF2B5EF4-FFF2-40B4-BE49-F238E27FC236}">
                <a16:creationId xmlns:a16="http://schemas.microsoft.com/office/drawing/2014/main" id="{79982F2C-7E09-46FC-B62A-F226B93F59A5}"/>
              </a:ext>
            </a:extLst>
          </p:cNvPr>
          <p:cNvSpPr/>
          <p:nvPr/>
        </p:nvSpPr>
        <p:spPr>
          <a:xfrm rot="5400000">
            <a:off x="6799276" y="2972064"/>
            <a:ext cx="5092672" cy="1527175"/>
          </a:xfrm>
          <a:prstGeom prst="round2SameRect">
            <a:avLst>
              <a:gd name="adj1" fmla="val 15004"/>
              <a:gd name="adj2" fmla="val 0"/>
            </a:avLst>
          </a:prstGeom>
          <a:gradFill flip="none" rotWithShape="1">
            <a:gsLst>
              <a:gs pos="0">
                <a:schemeClr val="accent4">
                  <a:alpha val="20000"/>
                </a:schemeClr>
              </a:gs>
              <a:gs pos="100000">
                <a:schemeClr val="accent1">
                  <a:alpha val="2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graphicFrame>
        <p:nvGraphicFramePr>
          <p:cNvPr id="4" name="Table 3">
            <a:extLst>
              <a:ext uri="{FF2B5EF4-FFF2-40B4-BE49-F238E27FC236}">
                <a16:creationId xmlns:a16="http://schemas.microsoft.com/office/drawing/2014/main" id="{6A01BEB6-9D91-4F7A-AFA3-08BFB6B18302}"/>
              </a:ext>
            </a:extLst>
          </p:cNvPr>
          <p:cNvGraphicFramePr>
            <a:graphicFrameLocks noGrp="1"/>
          </p:cNvGraphicFramePr>
          <p:nvPr>
            <p:extLst>
              <p:ext uri="{D42A27DB-BD31-4B8C-83A1-F6EECF244321}">
                <p14:modId xmlns:p14="http://schemas.microsoft.com/office/powerpoint/2010/main" val="1676505928"/>
              </p:ext>
            </p:extLst>
          </p:nvPr>
        </p:nvGraphicFramePr>
        <p:xfrm>
          <a:off x="1200025" y="1189316"/>
          <a:ext cx="10440431" cy="5092672"/>
        </p:xfrm>
        <a:graphic>
          <a:graphicData uri="http://schemas.openxmlformats.org/drawingml/2006/table">
            <a:tbl>
              <a:tblPr/>
              <a:tblGrid>
                <a:gridCol w="1981325">
                  <a:extLst>
                    <a:ext uri="{9D8B030D-6E8A-4147-A177-3AD203B41FA5}">
                      <a16:colId xmlns:a16="http://schemas.microsoft.com/office/drawing/2014/main" val="59734648"/>
                    </a:ext>
                  </a:extLst>
                </a:gridCol>
                <a:gridCol w="3868674">
                  <a:extLst>
                    <a:ext uri="{9D8B030D-6E8A-4147-A177-3AD203B41FA5}">
                      <a16:colId xmlns:a16="http://schemas.microsoft.com/office/drawing/2014/main" val="3914277213"/>
                    </a:ext>
                  </a:extLst>
                </a:gridCol>
                <a:gridCol w="1530144">
                  <a:extLst>
                    <a:ext uri="{9D8B030D-6E8A-4147-A177-3AD203B41FA5}">
                      <a16:colId xmlns:a16="http://schemas.microsoft.com/office/drawing/2014/main" val="3410570219"/>
                    </a:ext>
                  </a:extLst>
                </a:gridCol>
                <a:gridCol w="1530144">
                  <a:extLst>
                    <a:ext uri="{9D8B030D-6E8A-4147-A177-3AD203B41FA5}">
                      <a16:colId xmlns:a16="http://schemas.microsoft.com/office/drawing/2014/main" val="3273974645"/>
                    </a:ext>
                  </a:extLst>
                </a:gridCol>
                <a:gridCol w="1530144">
                  <a:extLst>
                    <a:ext uri="{9D8B030D-6E8A-4147-A177-3AD203B41FA5}">
                      <a16:colId xmlns:a16="http://schemas.microsoft.com/office/drawing/2014/main" val="86547597"/>
                    </a:ext>
                  </a:extLst>
                </a:gridCol>
              </a:tblGrid>
              <a:tr h="636584">
                <a:tc>
                  <a:txBody>
                    <a:bodyPr/>
                    <a:lstStyle/>
                    <a:p>
                      <a:pPr fontAlgn="t">
                        <a:lnSpc>
                          <a:spcPts val="1700"/>
                        </a:lnSpc>
                      </a:pPr>
                      <a:endParaRPr lang="en-US" sz="1100" dirty="0">
                        <a:effectLst/>
                        <a:latin typeface="Montserrat" panose="00000500000000000000" pitchFamily="50" charset="0"/>
                      </a:endParaRP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r>
                        <a:rPr lang="en-US" sz="1100" b="1" dirty="0">
                          <a:effectLst/>
                          <a:latin typeface="Montserrat" panose="00000500000000000000" pitchFamily="50" charset="0"/>
                        </a:rPr>
                        <a:t>Description</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effectLst/>
                          <a:latin typeface="Montserrat" panose="00000500000000000000" pitchFamily="50" charset="0"/>
                        </a:rPr>
                        <a:t>Target</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effectLst/>
                          <a:latin typeface="Montserrat" panose="00000500000000000000" pitchFamily="50" charset="0"/>
                        </a:rPr>
                        <a:t>Actual</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effectLst/>
                          <a:latin typeface="Montserrat" panose="00000500000000000000" pitchFamily="50" charset="0"/>
                        </a:rPr>
                        <a:t>Status</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9525" cap="flat" cmpd="sng" algn="ctr">
                      <a:no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75069348"/>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New Opportunities Gained</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New leads and prospects enter your pipeline in a set of period</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350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400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flip="none" rotWithShape="1">
                            <a:gsLst>
                              <a:gs pos="0">
                                <a:schemeClr val="accent3"/>
                              </a:gs>
                              <a:gs pos="100000">
                                <a:schemeClr val="accent1"/>
                              </a:gs>
                            </a:gsLst>
                            <a:path path="circle">
                              <a:fillToRect r="100000" b="100000"/>
                            </a:path>
                            <a:tileRect l="-100000" t="-100000"/>
                          </a:gradFill>
                          <a:effectLst/>
                          <a:latin typeface="Montserrat" panose="00000500000000000000" pitchFamily="50" charset="0"/>
                        </a:rPr>
                        <a:t>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29363941"/>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Leads Qualified</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This offers insight into the quality of your outreach efforts</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175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flip="none" rotWithShape="1">
                            <a:gsLst>
                              <a:gs pos="0">
                                <a:schemeClr val="accent3"/>
                              </a:gs>
                              <a:gs pos="100000">
                                <a:schemeClr val="accent1"/>
                              </a:gs>
                            </a:gsLst>
                            <a:path path="circle">
                              <a:fillToRect r="100000" b="100000"/>
                            </a:path>
                            <a:tileRect l="-100000" t="-100000"/>
                          </a:gradFill>
                          <a:effectLst/>
                          <a:latin typeface="Montserrat" panose="00000500000000000000" pitchFamily="50" charset="0"/>
                        </a:rPr>
                        <a:t>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59627194"/>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Win Rate</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This outlining the number or percentage of wins achieved based on the opportunities gained</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20%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18%</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a:gsLst>
                              <a:gs pos="0">
                                <a:schemeClr val="tx2">
                                  <a:lumMod val="40000"/>
                                  <a:lumOff val="60000"/>
                                </a:schemeClr>
                              </a:gs>
                              <a:gs pos="100000">
                                <a:schemeClr val="tx2">
                                  <a:lumMod val="60000"/>
                                  <a:lumOff val="40000"/>
                                </a:schemeClr>
                              </a:gs>
                            </a:gsLst>
                            <a:path path="circle">
                              <a:fillToRect r="100000" b="100000"/>
                            </a:path>
                          </a:gradFill>
                          <a:effectLst/>
                          <a:latin typeface="Montserrat" panose="00000500000000000000" pitchFamily="50" charset="0"/>
                        </a:rPr>
                        <a:t>Not 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8959880"/>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Conversions</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It shows the conversion of opportunities to successful deal</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a:gsLst>
                              <a:gs pos="0">
                                <a:schemeClr val="accent3"/>
                              </a:gs>
                              <a:gs pos="100000">
                                <a:schemeClr val="accent1"/>
                              </a:gs>
                            </a:gsLst>
                            <a:path path="circle">
                              <a:fillToRect r="100000" b="100000"/>
                            </a:path>
                          </a:gradFill>
                          <a:effectLst/>
                          <a:latin typeface="Montserrat" panose="00000500000000000000" pitchFamily="50" charset="0"/>
                        </a:rPr>
                        <a:t>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45693541"/>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Average Order Value</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This offers insight into the quality of your outreach efforts</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175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flip="none" rotWithShape="1">
                            <a:gsLst>
                              <a:gs pos="0">
                                <a:schemeClr val="accent3"/>
                              </a:gs>
                              <a:gs pos="100000">
                                <a:schemeClr val="accent1"/>
                              </a:gs>
                            </a:gsLst>
                            <a:path path="circle">
                              <a:fillToRect r="100000" b="100000"/>
                            </a:path>
                            <a:tileRect l="-100000" t="-100000"/>
                          </a:gradFill>
                          <a:effectLst/>
                          <a:latin typeface="Montserrat" panose="00000500000000000000" pitchFamily="50" charset="0"/>
                        </a:rPr>
                        <a:t>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34631676"/>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Sales Cycle Length</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This outlining the number or percentage of wins achieved based on the opportunities gained</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20%</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18%</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a:gsLst>
                              <a:gs pos="0">
                                <a:schemeClr val="tx2">
                                  <a:lumMod val="40000"/>
                                  <a:lumOff val="60000"/>
                                </a:schemeClr>
                              </a:gs>
                              <a:gs pos="100000">
                                <a:schemeClr val="tx2">
                                  <a:lumMod val="60000"/>
                                  <a:lumOff val="40000"/>
                                </a:schemeClr>
                              </a:gs>
                            </a:gsLst>
                            <a:path path="circle">
                              <a:fillToRect r="100000" b="100000"/>
                            </a:path>
                          </a:gradFill>
                          <a:effectLst/>
                          <a:latin typeface="Montserrat" panose="00000500000000000000" pitchFamily="50" charset="0"/>
                        </a:rPr>
                        <a:t>Not 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2119978"/>
                  </a:ext>
                </a:extLst>
              </a:tr>
              <a:tr h="636584">
                <a:tc>
                  <a:txBody>
                    <a:bodyPr/>
                    <a:lstStyle/>
                    <a:p>
                      <a:pPr fontAlgn="t">
                        <a:lnSpc>
                          <a:spcPts val="1700"/>
                        </a:lnSpc>
                      </a:pPr>
                      <a:r>
                        <a:rPr lang="en-US" sz="1100" b="1" dirty="0">
                          <a:solidFill>
                            <a:schemeClr val="tx2"/>
                          </a:solidFill>
                          <a:effectLst/>
                          <a:latin typeface="Montserrat" panose="00000500000000000000" pitchFamily="50" charset="0"/>
                        </a:rPr>
                        <a:t>Sales Velocity</a:t>
                      </a:r>
                    </a:p>
                  </a:txBody>
                  <a:tcPr marL="182880" marT="0"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fontAlgn="t">
                        <a:lnSpc>
                          <a:spcPts val="1500"/>
                        </a:lnSpc>
                      </a:pPr>
                      <a:r>
                        <a:rPr lang="en-US" sz="1000" dirty="0">
                          <a:solidFill>
                            <a:schemeClr val="bg1">
                              <a:lumMod val="50000"/>
                            </a:schemeClr>
                          </a:solidFill>
                          <a:effectLst/>
                          <a:latin typeface="Montserrat" panose="00000500000000000000" pitchFamily="50" charset="0"/>
                        </a:rPr>
                        <a:t>It shows the conversion of opportunities to successful deal</a:t>
                      </a:r>
                    </a:p>
                  </a:txBody>
                  <a:tcPr marL="182880" marR="182880"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300" b="0" dirty="0">
                          <a:effectLst/>
                          <a:latin typeface="Montserrat" panose="00000500000000000000" pitchFamily="50" charset="0"/>
                        </a:rPr>
                        <a:t>15%</a:t>
                      </a:r>
                    </a:p>
                  </a:txBody>
                  <a:tcPr marT="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t"/>
                      <a:r>
                        <a:rPr lang="en-US" sz="1100" b="1" dirty="0">
                          <a:gradFill>
                            <a:gsLst>
                              <a:gs pos="0">
                                <a:schemeClr val="accent3"/>
                              </a:gs>
                              <a:gs pos="100000">
                                <a:schemeClr val="accent1"/>
                              </a:gs>
                            </a:gsLst>
                            <a:path path="circle">
                              <a:fillToRect r="100000" b="100000"/>
                            </a:path>
                          </a:gradFill>
                          <a:effectLst/>
                          <a:latin typeface="Montserrat" panose="00000500000000000000" pitchFamily="50" charset="0"/>
                        </a:rPr>
                        <a:t>Achieved</a:t>
                      </a:r>
                    </a:p>
                  </a:txBody>
                  <a:tcPr marT="0" anchor="ctr">
                    <a:lnL w="12700" cap="flat" cmpd="sng" algn="ctr">
                      <a:noFill/>
                      <a:prstDash val="solid"/>
                      <a:round/>
                      <a:headEnd type="none" w="med" len="med"/>
                      <a:tailEnd type="none" w="med" len="med"/>
                    </a:lnL>
                    <a:lnR w="3175" cap="flat" cmpd="sng" algn="ctr">
                      <a:no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6023526"/>
                  </a:ext>
                </a:extLst>
              </a:tr>
            </a:tbl>
          </a:graphicData>
        </a:graphic>
      </p:graphicFrame>
      <p:cxnSp>
        <p:nvCxnSpPr>
          <p:cNvPr id="2" name="Straight Connector 1">
            <a:extLst>
              <a:ext uri="{FF2B5EF4-FFF2-40B4-BE49-F238E27FC236}">
                <a16:creationId xmlns:a16="http://schemas.microsoft.com/office/drawing/2014/main" id="{3D832794-327F-197D-C26B-C3F8255F1879}"/>
              </a:ext>
            </a:extLst>
          </p:cNvPr>
          <p:cNvCxnSpPr>
            <a:cxnSpLocks/>
          </p:cNvCxnSpPr>
          <p:nvPr/>
        </p:nvCxnSpPr>
        <p:spPr>
          <a:xfrm>
            <a:off x="2936546" y="1189315"/>
            <a:ext cx="0" cy="5101140"/>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8543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ackground pattern&#10;&#10;Description automatically generated">
            <a:extLst>
              <a:ext uri="{FF2B5EF4-FFF2-40B4-BE49-F238E27FC236}">
                <a16:creationId xmlns:a16="http://schemas.microsoft.com/office/drawing/2014/main" id="{DE97A23E-D5AC-B05C-353C-148E00CF01DC}"/>
              </a:ext>
            </a:extLst>
          </p:cNvPr>
          <p:cNvPicPr>
            <a:picLocks noChangeAspect="1"/>
          </p:cNvPicPr>
          <p:nvPr/>
        </p:nvPicPr>
        <p:blipFill>
          <a:blip r:embed="rId2">
            <a:duotone>
              <a:schemeClr val="bg2">
                <a:shade val="45000"/>
                <a:satMod val="135000"/>
              </a:schemeClr>
              <a:prstClr val="white"/>
            </a:duotone>
            <a:alphaModFix amt="83000"/>
          </a:blip>
          <a:stretch>
            <a:fillRect/>
          </a:stretch>
        </p:blipFill>
        <p:spPr>
          <a:xfrm rot="16200000">
            <a:off x="2992464" y="-2341538"/>
            <a:ext cx="6858001" cy="11541073"/>
          </a:xfrm>
          <a:prstGeom prst="rect">
            <a:avLst/>
          </a:prstGeom>
        </p:spPr>
      </p:pic>
      <p:sp>
        <p:nvSpPr>
          <p:cNvPr id="36" name="Rectangle: Rounded Corners 35">
            <a:extLst>
              <a:ext uri="{FF2B5EF4-FFF2-40B4-BE49-F238E27FC236}">
                <a16:creationId xmlns:a16="http://schemas.microsoft.com/office/drawing/2014/main" id="{D61D0035-8582-4948-8DBB-AA63C5F7F32C}"/>
              </a:ext>
            </a:extLst>
          </p:cNvPr>
          <p:cNvSpPr/>
          <p:nvPr/>
        </p:nvSpPr>
        <p:spPr>
          <a:xfrm>
            <a:off x="1230670" y="1845166"/>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Rounded Corners 39">
            <a:extLst>
              <a:ext uri="{FF2B5EF4-FFF2-40B4-BE49-F238E27FC236}">
                <a16:creationId xmlns:a16="http://schemas.microsoft.com/office/drawing/2014/main" id="{723CB18C-175A-4529-A85B-1F9D991DB690}"/>
              </a:ext>
            </a:extLst>
          </p:cNvPr>
          <p:cNvSpPr/>
          <p:nvPr/>
        </p:nvSpPr>
        <p:spPr>
          <a:xfrm>
            <a:off x="3896217" y="1845166"/>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1624DEAE-D74B-48A4-8081-DD8D7C1950F8}"/>
              </a:ext>
            </a:extLst>
          </p:cNvPr>
          <p:cNvSpPr/>
          <p:nvPr/>
        </p:nvSpPr>
        <p:spPr>
          <a:xfrm>
            <a:off x="6561764" y="1845166"/>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Rounded Corners 45">
            <a:extLst>
              <a:ext uri="{FF2B5EF4-FFF2-40B4-BE49-F238E27FC236}">
                <a16:creationId xmlns:a16="http://schemas.microsoft.com/office/drawing/2014/main" id="{99DF2052-697B-4466-830B-F76946A97F21}"/>
              </a:ext>
            </a:extLst>
          </p:cNvPr>
          <p:cNvSpPr/>
          <p:nvPr/>
        </p:nvSpPr>
        <p:spPr>
          <a:xfrm>
            <a:off x="9227311" y="1845166"/>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F88A073C-B985-43AA-817E-0A13D74C8C15}"/>
              </a:ext>
            </a:extLst>
          </p:cNvPr>
          <p:cNvSpPr/>
          <p:nvPr/>
        </p:nvSpPr>
        <p:spPr>
          <a:xfrm>
            <a:off x="1230670" y="4056511"/>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Rounded Corners 51">
            <a:extLst>
              <a:ext uri="{FF2B5EF4-FFF2-40B4-BE49-F238E27FC236}">
                <a16:creationId xmlns:a16="http://schemas.microsoft.com/office/drawing/2014/main" id="{CCD473B6-E98F-4B5D-B62F-4D208FD5CC11}"/>
              </a:ext>
            </a:extLst>
          </p:cNvPr>
          <p:cNvSpPr/>
          <p:nvPr/>
        </p:nvSpPr>
        <p:spPr>
          <a:xfrm>
            <a:off x="3896217" y="4056511"/>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FA774D51-91FA-492C-A093-B853C995E33E}"/>
              </a:ext>
            </a:extLst>
          </p:cNvPr>
          <p:cNvSpPr/>
          <p:nvPr/>
        </p:nvSpPr>
        <p:spPr>
          <a:xfrm>
            <a:off x="6561764" y="4056511"/>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Rounded Corners 57">
            <a:extLst>
              <a:ext uri="{FF2B5EF4-FFF2-40B4-BE49-F238E27FC236}">
                <a16:creationId xmlns:a16="http://schemas.microsoft.com/office/drawing/2014/main" id="{8155E0A7-FD8B-43FD-BAEC-13BB525AE168}"/>
              </a:ext>
            </a:extLst>
          </p:cNvPr>
          <p:cNvSpPr/>
          <p:nvPr/>
        </p:nvSpPr>
        <p:spPr>
          <a:xfrm>
            <a:off x="9227311" y="4056511"/>
            <a:ext cx="2368852" cy="1705610"/>
          </a:xfrm>
          <a:prstGeom prst="roundRect">
            <a:avLst>
              <a:gd name="adj" fmla="val 50000"/>
            </a:avLst>
          </a:prstGeom>
          <a:solidFill>
            <a:schemeClr val="bg1"/>
          </a:solidFill>
          <a:ln>
            <a:noFill/>
          </a:ln>
          <a:effectLst>
            <a:outerShdw blurRad="266700" dist="152400" dir="16200000" sx="93000" sy="93000" rotWithShape="0">
              <a:schemeClr val="accent1">
                <a:lumMod val="50000"/>
                <a:alpha val="7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Shape 70">
            <a:extLst>
              <a:ext uri="{FF2B5EF4-FFF2-40B4-BE49-F238E27FC236}">
                <a16:creationId xmlns:a16="http://schemas.microsoft.com/office/drawing/2014/main" id="{6FF88F23-091E-40F3-8CB5-1A3668FF2601}"/>
              </a:ext>
            </a:extLst>
          </p:cNvPr>
          <p:cNvSpPr/>
          <p:nvPr/>
        </p:nvSpPr>
        <p:spPr>
          <a:xfrm>
            <a:off x="7297350" y="4402126"/>
            <a:ext cx="830094" cy="679639"/>
          </a:xfrm>
          <a:custGeom>
            <a:avLst/>
            <a:gdLst>
              <a:gd name="connsiteX0" fmla="*/ 160105 w 1263419"/>
              <a:gd name="connsiteY0" fmla="*/ 315670 h 1034424"/>
              <a:gd name="connsiteX1" fmla="*/ 171080 w 1263419"/>
              <a:gd name="connsiteY1" fmla="*/ 330317 h 1034424"/>
              <a:gd name="connsiteX2" fmla="*/ 297699 w 1263419"/>
              <a:gd name="connsiteY2" fmla="*/ 457015 h 1034424"/>
              <a:gd name="connsiteX3" fmla="*/ 315308 w 1263419"/>
              <a:gd name="connsiteY3" fmla="*/ 507354 h 1034424"/>
              <a:gd name="connsiteX4" fmla="*/ 244833 w 1263419"/>
              <a:gd name="connsiteY4" fmla="*/ 534636 h 1034424"/>
              <a:gd name="connsiteX5" fmla="*/ 228092 w 1263419"/>
              <a:gd name="connsiteY5" fmla="*/ 520146 h 1034424"/>
              <a:gd name="connsiteX6" fmla="*/ 22905 w 1263419"/>
              <a:gd name="connsiteY6" fmla="*/ 315038 h 1034424"/>
              <a:gd name="connsiteX7" fmla="*/ 23379 w 1263419"/>
              <a:gd name="connsiteY7" fmla="*/ 227309 h 1034424"/>
              <a:gd name="connsiteX8" fmla="*/ 231646 w 1263419"/>
              <a:gd name="connsiteY8" fmla="*/ 18964 h 1034424"/>
              <a:gd name="connsiteX9" fmla="*/ 277721 w 1263419"/>
              <a:gd name="connsiteY9" fmla="*/ 762 h 1034424"/>
              <a:gd name="connsiteX10" fmla="*/ 314281 w 1263419"/>
              <a:gd name="connsiteY10" fmla="*/ 31716 h 1034424"/>
              <a:gd name="connsiteX11" fmla="*/ 302002 w 1263419"/>
              <a:gd name="connsiteY11" fmla="*/ 80476 h 1034424"/>
              <a:gd name="connsiteX12" fmla="*/ 173370 w 1263419"/>
              <a:gd name="connsiteY12" fmla="*/ 209345 h 1034424"/>
              <a:gd name="connsiteX13" fmla="*/ 164527 w 1263419"/>
              <a:gd name="connsiteY13" fmla="*/ 220716 h 1034424"/>
              <a:gd name="connsiteX14" fmla="*/ 181899 w 1263419"/>
              <a:gd name="connsiteY14" fmla="*/ 222335 h 1034424"/>
              <a:gd name="connsiteX15" fmla="*/ 842114 w 1263419"/>
              <a:gd name="connsiteY15" fmla="*/ 222216 h 1034424"/>
              <a:gd name="connsiteX16" fmla="*/ 1113315 w 1263419"/>
              <a:gd name="connsiteY16" fmla="*/ 311366 h 1034424"/>
              <a:gd name="connsiteX17" fmla="*/ 1265439 w 1263419"/>
              <a:gd name="connsiteY17" fmla="*/ 604361 h 1034424"/>
              <a:gd name="connsiteX18" fmla="*/ 973786 w 1263419"/>
              <a:gd name="connsiteY18" fmla="*/ 1018486 h 1034424"/>
              <a:gd name="connsiteX19" fmla="*/ 868844 w 1263419"/>
              <a:gd name="connsiteY19" fmla="*/ 1034516 h 1034424"/>
              <a:gd name="connsiteX20" fmla="*/ 53227 w 1263419"/>
              <a:gd name="connsiteY20" fmla="*/ 1034753 h 1034424"/>
              <a:gd name="connsiteX21" fmla="*/ 1111 w 1263419"/>
              <a:gd name="connsiteY21" fmla="*/ 992744 h 1034424"/>
              <a:gd name="connsiteX22" fmla="*/ 34592 w 1263419"/>
              <a:gd name="connsiteY22" fmla="*/ 943076 h 1034424"/>
              <a:gd name="connsiteX23" fmla="*/ 58123 w 1263419"/>
              <a:gd name="connsiteY23" fmla="*/ 941378 h 1034424"/>
              <a:gd name="connsiteX24" fmla="*/ 858934 w 1263419"/>
              <a:gd name="connsiteY24" fmla="*/ 941299 h 1034424"/>
              <a:gd name="connsiteX25" fmla="*/ 1167405 w 1263419"/>
              <a:gd name="connsiteY25" fmla="*/ 689010 h 1034424"/>
              <a:gd name="connsiteX26" fmla="*/ 911760 w 1263419"/>
              <a:gd name="connsiteY26" fmla="*/ 320802 h 1034424"/>
              <a:gd name="connsiteX27" fmla="*/ 846931 w 1263419"/>
              <a:gd name="connsiteY27" fmla="*/ 315907 h 1034424"/>
              <a:gd name="connsiteX28" fmla="*/ 173410 w 1263419"/>
              <a:gd name="connsiteY28" fmla="*/ 315670 h 1034424"/>
              <a:gd name="connsiteX29" fmla="*/ 160105 w 1263419"/>
              <a:gd name="connsiteY29" fmla="*/ 315670 h 1034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3419" h="1034424">
                <a:moveTo>
                  <a:pt x="160105" y="315670"/>
                </a:moveTo>
                <a:cubicBezTo>
                  <a:pt x="162513" y="323566"/>
                  <a:pt x="167330" y="326567"/>
                  <a:pt x="171080" y="330317"/>
                </a:cubicBezTo>
                <a:cubicBezTo>
                  <a:pt x="213208" y="372603"/>
                  <a:pt x="255493" y="414809"/>
                  <a:pt x="297699" y="457015"/>
                </a:cubicBezTo>
                <a:cubicBezTo>
                  <a:pt x="311636" y="470952"/>
                  <a:pt x="320796" y="486626"/>
                  <a:pt x="315308" y="507354"/>
                </a:cubicBezTo>
                <a:cubicBezTo>
                  <a:pt x="306938" y="538821"/>
                  <a:pt x="272075" y="552482"/>
                  <a:pt x="244833" y="534636"/>
                </a:cubicBezTo>
                <a:cubicBezTo>
                  <a:pt x="238713" y="530609"/>
                  <a:pt x="233304" y="525358"/>
                  <a:pt x="228092" y="520146"/>
                </a:cubicBezTo>
                <a:cubicBezTo>
                  <a:pt x="159631" y="451843"/>
                  <a:pt x="91248" y="383460"/>
                  <a:pt x="22905" y="315038"/>
                </a:cubicBezTo>
                <a:cubicBezTo>
                  <a:pt x="-7812" y="284242"/>
                  <a:pt x="-7614" y="258303"/>
                  <a:pt x="23379" y="227309"/>
                </a:cubicBezTo>
                <a:cubicBezTo>
                  <a:pt x="92788" y="157861"/>
                  <a:pt x="162276" y="88491"/>
                  <a:pt x="231646" y="18964"/>
                </a:cubicBezTo>
                <a:cubicBezTo>
                  <a:pt x="244477" y="6092"/>
                  <a:pt x="258888" y="-2712"/>
                  <a:pt x="277721" y="762"/>
                </a:cubicBezTo>
                <a:cubicBezTo>
                  <a:pt x="295488" y="4079"/>
                  <a:pt x="308241" y="14305"/>
                  <a:pt x="314281" y="31716"/>
                </a:cubicBezTo>
                <a:cubicBezTo>
                  <a:pt x="320796" y="50509"/>
                  <a:pt x="315624" y="66776"/>
                  <a:pt x="302002" y="80476"/>
                </a:cubicBezTo>
                <a:cubicBezTo>
                  <a:pt x="259204" y="123511"/>
                  <a:pt x="216208" y="166349"/>
                  <a:pt x="173370" y="209345"/>
                </a:cubicBezTo>
                <a:cubicBezTo>
                  <a:pt x="170093" y="212662"/>
                  <a:pt x="165237" y="214991"/>
                  <a:pt x="164527" y="220716"/>
                </a:cubicBezTo>
                <a:cubicBezTo>
                  <a:pt x="170172" y="223835"/>
                  <a:pt x="176174" y="222295"/>
                  <a:pt x="181899" y="222335"/>
                </a:cubicBezTo>
                <a:cubicBezTo>
                  <a:pt x="401971" y="222413"/>
                  <a:pt x="622042" y="222887"/>
                  <a:pt x="842114" y="222216"/>
                </a:cubicBezTo>
                <a:cubicBezTo>
                  <a:pt x="942754" y="221900"/>
                  <a:pt x="1034509" y="247524"/>
                  <a:pt x="1113315" y="311366"/>
                </a:cubicBezTo>
                <a:cubicBezTo>
                  <a:pt x="1206295" y="386698"/>
                  <a:pt x="1257464" y="484494"/>
                  <a:pt x="1265439" y="604361"/>
                </a:cubicBezTo>
                <a:cubicBezTo>
                  <a:pt x="1278389" y="798651"/>
                  <a:pt x="1149757" y="968068"/>
                  <a:pt x="973786" y="1018486"/>
                </a:cubicBezTo>
                <a:cubicBezTo>
                  <a:pt x="939477" y="1028318"/>
                  <a:pt x="904456" y="1034477"/>
                  <a:pt x="868844" y="1034516"/>
                </a:cubicBezTo>
                <a:cubicBezTo>
                  <a:pt x="596972" y="1034832"/>
                  <a:pt x="325099" y="1034792"/>
                  <a:pt x="53227" y="1034753"/>
                </a:cubicBezTo>
                <a:cubicBezTo>
                  <a:pt x="23932" y="1034753"/>
                  <a:pt x="4704" y="1018921"/>
                  <a:pt x="1111" y="992744"/>
                </a:cubicBezTo>
                <a:cubicBezTo>
                  <a:pt x="-1850" y="971227"/>
                  <a:pt x="12837" y="949591"/>
                  <a:pt x="34592" y="943076"/>
                </a:cubicBezTo>
                <a:cubicBezTo>
                  <a:pt x="42330" y="940747"/>
                  <a:pt x="50266" y="941378"/>
                  <a:pt x="58123" y="941378"/>
                </a:cubicBezTo>
                <a:cubicBezTo>
                  <a:pt x="325060" y="941339"/>
                  <a:pt x="591997" y="941418"/>
                  <a:pt x="858934" y="941299"/>
                </a:cubicBezTo>
                <a:cubicBezTo>
                  <a:pt x="1010228" y="941221"/>
                  <a:pt x="1137044" y="837344"/>
                  <a:pt x="1167405" y="689010"/>
                </a:cubicBezTo>
                <a:cubicBezTo>
                  <a:pt x="1202465" y="517659"/>
                  <a:pt x="1084809" y="348321"/>
                  <a:pt x="911760" y="320802"/>
                </a:cubicBezTo>
                <a:cubicBezTo>
                  <a:pt x="890243" y="317368"/>
                  <a:pt x="868528" y="315946"/>
                  <a:pt x="846931" y="315907"/>
                </a:cubicBezTo>
                <a:cubicBezTo>
                  <a:pt x="622437" y="315551"/>
                  <a:pt x="397904" y="315670"/>
                  <a:pt x="173410" y="315670"/>
                </a:cubicBezTo>
                <a:cubicBezTo>
                  <a:pt x="169501" y="315670"/>
                  <a:pt x="165632" y="315670"/>
                  <a:pt x="160105" y="315670"/>
                </a:cubicBezTo>
                <a:close/>
              </a:path>
            </a:pathLst>
          </a:custGeom>
          <a:solidFill>
            <a:srgbClr val="EFF1F5">
              <a:alpha val="62000"/>
            </a:srgbClr>
          </a:solidFill>
          <a:ln w="3948"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8F66B1B-DEE5-440A-8CDF-CF22742CBF4E}"/>
              </a:ext>
            </a:extLst>
          </p:cNvPr>
          <p:cNvSpPr/>
          <p:nvPr/>
        </p:nvSpPr>
        <p:spPr>
          <a:xfrm>
            <a:off x="9881461" y="4329840"/>
            <a:ext cx="1060962" cy="884567"/>
          </a:xfrm>
          <a:custGeom>
            <a:avLst/>
            <a:gdLst>
              <a:gd name="connsiteX0" fmla="*/ 1618355 w 1614808"/>
              <a:gd name="connsiteY0" fmla="*/ 1346620 h 1346331"/>
              <a:gd name="connsiteX1" fmla="*/ 1597903 w 1614808"/>
              <a:gd name="connsiteY1" fmla="*/ 1347568 h 1346331"/>
              <a:gd name="connsiteX2" fmla="*/ 26604 w 1614808"/>
              <a:gd name="connsiteY2" fmla="*/ 1347607 h 1346331"/>
              <a:gd name="connsiteX3" fmla="*/ 13970 w 1614808"/>
              <a:gd name="connsiteY3" fmla="*/ 1347607 h 1346331"/>
              <a:gd name="connsiteX4" fmla="*/ 72 w 1614808"/>
              <a:gd name="connsiteY4" fmla="*/ 1333670 h 1346331"/>
              <a:gd name="connsiteX5" fmla="*/ 72 w 1614808"/>
              <a:gd name="connsiteY5" fmla="*/ 1319457 h 1346331"/>
              <a:gd name="connsiteX6" fmla="*/ 72 w 1614808"/>
              <a:gd name="connsiteY6" fmla="*/ 27689 h 1346331"/>
              <a:gd name="connsiteX7" fmla="*/ 72 w 1614808"/>
              <a:gd name="connsiteY7" fmla="*/ 24531 h 1346331"/>
              <a:gd name="connsiteX8" fmla="*/ 23998 w 1614808"/>
              <a:gd name="connsiteY8" fmla="*/ 131 h 1346331"/>
              <a:gd name="connsiteX9" fmla="*/ 82431 w 1614808"/>
              <a:gd name="connsiteY9" fmla="*/ 12 h 1346331"/>
              <a:gd name="connsiteX10" fmla="*/ 97079 w 1614808"/>
              <a:gd name="connsiteY10" fmla="*/ 14937 h 1346331"/>
              <a:gd name="connsiteX11" fmla="*/ 97040 w 1614808"/>
              <a:gd name="connsiteY11" fmla="*/ 32309 h 1346331"/>
              <a:gd name="connsiteX12" fmla="*/ 97040 w 1614808"/>
              <a:gd name="connsiteY12" fmla="*/ 1224582 h 1346331"/>
              <a:gd name="connsiteX13" fmla="*/ 121282 w 1614808"/>
              <a:gd name="connsiteY13" fmla="*/ 1248745 h 1346331"/>
              <a:gd name="connsiteX14" fmla="*/ 1618355 w 1614808"/>
              <a:gd name="connsiteY14" fmla="*/ 1248745 h 1346331"/>
              <a:gd name="connsiteX15" fmla="*/ 1618355 w 1614808"/>
              <a:gd name="connsiteY15" fmla="*/ 1346620 h 1346331"/>
              <a:gd name="connsiteX16" fmla="*/ 1449886 w 1614808"/>
              <a:gd name="connsiteY16" fmla="*/ 303036 h 1346331"/>
              <a:gd name="connsiteX17" fmla="*/ 1449767 w 1614808"/>
              <a:gd name="connsiteY17" fmla="*/ 390962 h 1346331"/>
              <a:gd name="connsiteX18" fmla="*/ 1463191 w 1614808"/>
              <a:gd name="connsiteY18" fmla="*/ 405728 h 1346331"/>
              <a:gd name="connsiteX19" fmla="*/ 1531060 w 1614808"/>
              <a:gd name="connsiteY19" fmla="*/ 404701 h 1346331"/>
              <a:gd name="connsiteX20" fmla="*/ 1547090 w 1614808"/>
              <a:gd name="connsiteY20" fmla="*/ 387290 h 1346331"/>
              <a:gd name="connsiteX21" fmla="*/ 1546300 w 1614808"/>
              <a:gd name="connsiteY21" fmla="*/ 268844 h 1346331"/>
              <a:gd name="connsiteX22" fmla="*/ 1544366 w 1614808"/>
              <a:gd name="connsiteY22" fmla="*/ 150478 h 1346331"/>
              <a:gd name="connsiteX23" fmla="*/ 1527863 w 1614808"/>
              <a:gd name="connsiteY23" fmla="*/ 135514 h 1346331"/>
              <a:gd name="connsiteX24" fmla="*/ 1294130 w 1614808"/>
              <a:gd name="connsiteY24" fmla="*/ 135435 h 1346331"/>
              <a:gd name="connsiteX25" fmla="*/ 1277034 w 1614808"/>
              <a:gd name="connsiteY25" fmla="*/ 153242 h 1346331"/>
              <a:gd name="connsiteX26" fmla="*/ 1277153 w 1614808"/>
              <a:gd name="connsiteY26" fmla="*/ 206937 h 1346331"/>
              <a:gd name="connsiteX27" fmla="*/ 1303290 w 1614808"/>
              <a:gd name="connsiteY27" fmla="*/ 232719 h 1346331"/>
              <a:gd name="connsiteX28" fmla="*/ 1370804 w 1614808"/>
              <a:gd name="connsiteY28" fmla="*/ 232719 h 1346331"/>
              <a:gd name="connsiteX29" fmla="*/ 1365987 w 1614808"/>
              <a:gd name="connsiteY29" fmla="*/ 241089 h 1346331"/>
              <a:gd name="connsiteX30" fmla="*/ 1246949 w 1614808"/>
              <a:gd name="connsiteY30" fmla="*/ 382355 h 1346331"/>
              <a:gd name="connsiteX31" fmla="*/ 1223378 w 1614808"/>
              <a:gd name="connsiteY31" fmla="*/ 388909 h 1346331"/>
              <a:gd name="connsiteX32" fmla="*/ 1075045 w 1614808"/>
              <a:gd name="connsiteY32" fmla="*/ 448092 h 1346331"/>
              <a:gd name="connsiteX33" fmla="*/ 1061503 w 1614808"/>
              <a:gd name="connsiteY33" fmla="*/ 601676 h 1346331"/>
              <a:gd name="connsiteX34" fmla="*/ 1058384 w 1614808"/>
              <a:gd name="connsiteY34" fmla="*/ 626787 h 1346331"/>
              <a:gd name="connsiteX35" fmla="*/ 947676 w 1614808"/>
              <a:gd name="connsiteY35" fmla="*/ 770738 h 1346331"/>
              <a:gd name="connsiteX36" fmla="*/ 924066 w 1614808"/>
              <a:gd name="connsiteY36" fmla="*/ 778950 h 1346331"/>
              <a:gd name="connsiteX37" fmla="*/ 799185 w 1614808"/>
              <a:gd name="connsiteY37" fmla="*/ 798178 h 1346331"/>
              <a:gd name="connsiteX38" fmla="*/ 775812 w 1614808"/>
              <a:gd name="connsiteY38" fmla="*/ 797506 h 1346331"/>
              <a:gd name="connsiteX39" fmla="*/ 647417 w 1614808"/>
              <a:gd name="connsiteY39" fmla="*/ 697657 h 1346331"/>
              <a:gd name="connsiteX40" fmla="*/ 633677 w 1614808"/>
              <a:gd name="connsiteY40" fmla="*/ 674007 h 1346331"/>
              <a:gd name="connsiteX41" fmla="*/ 520483 w 1614808"/>
              <a:gd name="connsiteY41" fmla="*/ 550626 h 1346331"/>
              <a:gd name="connsiteX42" fmla="*/ 368833 w 1614808"/>
              <a:gd name="connsiteY42" fmla="*/ 603966 h 1346331"/>
              <a:gd name="connsiteX43" fmla="*/ 353948 w 1614808"/>
              <a:gd name="connsiteY43" fmla="*/ 763789 h 1346331"/>
              <a:gd name="connsiteX44" fmla="*/ 352013 w 1614808"/>
              <a:gd name="connsiteY44" fmla="*/ 800389 h 1346331"/>
              <a:gd name="connsiteX45" fmla="*/ 164198 w 1614808"/>
              <a:gd name="connsiteY45" fmla="*/ 1092633 h 1346331"/>
              <a:gd name="connsiteX46" fmla="*/ 170515 w 1614808"/>
              <a:gd name="connsiteY46" fmla="*/ 1119402 h 1346331"/>
              <a:gd name="connsiteX47" fmla="*/ 219828 w 1614808"/>
              <a:gd name="connsiteY47" fmla="*/ 1150711 h 1346331"/>
              <a:gd name="connsiteX48" fmla="*/ 248334 w 1614808"/>
              <a:gd name="connsiteY48" fmla="*/ 1144039 h 1346331"/>
              <a:gd name="connsiteX49" fmla="*/ 434531 w 1614808"/>
              <a:gd name="connsiteY49" fmla="*/ 852662 h 1346331"/>
              <a:gd name="connsiteX50" fmla="*/ 457312 w 1614808"/>
              <a:gd name="connsiteY50" fmla="*/ 842082 h 1346331"/>
              <a:gd name="connsiteX51" fmla="*/ 595222 w 1614808"/>
              <a:gd name="connsiteY51" fmla="*/ 797980 h 1346331"/>
              <a:gd name="connsiteX52" fmla="*/ 615871 w 1614808"/>
              <a:gd name="connsiteY52" fmla="*/ 797270 h 1346331"/>
              <a:gd name="connsiteX53" fmla="*/ 723064 w 1614808"/>
              <a:gd name="connsiteY53" fmla="*/ 880655 h 1346331"/>
              <a:gd name="connsiteX54" fmla="*/ 733566 w 1614808"/>
              <a:gd name="connsiteY54" fmla="*/ 904226 h 1346331"/>
              <a:gd name="connsiteX55" fmla="*/ 881821 w 1614808"/>
              <a:gd name="connsiteY55" fmla="*/ 1071511 h 1346331"/>
              <a:gd name="connsiteX56" fmla="*/ 1018546 w 1614808"/>
              <a:gd name="connsiteY56" fmla="*/ 860875 h 1346331"/>
              <a:gd name="connsiteX57" fmla="*/ 1021271 w 1614808"/>
              <a:gd name="connsiteY57" fmla="*/ 835448 h 1346331"/>
              <a:gd name="connsiteX58" fmla="*/ 1133873 w 1614808"/>
              <a:gd name="connsiteY58" fmla="*/ 689010 h 1346331"/>
              <a:gd name="connsiteX59" fmla="*/ 1159181 w 1614808"/>
              <a:gd name="connsiteY59" fmla="*/ 680443 h 1346331"/>
              <a:gd name="connsiteX60" fmla="*/ 1302381 w 1614808"/>
              <a:gd name="connsiteY60" fmla="*/ 639934 h 1346331"/>
              <a:gd name="connsiteX61" fmla="*/ 1335230 w 1614808"/>
              <a:gd name="connsiteY61" fmla="*/ 487179 h 1346331"/>
              <a:gd name="connsiteX62" fmla="*/ 1349246 w 1614808"/>
              <a:gd name="connsiteY62" fmla="*/ 411887 h 1346331"/>
              <a:gd name="connsiteX63" fmla="*/ 1443371 w 1614808"/>
              <a:gd name="connsiteY63" fmla="*/ 301693 h 1346331"/>
              <a:gd name="connsiteX64" fmla="*/ 1449886 w 1614808"/>
              <a:gd name="connsiteY64" fmla="*/ 303036 h 1346331"/>
              <a:gd name="connsiteX65" fmla="*/ 1196096 w 1614808"/>
              <a:gd name="connsiteY65" fmla="*/ 484928 h 1346331"/>
              <a:gd name="connsiteX66" fmla="*/ 1247502 w 1614808"/>
              <a:gd name="connsiteY66" fmla="*/ 535939 h 1346331"/>
              <a:gd name="connsiteX67" fmla="*/ 1194438 w 1614808"/>
              <a:gd name="connsiteY67" fmla="*/ 587463 h 1346331"/>
              <a:gd name="connsiteX68" fmla="*/ 1144849 w 1614808"/>
              <a:gd name="connsiteY68" fmla="*/ 535150 h 1346331"/>
              <a:gd name="connsiteX69" fmla="*/ 1196096 w 1614808"/>
              <a:gd name="connsiteY69" fmla="*/ 484928 h 1346331"/>
              <a:gd name="connsiteX70" fmla="*/ 434846 w 1614808"/>
              <a:gd name="connsiteY70" fmla="*/ 695880 h 1346331"/>
              <a:gd name="connsiteX71" fmla="*/ 485580 w 1614808"/>
              <a:gd name="connsiteY71" fmla="*/ 643804 h 1346331"/>
              <a:gd name="connsiteX72" fmla="*/ 537381 w 1614808"/>
              <a:gd name="connsiteY72" fmla="*/ 696156 h 1346331"/>
              <a:gd name="connsiteX73" fmla="*/ 486094 w 1614808"/>
              <a:gd name="connsiteY73" fmla="*/ 746338 h 1346331"/>
              <a:gd name="connsiteX74" fmla="*/ 434846 w 1614808"/>
              <a:gd name="connsiteY74" fmla="*/ 695880 h 1346331"/>
              <a:gd name="connsiteX75" fmla="*/ 882452 w 1614808"/>
              <a:gd name="connsiteY75" fmla="*/ 973201 h 1346331"/>
              <a:gd name="connsiteX76" fmla="*/ 830257 w 1614808"/>
              <a:gd name="connsiteY76" fmla="*/ 921282 h 1346331"/>
              <a:gd name="connsiteX77" fmla="*/ 882492 w 1614808"/>
              <a:gd name="connsiteY77" fmla="*/ 870666 h 1346331"/>
              <a:gd name="connsiteX78" fmla="*/ 932792 w 1614808"/>
              <a:gd name="connsiteY78" fmla="*/ 922072 h 1346331"/>
              <a:gd name="connsiteX79" fmla="*/ 882452 w 1614808"/>
              <a:gd name="connsiteY79" fmla="*/ 973201 h 1346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614808" h="1346331">
                <a:moveTo>
                  <a:pt x="1618355" y="1346620"/>
                </a:moveTo>
                <a:cubicBezTo>
                  <a:pt x="1611524" y="1346936"/>
                  <a:pt x="1604734" y="1347568"/>
                  <a:pt x="1597903" y="1347568"/>
                </a:cubicBezTo>
                <a:cubicBezTo>
                  <a:pt x="1074137" y="1347607"/>
                  <a:pt x="550370" y="1347607"/>
                  <a:pt x="26604" y="1347607"/>
                </a:cubicBezTo>
                <a:cubicBezTo>
                  <a:pt x="22379" y="1347607"/>
                  <a:pt x="18155" y="1347331"/>
                  <a:pt x="13970" y="1347607"/>
                </a:cubicBezTo>
                <a:cubicBezTo>
                  <a:pt x="3902" y="1348278"/>
                  <a:pt x="-638" y="1343817"/>
                  <a:pt x="72" y="1333670"/>
                </a:cubicBezTo>
                <a:cubicBezTo>
                  <a:pt x="388" y="1328972"/>
                  <a:pt x="72" y="1324195"/>
                  <a:pt x="72" y="1319457"/>
                </a:cubicBezTo>
                <a:cubicBezTo>
                  <a:pt x="72" y="888868"/>
                  <a:pt x="72" y="458278"/>
                  <a:pt x="72" y="27689"/>
                </a:cubicBezTo>
                <a:cubicBezTo>
                  <a:pt x="72" y="26623"/>
                  <a:pt x="72" y="25596"/>
                  <a:pt x="72" y="24531"/>
                </a:cubicBezTo>
                <a:cubicBezTo>
                  <a:pt x="112" y="170"/>
                  <a:pt x="112" y="131"/>
                  <a:pt x="23998" y="131"/>
                </a:cubicBezTo>
                <a:cubicBezTo>
                  <a:pt x="43463" y="131"/>
                  <a:pt x="62967" y="526"/>
                  <a:pt x="82431" y="12"/>
                </a:cubicBezTo>
                <a:cubicBezTo>
                  <a:pt x="93368" y="-264"/>
                  <a:pt x="97908" y="4118"/>
                  <a:pt x="97079" y="14937"/>
                </a:cubicBezTo>
                <a:cubicBezTo>
                  <a:pt x="96645" y="20701"/>
                  <a:pt x="97040" y="26505"/>
                  <a:pt x="97040" y="32309"/>
                </a:cubicBezTo>
                <a:cubicBezTo>
                  <a:pt x="97040" y="429733"/>
                  <a:pt x="97040" y="827157"/>
                  <a:pt x="97040" y="1224582"/>
                </a:cubicBezTo>
                <a:cubicBezTo>
                  <a:pt x="97040" y="1248705"/>
                  <a:pt x="97040" y="1248745"/>
                  <a:pt x="121282" y="1248745"/>
                </a:cubicBezTo>
                <a:cubicBezTo>
                  <a:pt x="620293" y="1248745"/>
                  <a:pt x="1119343" y="1248745"/>
                  <a:pt x="1618355" y="1248745"/>
                </a:cubicBezTo>
                <a:cubicBezTo>
                  <a:pt x="1618355" y="1281357"/>
                  <a:pt x="1618355" y="1313969"/>
                  <a:pt x="1618355" y="1346620"/>
                </a:cubicBezTo>
                <a:close/>
                <a:moveTo>
                  <a:pt x="1449886" y="303036"/>
                </a:moveTo>
                <a:cubicBezTo>
                  <a:pt x="1449886" y="332331"/>
                  <a:pt x="1450083" y="361666"/>
                  <a:pt x="1449767" y="390962"/>
                </a:cubicBezTo>
                <a:cubicBezTo>
                  <a:pt x="1449688" y="400556"/>
                  <a:pt x="1452689" y="405965"/>
                  <a:pt x="1463191" y="405728"/>
                </a:cubicBezTo>
                <a:cubicBezTo>
                  <a:pt x="1485814" y="405215"/>
                  <a:pt x="1508437" y="404899"/>
                  <a:pt x="1531060" y="404701"/>
                </a:cubicBezTo>
                <a:cubicBezTo>
                  <a:pt x="1542826" y="404583"/>
                  <a:pt x="1547366" y="399569"/>
                  <a:pt x="1547090" y="387290"/>
                </a:cubicBezTo>
                <a:cubicBezTo>
                  <a:pt x="1546261" y="347808"/>
                  <a:pt x="1546814" y="308326"/>
                  <a:pt x="1546300" y="268844"/>
                </a:cubicBezTo>
                <a:cubicBezTo>
                  <a:pt x="1545747" y="229402"/>
                  <a:pt x="1546893" y="189920"/>
                  <a:pt x="1544366" y="150478"/>
                </a:cubicBezTo>
                <a:cubicBezTo>
                  <a:pt x="1543616" y="138673"/>
                  <a:pt x="1538957" y="135475"/>
                  <a:pt x="1527863" y="135514"/>
                </a:cubicBezTo>
                <a:cubicBezTo>
                  <a:pt x="1449964" y="135830"/>
                  <a:pt x="1372027" y="135949"/>
                  <a:pt x="1294130" y="135435"/>
                </a:cubicBezTo>
                <a:cubicBezTo>
                  <a:pt x="1280509" y="135356"/>
                  <a:pt x="1276679" y="140923"/>
                  <a:pt x="1277034" y="153242"/>
                </a:cubicBezTo>
                <a:cubicBezTo>
                  <a:pt x="1277547" y="171127"/>
                  <a:pt x="1277113" y="189051"/>
                  <a:pt x="1277153" y="206937"/>
                </a:cubicBezTo>
                <a:cubicBezTo>
                  <a:pt x="1277192" y="232679"/>
                  <a:pt x="1277192" y="232679"/>
                  <a:pt x="1303290" y="232719"/>
                </a:cubicBezTo>
                <a:cubicBezTo>
                  <a:pt x="1325083" y="232719"/>
                  <a:pt x="1346838" y="232719"/>
                  <a:pt x="1370804" y="232719"/>
                </a:cubicBezTo>
                <a:cubicBezTo>
                  <a:pt x="1368040" y="237614"/>
                  <a:pt x="1367290" y="239588"/>
                  <a:pt x="1365987" y="241089"/>
                </a:cubicBezTo>
                <a:cubicBezTo>
                  <a:pt x="1326268" y="288151"/>
                  <a:pt x="1286312" y="335016"/>
                  <a:pt x="1246949" y="382355"/>
                </a:cubicBezTo>
                <a:cubicBezTo>
                  <a:pt x="1239921" y="390804"/>
                  <a:pt x="1232854" y="390448"/>
                  <a:pt x="1223378" y="388909"/>
                </a:cubicBezTo>
                <a:cubicBezTo>
                  <a:pt x="1162339" y="379157"/>
                  <a:pt x="1111526" y="398384"/>
                  <a:pt x="1075045" y="448092"/>
                </a:cubicBezTo>
                <a:cubicBezTo>
                  <a:pt x="1040143" y="495668"/>
                  <a:pt x="1035879" y="548139"/>
                  <a:pt x="1061503" y="601676"/>
                </a:cubicBezTo>
                <a:cubicBezTo>
                  <a:pt x="1066556" y="612257"/>
                  <a:pt x="1064780" y="618575"/>
                  <a:pt x="1058384" y="626787"/>
                </a:cubicBezTo>
                <a:cubicBezTo>
                  <a:pt x="1021191" y="674560"/>
                  <a:pt x="984197" y="722451"/>
                  <a:pt x="947676" y="770738"/>
                </a:cubicBezTo>
                <a:cubicBezTo>
                  <a:pt x="941004" y="779542"/>
                  <a:pt x="935161" y="782187"/>
                  <a:pt x="924066" y="778950"/>
                </a:cubicBezTo>
                <a:cubicBezTo>
                  <a:pt x="879689" y="766000"/>
                  <a:pt x="837601" y="772120"/>
                  <a:pt x="799185" y="798178"/>
                </a:cubicBezTo>
                <a:cubicBezTo>
                  <a:pt x="790183" y="804297"/>
                  <a:pt x="784340" y="804258"/>
                  <a:pt x="775812" y="797506"/>
                </a:cubicBezTo>
                <a:cubicBezTo>
                  <a:pt x="733329" y="763828"/>
                  <a:pt x="690412" y="730703"/>
                  <a:pt x="647417" y="697657"/>
                </a:cubicBezTo>
                <a:cubicBezTo>
                  <a:pt x="639363" y="691458"/>
                  <a:pt x="635414" y="684036"/>
                  <a:pt x="633677" y="674007"/>
                </a:cubicBezTo>
                <a:cubicBezTo>
                  <a:pt x="622504" y="608704"/>
                  <a:pt x="584246" y="566024"/>
                  <a:pt x="520483" y="550626"/>
                </a:cubicBezTo>
                <a:cubicBezTo>
                  <a:pt x="460036" y="536018"/>
                  <a:pt x="407367" y="554338"/>
                  <a:pt x="368833" y="603966"/>
                </a:cubicBezTo>
                <a:cubicBezTo>
                  <a:pt x="330496" y="653358"/>
                  <a:pt x="325561" y="708080"/>
                  <a:pt x="353948" y="763789"/>
                </a:cubicBezTo>
                <a:cubicBezTo>
                  <a:pt x="361410" y="778437"/>
                  <a:pt x="360225" y="787675"/>
                  <a:pt x="352013" y="800389"/>
                </a:cubicBezTo>
                <a:cubicBezTo>
                  <a:pt x="289158" y="897632"/>
                  <a:pt x="227211" y="995469"/>
                  <a:pt x="164198" y="1092633"/>
                </a:cubicBezTo>
                <a:cubicBezTo>
                  <a:pt x="155631" y="1105820"/>
                  <a:pt x="157605" y="1112138"/>
                  <a:pt x="170515" y="1119402"/>
                </a:cubicBezTo>
                <a:cubicBezTo>
                  <a:pt x="187453" y="1128957"/>
                  <a:pt x="203443" y="1140170"/>
                  <a:pt x="219828" y="1150711"/>
                </a:cubicBezTo>
                <a:cubicBezTo>
                  <a:pt x="236884" y="1161687"/>
                  <a:pt x="236963" y="1161766"/>
                  <a:pt x="248334" y="1144039"/>
                </a:cubicBezTo>
                <a:cubicBezTo>
                  <a:pt x="310478" y="1046953"/>
                  <a:pt x="372741" y="949946"/>
                  <a:pt x="434531" y="852662"/>
                </a:cubicBezTo>
                <a:cubicBezTo>
                  <a:pt x="440413" y="843384"/>
                  <a:pt x="445941" y="839831"/>
                  <a:pt x="457312" y="842082"/>
                </a:cubicBezTo>
                <a:cubicBezTo>
                  <a:pt x="511165" y="852742"/>
                  <a:pt x="557240" y="836791"/>
                  <a:pt x="595222" y="797980"/>
                </a:cubicBezTo>
                <a:cubicBezTo>
                  <a:pt x="603355" y="789650"/>
                  <a:pt x="608053" y="791071"/>
                  <a:pt x="615871" y="797270"/>
                </a:cubicBezTo>
                <a:cubicBezTo>
                  <a:pt x="651326" y="825381"/>
                  <a:pt x="687096" y="853176"/>
                  <a:pt x="723064" y="880655"/>
                </a:cubicBezTo>
                <a:cubicBezTo>
                  <a:pt x="731316" y="886972"/>
                  <a:pt x="734672" y="892934"/>
                  <a:pt x="733566" y="904226"/>
                </a:cubicBezTo>
                <a:cubicBezTo>
                  <a:pt x="724446" y="998154"/>
                  <a:pt x="793618" y="1072261"/>
                  <a:pt x="881821" y="1071511"/>
                </a:cubicBezTo>
                <a:cubicBezTo>
                  <a:pt x="996634" y="1070524"/>
                  <a:pt x="1061068" y="956066"/>
                  <a:pt x="1018546" y="860875"/>
                </a:cubicBezTo>
                <a:cubicBezTo>
                  <a:pt x="1014046" y="850807"/>
                  <a:pt x="1014559" y="844095"/>
                  <a:pt x="1021271" y="835448"/>
                </a:cubicBezTo>
                <a:cubicBezTo>
                  <a:pt x="1059173" y="786926"/>
                  <a:pt x="1096720" y="738087"/>
                  <a:pt x="1133873" y="689010"/>
                </a:cubicBezTo>
                <a:cubicBezTo>
                  <a:pt x="1140940" y="679653"/>
                  <a:pt x="1147573" y="677679"/>
                  <a:pt x="1159181" y="680443"/>
                </a:cubicBezTo>
                <a:cubicBezTo>
                  <a:pt x="1214139" y="693551"/>
                  <a:pt x="1263255" y="680403"/>
                  <a:pt x="1302381" y="639934"/>
                </a:cubicBezTo>
                <a:cubicBezTo>
                  <a:pt x="1344311" y="596544"/>
                  <a:pt x="1359038" y="542335"/>
                  <a:pt x="1335230" y="487179"/>
                </a:cubicBezTo>
                <a:cubicBezTo>
                  <a:pt x="1320859" y="453856"/>
                  <a:pt x="1326900" y="435497"/>
                  <a:pt x="1349246" y="411887"/>
                </a:cubicBezTo>
                <a:cubicBezTo>
                  <a:pt x="1382411" y="376866"/>
                  <a:pt x="1412181" y="338609"/>
                  <a:pt x="1443371" y="301693"/>
                </a:cubicBezTo>
                <a:cubicBezTo>
                  <a:pt x="1445582" y="302207"/>
                  <a:pt x="1447754" y="302601"/>
                  <a:pt x="1449886" y="303036"/>
                </a:cubicBezTo>
                <a:close/>
                <a:moveTo>
                  <a:pt x="1196096" y="484928"/>
                </a:moveTo>
                <a:cubicBezTo>
                  <a:pt x="1224366" y="484968"/>
                  <a:pt x="1247936" y="508381"/>
                  <a:pt x="1247502" y="535939"/>
                </a:cubicBezTo>
                <a:cubicBezTo>
                  <a:pt x="1247028" y="564327"/>
                  <a:pt x="1222589" y="588055"/>
                  <a:pt x="1194438" y="587463"/>
                </a:cubicBezTo>
                <a:cubicBezTo>
                  <a:pt x="1166130" y="586871"/>
                  <a:pt x="1144572" y="564129"/>
                  <a:pt x="1144849" y="535150"/>
                </a:cubicBezTo>
                <a:cubicBezTo>
                  <a:pt x="1145086" y="506052"/>
                  <a:pt x="1166722" y="484889"/>
                  <a:pt x="1196096" y="484928"/>
                </a:cubicBezTo>
                <a:close/>
                <a:moveTo>
                  <a:pt x="434846" y="695880"/>
                </a:moveTo>
                <a:cubicBezTo>
                  <a:pt x="434807" y="668203"/>
                  <a:pt x="458022" y="644317"/>
                  <a:pt x="485580" y="643804"/>
                </a:cubicBezTo>
                <a:cubicBezTo>
                  <a:pt x="513810" y="643251"/>
                  <a:pt x="537499" y="667216"/>
                  <a:pt x="537381" y="696156"/>
                </a:cubicBezTo>
                <a:cubicBezTo>
                  <a:pt x="537223" y="724899"/>
                  <a:pt x="515271" y="746417"/>
                  <a:pt x="486094" y="746338"/>
                </a:cubicBezTo>
                <a:cubicBezTo>
                  <a:pt x="457272" y="746259"/>
                  <a:pt x="434925" y="724228"/>
                  <a:pt x="434846" y="695880"/>
                </a:cubicBezTo>
                <a:close/>
                <a:moveTo>
                  <a:pt x="882452" y="973201"/>
                </a:moveTo>
                <a:cubicBezTo>
                  <a:pt x="853552" y="973280"/>
                  <a:pt x="829586" y="949512"/>
                  <a:pt x="830257" y="921282"/>
                </a:cubicBezTo>
                <a:cubicBezTo>
                  <a:pt x="830889" y="893684"/>
                  <a:pt x="854775" y="870548"/>
                  <a:pt x="882492" y="870666"/>
                </a:cubicBezTo>
                <a:cubicBezTo>
                  <a:pt x="910800" y="870785"/>
                  <a:pt x="932792" y="893250"/>
                  <a:pt x="932792" y="922072"/>
                </a:cubicBezTo>
                <a:cubicBezTo>
                  <a:pt x="932792" y="951249"/>
                  <a:pt x="911314" y="973082"/>
                  <a:pt x="882452" y="973201"/>
                </a:cubicBezTo>
                <a:close/>
              </a:path>
            </a:pathLst>
          </a:custGeom>
          <a:solidFill>
            <a:srgbClr val="EFF1F5">
              <a:alpha val="62000"/>
            </a:srgbClr>
          </a:solidFill>
          <a:ln w="3948"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2450268-E451-4062-821E-B1A6B4D91C52}"/>
              </a:ext>
            </a:extLst>
          </p:cNvPr>
          <p:cNvSpPr/>
          <p:nvPr/>
        </p:nvSpPr>
        <p:spPr>
          <a:xfrm>
            <a:off x="4573242" y="4299645"/>
            <a:ext cx="996112" cy="970172"/>
          </a:xfrm>
          <a:custGeom>
            <a:avLst/>
            <a:gdLst>
              <a:gd name="connsiteX0" fmla="*/ 1517298 w 1516103"/>
              <a:gd name="connsiteY0" fmla="*/ 98858 h 1476621"/>
              <a:gd name="connsiteX1" fmla="*/ 1517298 w 1516103"/>
              <a:gd name="connsiteY1" fmla="*/ 1064190 h 1476621"/>
              <a:gd name="connsiteX2" fmla="*/ 1381678 w 1516103"/>
              <a:gd name="connsiteY2" fmla="*/ 1163566 h 1476621"/>
              <a:gd name="connsiteX3" fmla="*/ 1161132 w 1516103"/>
              <a:gd name="connsiteY3" fmla="*/ 1163013 h 1476621"/>
              <a:gd name="connsiteX4" fmla="*/ 1133100 w 1516103"/>
              <a:gd name="connsiteY4" fmla="*/ 1185162 h 1476621"/>
              <a:gd name="connsiteX5" fmla="*/ 700813 w 1516103"/>
              <a:gd name="connsiteY5" fmla="*/ 1473183 h 1476621"/>
              <a:gd name="connsiteX6" fmla="*/ 385313 w 1516103"/>
              <a:gd name="connsiteY6" fmla="*/ 1184847 h 1476621"/>
              <a:gd name="connsiteX7" fmla="*/ 357005 w 1516103"/>
              <a:gd name="connsiteY7" fmla="*/ 1163053 h 1476621"/>
              <a:gd name="connsiteX8" fmla="*/ 124615 w 1516103"/>
              <a:gd name="connsiteY8" fmla="*/ 1163013 h 1476621"/>
              <a:gd name="connsiteX9" fmla="*/ 89 w 1516103"/>
              <a:gd name="connsiteY9" fmla="*/ 1038606 h 1476621"/>
              <a:gd name="connsiteX10" fmla="*/ 89 w 1516103"/>
              <a:gd name="connsiteY10" fmla="*/ 123771 h 1476621"/>
              <a:gd name="connsiteX11" fmla="*/ 123628 w 1516103"/>
              <a:gd name="connsiteY11" fmla="*/ 75 h 1476621"/>
              <a:gd name="connsiteX12" fmla="*/ 1395181 w 1516103"/>
              <a:gd name="connsiteY12" fmla="*/ 75 h 1476621"/>
              <a:gd name="connsiteX13" fmla="*/ 1418712 w 1516103"/>
              <a:gd name="connsiteY13" fmla="*/ 1891 h 1476621"/>
              <a:gd name="connsiteX14" fmla="*/ 1517298 w 1516103"/>
              <a:gd name="connsiteY14" fmla="*/ 98858 h 1476621"/>
              <a:gd name="connsiteX15" fmla="*/ 1421397 w 1516103"/>
              <a:gd name="connsiteY15" fmla="*/ 621480 h 1476621"/>
              <a:gd name="connsiteX16" fmla="*/ 1421278 w 1516103"/>
              <a:gd name="connsiteY16" fmla="*/ 215804 h 1476621"/>
              <a:gd name="connsiteX17" fmla="*/ 1419067 w 1516103"/>
              <a:gd name="connsiteY17" fmla="*/ 199182 h 1476621"/>
              <a:gd name="connsiteX18" fmla="*/ 1403195 w 1516103"/>
              <a:gd name="connsiteY18" fmla="*/ 207315 h 1476621"/>
              <a:gd name="connsiteX19" fmla="*/ 797820 w 1516103"/>
              <a:gd name="connsiteY19" fmla="*/ 658553 h 1476621"/>
              <a:gd name="connsiteX20" fmla="*/ 721541 w 1516103"/>
              <a:gd name="connsiteY20" fmla="*/ 659146 h 1476621"/>
              <a:gd name="connsiteX21" fmla="*/ 291860 w 1516103"/>
              <a:gd name="connsiteY21" fmla="*/ 338829 h 1476621"/>
              <a:gd name="connsiteX22" fmla="*/ 111428 w 1516103"/>
              <a:gd name="connsiteY22" fmla="*/ 204354 h 1476621"/>
              <a:gd name="connsiteX23" fmla="*/ 100175 w 1516103"/>
              <a:gd name="connsiteY23" fmla="*/ 198432 h 1476621"/>
              <a:gd name="connsiteX24" fmla="*/ 97175 w 1516103"/>
              <a:gd name="connsiteY24" fmla="*/ 211737 h 1476621"/>
              <a:gd name="connsiteX25" fmla="*/ 97056 w 1516103"/>
              <a:gd name="connsiteY25" fmla="*/ 269460 h 1476621"/>
              <a:gd name="connsiteX26" fmla="*/ 97096 w 1516103"/>
              <a:gd name="connsiteY26" fmla="*/ 1027511 h 1476621"/>
              <a:gd name="connsiteX27" fmla="*/ 135156 w 1516103"/>
              <a:gd name="connsiteY27" fmla="*/ 1065769 h 1476621"/>
              <a:gd name="connsiteX28" fmla="*/ 183995 w 1516103"/>
              <a:gd name="connsiteY28" fmla="*/ 1065809 h 1476621"/>
              <a:gd name="connsiteX29" fmla="*/ 355742 w 1516103"/>
              <a:gd name="connsiteY29" fmla="*/ 1066006 h 1476621"/>
              <a:gd name="connsiteX30" fmla="*/ 376785 w 1516103"/>
              <a:gd name="connsiteY30" fmla="*/ 1047410 h 1476621"/>
              <a:gd name="connsiteX31" fmla="*/ 380694 w 1516103"/>
              <a:gd name="connsiteY31" fmla="*/ 1021155 h 1476621"/>
              <a:gd name="connsiteX32" fmla="*/ 808756 w 1516103"/>
              <a:gd name="connsiteY32" fmla="*/ 710590 h 1476621"/>
              <a:gd name="connsiteX33" fmla="*/ 1141549 w 1516103"/>
              <a:gd name="connsiteY33" fmla="*/ 1047805 h 1476621"/>
              <a:gd name="connsiteX34" fmla="*/ 1161487 w 1516103"/>
              <a:gd name="connsiteY34" fmla="*/ 1066046 h 1476621"/>
              <a:gd name="connsiteX35" fmla="*/ 1380612 w 1516103"/>
              <a:gd name="connsiteY35" fmla="*/ 1065809 h 1476621"/>
              <a:gd name="connsiteX36" fmla="*/ 1421317 w 1516103"/>
              <a:gd name="connsiteY36" fmla="*/ 1024234 h 1476621"/>
              <a:gd name="connsiteX37" fmla="*/ 1421397 w 1516103"/>
              <a:gd name="connsiteY37" fmla="*/ 621480 h 1476621"/>
              <a:gd name="connsiteX38" fmla="*/ 1384836 w 1516103"/>
              <a:gd name="connsiteY38" fmla="*/ 98266 h 1476621"/>
              <a:gd name="connsiteX39" fmla="*/ 133972 w 1516103"/>
              <a:gd name="connsiteY39" fmla="*/ 98266 h 1476621"/>
              <a:gd name="connsiteX40" fmla="*/ 153042 w 1516103"/>
              <a:gd name="connsiteY40" fmla="*/ 112717 h 1476621"/>
              <a:gd name="connsiteX41" fmla="*/ 740413 w 1516103"/>
              <a:gd name="connsiteY41" fmla="*/ 550649 h 1476621"/>
              <a:gd name="connsiteX42" fmla="*/ 778158 w 1516103"/>
              <a:gd name="connsiteY42" fmla="*/ 550807 h 1476621"/>
              <a:gd name="connsiteX43" fmla="*/ 1288422 w 1516103"/>
              <a:gd name="connsiteY43" fmla="*/ 170360 h 1476621"/>
              <a:gd name="connsiteX44" fmla="*/ 1384836 w 1516103"/>
              <a:gd name="connsiteY44" fmla="*/ 98266 h 1476621"/>
              <a:gd name="connsiteX45" fmla="*/ 1045687 w 1516103"/>
              <a:gd name="connsiteY45" fmla="*/ 1092380 h 1476621"/>
              <a:gd name="connsiteX46" fmla="*/ 760075 w 1516103"/>
              <a:gd name="connsiteY46" fmla="*/ 805663 h 1476621"/>
              <a:gd name="connsiteX47" fmla="*/ 472371 w 1516103"/>
              <a:gd name="connsiteY47" fmla="*/ 1093683 h 1476621"/>
              <a:gd name="connsiteX48" fmla="*/ 759878 w 1516103"/>
              <a:gd name="connsiteY48" fmla="*/ 1378900 h 1476621"/>
              <a:gd name="connsiteX49" fmla="*/ 1045687 w 1516103"/>
              <a:gd name="connsiteY49" fmla="*/ 1092380 h 1476621"/>
              <a:gd name="connsiteX50" fmla="*/ 894985 w 1516103"/>
              <a:gd name="connsiteY50" fmla="*/ 1141851 h 1476621"/>
              <a:gd name="connsiteX51" fmla="*/ 963960 w 1516103"/>
              <a:gd name="connsiteY51" fmla="*/ 1092656 h 1476621"/>
              <a:gd name="connsiteX52" fmla="*/ 894235 w 1516103"/>
              <a:gd name="connsiteY52" fmla="*/ 1042712 h 1476621"/>
              <a:gd name="connsiteX53" fmla="*/ 826168 w 1516103"/>
              <a:gd name="connsiteY53" fmla="*/ 1042712 h 1476621"/>
              <a:gd name="connsiteX54" fmla="*/ 616006 w 1516103"/>
              <a:gd name="connsiteY54" fmla="*/ 1042751 h 1476621"/>
              <a:gd name="connsiteX55" fmla="*/ 554493 w 1516103"/>
              <a:gd name="connsiteY55" fmla="*/ 1091906 h 1476621"/>
              <a:gd name="connsiteX56" fmla="*/ 616756 w 1516103"/>
              <a:gd name="connsiteY56" fmla="*/ 1141890 h 1476621"/>
              <a:gd name="connsiteX57" fmla="*/ 628601 w 1516103"/>
              <a:gd name="connsiteY57" fmla="*/ 1141890 h 1476621"/>
              <a:gd name="connsiteX58" fmla="*/ 758851 w 1516103"/>
              <a:gd name="connsiteY58" fmla="*/ 1141890 h 1476621"/>
              <a:gd name="connsiteX59" fmla="*/ 894985 w 1516103"/>
              <a:gd name="connsiteY59" fmla="*/ 1141851 h 1476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516103" h="1476621">
                <a:moveTo>
                  <a:pt x="1517298" y="98858"/>
                </a:moveTo>
                <a:cubicBezTo>
                  <a:pt x="1517298" y="420636"/>
                  <a:pt x="1517298" y="742413"/>
                  <a:pt x="1517298" y="1064190"/>
                </a:cubicBezTo>
                <a:cubicBezTo>
                  <a:pt x="1504032" y="1120926"/>
                  <a:pt x="1455943" y="1166093"/>
                  <a:pt x="1381678" y="1163566"/>
                </a:cubicBezTo>
                <a:cubicBezTo>
                  <a:pt x="1308241" y="1161078"/>
                  <a:pt x="1234647" y="1163013"/>
                  <a:pt x="1161132" y="1163013"/>
                </a:cubicBezTo>
                <a:cubicBezTo>
                  <a:pt x="1138588" y="1163013"/>
                  <a:pt x="1138588" y="1163013"/>
                  <a:pt x="1133100" y="1185162"/>
                </a:cubicBezTo>
                <a:cubicBezTo>
                  <a:pt x="1085169" y="1377913"/>
                  <a:pt x="897275" y="1503110"/>
                  <a:pt x="700813" y="1473183"/>
                </a:cubicBezTo>
                <a:cubicBezTo>
                  <a:pt x="548255" y="1449928"/>
                  <a:pt x="422347" y="1334878"/>
                  <a:pt x="385313" y="1184847"/>
                </a:cubicBezTo>
                <a:cubicBezTo>
                  <a:pt x="379944" y="1163053"/>
                  <a:pt x="379944" y="1163053"/>
                  <a:pt x="357005" y="1163053"/>
                </a:cubicBezTo>
                <a:cubicBezTo>
                  <a:pt x="279541" y="1163053"/>
                  <a:pt x="202078" y="1163211"/>
                  <a:pt x="124615" y="1163013"/>
                </a:cubicBezTo>
                <a:cubicBezTo>
                  <a:pt x="53152" y="1162816"/>
                  <a:pt x="128" y="1109950"/>
                  <a:pt x="89" y="1038606"/>
                </a:cubicBezTo>
                <a:cubicBezTo>
                  <a:pt x="-30" y="733648"/>
                  <a:pt x="-30" y="428729"/>
                  <a:pt x="89" y="123771"/>
                </a:cubicBezTo>
                <a:cubicBezTo>
                  <a:pt x="128" y="53217"/>
                  <a:pt x="53074" y="114"/>
                  <a:pt x="123628" y="75"/>
                </a:cubicBezTo>
                <a:cubicBezTo>
                  <a:pt x="547505" y="-44"/>
                  <a:pt x="971343" y="-4"/>
                  <a:pt x="1395181" y="75"/>
                </a:cubicBezTo>
                <a:cubicBezTo>
                  <a:pt x="1403037" y="75"/>
                  <a:pt x="1411092" y="233"/>
                  <a:pt x="1418712" y="1891"/>
                </a:cubicBezTo>
                <a:cubicBezTo>
                  <a:pt x="1471973" y="13341"/>
                  <a:pt x="1503440" y="47216"/>
                  <a:pt x="1517298" y="98858"/>
                </a:cubicBezTo>
                <a:close/>
                <a:moveTo>
                  <a:pt x="1421397" y="621480"/>
                </a:moveTo>
                <a:cubicBezTo>
                  <a:pt x="1421397" y="486254"/>
                  <a:pt x="1421436" y="351029"/>
                  <a:pt x="1421278" y="215804"/>
                </a:cubicBezTo>
                <a:cubicBezTo>
                  <a:pt x="1421278" y="210118"/>
                  <a:pt x="1424318" y="201906"/>
                  <a:pt x="1419067" y="199182"/>
                </a:cubicBezTo>
                <a:cubicBezTo>
                  <a:pt x="1412868" y="195984"/>
                  <a:pt x="1408052" y="203722"/>
                  <a:pt x="1403195" y="207315"/>
                </a:cubicBezTo>
                <a:cubicBezTo>
                  <a:pt x="1201364" y="357701"/>
                  <a:pt x="999612" y="508127"/>
                  <a:pt x="797820" y="658553"/>
                </a:cubicBezTo>
                <a:cubicBezTo>
                  <a:pt x="768445" y="680466"/>
                  <a:pt x="750323" y="680624"/>
                  <a:pt x="721541" y="659146"/>
                </a:cubicBezTo>
                <a:cubicBezTo>
                  <a:pt x="578301" y="552387"/>
                  <a:pt x="435100" y="445628"/>
                  <a:pt x="291860" y="338829"/>
                </a:cubicBezTo>
                <a:cubicBezTo>
                  <a:pt x="231729" y="293978"/>
                  <a:pt x="171638" y="249126"/>
                  <a:pt x="111428" y="204354"/>
                </a:cubicBezTo>
                <a:cubicBezTo>
                  <a:pt x="107993" y="201788"/>
                  <a:pt x="104479" y="196655"/>
                  <a:pt x="100175" y="198432"/>
                </a:cubicBezTo>
                <a:cubicBezTo>
                  <a:pt x="94529" y="200761"/>
                  <a:pt x="97254" y="207157"/>
                  <a:pt x="97175" y="211737"/>
                </a:cubicBezTo>
                <a:cubicBezTo>
                  <a:pt x="96898" y="230965"/>
                  <a:pt x="97056" y="250232"/>
                  <a:pt x="97056" y="269460"/>
                </a:cubicBezTo>
                <a:cubicBezTo>
                  <a:pt x="97056" y="522143"/>
                  <a:pt x="97056" y="774827"/>
                  <a:pt x="97096" y="1027511"/>
                </a:cubicBezTo>
                <a:cubicBezTo>
                  <a:pt x="97096" y="1056452"/>
                  <a:pt x="106177" y="1065532"/>
                  <a:pt x="135156" y="1065769"/>
                </a:cubicBezTo>
                <a:cubicBezTo>
                  <a:pt x="151423" y="1065888"/>
                  <a:pt x="167729" y="1065809"/>
                  <a:pt x="183995" y="1065809"/>
                </a:cubicBezTo>
                <a:cubicBezTo>
                  <a:pt x="241244" y="1065809"/>
                  <a:pt x="298493" y="1065493"/>
                  <a:pt x="355742" y="1066006"/>
                </a:cubicBezTo>
                <a:cubicBezTo>
                  <a:pt x="369521" y="1066125"/>
                  <a:pt x="377378" y="1063282"/>
                  <a:pt x="376785" y="1047410"/>
                </a:cubicBezTo>
                <a:cubicBezTo>
                  <a:pt x="376469" y="1038724"/>
                  <a:pt x="378957" y="1029841"/>
                  <a:pt x="380694" y="1021155"/>
                </a:cubicBezTo>
                <a:cubicBezTo>
                  <a:pt x="421281" y="818218"/>
                  <a:pt x="602740" y="686585"/>
                  <a:pt x="808756" y="710590"/>
                </a:cubicBezTo>
                <a:cubicBezTo>
                  <a:pt x="980858" y="730647"/>
                  <a:pt x="1124374" y="875625"/>
                  <a:pt x="1141549" y="1047805"/>
                </a:cubicBezTo>
                <a:cubicBezTo>
                  <a:pt x="1142970" y="1062176"/>
                  <a:pt x="1147945" y="1066125"/>
                  <a:pt x="1161487" y="1066046"/>
                </a:cubicBezTo>
                <a:cubicBezTo>
                  <a:pt x="1234529" y="1065572"/>
                  <a:pt x="1307570" y="1065888"/>
                  <a:pt x="1380612" y="1065809"/>
                </a:cubicBezTo>
                <a:cubicBezTo>
                  <a:pt x="1413224" y="1065769"/>
                  <a:pt x="1421317" y="1057439"/>
                  <a:pt x="1421317" y="1024234"/>
                </a:cubicBezTo>
                <a:cubicBezTo>
                  <a:pt x="1421397" y="889957"/>
                  <a:pt x="1421397" y="755718"/>
                  <a:pt x="1421397" y="621480"/>
                </a:cubicBezTo>
                <a:close/>
                <a:moveTo>
                  <a:pt x="1384836" y="98266"/>
                </a:moveTo>
                <a:cubicBezTo>
                  <a:pt x="966250" y="98266"/>
                  <a:pt x="551808" y="98266"/>
                  <a:pt x="133972" y="98266"/>
                </a:cubicBezTo>
                <a:cubicBezTo>
                  <a:pt x="142145" y="104465"/>
                  <a:pt x="147554" y="108610"/>
                  <a:pt x="153042" y="112717"/>
                </a:cubicBezTo>
                <a:cubicBezTo>
                  <a:pt x="348832" y="258681"/>
                  <a:pt x="544623" y="404645"/>
                  <a:pt x="740413" y="550649"/>
                </a:cubicBezTo>
                <a:cubicBezTo>
                  <a:pt x="759404" y="564784"/>
                  <a:pt x="759325" y="564823"/>
                  <a:pt x="778158" y="550807"/>
                </a:cubicBezTo>
                <a:cubicBezTo>
                  <a:pt x="948246" y="423992"/>
                  <a:pt x="1118334" y="297176"/>
                  <a:pt x="1288422" y="170360"/>
                </a:cubicBezTo>
                <a:cubicBezTo>
                  <a:pt x="1319573" y="147105"/>
                  <a:pt x="1350684" y="123771"/>
                  <a:pt x="1384836" y="98266"/>
                </a:cubicBezTo>
                <a:close/>
                <a:moveTo>
                  <a:pt x="1045687" y="1092380"/>
                </a:moveTo>
                <a:cubicBezTo>
                  <a:pt x="1047503" y="948469"/>
                  <a:pt x="933914" y="806176"/>
                  <a:pt x="760075" y="805663"/>
                </a:cubicBezTo>
                <a:cubicBezTo>
                  <a:pt x="585881" y="805149"/>
                  <a:pt x="471621" y="948153"/>
                  <a:pt x="472371" y="1093683"/>
                </a:cubicBezTo>
                <a:cubicBezTo>
                  <a:pt x="473082" y="1234396"/>
                  <a:pt x="582723" y="1378860"/>
                  <a:pt x="759878" y="1378900"/>
                </a:cubicBezTo>
                <a:cubicBezTo>
                  <a:pt x="933795" y="1378979"/>
                  <a:pt x="1047780" y="1235225"/>
                  <a:pt x="1045687" y="1092380"/>
                </a:cubicBezTo>
                <a:close/>
                <a:moveTo>
                  <a:pt x="894985" y="1141851"/>
                </a:moveTo>
                <a:cubicBezTo>
                  <a:pt x="939481" y="1141851"/>
                  <a:pt x="963644" y="1124597"/>
                  <a:pt x="963960" y="1092656"/>
                </a:cubicBezTo>
                <a:cubicBezTo>
                  <a:pt x="964275" y="1060400"/>
                  <a:pt x="939560" y="1042712"/>
                  <a:pt x="894235" y="1042712"/>
                </a:cubicBezTo>
                <a:cubicBezTo>
                  <a:pt x="871533" y="1042712"/>
                  <a:pt x="848830" y="1042712"/>
                  <a:pt x="826168" y="1042712"/>
                </a:cubicBezTo>
                <a:cubicBezTo>
                  <a:pt x="756127" y="1042712"/>
                  <a:pt x="686047" y="1042672"/>
                  <a:pt x="616006" y="1042751"/>
                </a:cubicBezTo>
                <a:cubicBezTo>
                  <a:pt x="578143" y="1042791"/>
                  <a:pt x="554849" y="1061505"/>
                  <a:pt x="554493" y="1091906"/>
                </a:cubicBezTo>
                <a:cubicBezTo>
                  <a:pt x="554138" y="1122386"/>
                  <a:pt x="578340" y="1141811"/>
                  <a:pt x="616756" y="1141890"/>
                </a:cubicBezTo>
                <a:cubicBezTo>
                  <a:pt x="620704" y="1141890"/>
                  <a:pt x="624652" y="1141890"/>
                  <a:pt x="628601" y="1141890"/>
                </a:cubicBezTo>
                <a:cubicBezTo>
                  <a:pt x="672031" y="1141890"/>
                  <a:pt x="715421" y="1141890"/>
                  <a:pt x="758851" y="1141890"/>
                </a:cubicBezTo>
                <a:cubicBezTo>
                  <a:pt x="804216" y="1141851"/>
                  <a:pt x="849620" y="1141851"/>
                  <a:pt x="894985" y="1141851"/>
                </a:cubicBezTo>
                <a:close/>
              </a:path>
            </a:pathLst>
          </a:custGeom>
          <a:solidFill>
            <a:srgbClr val="EFF1F5">
              <a:alpha val="62000"/>
            </a:srgbClr>
          </a:solidFill>
          <a:ln w="3948"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6C695A59-E50F-4247-ACA0-3E4ADD593AED}"/>
              </a:ext>
            </a:extLst>
          </p:cNvPr>
          <p:cNvSpPr/>
          <p:nvPr/>
        </p:nvSpPr>
        <p:spPr>
          <a:xfrm>
            <a:off x="1920505" y="4303305"/>
            <a:ext cx="959796" cy="959796"/>
          </a:xfrm>
          <a:custGeom>
            <a:avLst/>
            <a:gdLst>
              <a:gd name="connsiteX0" fmla="*/ 730874 w 1460828"/>
              <a:gd name="connsiteY0" fmla="*/ 1462507 h 1460829"/>
              <a:gd name="connsiteX1" fmla="*/ 55852 w 1460828"/>
              <a:gd name="connsiteY1" fmla="*/ 1462507 h 1460829"/>
              <a:gd name="connsiteX2" fmla="*/ 36625 w 1460828"/>
              <a:gd name="connsiteY2" fmla="*/ 1462191 h 1460829"/>
              <a:gd name="connsiteX3" fmla="*/ 341 w 1460828"/>
              <a:gd name="connsiteY3" fmla="*/ 1426184 h 1460829"/>
              <a:gd name="connsiteX4" fmla="*/ 25 w 1460828"/>
              <a:gd name="connsiteY4" fmla="*/ 1408417 h 1460829"/>
              <a:gd name="connsiteX5" fmla="*/ 25 w 1460828"/>
              <a:gd name="connsiteY5" fmla="*/ 53952 h 1460829"/>
              <a:gd name="connsiteX6" fmla="*/ 104 w 1460828"/>
              <a:gd name="connsiteY6" fmla="*/ 40647 h 1460829"/>
              <a:gd name="connsiteX7" fmla="*/ 41205 w 1460828"/>
              <a:gd name="connsiteY7" fmla="*/ 99 h 1460829"/>
              <a:gd name="connsiteX8" fmla="*/ 56011 w 1460828"/>
              <a:gd name="connsiteY8" fmla="*/ 20 h 1460829"/>
              <a:gd name="connsiteX9" fmla="*/ 1406014 w 1460828"/>
              <a:gd name="connsiteY9" fmla="*/ 20 h 1460829"/>
              <a:gd name="connsiteX10" fmla="*/ 1462592 w 1460828"/>
              <a:gd name="connsiteY10" fmla="*/ 56321 h 1460829"/>
              <a:gd name="connsiteX11" fmla="*/ 1462592 w 1460828"/>
              <a:gd name="connsiteY11" fmla="*/ 1406324 h 1460829"/>
              <a:gd name="connsiteX12" fmla="*/ 1405895 w 1460828"/>
              <a:gd name="connsiteY12" fmla="*/ 1462507 h 1460829"/>
              <a:gd name="connsiteX13" fmla="*/ 730874 w 1460828"/>
              <a:gd name="connsiteY13" fmla="*/ 1462507 h 1460829"/>
              <a:gd name="connsiteX14" fmla="*/ 731348 w 1460828"/>
              <a:gd name="connsiteY14" fmla="*/ 1399849 h 1460829"/>
              <a:gd name="connsiteX15" fmla="*/ 1378258 w 1460828"/>
              <a:gd name="connsiteY15" fmla="*/ 1399849 h 1460829"/>
              <a:gd name="connsiteX16" fmla="*/ 1399894 w 1460828"/>
              <a:gd name="connsiteY16" fmla="*/ 1377700 h 1460829"/>
              <a:gd name="connsiteX17" fmla="*/ 1399894 w 1460828"/>
              <a:gd name="connsiteY17" fmla="*/ 317731 h 1460829"/>
              <a:gd name="connsiteX18" fmla="*/ 1378929 w 1460828"/>
              <a:gd name="connsiteY18" fmla="*/ 296252 h 1460829"/>
              <a:gd name="connsiteX19" fmla="*/ 83608 w 1460828"/>
              <a:gd name="connsiteY19" fmla="*/ 296252 h 1460829"/>
              <a:gd name="connsiteX20" fmla="*/ 62723 w 1460828"/>
              <a:gd name="connsiteY20" fmla="*/ 317809 h 1460829"/>
              <a:gd name="connsiteX21" fmla="*/ 62723 w 1460828"/>
              <a:gd name="connsiteY21" fmla="*/ 1377779 h 1460829"/>
              <a:gd name="connsiteX22" fmla="*/ 84438 w 1460828"/>
              <a:gd name="connsiteY22" fmla="*/ 1399849 h 1460829"/>
              <a:gd name="connsiteX23" fmla="*/ 731348 w 1460828"/>
              <a:gd name="connsiteY23" fmla="*/ 1399849 h 1460829"/>
              <a:gd name="connsiteX24" fmla="*/ 731150 w 1460828"/>
              <a:gd name="connsiteY24" fmla="*/ 62677 h 1460829"/>
              <a:gd name="connsiteX25" fmla="*/ 85780 w 1460828"/>
              <a:gd name="connsiteY25" fmla="*/ 62677 h 1460829"/>
              <a:gd name="connsiteX26" fmla="*/ 62723 w 1460828"/>
              <a:gd name="connsiteY26" fmla="*/ 86327 h 1460829"/>
              <a:gd name="connsiteX27" fmla="*/ 62723 w 1460828"/>
              <a:gd name="connsiteY27" fmla="*/ 212156 h 1460829"/>
              <a:gd name="connsiteX28" fmla="*/ 83885 w 1460828"/>
              <a:gd name="connsiteY28" fmla="*/ 233397 h 1460829"/>
              <a:gd name="connsiteX29" fmla="*/ 655227 w 1460828"/>
              <a:gd name="connsiteY29" fmla="*/ 233397 h 1460829"/>
              <a:gd name="connsiteX30" fmla="*/ 1374586 w 1460828"/>
              <a:gd name="connsiteY30" fmla="*/ 233397 h 1460829"/>
              <a:gd name="connsiteX31" fmla="*/ 1399894 w 1460828"/>
              <a:gd name="connsiteY31" fmla="*/ 207418 h 1460829"/>
              <a:gd name="connsiteX32" fmla="*/ 1399894 w 1460828"/>
              <a:gd name="connsiteY32" fmla="*/ 84550 h 1460829"/>
              <a:gd name="connsiteX33" fmla="*/ 1378021 w 1460828"/>
              <a:gd name="connsiteY33" fmla="*/ 62677 h 1460829"/>
              <a:gd name="connsiteX34" fmla="*/ 731150 w 1460828"/>
              <a:gd name="connsiteY34" fmla="*/ 62677 h 1460829"/>
              <a:gd name="connsiteX35" fmla="*/ 731545 w 1460828"/>
              <a:gd name="connsiteY35" fmla="*/ 351211 h 1460829"/>
              <a:gd name="connsiteX36" fmla="*/ 1302887 w 1460828"/>
              <a:gd name="connsiteY36" fmla="*/ 351211 h 1460829"/>
              <a:gd name="connsiteX37" fmla="*/ 1345133 w 1460828"/>
              <a:gd name="connsiteY37" fmla="*/ 393101 h 1460829"/>
              <a:gd name="connsiteX38" fmla="*/ 1345133 w 1460828"/>
              <a:gd name="connsiteY38" fmla="*/ 720208 h 1460829"/>
              <a:gd name="connsiteX39" fmla="*/ 1303914 w 1460828"/>
              <a:gd name="connsiteY39" fmla="*/ 761822 h 1460829"/>
              <a:gd name="connsiteX40" fmla="*/ 158268 w 1460828"/>
              <a:gd name="connsiteY40" fmla="*/ 761822 h 1460829"/>
              <a:gd name="connsiteX41" fmla="*/ 117523 w 1460828"/>
              <a:gd name="connsiteY41" fmla="*/ 721235 h 1460829"/>
              <a:gd name="connsiteX42" fmla="*/ 117523 w 1460828"/>
              <a:gd name="connsiteY42" fmla="*/ 391167 h 1460829"/>
              <a:gd name="connsiteX43" fmla="*/ 157242 w 1460828"/>
              <a:gd name="connsiteY43" fmla="*/ 351251 h 1460829"/>
              <a:gd name="connsiteX44" fmla="*/ 731545 w 1460828"/>
              <a:gd name="connsiteY44" fmla="*/ 351211 h 1460829"/>
              <a:gd name="connsiteX45" fmla="*/ 555693 w 1460828"/>
              <a:gd name="connsiteY45" fmla="*/ 700705 h 1460829"/>
              <a:gd name="connsiteX46" fmla="*/ 915215 w 1460828"/>
              <a:gd name="connsiteY46" fmla="*/ 701020 h 1460829"/>
              <a:gd name="connsiteX47" fmla="*/ 934798 w 1460828"/>
              <a:gd name="connsiteY47" fmla="*/ 682345 h 1460829"/>
              <a:gd name="connsiteX48" fmla="*/ 934798 w 1460828"/>
              <a:gd name="connsiteY48" fmla="*/ 430846 h 1460829"/>
              <a:gd name="connsiteX49" fmla="*/ 915373 w 1460828"/>
              <a:gd name="connsiteY49" fmla="*/ 411974 h 1460829"/>
              <a:gd name="connsiteX50" fmla="*/ 197790 w 1460828"/>
              <a:gd name="connsiteY50" fmla="*/ 411974 h 1460829"/>
              <a:gd name="connsiteX51" fmla="*/ 178246 w 1460828"/>
              <a:gd name="connsiteY51" fmla="*/ 430688 h 1460829"/>
              <a:gd name="connsiteX52" fmla="*/ 178246 w 1460828"/>
              <a:gd name="connsiteY52" fmla="*/ 682187 h 1460829"/>
              <a:gd name="connsiteX53" fmla="*/ 197672 w 1460828"/>
              <a:gd name="connsiteY53" fmla="*/ 700981 h 1460829"/>
              <a:gd name="connsiteX54" fmla="*/ 555693 w 1460828"/>
              <a:gd name="connsiteY54" fmla="*/ 700705 h 1460829"/>
              <a:gd name="connsiteX55" fmla="*/ 1284054 w 1460828"/>
              <a:gd name="connsiteY55" fmla="*/ 556438 h 1460829"/>
              <a:gd name="connsiteX56" fmla="*/ 1284331 w 1460828"/>
              <a:gd name="connsiteY56" fmla="*/ 430649 h 1460829"/>
              <a:gd name="connsiteX57" fmla="*/ 1266288 w 1460828"/>
              <a:gd name="connsiteY57" fmla="*/ 411934 h 1460829"/>
              <a:gd name="connsiteX58" fmla="*/ 1013248 w 1460828"/>
              <a:gd name="connsiteY58" fmla="*/ 412013 h 1460829"/>
              <a:gd name="connsiteX59" fmla="*/ 995284 w 1460828"/>
              <a:gd name="connsiteY59" fmla="*/ 429345 h 1460829"/>
              <a:gd name="connsiteX60" fmla="*/ 995324 w 1460828"/>
              <a:gd name="connsiteY60" fmla="*/ 683846 h 1460829"/>
              <a:gd name="connsiteX61" fmla="*/ 1011945 w 1460828"/>
              <a:gd name="connsiteY61" fmla="*/ 700981 h 1460829"/>
              <a:gd name="connsiteX62" fmla="*/ 1267946 w 1460828"/>
              <a:gd name="connsiteY62" fmla="*/ 700981 h 1460829"/>
              <a:gd name="connsiteX63" fmla="*/ 1284291 w 1460828"/>
              <a:gd name="connsiteY63" fmla="*/ 683688 h 1460829"/>
              <a:gd name="connsiteX64" fmla="*/ 1284054 w 1460828"/>
              <a:gd name="connsiteY64" fmla="*/ 556438 h 1460829"/>
              <a:gd name="connsiteX65" fmla="*/ 411308 w 1460828"/>
              <a:gd name="connsiteY65" fmla="*/ 1345128 h 1460829"/>
              <a:gd name="connsiteX66" fmla="*/ 158268 w 1460828"/>
              <a:gd name="connsiteY66" fmla="*/ 1345088 h 1460829"/>
              <a:gd name="connsiteX67" fmla="*/ 117484 w 1460828"/>
              <a:gd name="connsiteY67" fmla="*/ 1304106 h 1460829"/>
              <a:gd name="connsiteX68" fmla="*/ 117484 w 1460828"/>
              <a:gd name="connsiteY68" fmla="*/ 857210 h 1460829"/>
              <a:gd name="connsiteX69" fmla="*/ 157676 w 1460828"/>
              <a:gd name="connsiteY69" fmla="*/ 816663 h 1460829"/>
              <a:gd name="connsiteX70" fmla="*/ 663755 w 1460828"/>
              <a:gd name="connsiteY70" fmla="*/ 816663 h 1460829"/>
              <a:gd name="connsiteX71" fmla="*/ 704421 w 1460828"/>
              <a:gd name="connsiteY71" fmla="*/ 860290 h 1460829"/>
              <a:gd name="connsiteX72" fmla="*/ 704540 w 1460828"/>
              <a:gd name="connsiteY72" fmla="*/ 1054146 h 1460829"/>
              <a:gd name="connsiteX73" fmla="*/ 704500 w 1460828"/>
              <a:gd name="connsiteY73" fmla="*/ 1292380 h 1460829"/>
              <a:gd name="connsiteX74" fmla="*/ 703592 w 1460828"/>
              <a:gd name="connsiteY74" fmla="*/ 1313029 h 1460829"/>
              <a:gd name="connsiteX75" fmla="*/ 667308 w 1460828"/>
              <a:gd name="connsiteY75" fmla="*/ 1345049 h 1460829"/>
              <a:gd name="connsiteX76" fmla="*/ 470491 w 1460828"/>
              <a:gd name="connsiteY76" fmla="*/ 1345128 h 1460829"/>
              <a:gd name="connsiteX77" fmla="*/ 411308 w 1460828"/>
              <a:gd name="connsiteY77" fmla="*/ 1345128 h 1460829"/>
              <a:gd name="connsiteX78" fmla="*/ 409452 w 1460828"/>
              <a:gd name="connsiteY78" fmla="*/ 1284010 h 1460829"/>
              <a:gd name="connsiteX79" fmla="*/ 623997 w 1460828"/>
              <a:gd name="connsiteY79" fmla="*/ 1284325 h 1460829"/>
              <a:gd name="connsiteX80" fmla="*/ 642119 w 1460828"/>
              <a:gd name="connsiteY80" fmla="*/ 1265651 h 1460829"/>
              <a:gd name="connsiteX81" fmla="*/ 642119 w 1460828"/>
              <a:gd name="connsiteY81" fmla="*/ 898706 h 1460829"/>
              <a:gd name="connsiteX82" fmla="*/ 623128 w 1460828"/>
              <a:gd name="connsiteY82" fmla="*/ 879004 h 1460829"/>
              <a:gd name="connsiteX83" fmla="*/ 197000 w 1460828"/>
              <a:gd name="connsiteY83" fmla="*/ 879044 h 1460829"/>
              <a:gd name="connsiteX84" fmla="*/ 178246 w 1460828"/>
              <a:gd name="connsiteY84" fmla="*/ 897324 h 1460829"/>
              <a:gd name="connsiteX85" fmla="*/ 178246 w 1460828"/>
              <a:gd name="connsiteY85" fmla="*/ 1265730 h 1460829"/>
              <a:gd name="connsiteX86" fmla="*/ 196369 w 1460828"/>
              <a:gd name="connsiteY86" fmla="*/ 1284286 h 1460829"/>
              <a:gd name="connsiteX87" fmla="*/ 409452 w 1460828"/>
              <a:gd name="connsiteY87" fmla="*/ 1284010 h 1460829"/>
              <a:gd name="connsiteX88" fmla="*/ 1051309 w 1460828"/>
              <a:gd name="connsiteY88" fmla="*/ 1345128 h 1460829"/>
              <a:gd name="connsiteX89" fmla="*/ 802692 w 1460828"/>
              <a:gd name="connsiteY89" fmla="*/ 1345128 h 1460829"/>
              <a:gd name="connsiteX90" fmla="*/ 758156 w 1460828"/>
              <a:gd name="connsiteY90" fmla="*/ 1301303 h 1460829"/>
              <a:gd name="connsiteX91" fmla="*/ 758038 w 1460828"/>
              <a:gd name="connsiteY91" fmla="*/ 1101524 h 1460829"/>
              <a:gd name="connsiteX92" fmla="*/ 758117 w 1460828"/>
              <a:gd name="connsiteY92" fmla="*/ 867713 h 1460829"/>
              <a:gd name="connsiteX93" fmla="*/ 759696 w 1460828"/>
              <a:gd name="connsiteY93" fmla="*/ 844142 h 1460829"/>
              <a:gd name="connsiteX94" fmla="*/ 785556 w 1460828"/>
              <a:gd name="connsiteY94" fmla="*/ 817571 h 1460829"/>
              <a:gd name="connsiteX95" fmla="*/ 801744 w 1460828"/>
              <a:gd name="connsiteY95" fmla="*/ 816623 h 1460829"/>
              <a:gd name="connsiteX96" fmla="*/ 1301900 w 1460828"/>
              <a:gd name="connsiteY96" fmla="*/ 816584 h 1460829"/>
              <a:gd name="connsiteX97" fmla="*/ 1331709 w 1460828"/>
              <a:gd name="connsiteY97" fmla="*/ 823098 h 1460829"/>
              <a:gd name="connsiteX98" fmla="*/ 1345133 w 1460828"/>
              <a:gd name="connsiteY98" fmla="*/ 851249 h 1460829"/>
              <a:gd name="connsiteX99" fmla="*/ 1345014 w 1460828"/>
              <a:gd name="connsiteY99" fmla="*/ 1309989 h 1460829"/>
              <a:gd name="connsiteX100" fmla="*/ 1308770 w 1460828"/>
              <a:gd name="connsiteY100" fmla="*/ 1345049 h 1460829"/>
              <a:gd name="connsiteX101" fmla="*/ 1051309 w 1460828"/>
              <a:gd name="connsiteY101" fmla="*/ 1345128 h 1460829"/>
              <a:gd name="connsiteX102" fmla="*/ 1051901 w 1460828"/>
              <a:gd name="connsiteY102" fmla="*/ 1284010 h 1460829"/>
              <a:gd name="connsiteX103" fmla="*/ 1264945 w 1460828"/>
              <a:gd name="connsiteY103" fmla="*/ 1284325 h 1460829"/>
              <a:gd name="connsiteX104" fmla="*/ 1284370 w 1460828"/>
              <a:gd name="connsiteY104" fmla="*/ 1265532 h 1460829"/>
              <a:gd name="connsiteX105" fmla="*/ 1284331 w 1460828"/>
              <a:gd name="connsiteY105" fmla="*/ 898588 h 1460829"/>
              <a:gd name="connsiteX106" fmla="*/ 1265340 w 1460828"/>
              <a:gd name="connsiteY106" fmla="*/ 879004 h 1460829"/>
              <a:gd name="connsiteX107" fmla="*/ 839212 w 1460828"/>
              <a:gd name="connsiteY107" fmla="*/ 879083 h 1460829"/>
              <a:gd name="connsiteX108" fmla="*/ 820458 w 1460828"/>
              <a:gd name="connsiteY108" fmla="*/ 897482 h 1460829"/>
              <a:gd name="connsiteX109" fmla="*/ 820458 w 1460828"/>
              <a:gd name="connsiteY109" fmla="*/ 1265887 h 1460829"/>
              <a:gd name="connsiteX110" fmla="*/ 838818 w 1460828"/>
              <a:gd name="connsiteY110" fmla="*/ 1284286 h 1460829"/>
              <a:gd name="connsiteX111" fmla="*/ 1051901 w 1460828"/>
              <a:gd name="connsiteY111" fmla="*/ 1284010 h 1460829"/>
              <a:gd name="connsiteX112" fmla="*/ 149069 w 1460828"/>
              <a:gd name="connsiteY112" fmla="*/ 117636 h 1460829"/>
              <a:gd name="connsiteX113" fmla="*/ 117681 w 1460828"/>
              <a:gd name="connsiteY113" fmla="*/ 147959 h 1460829"/>
              <a:gd name="connsiteX114" fmla="*/ 147214 w 1460828"/>
              <a:gd name="connsiteY114" fmla="*/ 178359 h 1460829"/>
              <a:gd name="connsiteX115" fmla="*/ 178404 w 1460828"/>
              <a:gd name="connsiteY115" fmla="*/ 148235 h 1460829"/>
              <a:gd name="connsiteX116" fmla="*/ 149069 w 1460828"/>
              <a:gd name="connsiteY116" fmla="*/ 117636 h 1460829"/>
              <a:gd name="connsiteX117" fmla="*/ 412018 w 1460828"/>
              <a:gd name="connsiteY117" fmla="*/ 148669 h 1460829"/>
              <a:gd name="connsiteX118" fmla="*/ 381262 w 1460828"/>
              <a:gd name="connsiteY118" fmla="*/ 117636 h 1460829"/>
              <a:gd name="connsiteX119" fmla="*/ 351374 w 1460828"/>
              <a:gd name="connsiteY119" fmla="*/ 147524 h 1460829"/>
              <a:gd name="connsiteX120" fmla="*/ 381657 w 1460828"/>
              <a:gd name="connsiteY120" fmla="*/ 178359 h 1460829"/>
              <a:gd name="connsiteX121" fmla="*/ 412018 w 1460828"/>
              <a:gd name="connsiteY121" fmla="*/ 148669 h 1460829"/>
              <a:gd name="connsiteX122" fmla="*/ 265738 w 1460828"/>
              <a:gd name="connsiteY122" fmla="*/ 117636 h 1460829"/>
              <a:gd name="connsiteX123" fmla="*/ 234074 w 1460828"/>
              <a:gd name="connsiteY123" fmla="*/ 147879 h 1460829"/>
              <a:gd name="connsiteX124" fmla="*/ 263843 w 1460828"/>
              <a:gd name="connsiteY124" fmla="*/ 178320 h 1460829"/>
              <a:gd name="connsiteX125" fmla="*/ 295468 w 1460828"/>
              <a:gd name="connsiteY125" fmla="*/ 148235 h 1460829"/>
              <a:gd name="connsiteX126" fmla="*/ 265738 w 1460828"/>
              <a:gd name="connsiteY126" fmla="*/ 117636 h 1460829"/>
              <a:gd name="connsiteX127" fmla="*/ 1020750 w 1460828"/>
              <a:gd name="connsiteY127" fmla="*/ 540882 h 1460829"/>
              <a:gd name="connsiteX128" fmla="*/ 1083447 w 1460828"/>
              <a:gd name="connsiteY128" fmla="*/ 447073 h 1460829"/>
              <a:gd name="connsiteX129" fmla="*/ 1194667 w 1460828"/>
              <a:gd name="connsiteY129" fmla="*/ 465669 h 1460829"/>
              <a:gd name="connsiteX130" fmla="*/ 1223173 w 1460828"/>
              <a:gd name="connsiteY130" fmla="*/ 571915 h 1460829"/>
              <a:gd name="connsiteX131" fmla="*/ 1231465 w 1460828"/>
              <a:gd name="connsiteY131" fmla="*/ 604961 h 1460829"/>
              <a:gd name="connsiteX132" fmla="*/ 1250850 w 1460828"/>
              <a:gd name="connsiteY132" fmla="*/ 625176 h 1460829"/>
              <a:gd name="connsiteX133" fmla="*/ 1248323 w 1460828"/>
              <a:gd name="connsiteY133" fmla="*/ 665605 h 1460829"/>
              <a:gd name="connsiteX134" fmla="*/ 1207973 w 1460828"/>
              <a:gd name="connsiteY134" fmla="*/ 667342 h 1460829"/>
              <a:gd name="connsiteX135" fmla="*/ 1183613 w 1460828"/>
              <a:gd name="connsiteY135" fmla="*/ 643693 h 1460829"/>
              <a:gd name="connsiteX136" fmla="*/ 1160397 w 1460828"/>
              <a:gd name="connsiteY136" fmla="*/ 638521 h 1460829"/>
              <a:gd name="connsiteX137" fmla="*/ 1030541 w 1460828"/>
              <a:gd name="connsiteY137" fmla="*/ 584430 h 1460829"/>
              <a:gd name="connsiteX138" fmla="*/ 1020750 w 1460828"/>
              <a:gd name="connsiteY138" fmla="*/ 540882 h 1460829"/>
              <a:gd name="connsiteX139" fmla="*/ 1125614 w 1460828"/>
              <a:gd name="connsiteY139" fmla="*/ 582930 h 1460829"/>
              <a:gd name="connsiteX140" fmla="*/ 1166162 w 1460828"/>
              <a:gd name="connsiteY140" fmla="*/ 541434 h 1460829"/>
              <a:gd name="connsiteX141" fmla="*/ 1124943 w 1460828"/>
              <a:gd name="connsiteY141" fmla="*/ 500571 h 1460829"/>
              <a:gd name="connsiteX142" fmla="*/ 1083763 w 1460828"/>
              <a:gd name="connsiteY142" fmla="*/ 542817 h 1460829"/>
              <a:gd name="connsiteX143" fmla="*/ 1125614 w 1460828"/>
              <a:gd name="connsiteY143" fmla="*/ 582930 h 146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1460828" h="1460829">
                <a:moveTo>
                  <a:pt x="730874" y="1462507"/>
                </a:moveTo>
                <a:cubicBezTo>
                  <a:pt x="505867" y="1462507"/>
                  <a:pt x="280860" y="1462507"/>
                  <a:pt x="55852" y="1462507"/>
                </a:cubicBezTo>
                <a:cubicBezTo>
                  <a:pt x="49456" y="1462507"/>
                  <a:pt x="43021" y="1462665"/>
                  <a:pt x="36625" y="1462191"/>
                </a:cubicBezTo>
                <a:cubicBezTo>
                  <a:pt x="12146" y="1460375"/>
                  <a:pt x="2276" y="1450583"/>
                  <a:pt x="341" y="1426184"/>
                </a:cubicBezTo>
                <a:cubicBezTo>
                  <a:pt x="-133" y="1420301"/>
                  <a:pt x="25" y="1414339"/>
                  <a:pt x="25" y="1408417"/>
                </a:cubicBezTo>
                <a:cubicBezTo>
                  <a:pt x="25" y="956942"/>
                  <a:pt x="25" y="505427"/>
                  <a:pt x="25" y="53952"/>
                </a:cubicBezTo>
                <a:cubicBezTo>
                  <a:pt x="25" y="49530"/>
                  <a:pt x="-54" y="45069"/>
                  <a:pt x="104" y="40647"/>
                </a:cubicBezTo>
                <a:cubicBezTo>
                  <a:pt x="1210" y="11588"/>
                  <a:pt x="11830" y="1086"/>
                  <a:pt x="41205" y="99"/>
                </a:cubicBezTo>
                <a:cubicBezTo>
                  <a:pt x="46140" y="-59"/>
                  <a:pt x="51075" y="20"/>
                  <a:pt x="56011" y="20"/>
                </a:cubicBezTo>
                <a:cubicBezTo>
                  <a:pt x="506025" y="20"/>
                  <a:pt x="956039" y="20"/>
                  <a:pt x="1406014" y="20"/>
                </a:cubicBezTo>
                <a:cubicBezTo>
                  <a:pt x="1455840" y="20"/>
                  <a:pt x="1462592" y="6771"/>
                  <a:pt x="1462592" y="56321"/>
                </a:cubicBezTo>
                <a:cubicBezTo>
                  <a:pt x="1462592" y="506335"/>
                  <a:pt x="1462592" y="956350"/>
                  <a:pt x="1462592" y="1406324"/>
                </a:cubicBezTo>
                <a:cubicBezTo>
                  <a:pt x="1462592" y="1455756"/>
                  <a:pt x="1455801" y="1462507"/>
                  <a:pt x="1405895" y="1462507"/>
                </a:cubicBezTo>
                <a:cubicBezTo>
                  <a:pt x="1180888" y="1462507"/>
                  <a:pt x="955881" y="1462507"/>
                  <a:pt x="730874" y="1462507"/>
                </a:cubicBezTo>
                <a:close/>
                <a:moveTo>
                  <a:pt x="731348" y="1399849"/>
                </a:moveTo>
                <a:cubicBezTo>
                  <a:pt x="946998" y="1399849"/>
                  <a:pt x="1162648" y="1399849"/>
                  <a:pt x="1378258" y="1399849"/>
                </a:cubicBezTo>
                <a:cubicBezTo>
                  <a:pt x="1399855" y="1399849"/>
                  <a:pt x="1399855" y="1399810"/>
                  <a:pt x="1399894" y="1377700"/>
                </a:cubicBezTo>
                <a:cubicBezTo>
                  <a:pt x="1399894" y="1024377"/>
                  <a:pt x="1399894" y="671054"/>
                  <a:pt x="1399894" y="317731"/>
                </a:cubicBezTo>
                <a:cubicBezTo>
                  <a:pt x="1399894" y="296331"/>
                  <a:pt x="1399855" y="296252"/>
                  <a:pt x="1378929" y="296252"/>
                </a:cubicBezTo>
                <a:cubicBezTo>
                  <a:pt x="947156" y="296252"/>
                  <a:pt x="515382" y="296252"/>
                  <a:pt x="83608" y="296252"/>
                </a:cubicBezTo>
                <a:cubicBezTo>
                  <a:pt x="62762" y="296252"/>
                  <a:pt x="62723" y="296292"/>
                  <a:pt x="62723" y="317809"/>
                </a:cubicBezTo>
                <a:cubicBezTo>
                  <a:pt x="62723" y="671133"/>
                  <a:pt x="62723" y="1024456"/>
                  <a:pt x="62723" y="1377779"/>
                </a:cubicBezTo>
                <a:cubicBezTo>
                  <a:pt x="62723" y="1399810"/>
                  <a:pt x="62762" y="1399849"/>
                  <a:pt x="84438" y="1399849"/>
                </a:cubicBezTo>
                <a:cubicBezTo>
                  <a:pt x="300048" y="1399849"/>
                  <a:pt x="515698" y="1399849"/>
                  <a:pt x="731348" y="1399849"/>
                </a:cubicBezTo>
                <a:close/>
                <a:moveTo>
                  <a:pt x="731150" y="62677"/>
                </a:moveTo>
                <a:cubicBezTo>
                  <a:pt x="516014" y="62677"/>
                  <a:pt x="300916" y="62677"/>
                  <a:pt x="85780" y="62677"/>
                </a:cubicBezTo>
                <a:cubicBezTo>
                  <a:pt x="62723" y="62677"/>
                  <a:pt x="62723" y="62677"/>
                  <a:pt x="62723" y="86327"/>
                </a:cubicBezTo>
                <a:cubicBezTo>
                  <a:pt x="62723" y="128257"/>
                  <a:pt x="62723" y="170187"/>
                  <a:pt x="62723" y="212156"/>
                </a:cubicBezTo>
                <a:cubicBezTo>
                  <a:pt x="62723" y="233318"/>
                  <a:pt x="62762" y="233358"/>
                  <a:pt x="83885" y="233397"/>
                </a:cubicBezTo>
                <a:cubicBezTo>
                  <a:pt x="274345" y="233397"/>
                  <a:pt x="464806" y="233397"/>
                  <a:pt x="655227" y="233397"/>
                </a:cubicBezTo>
                <a:cubicBezTo>
                  <a:pt x="895000" y="233397"/>
                  <a:pt x="1134813" y="233397"/>
                  <a:pt x="1374586" y="233397"/>
                </a:cubicBezTo>
                <a:cubicBezTo>
                  <a:pt x="1399894" y="233397"/>
                  <a:pt x="1399894" y="233397"/>
                  <a:pt x="1399894" y="207418"/>
                </a:cubicBezTo>
                <a:cubicBezTo>
                  <a:pt x="1399894" y="166475"/>
                  <a:pt x="1399894" y="125533"/>
                  <a:pt x="1399894" y="84550"/>
                </a:cubicBezTo>
                <a:cubicBezTo>
                  <a:pt x="1399894" y="62717"/>
                  <a:pt x="1399855" y="62677"/>
                  <a:pt x="1378021" y="62677"/>
                </a:cubicBezTo>
                <a:cubicBezTo>
                  <a:pt x="1162371" y="62677"/>
                  <a:pt x="946761" y="62677"/>
                  <a:pt x="731150" y="62677"/>
                </a:cubicBezTo>
                <a:close/>
                <a:moveTo>
                  <a:pt x="731545" y="351211"/>
                </a:moveTo>
                <a:cubicBezTo>
                  <a:pt x="922006" y="351211"/>
                  <a:pt x="1112427" y="351211"/>
                  <a:pt x="1302887" y="351211"/>
                </a:cubicBezTo>
                <a:cubicBezTo>
                  <a:pt x="1336250" y="351211"/>
                  <a:pt x="1345133" y="359976"/>
                  <a:pt x="1345133" y="393101"/>
                </a:cubicBezTo>
                <a:cubicBezTo>
                  <a:pt x="1345173" y="502150"/>
                  <a:pt x="1345173" y="611199"/>
                  <a:pt x="1345133" y="720208"/>
                </a:cubicBezTo>
                <a:cubicBezTo>
                  <a:pt x="1345133" y="752426"/>
                  <a:pt x="1335855" y="761822"/>
                  <a:pt x="1303914" y="761822"/>
                </a:cubicBezTo>
                <a:cubicBezTo>
                  <a:pt x="922045" y="761822"/>
                  <a:pt x="540137" y="761822"/>
                  <a:pt x="158268" y="761822"/>
                </a:cubicBezTo>
                <a:cubicBezTo>
                  <a:pt x="127157" y="761822"/>
                  <a:pt x="117523" y="752228"/>
                  <a:pt x="117523" y="721235"/>
                </a:cubicBezTo>
                <a:cubicBezTo>
                  <a:pt x="117484" y="611199"/>
                  <a:pt x="117484" y="501163"/>
                  <a:pt x="117523" y="391167"/>
                </a:cubicBezTo>
                <a:cubicBezTo>
                  <a:pt x="117523" y="360805"/>
                  <a:pt x="127078" y="351251"/>
                  <a:pt x="157242" y="351251"/>
                </a:cubicBezTo>
                <a:cubicBezTo>
                  <a:pt x="348650" y="351172"/>
                  <a:pt x="540098" y="351211"/>
                  <a:pt x="731545" y="351211"/>
                </a:cubicBezTo>
                <a:close/>
                <a:moveTo>
                  <a:pt x="555693" y="700705"/>
                </a:moveTo>
                <a:cubicBezTo>
                  <a:pt x="675520" y="700705"/>
                  <a:pt x="795388" y="700468"/>
                  <a:pt x="915215" y="701020"/>
                </a:cubicBezTo>
                <a:cubicBezTo>
                  <a:pt x="929626" y="701099"/>
                  <a:pt x="934916" y="697941"/>
                  <a:pt x="934798" y="682345"/>
                </a:cubicBezTo>
                <a:cubicBezTo>
                  <a:pt x="934048" y="598526"/>
                  <a:pt x="934048" y="514666"/>
                  <a:pt x="934798" y="430846"/>
                </a:cubicBezTo>
                <a:cubicBezTo>
                  <a:pt x="934916" y="415448"/>
                  <a:pt x="929981" y="411974"/>
                  <a:pt x="915373" y="411974"/>
                </a:cubicBezTo>
                <a:cubicBezTo>
                  <a:pt x="676192" y="412408"/>
                  <a:pt x="436971" y="412368"/>
                  <a:pt x="197790" y="411974"/>
                </a:cubicBezTo>
                <a:cubicBezTo>
                  <a:pt x="183340" y="411934"/>
                  <a:pt x="178128" y="415132"/>
                  <a:pt x="178246" y="430688"/>
                </a:cubicBezTo>
                <a:cubicBezTo>
                  <a:pt x="178996" y="514508"/>
                  <a:pt x="178996" y="598367"/>
                  <a:pt x="178246" y="682187"/>
                </a:cubicBezTo>
                <a:cubicBezTo>
                  <a:pt x="178128" y="697625"/>
                  <a:pt x="183063" y="701060"/>
                  <a:pt x="197672" y="700981"/>
                </a:cubicBezTo>
                <a:cubicBezTo>
                  <a:pt x="316986" y="700468"/>
                  <a:pt x="436339" y="700705"/>
                  <a:pt x="555693" y="700705"/>
                </a:cubicBezTo>
                <a:close/>
                <a:moveTo>
                  <a:pt x="1284054" y="556438"/>
                </a:moveTo>
                <a:cubicBezTo>
                  <a:pt x="1284054" y="514508"/>
                  <a:pt x="1283541" y="472578"/>
                  <a:pt x="1284331" y="430649"/>
                </a:cubicBezTo>
                <a:cubicBezTo>
                  <a:pt x="1284607" y="416790"/>
                  <a:pt x="1280975" y="411816"/>
                  <a:pt x="1266288" y="411934"/>
                </a:cubicBezTo>
                <a:cubicBezTo>
                  <a:pt x="1181954" y="412566"/>
                  <a:pt x="1097582" y="412487"/>
                  <a:pt x="1013248" y="412013"/>
                </a:cubicBezTo>
                <a:cubicBezTo>
                  <a:pt x="1000101" y="411934"/>
                  <a:pt x="995166" y="415290"/>
                  <a:pt x="995284" y="429345"/>
                </a:cubicBezTo>
                <a:cubicBezTo>
                  <a:pt x="995876" y="514192"/>
                  <a:pt x="995797" y="599039"/>
                  <a:pt x="995324" y="683846"/>
                </a:cubicBezTo>
                <a:cubicBezTo>
                  <a:pt x="995245" y="696480"/>
                  <a:pt x="998601" y="701060"/>
                  <a:pt x="1011945" y="700981"/>
                </a:cubicBezTo>
                <a:cubicBezTo>
                  <a:pt x="1097266" y="700468"/>
                  <a:pt x="1182626" y="700428"/>
                  <a:pt x="1267946" y="700981"/>
                </a:cubicBezTo>
                <a:cubicBezTo>
                  <a:pt x="1281528" y="701060"/>
                  <a:pt x="1284489" y="696125"/>
                  <a:pt x="1284291" y="683688"/>
                </a:cubicBezTo>
                <a:cubicBezTo>
                  <a:pt x="1283660" y="641245"/>
                  <a:pt x="1284054" y="598841"/>
                  <a:pt x="1284054" y="556438"/>
                </a:cubicBezTo>
                <a:close/>
                <a:moveTo>
                  <a:pt x="411308" y="1345128"/>
                </a:moveTo>
                <a:cubicBezTo>
                  <a:pt x="326975" y="1345128"/>
                  <a:pt x="242602" y="1345167"/>
                  <a:pt x="158268" y="1345088"/>
                </a:cubicBezTo>
                <a:cubicBezTo>
                  <a:pt x="127907" y="1345049"/>
                  <a:pt x="117484" y="1334586"/>
                  <a:pt x="117484" y="1304106"/>
                </a:cubicBezTo>
                <a:cubicBezTo>
                  <a:pt x="117444" y="1155141"/>
                  <a:pt x="117444" y="1006176"/>
                  <a:pt x="117484" y="857210"/>
                </a:cubicBezTo>
                <a:cubicBezTo>
                  <a:pt x="117484" y="828191"/>
                  <a:pt x="128736" y="816702"/>
                  <a:pt x="157676" y="816663"/>
                </a:cubicBezTo>
                <a:cubicBezTo>
                  <a:pt x="326382" y="816544"/>
                  <a:pt x="495049" y="816584"/>
                  <a:pt x="663755" y="816663"/>
                </a:cubicBezTo>
                <a:cubicBezTo>
                  <a:pt x="693208" y="816663"/>
                  <a:pt x="704263" y="828270"/>
                  <a:pt x="704421" y="860290"/>
                </a:cubicBezTo>
                <a:cubicBezTo>
                  <a:pt x="704737" y="924922"/>
                  <a:pt x="704540" y="989514"/>
                  <a:pt x="704540" y="1054146"/>
                </a:cubicBezTo>
                <a:cubicBezTo>
                  <a:pt x="704540" y="1133544"/>
                  <a:pt x="704579" y="1212982"/>
                  <a:pt x="704500" y="1292380"/>
                </a:cubicBezTo>
                <a:cubicBezTo>
                  <a:pt x="704500" y="1299289"/>
                  <a:pt x="704421" y="1306238"/>
                  <a:pt x="703592" y="1313029"/>
                </a:cubicBezTo>
                <a:cubicBezTo>
                  <a:pt x="700828" y="1335731"/>
                  <a:pt x="690484" y="1344969"/>
                  <a:pt x="667308" y="1345049"/>
                </a:cubicBezTo>
                <a:cubicBezTo>
                  <a:pt x="601689" y="1345207"/>
                  <a:pt x="536110" y="1345128"/>
                  <a:pt x="470491" y="1345128"/>
                </a:cubicBezTo>
                <a:cubicBezTo>
                  <a:pt x="450790" y="1345128"/>
                  <a:pt x="431049" y="1345128"/>
                  <a:pt x="411308" y="1345128"/>
                </a:cubicBezTo>
                <a:close/>
                <a:moveTo>
                  <a:pt x="409452" y="1284010"/>
                </a:moveTo>
                <a:cubicBezTo>
                  <a:pt x="480954" y="1284010"/>
                  <a:pt x="552495" y="1283615"/>
                  <a:pt x="623997" y="1284325"/>
                </a:cubicBezTo>
                <a:cubicBezTo>
                  <a:pt x="638644" y="1284483"/>
                  <a:pt x="642158" y="1279548"/>
                  <a:pt x="642119" y="1265651"/>
                </a:cubicBezTo>
                <a:cubicBezTo>
                  <a:pt x="641645" y="1143336"/>
                  <a:pt x="641645" y="1021021"/>
                  <a:pt x="642119" y="898706"/>
                </a:cubicBezTo>
                <a:cubicBezTo>
                  <a:pt x="642158" y="884137"/>
                  <a:pt x="638447" y="878965"/>
                  <a:pt x="623128" y="879004"/>
                </a:cubicBezTo>
                <a:cubicBezTo>
                  <a:pt x="481112" y="879518"/>
                  <a:pt x="339056" y="879478"/>
                  <a:pt x="197000" y="879044"/>
                </a:cubicBezTo>
                <a:cubicBezTo>
                  <a:pt x="183142" y="879004"/>
                  <a:pt x="178207" y="882755"/>
                  <a:pt x="178246" y="897324"/>
                </a:cubicBezTo>
                <a:cubicBezTo>
                  <a:pt x="178760" y="1020113"/>
                  <a:pt x="178760" y="1142941"/>
                  <a:pt x="178246" y="1265730"/>
                </a:cubicBezTo>
                <a:cubicBezTo>
                  <a:pt x="178207" y="1279706"/>
                  <a:pt x="181800" y="1284404"/>
                  <a:pt x="196369" y="1284286"/>
                </a:cubicBezTo>
                <a:cubicBezTo>
                  <a:pt x="267396" y="1283615"/>
                  <a:pt x="338424" y="1284010"/>
                  <a:pt x="409452" y="1284010"/>
                </a:cubicBezTo>
                <a:close/>
                <a:moveTo>
                  <a:pt x="1051309" y="1345128"/>
                </a:moveTo>
                <a:cubicBezTo>
                  <a:pt x="968436" y="1345128"/>
                  <a:pt x="885564" y="1345167"/>
                  <a:pt x="802692" y="1345128"/>
                </a:cubicBezTo>
                <a:cubicBezTo>
                  <a:pt x="768856" y="1345128"/>
                  <a:pt x="758354" y="1335257"/>
                  <a:pt x="758156" y="1301303"/>
                </a:cubicBezTo>
                <a:cubicBezTo>
                  <a:pt x="757801" y="1234697"/>
                  <a:pt x="758038" y="1168130"/>
                  <a:pt x="758038" y="1101524"/>
                </a:cubicBezTo>
                <a:cubicBezTo>
                  <a:pt x="758038" y="1023587"/>
                  <a:pt x="757998" y="945650"/>
                  <a:pt x="758117" y="867713"/>
                </a:cubicBezTo>
                <a:cubicBezTo>
                  <a:pt x="758117" y="859856"/>
                  <a:pt x="758748" y="851959"/>
                  <a:pt x="759696" y="844142"/>
                </a:cubicBezTo>
                <a:cubicBezTo>
                  <a:pt x="761512" y="828863"/>
                  <a:pt x="771224" y="820611"/>
                  <a:pt x="785556" y="817571"/>
                </a:cubicBezTo>
                <a:cubicBezTo>
                  <a:pt x="790768" y="816465"/>
                  <a:pt x="796335" y="816623"/>
                  <a:pt x="801744" y="816623"/>
                </a:cubicBezTo>
                <a:cubicBezTo>
                  <a:pt x="968476" y="816584"/>
                  <a:pt x="1135168" y="816584"/>
                  <a:pt x="1301900" y="816584"/>
                </a:cubicBezTo>
                <a:cubicBezTo>
                  <a:pt x="1312363" y="816584"/>
                  <a:pt x="1322786" y="816663"/>
                  <a:pt x="1331709" y="823098"/>
                </a:cubicBezTo>
                <a:cubicBezTo>
                  <a:pt x="1341224" y="829968"/>
                  <a:pt x="1345173" y="839602"/>
                  <a:pt x="1345133" y="851249"/>
                </a:cubicBezTo>
                <a:cubicBezTo>
                  <a:pt x="1345093" y="1004162"/>
                  <a:pt x="1345173" y="1157075"/>
                  <a:pt x="1345014" y="1309989"/>
                </a:cubicBezTo>
                <a:cubicBezTo>
                  <a:pt x="1344975" y="1333323"/>
                  <a:pt x="1332736" y="1345009"/>
                  <a:pt x="1308770" y="1345049"/>
                </a:cubicBezTo>
                <a:cubicBezTo>
                  <a:pt x="1222976" y="1345207"/>
                  <a:pt x="1137143" y="1345088"/>
                  <a:pt x="1051309" y="1345128"/>
                </a:cubicBezTo>
                <a:close/>
                <a:moveTo>
                  <a:pt x="1051901" y="1284010"/>
                </a:moveTo>
                <a:cubicBezTo>
                  <a:pt x="1122929" y="1284010"/>
                  <a:pt x="1193957" y="1283615"/>
                  <a:pt x="1264945" y="1284325"/>
                </a:cubicBezTo>
                <a:cubicBezTo>
                  <a:pt x="1279514" y="1284483"/>
                  <a:pt x="1284449" y="1281009"/>
                  <a:pt x="1284370" y="1265532"/>
                </a:cubicBezTo>
                <a:cubicBezTo>
                  <a:pt x="1283738" y="1143217"/>
                  <a:pt x="1283778" y="1020902"/>
                  <a:pt x="1284331" y="898588"/>
                </a:cubicBezTo>
                <a:cubicBezTo>
                  <a:pt x="1284410" y="883940"/>
                  <a:pt x="1280620" y="878965"/>
                  <a:pt x="1265340" y="879004"/>
                </a:cubicBezTo>
                <a:cubicBezTo>
                  <a:pt x="1123324" y="879518"/>
                  <a:pt x="981268" y="879478"/>
                  <a:pt x="839212" y="879083"/>
                </a:cubicBezTo>
                <a:cubicBezTo>
                  <a:pt x="825275" y="879044"/>
                  <a:pt x="820379" y="883032"/>
                  <a:pt x="820458" y="897482"/>
                </a:cubicBezTo>
                <a:cubicBezTo>
                  <a:pt x="820932" y="1020271"/>
                  <a:pt x="820932" y="1143099"/>
                  <a:pt x="820458" y="1265887"/>
                </a:cubicBezTo>
                <a:cubicBezTo>
                  <a:pt x="820419" y="1280062"/>
                  <a:pt x="824525" y="1284444"/>
                  <a:pt x="838818" y="1284286"/>
                </a:cubicBezTo>
                <a:cubicBezTo>
                  <a:pt x="909885" y="1283615"/>
                  <a:pt x="980913" y="1284010"/>
                  <a:pt x="1051901" y="1284010"/>
                </a:cubicBezTo>
                <a:close/>
                <a:moveTo>
                  <a:pt x="149069" y="117636"/>
                </a:moveTo>
                <a:cubicBezTo>
                  <a:pt x="131776" y="117321"/>
                  <a:pt x="117958" y="130626"/>
                  <a:pt x="117681" y="147959"/>
                </a:cubicBezTo>
                <a:cubicBezTo>
                  <a:pt x="117405" y="164462"/>
                  <a:pt x="130473" y="177965"/>
                  <a:pt x="147214" y="178359"/>
                </a:cubicBezTo>
                <a:cubicBezTo>
                  <a:pt x="164704" y="178794"/>
                  <a:pt x="178325" y="165646"/>
                  <a:pt x="178404" y="148235"/>
                </a:cubicBezTo>
                <a:cubicBezTo>
                  <a:pt x="178483" y="131415"/>
                  <a:pt x="165573" y="117952"/>
                  <a:pt x="149069" y="117636"/>
                </a:cubicBezTo>
                <a:close/>
                <a:moveTo>
                  <a:pt x="412018" y="148669"/>
                </a:moveTo>
                <a:cubicBezTo>
                  <a:pt x="412413" y="132126"/>
                  <a:pt x="398121" y="117715"/>
                  <a:pt x="381262" y="117636"/>
                </a:cubicBezTo>
                <a:cubicBezTo>
                  <a:pt x="364798" y="117557"/>
                  <a:pt x="351611" y="130744"/>
                  <a:pt x="351374" y="147524"/>
                </a:cubicBezTo>
                <a:cubicBezTo>
                  <a:pt x="351138" y="165093"/>
                  <a:pt x="364206" y="178438"/>
                  <a:pt x="381657" y="178359"/>
                </a:cubicBezTo>
                <a:cubicBezTo>
                  <a:pt x="398200" y="178320"/>
                  <a:pt x="411624" y="165212"/>
                  <a:pt x="412018" y="148669"/>
                </a:cubicBezTo>
                <a:close/>
                <a:moveTo>
                  <a:pt x="265738" y="117636"/>
                </a:moveTo>
                <a:cubicBezTo>
                  <a:pt x="249195" y="117123"/>
                  <a:pt x="234192" y="131455"/>
                  <a:pt x="234074" y="147879"/>
                </a:cubicBezTo>
                <a:cubicBezTo>
                  <a:pt x="233955" y="163988"/>
                  <a:pt x="247498" y="177846"/>
                  <a:pt x="263843" y="178320"/>
                </a:cubicBezTo>
                <a:cubicBezTo>
                  <a:pt x="280662" y="178833"/>
                  <a:pt x="295310" y="164896"/>
                  <a:pt x="295468" y="148235"/>
                </a:cubicBezTo>
                <a:cubicBezTo>
                  <a:pt x="295666" y="132363"/>
                  <a:pt x="281847" y="118149"/>
                  <a:pt x="265738" y="117636"/>
                </a:cubicBezTo>
                <a:close/>
                <a:moveTo>
                  <a:pt x="1020750" y="540882"/>
                </a:moveTo>
                <a:cubicBezTo>
                  <a:pt x="1023632" y="498004"/>
                  <a:pt x="1043097" y="464919"/>
                  <a:pt x="1083447" y="447073"/>
                </a:cubicBezTo>
                <a:cubicBezTo>
                  <a:pt x="1123956" y="429148"/>
                  <a:pt x="1162450" y="436255"/>
                  <a:pt x="1194667" y="465669"/>
                </a:cubicBezTo>
                <a:cubicBezTo>
                  <a:pt x="1225977" y="494214"/>
                  <a:pt x="1236676" y="531051"/>
                  <a:pt x="1223173" y="571915"/>
                </a:cubicBezTo>
                <a:cubicBezTo>
                  <a:pt x="1218317" y="586562"/>
                  <a:pt x="1219936" y="595682"/>
                  <a:pt x="1231465" y="604961"/>
                </a:cubicBezTo>
                <a:cubicBezTo>
                  <a:pt x="1238690" y="610765"/>
                  <a:pt x="1245165" y="617793"/>
                  <a:pt x="1250850" y="625176"/>
                </a:cubicBezTo>
                <a:cubicBezTo>
                  <a:pt x="1260602" y="637810"/>
                  <a:pt x="1259102" y="655103"/>
                  <a:pt x="1248323" y="665605"/>
                </a:cubicBezTo>
                <a:cubicBezTo>
                  <a:pt x="1237150" y="676463"/>
                  <a:pt x="1220686" y="677647"/>
                  <a:pt x="1207973" y="667342"/>
                </a:cubicBezTo>
                <a:cubicBezTo>
                  <a:pt x="1199208" y="660236"/>
                  <a:pt x="1191114" y="652142"/>
                  <a:pt x="1183613" y="643693"/>
                </a:cubicBezTo>
                <a:cubicBezTo>
                  <a:pt x="1176743" y="635915"/>
                  <a:pt x="1170347" y="635007"/>
                  <a:pt x="1160397" y="638521"/>
                </a:cubicBezTo>
                <a:cubicBezTo>
                  <a:pt x="1107729" y="657156"/>
                  <a:pt x="1053165" y="634059"/>
                  <a:pt x="1030541" y="584430"/>
                </a:cubicBezTo>
                <a:cubicBezTo>
                  <a:pt x="1024303" y="570770"/>
                  <a:pt x="1021658" y="556319"/>
                  <a:pt x="1020750" y="540882"/>
                </a:cubicBezTo>
                <a:close/>
                <a:moveTo>
                  <a:pt x="1125614" y="582930"/>
                </a:moveTo>
                <a:cubicBezTo>
                  <a:pt x="1149184" y="582693"/>
                  <a:pt x="1166280" y="565163"/>
                  <a:pt x="1166162" y="541434"/>
                </a:cubicBezTo>
                <a:cubicBezTo>
                  <a:pt x="1166043" y="517864"/>
                  <a:pt x="1148632" y="500571"/>
                  <a:pt x="1124943" y="500571"/>
                </a:cubicBezTo>
                <a:cubicBezTo>
                  <a:pt x="1100345" y="500571"/>
                  <a:pt x="1083329" y="518022"/>
                  <a:pt x="1083763" y="542817"/>
                </a:cubicBezTo>
                <a:cubicBezTo>
                  <a:pt x="1084197" y="566663"/>
                  <a:pt x="1101411" y="583167"/>
                  <a:pt x="1125614" y="582930"/>
                </a:cubicBezTo>
                <a:close/>
              </a:path>
            </a:pathLst>
          </a:custGeom>
          <a:solidFill>
            <a:srgbClr val="EFF1F5">
              <a:alpha val="62000"/>
            </a:srgbClr>
          </a:solidFill>
          <a:ln w="3948"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FE110E2F-7CCD-4B7C-BFF3-73DB74EC4213}"/>
              </a:ext>
            </a:extLst>
          </p:cNvPr>
          <p:cNvSpPr/>
          <p:nvPr/>
        </p:nvSpPr>
        <p:spPr>
          <a:xfrm>
            <a:off x="7304669" y="2140671"/>
            <a:ext cx="809341" cy="809341"/>
          </a:xfrm>
          <a:custGeom>
            <a:avLst/>
            <a:gdLst>
              <a:gd name="connsiteX0" fmla="*/ 610815 w 1231834"/>
              <a:gd name="connsiteY0" fmla="*/ 344 h 1231834"/>
              <a:gd name="connsiteX1" fmla="*/ 796024 w 1231834"/>
              <a:gd name="connsiteY1" fmla="*/ 26442 h 1231834"/>
              <a:gd name="connsiteX2" fmla="*/ 830571 w 1231834"/>
              <a:gd name="connsiteY2" fmla="*/ 77413 h 1231834"/>
              <a:gd name="connsiteX3" fmla="*/ 785799 w 1231834"/>
              <a:gd name="connsiteY3" fmla="*/ 121593 h 1231834"/>
              <a:gd name="connsiteX4" fmla="*/ 761122 w 1231834"/>
              <a:gd name="connsiteY4" fmla="*/ 118039 h 1231834"/>
              <a:gd name="connsiteX5" fmla="*/ 107145 w 1231834"/>
              <a:gd name="connsiteY5" fmla="*/ 520241 h 1231834"/>
              <a:gd name="connsiteX6" fmla="*/ 530193 w 1231834"/>
              <a:gd name="connsiteY6" fmla="*/ 1129170 h 1231834"/>
              <a:gd name="connsiteX7" fmla="*/ 1079465 w 1231834"/>
              <a:gd name="connsiteY7" fmla="*/ 854850 h 1231834"/>
              <a:gd name="connsiteX8" fmla="*/ 1135845 w 1231834"/>
              <a:gd name="connsiteY8" fmla="*/ 648044 h 1231834"/>
              <a:gd name="connsiteX9" fmla="*/ 1116064 w 1231834"/>
              <a:gd name="connsiteY9" fmla="*/ 471205 h 1231834"/>
              <a:gd name="connsiteX10" fmla="*/ 1148518 w 1231834"/>
              <a:gd name="connsiteY10" fmla="*/ 405191 h 1231834"/>
              <a:gd name="connsiteX11" fmla="*/ 1210071 w 1231834"/>
              <a:gd name="connsiteY11" fmla="*/ 443646 h 1231834"/>
              <a:gd name="connsiteX12" fmla="*/ 1089493 w 1231834"/>
              <a:gd name="connsiteY12" fmla="*/ 1014436 h 1231834"/>
              <a:gd name="connsiteX13" fmla="*/ 693608 w 1231834"/>
              <a:gd name="connsiteY13" fmla="*/ 1229809 h 1231834"/>
              <a:gd name="connsiteX14" fmla="*/ 13415 w 1231834"/>
              <a:gd name="connsiteY14" fmla="*/ 740353 h 1231834"/>
              <a:gd name="connsiteX15" fmla="*/ 203086 w 1231834"/>
              <a:gd name="connsiteY15" fmla="*/ 160246 h 1231834"/>
              <a:gd name="connsiteX16" fmla="*/ 556330 w 1231834"/>
              <a:gd name="connsiteY16" fmla="*/ 2792 h 1231834"/>
              <a:gd name="connsiteX17" fmla="*/ 610815 w 1231834"/>
              <a:gd name="connsiteY17" fmla="*/ 344 h 1231834"/>
              <a:gd name="connsiteX18" fmla="*/ 332349 w 1231834"/>
              <a:gd name="connsiteY18" fmla="*/ 850112 h 1231834"/>
              <a:gd name="connsiteX19" fmla="*/ 384742 w 1231834"/>
              <a:gd name="connsiteY19" fmla="*/ 902426 h 1231834"/>
              <a:gd name="connsiteX20" fmla="*/ 511992 w 1231834"/>
              <a:gd name="connsiteY20" fmla="*/ 902821 h 1231834"/>
              <a:gd name="connsiteX21" fmla="*/ 567029 w 1231834"/>
              <a:gd name="connsiteY21" fmla="*/ 879842 h 1231834"/>
              <a:gd name="connsiteX22" fmla="*/ 1095297 w 1231834"/>
              <a:gd name="connsiteY22" fmla="*/ 351259 h 1231834"/>
              <a:gd name="connsiteX23" fmla="*/ 1215717 w 1231834"/>
              <a:gd name="connsiteY23" fmla="*/ 230997 h 1231834"/>
              <a:gd name="connsiteX24" fmla="*/ 1234786 w 1231834"/>
              <a:gd name="connsiteY24" fmla="*/ 186343 h 1231834"/>
              <a:gd name="connsiteX25" fmla="*/ 1067620 w 1231834"/>
              <a:gd name="connsiteY25" fmla="*/ 739 h 1231834"/>
              <a:gd name="connsiteX26" fmla="*/ 997184 w 1231834"/>
              <a:gd name="connsiteY26" fmla="*/ 25178 h 1231834"/>
              <a:gd name="connsiteX27" fmla="*/ 417867 w 1231834"/>
              <a:gd name="connsiteY27" fmla="*/ 605246 h 1231834"/>
              <a:gd name="connsiteX28" fmla="*/ 350827 w 1231834"/>
              <a:gd name="connsiteY28" fmla="*/ 672128 h 1231834"/>
              <a:gd name="connsiteX29" fmla="*/ 332152 w 1231834"/>
              <a:gd name="connsiteY29" fmla="*/ 716940 h 1231834"/>
              <a:gd name="connsiteX30" fmla="*/ 332310 w 1231834"/>
              <a:gd name="connsiteY30" fmla="*/ 782046 h 1231834"/>
              <a:gd name="connsiteX31" fmla="*/ 332349 w 1231834"/>
              <a:gd name="connsiteY31" fmla="*/ 850112 h 1231834"/>
              <a:gd name="connsiteX32" fmla="*/ 428606 w 1231834"/>
              <a:gd name="connsiteY32" fmla="*/ 767516 h 1231834"/>
              <a:gd name="connsiteX33" fmla="*/ 453124 w 1231834"/>
              <a:gd name="connsiteY33" fmla="*/ 708372 h 1231834"/>
              <a:gd name="connsiteX34" fmla="*/ 887701 w 1231834"/>
              <a:gd name="connsiteY34" fmla="*/ 274585 h 1231834"/>
              <a:gd name="connsiteX35" fmla="*/ 916365 w 1231834"/>
              <a:gd name="connsiteY35" fmla="*/ 274783 h 1231834"/>
              <a:gd name="connsiteX36" fmla="*/ 963625 w 1231834"/>
              <a:gd name="connsiteY36" fmla="*/ 321687 h 1231834"/>
              <a:gd name="connsiteX37" fmla="*/ 963309 w 1231834"/>
              <a:gd name="connsiteY37" fmla="*/ 344389 h 1231834"/>
              <a:gd name="connsiteX38" fmla="*/ 828202 w 1231834"/>
              <a:gd name="connsiteY38" fmla="*/ 479180 h 1231834"/>
              <a:gd name="connsiteX39" fmla="*/ 526205 w 1231834"/>
              <a:gd name="connsiteY39" fmla="*/ 781888 h 1231834"/>
              <a:gd name="connsiteX40" fmla="*/ 471760 w 1231834"/>
              <a:gd name="connsiteY40" fmla="*/ 805616 h 1231834"/>
              <a:gd name="connsiteX41" fmla="*/ 428606 w 1231834"/>
              <a:gd name="connsiteY41" fmla="*/ 767516 h 1231834"/>
              <a:gd name="connsiteX42" fmla="*/ 1128422 w 1231834"/>
              <a:gd name="connsiteY42" fmla="*/ 178881 h 1231834"/>
              <a:gd name="connsiteX43" fmla="*/ 1053288 w 1231834"/>
              <a:gd name="connsiteY43" fmla="*/ 254252 h 1231834"/>
              <a:gd name="connsiteX44" fmla="*/ 1034929 w 1231834"/>
              <a:gd name="connsiteY44" fmla="*/ 254331 h 1231834"/>
              <a:gd name="connsiteX45" fmla="*/ 980562 w 1231834"/>
              <a:gd name="connsiteY45" fmla="*/ 199964 h 1231834"/>
              <a:gd name="connsiteX46" fmla="*/ 980444 w 1231834"/>
              <a:gd name="connsiteY46" fmla="*/ 181605 h 1231834"/>
              <a:gd name="connsiteX47" fmla="*/ 1055776 w 1231834"/>
              <a:gd name="connsiteY47" fmla="*/ 106432 h 1231834"/>
              <a:gd name="connsiteX48" fmla="*/ 1070068 w 1231834"/>
              <a:gd name="connsiteY48" fmla="*/ 101536 h 1231834"/>
              <a:gd name="connsiteX49" fmla="*/ 1133042 w 1231834"/>
              <a:gd name="connsiteY49" fmla="*/ 164589 h 1231834"/>
              <a:gd name="connsiteX50" fmla="*/ 1134068 w 1231834"/>
              <a:gd name="connsiteY50" fmla="*/ 168616 h 1231834"/>
              <a:gd name="connsiteX51" fmla="*/ 1128422 w 1231834"/>
              <a:gd name="connsiteY51" fmla="*/ 178881 h 123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31834" h="1231834">
                <a:moveTo>
                  <a:pt x="610815" y="344"/>
                </a:moveTo>
                <a:cubicBezTo>
                  <a:pt x="679000" y="-959"/>
                  <a:pt x="738262" y="8240"/>
                  <a:pt x="796024" y="26442"/>
                </a:cubicBezTo>
                <a:cubicBezTo>
                  <a:pt x="819003" y="33667"/>
                  <a:pt x="833335" y="56092"/>
                  <a:pt x="830571" y="77413"/>
                </a:cubicBezTo>
                <a:cubicBezTo>
                  <a:pt x="827491" y="101497"/>
                  <a:pt x="810040" y="118592"/>
                  <a:pt x="785799" y="121593"/>
                </a:cubicBezTo>
                <a:cubicBezTo>
                  <a:pt x="777192" y="122659"/>
                  <a:pt x="769177" y="120329"/>
                  <a:pt x="761122" y="118039"/>
                </a:cubicBezTo>
                <a:cubicBezTo>
                  <a:pt x="465916" y="34338"/>
                  <a:pt x="165973" y="218797"/>
                  <a:pt x="107145" y="520241"/>
                </a:cubicBezTo>
                <a:cubicBezTo>
                  <a:pt x="51870" y="803563"/>
                  <a:pt x="246121" y="1082187"/>
                  <a:pt x="530193" y="1129170"/>
                </a:cubicBezTo>
                <a:cubicBezTo>
                  <a:pt x="757411" y="1166757"/>
                  <a:pt x="977088" y="1053799"/>
                  <a:pt x="1079465" y="854850"/>
                </a:cubicBezTo>
                <a:cubicBezTo>
                  <a:pt x="1112827" y="790060"/>
                  <a:pt x="1131581" y="721165"/>
                  <a:pt x="1135845" y="648044"/>
                </a:cubicBezTo>
                <a:cubicBezTo>
                  <a:pt x="1139359" y="587755"/>
                  <a:pt x="1132449" y="529085"/>
                  <a:pt x="1116064" y="471205"/>
                </a:cubicBezTo>
                <a:cubicBezTo>
                  <a:pt x="1107142" y="439698"/>
                  <a:pt x="1120012" y="413759"/>
                  <a:pt x="1148518" y="405191"/>
                </a:cubicBezTo>
                <a:cubicBezTo>
                  <a:pt x="1175050" y="397216"/>
                  <a:pt x="1201779" y="412930"/>
                  <a:pt x="1210071" y="443646"/>
                </a:cubicBezTo>
                <a:cubicBezTo>
                  <a:pt x="1266727" y="654243"/>
                  <a:pt x="1228193" y="845967"/>
                  <a:pt x="1089493" y="1014436"/>
                </a:cubicBezTo>
                <a:cubicBezTo>
                  <a:pt x="987235" y="1138646"/>
                  <a:pt x="852997" y="1210384"/>
                  <a:pt x="693608" y="1229809"/>
                </a:cubicBezTo>
                <a:cubicBezTo>
                  <a:pt x="367172" y="1269568"/>
                  <a:pt x="74375" y="1052891"/>
                  <a:pt x="13415" y="740353"/>
                </a:cubicBezTo>
                <a:cubicBezTo>
                  <a:pt x="-30805" y="513687"/>
                  <a:pt x="34774" y="318252"/>
                  <a:pt x="203086" y="160246"/>
                </a:cubicBezTo>
                <a:cubicBezTo>
                  <a:pt x="301751" y="67621"/>
                  <a:pt x="421341" y="16808"/>
                  <a:pt x="556330" y="2792"/>
                </a:cubicBezTo>
                <a:cubicBezTo>
                  <a:pt x="577018" y="660"/>
                  <a:pt x="597628" y="739"/>
                  <a:pt x="610815" y="344"/>
                </a:cubicBezTo>
                <a:close/>
                <a:moveTo>
                  <a:pt x="332349" y="850112"/>
                </a:moveTo>
                <a:cubicBezTo>
                  <a:pt x="332507" y="883159"/>
                  <a:pt x="351656" y="902307"/>
                  <a:pt x="384742" y="902426"/>
                </a:cubicBezTo>
                <a:cubicBezTo>
                  <a:pt x="427145" y="902544"/>
                  <a:pt x="469588" y="901597"/>
                  <a:pt x="511992" y="902821"/>
                </a:cubicBezTo>
                <a:cubicBezTo>
                  <a:pt x="534575" y="903452"/>
                  <a:pt x="551316" y="895595"/>
                  <a:pt x="567029" y="879842"/>
                </a:cubicBezTo>
                <a:cubicBezTo>
                  <a:pt x="742882" y="703437"/>
                  <a:pt x="919129" y="527388"/>
                  <a:pt x="1095297" y="351259"/>
                </a:cubicBezTo>
                <a:cubicBezTo>
                  <a:pt x="1135410" y="311145"/>
                  <a:pt x="1175406" y="270913"/>
                  <a:pt x="1215717" y="230997"/>
                </a:cubicBezTo>
                <a:cubicBezTo>
                  <a:pt x="1228311" y="218521"/>
                  <a:pt x="1234865" y="204505"/>
                  <a:pt x="1234786" y="186343"/>
                </a:cubicBezTo>
                <a:cubicBezTo>
                  <a:pt x="1234352" y="93995"/>
                  <a:pt x="1159929" y="11241"/>
                  <a:pt x="1067620" y="739"/>
                </a:cubicBezTo>
                <a:cubicBezTo>
                  <a:pt x="1039943" y="-2420"/>
                  <a:pt x="1017912" y="4332"/>
                  <a:pt x="997184" y="25178"/>
                </a:cubicBezTo>
                <a:cubicBezTo>
                  <a:pt x="804592" y="219034"/>
                  <a:pt x="611091" y="412021"/>
                  <a:pt x="417867" y="605246"/>
                </a:cubicBezTo>
                <a:cubicBezTo>
                  <a:pt x="395560" y="627553"/>
                  <a:pt x="373410" y="650097"/>
                  <a:pt x="350827" y="672128"/>
                </a:cubicBezTo>
                <a:cubicBezTo>
                  <a:pt x="338074" y="684565"/>
                  <a:pt x="331560" y="698857"/>
                  <a:pt x="332152" y="716940"/>
                </a:cubicBezTo>
                <a:cubicBezTo>
                  <a:pt x="332863" y="738615"/>
                  <a:pt x="332310" y="760330"/>
                  <a:pt x="332310" y="782046"/>
                </a:cubicBezTo>
                <a:cubicBezTo>
                  <a:pt x="332349" y="804748"/>
                  <a:pt x="332231" y="827450"/>
                  <a:pt x="332349" y="850112"/>
                </a:cubicBezTo>
                <a:close/>
                <a:moveTo>
                  <a:pt x="428606" y="767516"/>
                </a:moveTo>
                <a:cubicBezTo>
                  <a:pt x="427224" y="742643"/>
                  <a:pt x="435634" y="725744"/>
                  <a:pt x="453124" y="708372"/>
                </a:cubicBezTo>
                <a:cubicBezTo>
                  <a:pt x="598536" y="564343"/>
                  <a:pt x="742961" y="419326"/>
                  <a:pt x="887701" y="274585"/>
                </a:cubicBezTo>
                <a:cubicBezTo>
                  <a:pt x="901915" y="260372"/>
                  <a:pt x="901954" y="260411"/>
                  <a:pt x="916365" y="274783"/>
                </a:cubicBezTo>
                <a:cubicBezTo>
                  <a:pt x="932079" y="290457"/>
                  <a:pt x="947358" y="306605"/>
                  <a:pt x="963625" y="321687"/>
                </a:cubicBezTo>
                <a:cubicBezTo>
                  <a:pt x="972864" y="330255"/>
                  <a:pt x="971837" y="335979"/>
                  <a:pt x="963309" y="344389"/>
                </a:cubicBezTo>
                <a:cubicBezTo>
                  <a:pt x="917984" y="389043"/>
                  <a:pt x="873172" y="434210"/>
                  <a:pt x="828202" y="479180"/>
                </a:cubicBezTo>
                <a:cubicBezTo>
                  <a:pt x="727405" y="579977"/>
                  <a:pt x="626292" y="680380"/>
                  <a:pt x="526205" y="781888"/>
                </a:cubicBezTo>
                <a:cubicBezTo>
                  <a:pt x="508991" y="799339"/>
                  <a:pt x="492369" y="811578"/>
                  <a:pt x="471760" y="805616"/>
                </a:cubicBezTo>
                <a:cubicBezTo>
                  <a:pt x="429159" y="805656"/>
                  <a:pt x="430738" y="805537"/>
                  <a:pt x="428606" y="767516"/>
                </a:cubicBezTo>
                <a:close/>
                <a:moveTo>
                  <a:pt x="1128422" y="178881"/>
                </a:moveTo>
                <a:cubicBezTo>
                  <a:pt x="1103351" y="203992"/>
                  <a:pt x="1078122" y="228944"/>
                  <a:pt x="1053288" y="254252"/>
                </a:cubicBezTo>
                <a:cubicBezTo>
                  <a:pt x="1046616" y="261043"/>
                  <a:pt x="1041641" y="261280"/>
                  <a:pt x="1034929" y="254331"/>
                </a:cubicBezTo>
                <a:cubicBezTo>
                  <a:pt x="1017123" y="235932"/>
                  <a:pt x="998961" y="217810"/>
                  <a:pt x="980562" y="199964"/>
                </a:cubicBezTo>
                <a:cubicBezTo>
                  <a:pt x="973732" y="193371"/>
                  <a:pt x="973574" y="188357"/>
                  <a:pt x="980444" y="181605"/>
                </a:cubicBezTo>
                <a:cubicBezTo>
                  <a:pt x="1005791" y="156771"/>
                  <a:pt x="1030704" y="131503"/>
                  <a:pt x="1055776" y="106432"/>
                </a:cubicBezTo>
                <a:cubicBezTo>
                  <a:pt x="1059724" y="102484"/>
                  <a:pt x="1063632" y="99522"/>
                  <a:pt x="1070068" y="101536"/>
                </a:cubicBezTo>
                <a:cubicBezTo>
                  <a:pt x="1102127" y="111643"/>
                  <a:pt x="1123132" y="132490"/>
                  <a:pt x="1133042" y="164589"/>
                </a:cubicBezTo>
                <a:cubicBezTo>
                  <a:pt x="1133476" y="166010"/>
                  <a:pt x="1133792" y="167431"/>
                  <a:pt x="1134068" y="168616"/>
                </a:cubicBezTo>
                <a:cubicBezTo>
                  <a:pt x="1134147" y="173354"/>
                  <a:pt x="1131186" y="176117"/>
                  <a:pt x="1128422" y="178881"/>
                </a:cubicBezTo>
                <a:close/>
              </a:path>
            </a:pathLst>
          </a:custGeom>
          <a:solidFill>
            <a:srgbClr val="EFF1F5">
              <a:alpha val="62000"/>
            </a:srgbClr>
          </a:solidFill>
          <a:ln w="3948"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F5CF2A29-6D5A-48E6-B7F7-60C17BE19A9B}"/>
              </a:ext>
            </a:extLst>
          </p:cNvPr>
          <p:cNvSpPr/>
          <p:nvPr/>
        </p:nvSpPr>
        <p:spPr>
          <a:xfrm>
            <a:off x="9985772" y="2026514"/>
            <a:ext cx="765244" cy="1060965"/>
          </a:xfrm>
          <a:custGeom>
            <a:avLst/>
            <a:gdLst>
              <a:gd name="connsiteX0" fmla="*/ 436675 w 1164714"/>
              <a:gd name="connsiteY0" fmla="*/ 1618116 h 1614808"/>
              <a:gd name="connsiteX1" fmla="*/ 400352 w 1164714"/>
              <a:gd name="connsiteY1" fmla="*/ 1576541 h 1614808"/>
              <a:gd name="connsiteX2" fmla="*/ 321980 w 1164714"/>
              <a:gd name="connsiteY2" fmla="*/ 1395517 h 1614808"/>
              <a:gd name="connsiteX3" fmla="*/ 305240 w 1164714"/>
              <a:gd name="connsiteY3" fmla="*/ 1371038 h 1614808"/>
              <a:gd name="connsiteX4" fmla="*/ 58360 w 1164714"/>
              <a:gd name="connsiteY4" fmla="*/ 1124435 h 1614808"/>
              <a:gd name="connsiteX5" fmla="*/ 1545 w 1164714"/>
              <a:gd name="connsiteY5" fmla="*/ 1016294 h 1614808"/>
              <a:gd name="connsiteX6" fmla="*/ 147865 w 1164714"/>
              <a:gd name="connsiteY6" fmla="*/ 830295 h 1614808"/>
              <a:gd name="connsiteX7" fmla="*/ 290671 w 1164714"/>
              <a:gd name="connsiteY7" fmla="*/ 882174 h 1614808"/>
              <a:gd name="connsiteX8" fmla="*/ 302989 w 1164714"/>
              <a:gd name="connsiteY8" fmla="*/ 893900 h 1614808"/>
              <a:gd name="connsiteX9" fmla="*/ 306938 w 1164714"/>
              <a:gd name="connsiteY9" fmla="*/ 882529 h 1614808"/>
              <a:gd name="connsiteX10" fmla="*/ 307214 w 1164714"/>
              <a:gd name="connsiteY10" fmla="*/ 648875 h 1614808"/>
              <a:gd name="connsiteX11" fmla="*/ 292922 w 1164714"/>
              <a:gd name="connsiteY11" fmla="*/ 625463 h 1614808"/>
              <a:gd name="connsiteX12" fmla="*/ 119754 w 1164714"/>
              <a:gd name="connsiteY12" fmla="*/ 354262 h 1614808"/>
              <a:gd name="connsiteX13" fmla="*/ 405445 w 1164714"/>
              <a:gd name="connsiteY13" fmla="*/ 2992 h 1614808"/>
              <a:gd name="connsiteX14" fmla="*/ 784471 w 1164714"/>
              <a:gd name="connsiteY14" fmla="*/ 353156 h 1614808"/>
              <a:gd name="connsiteX15" fmla="*/ 742028 w 1164714"/>
              <a:gd name="connsiteY15" fmla="*/ 495528 h 1614808"/>
              <a:gd name="connsiteX16" fmla="*/ 744831 w 1164714"/>
              <a:gd name="connsiteY16" fmla="*/ 518388 h 1614808"/>
              <a:gd name="connsiteX17" fmla="*/ 775153 w 1164714"/>
              <a:gd name="connsiteY17" fmla="*/ 565845 h 1614808"/>
              <a:gd name="connsiteX18" fmla="*/ 791617 w 1164714"/>
              <a:gd name="connsiteY18" fmla="*/ 573939 h 1614808"/>
              <a:gd name="connsiteX19" fmla="*/ 964705 w 1164714"/>
              <a:gd name="connsiteY19" fmla="*/ 660838 h 1614808"/>
              <a:gd name="connsiteX20" fmla="*/ 981327 w 1164714"/>
              <a:gd name="connsiteY20" fmla="*/ 668616 h 1614808"/>
              <a:gd name="connsiteX21" fmla="*/ 1163931 w 1164714"/>
              <a:gd name="connsiteY21" fmla="*/ 809962 h 1614808"/>
              <a:gd name="connsiteX22" fmla="*/ 1163102 w 1164714"/>
              <a:gd name="connsiteY22" fmla="*/ 1043615 h 1614808"/>
              <a:gd name="connsiteX23" fmla="*/ 1068345 w 1164714"/>
              <a:gd name="connsiteY23" fmla="*/ 1582385 h 1614808"/>
              <a:gd name="connsiteX24" fmla="*/ 1036839 w 1164714"/>
              <a:gd name="connsiteY24" fmla="*/ 1618155 h 1614808"/>
              <a:gd name="connsiteX25" fmla="*/ 436675 w 1164714"/>
              <a:gd name="connsiteY25" fmla="*/ 1618116 h 1614808"/>
              <a:gd name="connsiteX26" fmla="*/ 405998 w 1164714"/>
              <a:gd name="connsiteY26" fmla="*/ 675091 h 1614808"/>
              <a:gd name="connsiteX27" fmla="*/ 406155 w 1164714"/>
              <a:gd name="connsiteY27" fmla="*/ 1006739 h 1614808"/>
              <a:gd name="connsiteX28" fmla="*/ 375952 w 1164714"/>
              <a:gd name="connsiteY28" fmla="*/ 1062290 h 1614808"/>
              <a:gd name="connsiteX29" fmla="*/ 314044 w 1164714"/>
              <a:gd name="connsiteY29" fmla="*/ 1044286 h 1614808"/>
              <a:gd name="connsiteX30" fmla="*/ 227066 w 1164714"/>
              <a:gd name="connsiteY30" fmla="*/ 957071 h 1614808"/>
              <a:gd name="connsiteX31" fmla="*/ 210641 w 1164714"/>
              <a:gd name="connsiteY31" fmla="*/ 942305 h 1614808"/>
              <a:gd name="connsiteX32" fmla="*/ 136613 w 1164714"/>
              <a:gd name="connsiteY32" fmla="*/ 934448 h 1614808"/>
              <a:gd name="connsiteX33" fmla="*/ 98908 w 1164714"/>
              <a:gd name="connsiteY33" fmla="*/ 998527 h 1614808"/>
              <a:gd name="connsiteX34" fmla="*/ 124373 w 1164714"/>
              <a:gd name="connsiteY34" fmla="*/ 1050919 h 1614808"/>
              <a:gd name="connsiteX35" fmla="*/ 382466 w 1164714"/>
              <a:gd name="connsiteY35" fmla="*/ 1308736 h 1614808"/>
              <a:gd name="connsiteX36" fmla="*/ 407143 w 1164714"/>
              <a:gd name="connsiteY36" fmla="*/ 1344862 h 1614808"/>
              <a:gd name="connsiteX37" fmla="*/ 478052 w 1164714"/>
              <a:gd name="connsiteY37" fmla="*/ 1508554 h 1614808"/>
              <a:gd name="connsiteX38" fmla="*/ 496174 w 1164714"/>
              <a:gd name="connsiteY38" fmla="*/ 1522372 h 1614808"/>
              <a:gd name="connsiteX39" fmla="*/ 971536 w 1164714"/>
              <a:gd name="connsiteY39" fmla="*/ 1522372 h 1614808"/>
              <a:gd name="connsiteX40" fmla="*/ 988118 w 1164714"/>
              <a:gd name="connsiteY40" fmla="*/ 1509659 h 1614808"/>
              <a:gd name="connsiteX41" fmla="*/ 1020138 w 1164714"/>
              <a:gd name="connsiteY41" fmla="*/ 1387581 h 1614808"/>
              <a:gd name="connsiteX42" fmla="*/ 1062186 w 1164714"/>
              <a:gd name="connsiteY42" fmla="*/ 1083294 h 1614808"/>
              <a:gd name="connsiteX43" fmla="*/ 1064713 w 1164714"/>
              <a:gd name="connsiteY43" fmla="*/ 803881 h 1614808"/>
              <a:gd name="connsiteX44" fmla="*/ 1033404 w 1164714"/>
              <a:gd name="connsiteY44" fmla="*/ 763175 h 1614808"/>
              <a:gd name="connsiteX45" fmla="*/ 974655 w 1164714"/>
              <a:gd name="connsiteY45" fmla="*/ 805421 h 1614808"/>
              <a:gd name="connsiteX46" fmla="*/ 917840 w 1164714"/>
              <a:gd name="connsiteY46" fmla="*/ 854339 h 1614808"/>
              <a:gd name="connsiteX47" fmla="*/ 875832 w 1164714"/>
              <a:gd name="connsiteY47" fmla="*/ 799459 h 1614808"/>
              <a:gd name="connsiteX48" fmla="*/ 875279 w 1164714"/>
              <a:gd name="connsiteY48" fmla="*/ 709441 h 1614808"/>
              <a:gd name="connsiteX49" fmla="*/ 845747 w 1164714"/>
              <a:gd name="connsiteY49" fmla="*/ 668932 h 1614808"/>
              <a:gd name="connsiteX50" fmla="*/ 785379 w 1164714"/>
              <a:gd name="connsiteY50" fmla="*/ 711968 h 1614808"/>
              <a:gd name="connsiteX51" fmla="*/ 784866 w 1164714"/>
              <a:gd name="connsiteY51" fmla="*/ 806724 h 1614808"/>
              <a:gd name="connsiteX52" fmla="*/ 747516 w 1164714"/>
              <a:gd name="connsiteY52" fmla="*/ 853786 h 1614808"/>
              <a:gd name="connsiteX53" fmla="*/ 692715 w 1164714"/>
              <a:gd name="connsiteY53" fmla="*/ 828794 h 1614808"/>
              <a:gd name="connsiteX54" fmla="*/ 686200 w 1164714"/>
              <a:gd name="connsiteY54" fmla="*/ 793458 h 1614808"/>
              <a:gd name="connsiteX55" fmla="*/ 685963 w 1164714"/>
              <a:gd name="connsiteY55" fmla="*/ 618159 h 1614808"/>
              <a:gd name="connsiteX56" fmla="*/ 641073 w 1164714"/>
              <a:gd name="connsiteY56" fmla="*/ 571294 h 1614808"/>
              <a:gd name="connsiteX57" fmla="*/ 595826 w 1164714"/>
              <a:gd name="connsiteY57" fmla="*/ 618514 h 1614808"/>
              <a:gd name="connsiteX58" fmla="*/ 595629 w 1164714"/>
              <a:gd name="connsiteY58" fmla="*/ 789076 h 1614808"/>
              <a:gd name="connsiteX59" fmla="*/ 595511 w 1164714"/>
              <a:gd name="connsiteY59" fmla="*/ 806448 h 1614808"/>
              <a:gd name="connsiteX60" fmla="*/ 550501 w 1164714"/>
              <a:gd name="connsiteY60" fmla="*/ 854655 h 1614808"/>
              <a:gd name="connsiteX61" fmla="*/ 498385 w 1164714"/>
              <a:gd name="connsiteY61" fmla="*/ 812567 h 1614808"/>
              <a:gd name="connsiteX62" fmla="*/ 496766 w 1164714"/>
              <a:gd name="connsiteY62" fmla="*/ 787417 h 1614808"/>
              <a:gd name="connsiteX63" fmla="*/ 496687 w 1164714"/>
              <a:gd name="connsiteY63" fmla="*/ 348379 h 1614808"/>
              <a:gd name="connsiteX64" fmla="*/ 496095 w 1164714"/>
              <a:gd name="connsiteY64" fmla="*/ 326309 h 1614808"/>
              <a:gd name="connsiteX65" fmla="*/ 445637 w 1164714"/>
              <a:gd name="connsiteY65" fmla="*/ 287972 h 1614808"/>
              <a:gd name="connsiteX66" fmla="*/ 406195 w 1164714"/>
              <a:gd name="connsiteY66" fmla="*/ 338706 h 1614808"/>
              <a:gd name="connsiteX67" fmla="*/ 405998 w 1164714"/>
              <a:gd name="connsiteY67" fmla="*/ 675091 h 1614808"/>
              <a:gd name="connsiteX68" fmla="*/ 307017 w 1164714"/>
              <a:gd name="connsiteY68" fmla="*/ 413445 h 1614808"/>
              <a:gd name="connsiteX69" fmla="*/ 309306 w 1164714"/>
              <a:gd name="connsiteY69" fmla="*/ 317741 h 1614808"/>
              <a:gd name="connsiteX70" fmla="*/ 401812 w 1164714"/>
              <a:gd name="connsiteY70" fmla="*/ 198585 h 1614808"/>
              <a:gd name="connsiteX71" fmla="*/ 595313 w 1164714"/>
              <a:gd name="connsiteY71" fmla="*/ 332349 h 1614808"/>
              <a:gd name="connsiteX72" fmla="*/ 595550 w 1164714"/>
              <a:gd name="connsiteY72" fmla="*/ 455454 h 1614808"/>
              <a:gd name="connsiteX73" fmla="*/ 618765 w 1164714"/>
              <a:gd name="connsiteY73" fmla="*/ 474642 h 1614808"/>
              <a:gd name="connsiteX74" fmla="*/ 644389 w 1164714"/>
              <a:gd name="connsiteY74" fmla="*/ 466469 h 1614808"/>
              <a:gd name="connsiteX75" fmla="*/ 683831 w 1164714"/>
              <a:gd name="connsiteY75" fmla="*/ 298474 h 1614808"/>
              <a:gd name="connsiteX76" fmla="*/ 431463 w 1164714"/>
              <a:gd name="connsiteY76" fmla="*/ 98775 h 1614808"/>
              <a:gd name="connsiteX77" fmla="*/ 228842 w 1164714"/>
              <a:gd name="connsiteY77" fmla="*/ 258044 h 1614808"/>
              <a:gd name="connsiteX78" fmla="*/ 293553 w 1164714"/>
              <a:gd name="connsiteY78" fmla="*/ 506149 h 1614808"/>
              <a:gd name="connsiteX79" fmla="*/ 303858 w 1164714"/>
              <a:gd name="connsiteY79" fmla="*/ 511913 h 1614808"/>
              <a:gd name="connsiteX80" fmla="*/ 306898 w 1164714"/>
              <a:gd name="connsiteY80" fmla="*/ 500621 h 1614808"/>
              <a:gd name="connsiteX81" fmla="*/ 307017 w 1164714"/>
              <a:gd name="connsiteY81" fmla="*/ 413445 h 1614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64714" h="1614808">
                <a:moveTo>
                  <a:pt x="436675" y="1618116"/>
                </a:moveTo>
                <a:cubicBezTo>
                  <a:pt x="418355" y="1609667"/>
                  <a:pt x="408090" y="1594822"/>
                  <a:pt x="400352" y="1576541"/>
                </a:cubicBezTo>
                <a:cubicBezTo>
                  <a:pt x="374728" y="1515976"/>
                  <a:pt x="347999" y="1455885"/>
                  <a:pt x="321980" y="1395517"/>
                </a:cubicBezTo>
                <a:cubicBezTo>
                  <a:pt x="317953" y="1386120"/>
                  <a:pt x="312465" y="1378224"/>
                  <a:pt x="305240" y="1371038"/>
                </a:cubicBezTo>
                <a:cubicBezTo>
                  <a:pt x="222881" y="1288916"/>
                  <a:pt x="140837" y="1206478"/>
                  <a:pt x="58360" y="1124435"/>
                </a:cubicBezTo>
                <a:cubicBezTo>
                  <a:pt x="27959" y="1094231"/>
                  <a:pt x="7783" y="1059566"/>
                  <a:pt x="1545" y="1016294"/>
                </a:cubicBezTo>
                <a:cubicBezTo>
                  <a:pt x="-11326" y="926591"/>
                  <a:pt x="57846" y="838625"/>
                  <a:pt x="147865" y="830295"/>
                </a:cubicBezTo>
                <a:cubicBezTo>
                  <a:pt x="204166" y="825083"/>
                  <a:pt x="251268" y="842297"/>
                  <a:pt x="290671" y="882174"/>
                </a:cubicBezTo>
                <a:cubicBezTo>
                  <a:pt x="294698" y="886240"/>
                  <a:pt x="298962" y="890070"/>
                  <a:pt x="302989" y="893900"/>
                </a:cubicBezTo>
                <a:cubicBezTo>
                  <a:pt x="308872" y="891057"/>
                  <a:pt x="306938" y="886280"/>
                  <a:pt x="306938" y="882529"/>
                </a:cubicBezTo>
                <a:cubicBezTo>
                  <a:pt x="307056" y="804631"/>
                  <a:pt x="306859" y="726734"/>
                  <a:pt x="307214" y="648875"/>
                </a:cubicBezTo>
                <a:cubicBezTo>
                  <a:pt x="307253" y="637307"/>
                  <a:pt x="302831" y="631188"/>
                  <a:pt x="292922" y="625463"/>
                </a:cubicBezTo>
                <a:cubicBezTo>
                  <a:pt x="188334" y="565134"/>
                  <a:pt x="128795" y="475274"/>
                  <a:pt x="119754" y="354262"/>
                </a:cubicBezTo>
                <a:cubicBezTo>
                  <a:pt x="106528" y="177462"/>
                  <a:pt x="237884" y="24944"/>
                  <a:pt x="405445" y="2992"/>
                </a:cubicBezTo>
                <a:cubicBezTo>
                  <a:pt x="615725" y="-24567"/>
                  <a:pt x="796197" y="141889"/>
                  <a:pt x="784471" y="353156"/>
                </a:cubicBezTo>
                <a:cubicBezTo>
                  <a:pt x="781667" y="403654"/>
                  <a:pt x="767809" y="451624"/>
                  <a:pt x="742028" y="495528"/>
                </a:cubicBezTo>
                <a:cubicBezTo>
                  <a:pt x="736461" y="505003"/>
                  <a:pt x="736619" y="510728"/>
                  <a:pt x="744831" y="518388"/>
                </a:cubicBezTo>
                <a:cubicBezTo>
                  <a:pt x="758808" y="531456"/>
                  <a:pt x="769073" y="547644"/>
                  <a:pt x="775153" y="565845"/>
                </a:cubicBezTo>
                <a:cubicBezTo>
                  <a:pt x="778312" y="575242"/>
                  <a:pt x="782891" y="576110"/>
                  <a:pt x="791617" y="573939"/>
                </a:cubicBezTo>
                <a:cubicBezTo>
                  <a:pt x="867422" y="555106"/>
                  <a:pt x="935173" y="588981"/>
                  <a:pt x="964705" y="660838"/>
                </a:cubicBezTo>
                <a:cubicBezTo>
                  <a:pt x="968535" y="670117"/>
                  <a:pt x="972839" y="670748"/>
                  <a:pt x="981327" y="668616"/>
                </a:cubicBezTo>
                <a:cubicBezTo>
                  <a:pt x="1077466" y="644572"/>
                  <a:pt x="1163181" y="710665"/>
                  <a:pt x="1163931" y="809962"/>
                </a:cubicBezTo>
                <a:cubicBezTo>
                  <a:pt x="1164484" y="887859"/>
                  <a:pt x="1165826" y="965796"/>
                  <a:pt x="1163102" y="1043615"/>
                </a:cubicBezTo>
                <a:cubicBezTo>
                  <a:pt x="1156706" y="1227482"/>
                  <a:pt x="1125515" y="1407283"/>
                  <a:pt x="1068345" y="1582385"/>
                </a:cubicBezTo>
                <a:cubicBezTo>
                  <a:pt x="1062976" y="1598849"/>
                  <a:pt x="1051644" y="1610022"/>
                  <a:pt x="1036839" y="1618155"/>
                </a:cubicBezTo>
                <a:cubicBezTo>
                  <a:pt x="836745" y="1618116"/>
                  <a:pt x="636730" y="1618116"/>
                  <a:pt x="436675" y="1618116"/>
                </a:cubicBezTo>
                <a:close/>
                <a:moveTo>
                  <a:pt x="405998" y="675091"/>
                </a:moveTo>
                <a:cubicBezTo>
                  <a:pt x="405998" y="785641"/>
                  <a:pt x="405800" y="896190"/>
                  <a:pt x="406155" y="1006739"/>
                </a:cubicBezTo>
                <a:cubicBezTo>
                  <a:pt x="406234" y="1031297"/>
                  <a:pt x="400352" y="1052025"/>
                  <a:pt x="375952" y="1062290"/>
                </a:cubicBezTo>
                <a:cubicBezTo>
                  <a:pt x="350881" y="1072871"/>
                  <a:pt x="331614" y="1062487"/>
                  <a:pt x="314044" y="1044286"/>
                </a:cubicBezTo>
                <a:cubicBezTo>
                  <a:pt x="285538" y="1014754"/>
                  <a:pt x="256164" y="986051"/>
                  <a:pt x="227066" y="957071"/>
                </a:cubicBezTo>
                <a:cubicBezTo>
                  <a:pt x="221854" y="951899"/>
                  <a:pt x="216445" y="946806"/>
                  <a:pt x="210641" y="942305"/>
                </a:cubicBezTo>
                <a:cubicBezTo>
                  <a:pt x="187663" y="924419"/>
                  <a:pt x="162434" y="921577"/>
                  <a:pt x="136613" y="934448"/>
                </a:cubicBezTo>
                <a:cubicBezTo>
                  <a:pt x="110673" y="947358"/>
                  <a:pt x="98434" y="969231"/>
                  <a:pt x="98908" y="998527"/>
                </a:cubicBezTo>
                <a:cubicBezTo>
                  <a:pt x="99263" y="1020202"/>
                  <a:pt x="109726" y="1036311"/>
                  <a:pt x="124373" y="1050919"/>
                </a:cubicBezTo>
                <a:cubicBezTo>
                  <a:pt x="210444" y="1136792"/>
                  <a:pt x="296317" y="1222902"/>
                  <a:pt x="382466" y="1308736"/>
                </a:cubicBezTo>
                <a:cubicBezTo>
                  <a:pt x="393087" y="1319317"/>
                  <a:pt x="401220" y="1331004"/>
                  <a:pt x="407143" y="1344862"/>
                </a:cubicBezTo>
                <a:cubicBezTo>
                  <a:pt x="430437" y="1399544"/>
                  <a:pt x="454560" y="1453911"/>
                  <a:pt x="478052" y="1508554"/>
                </a:cubicBezTo>
                <a:cubicBezTo>
                  <a:pt x="481684" y="1517042"/>
                  <a:pt x="485593" y="1522412"/>
                  <a:pt x="496174" y="1522372"/>
                </a:cubicBezTo>
                <a:cubicBezTo>
                  <a:pt x="654615" y="1522096"/>
                  <a:pt x="813095" y="1522096"/>
                  <a:pt x="971536" y="1522372"/>
                </a:cubicBezTo>
                <a:cubicBezTo>
                  <a:pt x="981327" y="1522372"/>
                  <a:pt x="985512" y="1518503"/>
                  <a:pt x="988118" y="1509659"/>
                </a:cubicBezTo>
                <a:cubicBezTo>
                  <a:pt x="1000002" y="1469269"/>
                  <a:pt x="1011018" y="1428682"/>
                  <a:pt x="1020138" y="1387581"/>
                </a:cubicBezTo>
                <a:cubicBezTo>
                  <a:pt x="1042327" y="1287297"/>
                  <a:pt x="1056935" y="1186026"/>
                  <a:pt x="1062186" y="1083294"/>
                </a:cubicBezTo>
                <a:cubicBezTo>
                  <a:pt x="1066924" y="990157"/>
                  <a:pt x="1064476" y="897019"/>
                  <a:pt x="1064713" y="803881"/>
                </a:cubicBezTo>
                <a:cubicBezTo>
                  <a:pt x="1064752" y="783469"/>
                  <a:pt x="1052237" y="768742"/>
                  <a:pt x="1033404" y="763175"/>
                </a:cubicBezTo>
                <a:cubicBezTo>
                  <a:pt x="1004385" y="754568"/>
                  <a:pt x="977932" y="773599"/>
                  <a:pt x="974655" y="805421"/>
                </a:cubicBezTo>
                <a:cubicBezTo>
                  <a:pt x="971180" y="839060"/>
                  <a:pt x="948518" y="858564"/>
                  <a:pt x="917840" y="854339"/>
                </a:cubicBezTo>
                <a:cubicBezTo>
                  <a:pt x="893164" y="850944"/>
                  <a:pt x="876424" y="829702"/>
                  <a:pt x="875832" y="799459"/>
                </a:cubicBezTo>
                <a:cubicBezTo>
                  <a:pt x="875200" y="769453"/>
                  <a:pt x="875911" y="739447"/>
                  <a:pt x="875279" y="709441"/>
                </a:cubicBezTo>
                <a:cubicBezTo>
                  <a:pt x="874845" y="689502"/>
                  <a:pt x="863553" y="674934"/>
                  <a:pt x="845747" y="668932"/>
                </a:cubicBezTo>
                <a:cubicBezTo>
                  <a:pt x="815740" y="658825"/>
                  <a:pt x="786168" y="679435"/>
                  <a:pt x="785379" y="711968"/>
                </a:cubicBezTo>
                <a:cubicBezTo>
                  <a:pt x="784589" y="743553"/>
                  <a:pt x="785576" y="775139"/>
                  <a:pt x="784866" y="806724"/>
                </a:cubicBezTo>
                <a:cubicBezTo>
                  <a:pt x="784352" y="830413"/>
                  <a:pt x="768915" y="848891"/>
                  <a:pt x="747516" y="853786"/>
                </a:cubicBezTo>
                <a:cubicBezTo>
                  <a:pt x="725643" y="858761"/>
                  <a:pt x="703138" y="848654"/>
                  <a:pt x="692715" y="828794"/>
                </a:cubicBezTo>
                <a:cubicBezTo>
                  <a:pt x="686911" y="817779"/>
                  <a:pt x="686200" y="805618"/>
                  <a:pt x="686200" y="793458"/>
                </a:cubicBezTo>
                <a:cubicBezTo>
                  <a:pt x="686161" y="735025"/>
                  <a:pt x="686437" y="676592"/>
                  <a:pt x="685963" y="618159"/>
                </a:cubicBezTo>
                <a:cubicBezTo>
                  <a:pt x="685766" y="590403"/>
                  <a:pt x="666420" y="570938"/>
                  <a:pt x="641073" y="571294"/>
                </a:cubicBezTo>
                <a:cubicBezTo>
                  <a:pt x="615923" y="571649"/>
                  <a:pt x="596024" y="591745"/>
                  <a:pt x="595826" y="618514"/>
                </a:cubicBezTo>
                <a:cubicBezTo>
                  <a:pt x="595392" y="675368"/>
                  <a:pt x="595668" y="732222"/>
                  <a:pt x="595629" y="789076"/>
                </a:cubicBezTo>
                <a:cubicBezTo>
                  <a:pt x="595629" y="794879"/>
                  <a:pt x="595787" y="800683"/>
                  <a:pt x="595511" y="806448"/>
                </a:cubicBezTo>
                <a:cubicBezTo>
                  <a:pt x="594168" y="833335"/>
                  <a:pt x="575533" y="853234"/>
                  <a:pt x="550501" y="854655"/>
                </a:cubicBezTo>
                <a:cubicBezTo>
                  <a:pt x="523456" y="856195"/>
                  <a:pt x="502926" y="839889"/>
                  <a:pt x="498385" y="812567"/>
                </a:cubicBezTo>
                <a:cubicBezTo>
                  <a:pt x="497003" y="804315"/>
                  <a:pt x="496766" y="795827"/>
                  <a:pt x="496766" y="787417"/>
                </a:cubicBezTo>
                <a:cubicBezTo>
                  <a:pt x="496687" y="641058"/>
                  <a:pt x="496687" y="494738"/>
                  <a:pt x="496687" y="348379"/>
                </a:cubicBezTo>
                <a:cubicBezTo>
                  <a:pt x="496687" y="340996"/>
                  <a:pt x="496845" y="333613"/>
                  <a:pt x="496095" y="326309"/>
                </a:cubicBezTo>
                <a:cubicBezTo>
                  <a:pt x="493647" y="301593"/>
                  <a:pt x="470195" y="283905"/>
                  <a:pt x="445637" y="287972"/>
                </a:cubicBezTo>
                <a:cubicBezTo>
                  <a:pt x="420172" y="292196"/>
                  <a:pt x="406234" y="309805"/>
                  <a:pt x="406195" y="338706"/>
                </a:cubicBezTo>
                <a:cubicBezTo>
                  <a:pt x="405958" y="450834"/>
                  <a:pt x="405998" y="562963"/>
                  <a:pt x="405998" y="675091"/>
                </a:cubicBezTo>
                <a:close/>
                <a:moveTo>
                  <a:pt x="307017" y="413445"/>
                </a:moveTo>
                <a:cubicBezTo>
                  <a:pt x="308201" y="384979"/>
                  <a:pt x="305003" y="351301"/>
                  <a:pt x="309306" y="317741"/>
                </a:cubicBezTo>
                <a:cubicBezTo>
                  <a:pt x="316690" y="259703"/>
                  <a:pt x="347564" y="218681"/>
                  <a:pt x="401812" y="198585"/>
                </a:cubicBezTo>
                <a:cubicBezTo>
                  <a:pt x="496411" y="163564"/>
                  <a:pt x="592944" y="230999"/>
                  <a:pt x="595313" y="332349"/>
                </a:cubicBezTo>
                <a:cubicBezTo>
                  <a:pt x="596261" y="373371"/>
                  <a:pt x="595511" y="414393"/>
                  <a:pt x="595550" y="455454"/>
                </a:cubicBezTo>
                <a:cubicBezTo>
                  <a:pt x="595550" y="478590"/>
                  <a:pt x="595590" y="478827"/>
                  <a:pt x="618765" y="474642"/>
                </a:cubicBezTo>
                <a:cubicBezTo>
                  <a:pt x="627530" y="473063"/>
                  <a:pt x="637440" y="476616"/>
                  <a:pt x="644389" y="466469"/>
                </a:cubicBezTo>
                <a:cubicBezTo>
                  <a:pt x="679528" y="415498"/>
                  <a:pt x="692439" y="358960"/>
                  <a:pt x="683831" y="298474"/>
                </a:cubicBezTo>
                <a:cubicBezTo>
                  <a:pt x="666499" y="176238"/>
                  <a:pt x="555555" y="88233"/>
                  <a:pt x="431463" y="98775"/>
                </a:cubicBezTo>
                <a:cubicBezTo>
                  <a:pt x="340339" y="106552"/>
                  <a:pt x="258849" y="168934"/>
                  <a:pt x="228842" y="258044"/>
                </a:cubicBezTo>
                <a:cubicBezTo>
                  <a:pt x="199389" y="345576"/>
                  <a:pt x="225802" y="447044"/>
                  <a:pt x="293553" y="506149"/>
                </a:cubicBezTo>
                <a:cubicBezTo>
                  <a:pt x="296554" y="508754"/>
                  <a:pt x="299278" y="513769"/>
                  <a:pt x="303858" y="511913"/>
                </a:cubicBezTo>
                <a:cubicBezTo>
                  <a:pt x="308635" y="510018"/>
                  <a:pt x="306859" y="504569"/>
                  <a:pt x="306898" y="500621"/>
                </a:cubicBezTo>
                <a:cubicBezTo>
                  <a:pt x="307095" y="473300"/>
                  <a:pt x="307017" y="445939"/>
                  <a:pt x="307017" y="413445"/>
                </a:cubicBezTo>
                <a:close/>
              </a:path>
            </a:pathLst>
          </a:custGeom>
          <a:solidFill>
            <a:srgbClr val="EFF1F5">
              <a:alpha val="62000"/>
            </a:srgbClr>
          </a:solidFill>
          <a:ln w="3948"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B7A328F4-D16B-4FEB-AC75-77563E29E809}"/>
              </a:ext>
            </a:extLst>
          </p:cNvPr>
          <p:cNvSpPr/>
          <p:nvPr/>
        </p:nvSpPr>
        <p:spPr>
          <a:xfrm>
            <a:off x="4575072" y="2049391"/>
            <a:ext cx="990924" cy="996112"/>
          </a:xfrm>
          <a:custGeom>
            <a:avLst/>
            <a:gdLst>
              <a:gd name="connsiteX0" fmla="*/ 1337957 w 1508207"/>
              <a:gd name="connsiteY0" fmla="*/ 1516183 h 1516103"/>
              <a:gd name="connsiteX1" fmla="*/ 1240239 w 1508207"/>
              <a:gd name="connsiteY1" fmla="*/ 1455578 h 1516103"/>
              <a:gd name="connsiteX2" fmla="*/ 1023681 w 1508207"/>
              <a:gd name="connsiteY2" fmla="*/ 1238744 h 1516103"/>
              <a:gd name="connsiteX3" fmla="*/ 1005401 w 1508207"/>
              <a:gd name="connsiteY3" fmla="*/ 1182798 h 1516103"/>
              <a:gd name="connsiteX4" fmla="*/ 1088116 w 1508207"/>
              <a:gd name="connsiteY4" fmla="*/ 1153779 h 1516103"/>
              <a:gd name="connsiteX5" fmla="*/ 1103316 w 1508207"/>
              <a:gd name="connsiteY5" fmla="*/ 1167795 h 1516103"/>
              <a:gd name="connsiteX6" fmla="*/ 1329429 w 1508207"/>
              <a:gd name="connsiteY6" fmla="*/ 1393907 h 1516103"/>
              <a:gd name="connsiteX7" fmla="*/ 1357856 w 1508207"/>
              <a:gd name="connsiteY7" fmla="*/ 1411319 h 1516103"/>
              <a:gd name="connsiteX8" fmla="*/ 1396272 w 1508207"/>
              <a:gd name="connsiteY8" fmla="*/ 1394263 h 1516103"/>
              <a:gd name="connsiteX9" fmla="*/ 1397101 w 1508207"/>
              <a:gd name="connsiteY9" fmla="*/ 1352254 h 1516103"/>
              <a:gd name="connsiteX10" fmla="*/ 1384782 w 1508207"/>
              <a:gd name="connsiteY10" fmla="*/ 1337606 h 1516103"/>
              <a:gd name="connsiteX11" fmla="*/ 1068927 w 1508207"/>
              <a:gd name="connsiteY11" fmla="*/ 1021199 h 1516103"/>
              <a:gd name="connsiteX12" fmla="*/ 1043580 w 1508207"/>
              <a:gd name="connsiteY12" fmla="*/ 1021830 h 1516103"/>
              <a:gd name="connsiteX13" fmla="*/ 691323 w 1508207"/>
              <a:gd name="connsiteY13" fmla="*/ 1199815 h 1516103"/>
              <a:gd name="connsiteX14" fmla="*/ 161358 w 1508207"/>
              <a:gd name="connsiteY14" fmla="*/ 1009709 h 1516103"/>
              <a:gd name="connsiteX15" fmla="*/ 4339 w 1508207"/>
              <a:gd name="connsiteY15" fmla="*/ 668941 h 1516103"/>
              <a:gd name="connsiteX16" fmla="*/ 175492 w 1508207"/>
              <a:gd name="connsiteY16" fmla="*/ 170443 h 1516103"/>
              <a:gd name="connsiteX17" fmla="*/ 538765 w 1508207"/>
              <a:gd name="connsiteY17" fmla="*/ 1935 h 1516103"/>
              <a:gd name="connsiteX18" fmla="*/ 547332 w 1508207"/>
              <a:gd name="connsiteY18" fmla="*/ 0 h 1516103"/>
              <a:gd name="connsiteX19" fmla="*/ 648011 w 1508207"/>
              <a:gd name="connsiteY19" fmla="*/ 0 h 1516103"/>
              <a:gd name="connsiteX20" fmla="*/ 742531 w 1508207"/>
              <a:gd name="connsiteY20" fmla="*/ 16543 h 1516103"/>
              <a:gd name="connsiteX21" fmla="*/ 1195348 w 1508207"/>
              <a:gd name="connsiteY21" fmla="*/ 494115 h 1516103"/>
              <a:gd name="connsiteX22" fmla="*/ 1190847 w 1508207"/>
              <a:gd name="connsiteY22" fmla="*/ 743680 h 1516103"/>
              <a:gd name="connsiteX23" fmla="*/ 1138573 w 1508207"/>
              <a:gd name="connsiteY23" fmla="*/ 785492 h 1516103"/>
              <a:gd name="connsiteX24" fmla="*/ 1086773 w 1508207"/>
              <a:gd name="connsiteY24" fmla="*/ 742772 h 1516103"/>
              <a:gd name="connsiteX25" fmla="*/ 1087721 w 1508207"/>
              <a:gd name="connsiteY25" fmla="*/ 717899 h 1516103"/>
              <a:gd name="connsiteX26" fmla="*/ 1037855 w 1508207"/>
              <a:gd name="connsiteY26" fmla="*/ 366984 h 1516103"/>
              <a:gd name="connsiteX27" fmla="*/ 673714 w 1508207"/>
              <a:gd name="connsiteY27" fmla="*/ 110786 h 1516103"/>
              <a:gd name="connsiteX28" fmla="*/ 235900 w 1508207"/>
              <a:gd name="connsiteY28" fmla="*/ 255250 h 1516103"/>
              <a:gd name="connsiteX29" fmla="*/ 94752 w 1508207"/>
              <a:gd name="connsiteY29" fmla="*/ 552944 h 1516103"/>
              <a:gd name="connsiteX30" fmla="*/ 478910 w 1508207"/>
              <a:gd name="connsiteY30" fmla="*/ 1097635 h 1516103"/>
              <a:gd name="connsiteX31" fmla="*/ 1000071 w 1508207"/>
              <a:gd name="connsiteY31" fmla="*/ 909346 h 1516103"/>
              <a:gd name="connsiteX32" fmla="*/ 1055148 w 1508207"/>
              <a:gd name="connsiteY32" fmla="*/ 878234 h 1516103"/>
              <a:gd name="connsiteX33" fmla="*/ 1096130 w 1508207"/>
              <a:gd name="connsiteY33" fmla="*/ 899200 h 1516103"/>
              <a:gd name="connsiteX34" fmla="*/ 1418539 w 1508207"/>
              <a:gd name="connsiteY34" fmla="*/ 1221687 h 1516103"/>
              <a:gd name="connsiteX35" fmla="*/ 1462601 w 1508207"/>
              <a:gd name="connsiteY35" fmla="*/ 1265591 h 1516103"/>
              <a:gd name="connsiteX36" fmla="*/ 1503702 w 1508207"/>
              <a:gd name="connsiteY36" fmla="*/ 1407608 h 1516103"/>
              <a:gd name="connsiteX37" fmla="*/ 1399509 w 1508207"/>
              <a:gd name="connsiteY37" fmla="*/ 1512511 h 1516103"/>
              <a:gd name="connsiteX38" fmla="*/ 1388296 w 1508207"/>
              <a:gd name="connsiteY38" fmla="*/ 1516104 h 1516103"/>
              <a:gd name="connsiteX39" fmla="*/ 1337957 w 1508207"/>
              <a:gd name="connsiteY39" fmla="*/ 1516183 h 1516103"/>
              <a:gd name="connsiteX40" fmla="*/ 788054 w 1508207"/>
              <a:gd name="connsiteY40" fmla="*/ 450212 h 1516103"/>
              <a:gd name="connsiteX41" fmla="*/ 607226 w 1508207"/>
              <a:gd name="connsiteY41" fmla="*/ 265910 h 1516103"/>
              <a:gd name="connsiteX42" fmla="*/ 425057 w 1508207"/>
              <a:gd name="connsiteY42" fmla="*/ 445947 h 1516103"/>
              <a:gd name="connsiteX43" fmla="*/ 605094 w 1508207"/>
              <a:gd name="connsiteY43" fmla="*/ 628867 h 1516103"/>
              <a:gd name="connsiteX44" fmla="*/ 788054 w 1508207"/>
              <a:gd name="connsiteY44" fmla="*/ 450212 h 1516103"/>
              <a:gd name="connsiteX45" fmla="*/ 530671 w 1508207"/>
              <a:gd name="connsiteY45" fmla="*/ 447369 h 1516103"/>
              <a:gd name="connsiteX46" fmla="*/ 605371 w 1508207"/>
              <a:gd name="connsiteY46" fmla="*/ 373301 h 1516103"/>
              <a:gd name="connsiteX47" fmla="*/ 682400 w 1508207"/>
              <a:gd name="connsiteY47" fmla="*/ 448514 h 1516103"/>
              <a:gd name="connsiteX48" fmla="*/ 605924 w 1508207"/>
              <a:gd name="connsiteY48" fmla="*/ 523253 h 1516103"/>
              <a:gd name="connsiteX49" fmla="*/ 530671 w 1508207"/>
              <a:gd name="connsiteY49" fmla="*/ 447369 h 1516103"/>
              <a:gd name="connsiteX50" fmla="*/ 493716 w 1508207"/>
              <a:gd name="connsiteY50" fmla="*/ 724847 h 1516103"/>
              <a:gd name="connsiteX51" fmla="*/ 359794 w 1508207"/>
              <a:gd name="connsiteY51" fmla="*/ 826119 h 1516103"/>
              <a:gd name="connsiteX52" fmla="*/ 368480 w 1508207"/>
              <a:gd name="connsiteY52" fmla="*/ 901332 h 1516103"/>
              <a:gd name="connsiteX53" fmla="*/ 443772 w 1508207"/>
              <a:gd name="connsiteY53" fmla="*/ 892014 h 1516103"/>
              <a:gd name="connsiteX54" fmla="*/ 455142 w 1508207"/>
              <a:gd name="connsiteY54" fmla="*/ 878353 h 1516103"/>
              <a:gd name="connsiteX55" fmla="*/ 644813 w 1508207"/>
              <a:gd name="connsiteY55" fmla="*/ 814116 h 1516103"/>
              <a:gd name="connsiteX56" fmla="*/ 768431 w 1508207"/>
              <a:gd name="connsiteY56" fmla="*/ 889526 h 1516103"/>
              <a:gd name="connsiteX57" fmla="*/ 843644 w 1508207"/>
              <a:gd name="connsiteY57" fmla="*/ 896238 h 1516103"/>
              <a:gd name="connsiteX58" fmla="*/ 848579 w 1508207"/>
              <a:gd name="connsiteY58" fmla="*/ 820749 h 1516103"/>
              <a:gd name="connsiteX59" fmla="*/ 605055 w 1508207"/>
              <a:gd name="connsiteY59" fmla="*/ 703646 h 1516103"/>
              <a:gd name="connsiteX60" fmla="*/ 493716 w 1508207"/>
              <a:gd name="connsiteY60" fmla="*/ 724847 h 1516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08207" h="1516103">
                <a:moveTo>
                  <a:pt x="1337957" y="1516183"/>
                </a:moveTo>
                <a:cubicBezTo>
                  <a:pt x="1298278" y="1507417"/>
                  <a:pt x="1268153" y="1483926"/>
                  <a:pt x="1240239" y="1455578"/>
                </a:cubicBezTo>
                <a:cubicBezTo>
                  <a:pt x="1168580" y="1382813"/>
                  <a:pt x="1096012" y="1310877"/>
                  <a:pt x="1023681" y="1238744"/>
                </a:cubicBezTo>
                <a:cubicBezTo>
                  <a:pt x="1007928" y="1223030"/>
                  <a:pt x="999479" y="1205421"/>
                  <a:pt x="1005401" y="1182798"/>
                </a:cubicBezTo>
                <a:cubicBezTo>
                  <a:pt x="1014916" y="1146474"/>
                  <a:pt x="1057991" y="1131274"/>
                  <a:pt x="1088116" y="1153779"/>
                </a:cubicBezTo>
                <a:cubicBezTo>
                  <a:pt x="1093604" y="1157885"/>
                  <a:pt x="1098460" y="1162938"/>
                  <a:pt x="1103316" y="1167795"/>
                </a:cubicBezTo>
                <a:cubicBezTo>
                  <a:pt x="1178726" y="1243126"/>
                  <a:pt x="1254097" y="1318497"/>
                  <a:pt x="1329429" y="1393907"/>
                </a:cubicBezTo>
                <a:cubicBezTo>
                  <a:pt x="1337562" y="1402041"/>
                  <a:pt x="1345853" y="1409937"/>
                  <a:pt x="1357856" y="1411319"/>
                </a:cubicBezTo>
                <a:cubicBezTo>
                  <a:pt x="1373885" y="1413214"/>
                  <a:pt x="1387349" y="1407844"/>
                  <a:pt x="1396272" y="1394263"/>
                </a:cubicBezTo>
                <a:cubicBezTo>
                  <a:pt x="1405155" y="1380760"/>
                  <a:pt x="1405155" y="1366191"/>
                  <a:pt x="1397101" y="1352254"/>
                </a:cubicBezTo>
                <a:cubicBezTo>
                  <a:pt x="1393942" y="1346805"/>
                  <a:pt x="1389283" y="1342107"/>
                  <a:pt x="1384782" y="1337606"/>
                </a:cubicBezTo>
                <a:cubicBezTo>
                  <a:pt x="1279445" y="1232150"/>
                  <a:pt x="1173910" y="1126931"/>
                  <a:pt x="1068927" y="1021199"/>
                </a:cubicBezTo>
                <a:cubicBezTo>
                  <a:pt x="1058623" y="1010815"/>
                  <a:pt x="1053371" y="1011683"/>
                  <a:pt x="1043580" y="1021830"/>
                </a:cubicBezTo>
                <a:cubicBezTo>
                  <a:pt x="946929" y="1122074"/>
                  <a:pt x="829075" y="1182442"/>
                  <a:pt x="691323" y="1199815"/>
                </a:cubicBezTo>
                <a:cubicBezTo>
                  <a:pt x="483253" y="1226109"/>
                  <a:pt x="305388" y="1161793"/>
                  <a:pt x="161358" y="1009709"/>
                </a:cubicBezTo>
                <a:cubicBezTo>
                  <a:pt x="71142" y="914439"/>
                  <a:pt x="18749" y="799666"/>
                  <a:pt x="4339" y="668941"/>
                </a:cubicBezTo>
                <a:cubicBezTo>
                  <a:pt x="-16863" y="476230"/>
                  <a:pt x="39556" y="308077"/>
                  <a:pt x="175492" y="170443"/>
                </a:cubicBezTo>
                <a:cubicBezTo>
                  <a:pt x="274513" y="70199"/>
                  <a:pt x="398249" y="16345"/>
                  <a:pt x="538765" y="1935"/>
                </a:cubicBezTo>
                <a:cubicBezTo>
                  <a:pt x="541647" y="1619"/>
                  <a:pt x="544490" y="671"/>
                  <a:pt x="547332" y="0"/>
                </a:cubicBezTo>
                <a:cubicBezTo>
                  <a:pt x="580892" y="0"/>
                  <a:pt x="614452" y="0"/>
                  <a:pt x="648011" y="0"/>
                </a:cubicBezTo>
                <a:cubicBezTo>
                  <a:pt x="679636" y="4817"/>
                  <a:pt x="711577" y="7857"/>
                  <a:pt x="742531" y="16543"/>
                </a:cubicBezTo>
                <a:cubicBezTo>
                  <a:pt x="988661" y="85478"/>
                  <a:pt x="1139955" y="245143"/>
                  <a:pt x="1195348" y="494115"/>
                </a:cubicBezTo>
                <a:cubicBezTo>
                  <a:pt x="1213786" y="576909"/>
                  <a:pt x="1209838" y="660848"/>
                  <a:pt x="1190847" y="743680"/>
                </a:cubicBezTo>
                <a:cubicBezTo>
                  <a:pt x="1184965" y="769265"/>
                  <a:pt x="1163842" y="785768"/>
                  <a:pt x="1138573" y="785492"/>
                </a:cubicBezTo>
                <a:cubicBezTo>
                  <a:pt x="1113542" y="785255"/>
                  <a:pt x="1092616" y="767962"/>
                  <a:pt x="1086773" y="742772"/>
                </a:cubicBezTo>
                <a:cubicBezTo>
                  <a:pt x="1084839" y="734402"/>
                  <a:pt x="1085944" y="726229"/>
                  <a:pt x="1087721" y="717899"/>
                </a:cubicBezTo>
                <a:cubicBezTo>
                  <a:pt x="1114174" y="594834"/>
                  <a:pt x="1099092" y="476901"/>
                  <a:pt x="1037855" y="366984"/>
                </a:cubicBezTo>
                <a:cubicBezTo>
                  <a:pt x="958023" y="223625"/>
                  <a:pt x="836142" y="135857"/>
                  <a:pt x="673714" y="110786"/>
                </a:cubicBezTo>
                <a:cubicBezTo>
                  <a:pt x="504455" y="84649"/>
                  <a:pt x="357109" y="134436"/>
                  <a:pt x="235900" y="255250"/>
                </a:cubicBezTo>
                <a:cubicBezTo>
                  <a:pt x="153856" y="337017"/>
                  <a:pt x="106873" y="437380"/>
                  <a:pt x="94752" y="552944"/>
                </a:cubicBezTo>
                <a:cubicBezTo>
                  <a:pt x="67904" y="808707"/>
                  <a:pt x="228359" y="1040900"/>
                  <a:pt x="478910" y="1097635"/>
                </a:cubicBezTo>
                <a:cubicBezTo>
                  <a:pt x="689941" y="1145408"/>
                  <a:pt x="864688" y="1077815"/>
                  <a:pt x="1000071" y="909346"/>
                </a:cubicBezTo>
                <a:cubicBezTo>
                  <a:pt x="1014719" y="891106"/>
                  <a:pt x="1029682" y="876695"/>
                  <a:pt x="1055148" y="878234"/>
                </a:cubicBezTo>
                <a:cubicBezTo>
                  <a:pt x="1072244" y="879261"/>
                  <a:pt x="1084602" y="887671"/>
                  <a:pt x="1096130" y="899200"/>
                </a:cubicBezTo>
                <a:cubicBezTo>
                  <a:pt x="1203521" y="1006788"/>
                  <a:pt x="1311030" y="1114218"/>
                  <a:pt x="1418539" y="1221687"/>
                </a:cubicBezTo>
                <a:cubicBezTo>
                  <a:pt x="1433187" y="1236335"/>
                  <a:pt x="1447638" y="1251220"/>
                  <a:pt x="1462601" y="1265591"/>
                </a:cubicBezTo>
                <a:cubicBezTo>
                  <a:pt x="1503781" y="1305073"/>
                  <a:pt x="1517046" y="1353517"/>
                  <a:pt x="1503702" y="1407608"/>
                </a:cubicBezTo>
                <a:cubicBezTo>
                  <a:pt x="1490238" y="1462250"/>
                  <a:pt x="1453836" y="1496995"/>
                  <a:pt x="1399509" y="1512511"/>
                </a:cubicBezTo>
                <a:cubicBezTo>
                  <a:pt x="1395719" y="1513577"/>
                  <a:pt x="1392008" y="1514919"/>
                  <a:pt x="1388296" y="1516104"/>
                </a:cubicBezTo>
                <a:cubicBezTo>
                  <a:pt x="1371516" y="1516183"/>
                  <a:pt x="1354737" y="1516183"/>
                  <a:pt x="1337957" y="1516183"/>
                </a:cubicBezTo>
                <a:close/>
                <a:moveTo>
                  <a:pt x="788054" y="450212"/>
                </a:moveTo>
                <a:cubicBezTo>
                  <a:pt x="788488" y="348230"/>
                  <a:pt x="707826" y="265989"/>
                  <a:pt x="607226" y="265910"/>
                </a:cubicBezTo>
                <a:cubicBezTo>
                  <a:pt x="507574" y="265792"/>
                  <a:pt x="425412" y="347006"/>
                  <a:pt x="425057" y="445947"/>
                </a:cubicBezTo>
                <a:cubicBezTo>
                  <a:pt x="424702" y="547376"/>
                  <a:pt x="504653" y="628551"/>
                  <a:pt x="605094" y="628867"/>
                </a:cubicBezTo>
                <a:cubicBezTo>
                  <a:pt x="705773" y="629143"/>
                  <a:pt x="787619" y="549232"/>
                  <a:pt x="788054" y="450212"/>
                </a:cubicBezTo>
                <a:close/>
                <a:moveTo>
                  <a:pt x="530671" y="447369"/>
                </a:moveTo>
                <a:cubicBezTo>
                  <a:pt x="530711" y="406584"/>
                  <a:pt x="564547" y="373025"/>
                  <a:pt x="605371" y="373301"/>
                </a:cubicBezTo>
                <a:cubicBezTo>
                  <a:pt x="648248" y="373617"/>
                  <a:pt x="683190" y="407729"/>
                  <a:pt x="682400" y="448514"/>
                </a:cubicBezTo>
                <a:cubicBezTo>
                  <a:pt x="681610" y="489930"/>
                  <a:pt x="647261" y="523490"/>
                  <a:pt x="605924" y="523253"/>
                </a:cubicBezTo>
                <a:cubicBezTo>
                  <a:pt x="564705" y="522977"/>
                  <a:pt x="530671" y="488667"/>
                  <a:pt x="530671" y="447369"/>
                </a:cubicBezTo>
                <a:close/>
                <a:moveTo>
                  <a:pt x="493716" y="724847"/>
                </a:moveTo>
                <a:cubicBezTo>
                  <a:pt x="439626" y="746010"/>
                  <a:pt x="394617" y="779490"/>
                  <a:pt x="359794" y="826119"/>
                </a:cubicBezTo>
                <a:cubicBezTo>
                  <a:pt x="341000" y="851229"/>
                  <a:pt x="344948" y="882420"/>
                  <a:pt x="368480" y="901332"/>
                </a:cubicBezTo>
                <a:cubicBezTo>
                  <a:pt x="391300" y="919690"/>
                  <a:pt x="423794" y="915663"/>
                  <a:pt x="443772" y="892014"/>
                </a:cubicBezTo>
                <a:cubicBezTo>
                  <a:pt x="447601" y="887474"/>
                  <a:pt x="451115" y="882735"/>
                  <a:pt x="455142" y="878353"/>
                </a:cubicBezTo>
                <a:cubicBezTo>
                  <a:pt x="506666" y="822447"/>
                  <a:pt x="570074" y="800653"/>
                  <a:pt x="644813" y="814116"/>
                </a:cubicBezTo>
                <a:cubicBezTo>
                  <a:pt x="695429" y="823236"/>
                  <a:pt x="735464" y="850360"/>
                  <a:pt x="768431" y="889526"/>
                </a:cubicBezTo>
                <a:cubicBezTo>
                  <a:pt x="788882" y="913808"/>
                  <a:pt x="820902" y="915703"/>
                  <a:pt x="843644" y="896238"/>
                </a:cubicBezTo>
                <a:cubicBezTo>
                  <a:pt x="866149" y="876971"/>
                  <a:pt x="868518" y="844951"/>
                  <a:pt x="848579" y="820749"/>
                </a:cubicBezTo>
                <a:cubicBezTo>
                  <a:pt x="785527" y="744036"/>
                  <a:pt x="703681" y="706291"/>
                  <a:pt x="605055" y="703646"/>
                </a:cubicBezTo>
                <a:cubicBezTo>
                  <a:pt x="566481" y="703685"/>
                  <a:pt x="529408" y="710910"/>
                  <a:pt x="493716" y="724847"/>
                </a:cubicBezTo>
                <a:close/>
              </a:path>
            </a:pathLst>
          </a:custGeom>
          <a:solidFill>
            <a:srgbClr val="EFF1F5">
              <a:alpha val="62000"/>
            </a:srgbClr>
          </a:solidFill>
          <a:ln w="3948"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E3BD00A7-C099-4213-89E1-3C251F20F58C}"/>
              </a:ext>
            </a:extLst>
          </p:cNvPr>
          <p:cNvSpPr/>
          <p:nvPr/>
        </p:nvSpPr>
        <p:spPr>
          <a:xfrm>
            <a:off x="1908610" y="2050306"/>
            <a:ext cx="993518" cy="993518"/>
          </a:xfrm>
          <a:custGeom>
            <a:avLst/>
            <a:gdLst>
              <a:gd name="connsiteX0" fmla="*/ 741746 w 1512155"/>
              <a:gd name="connsiteY0" fmla="*/ 0 h 1512155"/>
              <a:gd name="connsiteX1" fmla="*/ 771357 w 1512155"/>
              <a:gd name="connsiteY1" fmla="*/ 0 h 1512155"/>
              <a:gd name="connsiteX2" fmla="*/ 797731 w 1512155"/>
              <a:gd name="connsiteY2" fmla="*/ 18912 h 1512155"/>
              <a:gd name="connsiteX3" fmla="*/ 938405 w 1512155"/>
              <a:gd name="connsiteY3" fmla="*/ 141227 h 1512155"/>
              <a:gd name="connsiteX4" fmla="*/ 970306 w 1512155"/>
              <a:gd name="connsiteY4" fmla="*/ 153071 h 1512155"/>
              <a:gd name="connsiteX5" fmla="*/ 1224767 w 1512155"/>
              <a:gd name="connsiteY5" fmla="*/ 152874 h 1512155"/>
              <a:gd name="connsiteX6" fmla="*/ 1275817 w 1512155"/>
              <a:gd name="connsiteY6" fmla="*/ 203884 h 1512155"/>
              <a:gd name="connsiteX7" fmla="*/ 1275620 w 1512155"/>
              <a:gd name="connsiteY7" fmla="*/ 405084 h 1512155"/>
              <a:gd name="connsiteX8" fmla="*/ 1288885 w 1512155"/>
              <a:gd name="connsiteY8" fmla="*/ 434222 h 1512155"/>
              <a:gd name="connsiteX9" fmla="*/ 1489256 w 1512155"/>
              <a:gd name="connsiteY9" fmla="*/ 600519 h 1512155"/>
              <a:gd name="connsiteX10" fmla="*/ 1513064 w 1512155"/>
              <a:gd name="connsiteY10" fmla="*/ 651609 h 1512155"/>
              <a:gd name="connsiteX11" fmla="*/ 1513064 w 1512155"/>
              <a:gd name="connsiteY11" fmla="*/ 1462408 h 1512155"/>
              <a:gd name="connsiteX12" fmla="*/ 1482031 w 1512155"/>
              <a:gd name="connsiteY12" fmla="*/ 1516104 h 1512155"/>
              <a:gd name="connsiteX13" fmla="*/ 31072 w 1512155"/>
              <a:gd name="connsiteY13" fmla="*/ 1516104 h 1512155"/>
              <a:gd name="connsiteX14" fmla="*/ 0 w 1512155"/>
              <a:gd name="connsiteY14" fmla="*/ 1462408 h 1512155"/>
              <a:gd name="connsiteX15" fmla="*/ 0 w 1512155"/>
              <a:gd name="connsiteY15" fmla="*/ 651609 h 1512155"/>
              <a:gd name="connsiteX16" fmla="*/ 25032 w 1512155"/>
              <a:gd name="connsiteY16" fmla="*/ 599611 h 1512155"/>
              <a:gd name="connsiteX17" fmla="*/ 224217 w 1512155"/>
              <a:gd name="connsiteY17" fmla="*/ 434222 h 1512155"/>
              <a:gd name="connsiteX18" fmla="*/ 237444 w 1512155"/>
              <a:gd name="connsiteY18" fmla="*/ 406545 h 1512155"/>
              <a:gd name="connsiteX19" fmla="*/ 237207 w 1512155"/>
              <a:gd name="connsiteY19" fmla="*/ 205306 h 1512155"/>
              <a:gd name="connsiteX20" fmla="*/ 289757 w 1512155"/>
              <a:gd name="connsiteY20" fmla="*/ 152834 h 1512155"/>
              <a:gd name="connsiteX21" fmla="*/ 545718 w 1512155"/>
              <a:gd name="connsiteY21" fmla="*/ 152953 h 1512155"/>
              <a:gd name="connsiteX22" fmla="*/ 572448 w 1512155"/>
              <a:gd name="connsiteY22" fmla="*/ 143161 h 1512155"/>
              <a:gd name="connsiteX23" fmla="*/ 643949 w 1512155"/>
              <a:gd name="connsiteY23" fmla="*/ 81056 h 1512155"/>
              <a:gd name="connsiteX24" fmla="*/ 741746 w 1512155"/>
              <a:gd name="connsiteY24" fmla="*/ 0 h 1512155"/>
              <a:gd name="connsiteX25" fmla="*/ 757183 w 1512155"/>
              <a:gd name="connsiteY25" fmla="*/ 243958 h 1512155"/>
              <a:gd name="connsiteX26" fmla="*/ 348664 w 1512155"/>
              <a:gd name="connsiteY26" fmla="*/ 243958 h 1512155"/>
              <a:gd name="connsiteX27" fmla="*/ 328331 w 1512155"/>
              <a:gd name="connsiteY27" fmla="*/ 263463 h 1512155"/>
              <a:gd name="connsiteX28" fmla="*/ 328094 w 1512155"/>
              <a:gd name="connsiteY28" fmla="*/ 787426 h 1512155"/>
              <a:gd name="connsiteX29" fmla="*/ 340728 w 1512155"/>
              <a:gd name="connsiteY29" fmla="*/ 813603 h 1512155"/>
              <a:gd name="connsiteX30" fmla="*/ 583739 w 1512155"/>
              <a:gd name="connsiteY30" fmla="*/ 1002563 h 1512155"/>
              <a:gd name="connsiteX31" fmla="*/ 610863 w 1512155"/>
              <a:gd name="connsiteY31" fmla="*/ 1011723 h 1512155"/>
              <a:gd name="connsiteX32" fmla="*/ 900976 w 1512155"/>
              <a:gd name="connsiteY32" fmla="*/ 1011762 h 1512155"/>
              <a:gd name="connsiteX33" fmla="*/ 930746 w 1512155"/>
              <a:gd name="connsiteY33" fmla="*/ 1001576 h 1512155"/>
              <a:gd name="connsiteX34" fmla="*/ 1171466 w 1512155"/>
              <a:gd name="connsiteY34" fmla="*/ 814471 h 1512155"/>
              <a:gd name="connsiteX35" fmla="*/ 1185008 w 1512155"/>
              <a:gd name="connsiteY35" fmla="*/ 785729 h 1512155"/>
              <a:gd name="connsiteX36" fmla="*/ 1184772 w 1512155"/>
              <a:gd name="connsiteY36" fmla="*/ 264726 h 1512155"/>
              <a:gd name="connsiteX37" fmla="*/ 1164202 w 1512155"/>
              <a:gd name="connsiteY37" fmla="*/ 243998 h 1512155"/>
              <a:gd name="connsiteX38" fmla="*/ 757183 w 1512155"/>
              <a:gd name="connsiteY38" fmla="*/ 243958 h 1512155"/>
              <a:gd name="connsiteX39" fmla="*/ 1331091 w 1512155"/>
              <a:gd name="connsiteY39" fmla="*/ 1425177 h 1512155"/>
              <a:gd name="connsiteX40" fmla="*/ 1323116 w 1512155"/>
              <a:gd name="connsiteY40" fmla="*/ 1418149 h 1512155"/>
              <a:gd name="connsiteX41" fmla="*/ 927311 w 1512155"/>
              <a:gd name="connsiteY41" fmla="*/ 1110033 h 1512155"/>
              <a:gd name="connsiteX42" fmla="*/ 902595 w 1512155"/>
              <a:gd name="connsiteY42" fmla="*/ 1102571 h 1512155"/>
              <a:gd name="connsiteX43" fmla="*/ 612561 w 1512155"/>
              <a:gd name="connsiteY43" fmla="*/ 1102452 h 1512155"/>
              <a:gd name="connsiteX44" fmla="*/ 581568 w 1512155"/>
              <a:gd name="connsiteY44" fmla="*/ 1113349 h 1512155"/>
              <a:gd name="connsiteX45" fmla="*/ 221967 w 1512155"/>
              <a:gd name="connsiteY45" fmla="*/ 1393276 h 1512155"/>
              <a:gd name="connsiteX46" fmla="*/ 181301 w 1512155"/>
              <a:gd name="connsiteY46" fmla="*/ 1425216 h 1512155"/>
              <a:gd name="connsiteX47" fmla="*/ 1331091 w 1512155"/>
              <a:gd name="connsiteY47" fmla="*/ 1425177 h 1512155"/>
              <a:gd name="connsiteX48" fmla="*/ 91440 w 1512155"/>
              <a:gd name="connsiteY48" fmla="*/ 1057285 h 1512155"/>
              <a:gd name="connsiteX49" fmla="*/ 91558 w 1512155"/>
              <a:gd name="connsiteY49" fmla="*/ 1357624 h 1512155"/>
              <a:gd name="connsiteX50" fmla="*/ 94599 w 1512155"/>
              <a:gd name="connsiteY50" fmla="*/ 1372390 h 1512155"/>
              <a:gd name="connsiteX51" fmla="*/ 106917 w 1512155"/>
              <a:gd name="connsiteY51" fmla="*/ 1365678 h 1512155"/>
              <a:gd name="connsiteX52" fmla="*/ 488785 w 1512155"/>
              <a:gd name="connsiteY52" fmla="*/ 1068656 h 1512155"/>
              <a:gd name="connsiteX53" fmla="*/ 488509 w 1512155"/>
              <a:gd name="connsiteY53" fmla="*/ 1045322 h 1512155"/>
              <a:gd name="connsiteX54" fmla="*/ 106680 w 1512155"/>
              <a:gd name="connsiteY54" fmla="*/ 748300 h 1512155"/>
              <a:gd name="connsiteX55" fmla="*/ 94322 w 1512155"/>
              <a:gd name="connsiteY55" fmla="*/ 741943 h 1512155"/>
              <a:gd name="connsiteX56" fmla="*/ 91598 w 1512155"/>
              <a:gd name="connsiteY56" fmla="*/ 755446 h 1512155"/>
              <a:gd name="connsiteX57" fmla="*/ 91440 w 1512155"/>
              <a:gd name="connsiteY57" fmla="*/ 1057285 h 1512155"/>
              <a:gd name="connsiteX58" fmla="*/ 1421663 w 1512155"/>
              <a:gd name="connsiteY58" fmla="*/ 1058588 h 1512155"/>
              <a:gd name="connsiteX59" fmla="*/ 1421544 w 1512155"/>
              <a:gd name="connsiteY59" fmla="*/ 756551 h 1512155"/>
              <a:gd name="connsiteX60" fmla="*/ 1418425 w 1512155"/>
              <a:gd name="connsiteY60" fmla="*/ 741864 h 1512155"/>
              <a:gd name="connsiteX61" fmla="*/ 1406107 w 1512155"/>
              <a:gd name="connsiteY61" fmla="*/ 748655 h 1512155"/>
              <a:gd name="connsiteX62" fmla="*/ 1025186 w 1512155"/>
              <a:gd name="connsiteY62" fmla="*/ 1045006 h 1512155"/>
              <a:gd name="connsiteX63" fmla="*/ 1025186 w 1512155"/>
              <a:gd name="connsiteY63" fmla="*/ 1069248 h 1512155"/>
              <a:gd name="connsiteX64" fmla="*/ 1406146 w 1512155"/>
              <a:gd name="connsiteY64" fmla="*/ 1365559 h 1512155"/>
              <a:gd name="connsiteX65" fmla="*/ 1418465 w 1512155"/>
              <a:gd name="connsiteY65" fmla="*/ 1372390 h 1512155"/>
              <a:gd name="connsiteX66" fmla="*/ 1421584 w 1512155"/>
              <a:gd name="connsiteY66" fmla="*/ 1357702 h 1512155"/>
              <a:gd name="connsiteX67" fmla="*/ 1421663 w 1512155"/>
              <a:gd name="connsiteY67" fmla="*/ 1058588 h 1512155"/>
              <a:gd name="connsiteX68" fmla="*/ 236299 w 1512155"/>
              <a:gd name="connsiteY68" fmla="*/ 545323 h 1512155"/>
              <a:gd name="connsiteX69" fmla="*/ 223230 w 1512155"/>
              <a:gd name="connsiteY69" fmla="*/ 554839 h 1512155"/>
              <a:gd name="connsiteX70" fmla="*/ 132185 w 1512155"/>
              <a:gd name="connsiteY70" fmla="*/ 630288 h 1512155"/>
              <a:gd name="connsiteX71" fmla="*/ 133212 w 1512155"/>
              <a:gd name="connsiteY71" fmla="*/ 652280 h 1512155"/>
              <a:gd name="connsiteX72" fmla="*/ 224375 w 1512155"/>
              <a:gd name="connsiteY72" fmla="*/ 722834 h 1512155"/>
              <a:gd name="connsiteX73" fmla="*/ 236259 w 1512155"/>
              <a:gd name="connsiteY73" fmla="*/ 728559 h 1512155"/>
              <a:gd name="connsiteX74" fmla="*/ 236299 w 1512155"/>
              <a:gd name="connsiteY74" fmla="*/ 545323 h 1512155"/>
              <a:gd name="connsiteX75" fmla="*/ 1277199 w 1512155"/>
              <a:gd name="connsiteY75" fmla="*/ 544376 h 1512155"/>
              <a:gd name="connsiteX76" fmla="*/ 1277199 w 1512155"/>
              <a:gd name="connsiteY76" fmla="*/ 731954 h 1512155"/>
              <a:gd name="connsiteX77" fmla="*/ 1385300 w 1512155"/>
              <a:gd name="connsiteY77" fmla="*/ 647779 h 1512155"/>
              <a:gd name="connsiteX78" fmla="*/ 1383287 w 1512155"/>
              <a:gd name="connsiteY78" fmla="*/ 632658 h 1512155"/>
              <a:gd name="connsiteX79" fmla="*/ 1317352 w 1512155"/>
              <a:gd name="connsiteY79" fmla="*/ 577817 h 1512155"/>
              <a:gd name="connsiteX80" fmla="*/ 1277199 w 1512155"/>
              <a:gd name="connsiteY80" fmla="*/ 544376 h 1512155"/>
              <a:gd name="connsiteX81" fmla="*/ 810168 w 1512155"/>
              <a:gd name="connsiteY81" fmla="*/ 152045 h 1512155"/>
              <a:gd name="connsiteX82" fmla="*/ 764013 w 1512155"/>
              <a:gd name="connsiteY82" fmla="*/ 112128 h 1512155"/>
              <a:gd name="connsiteX83" fmla="*/ 750708 w 1512155"/>
              <a:gd name="connsiteY83" fmla="*/ 111023 h 1512155"/>
              <a:gd name="connsiteX84" fmla="*/ 703014 w 1512155"/>
              <a:gd name="connsiteY84" fmla="*/ 152045 h 1512155"/>
              <a:gd name="connsiteX85" fmla="*/ 810168 w 1512155"/>
              <a:gd name="connsiteY85" fmla="*/ 152045 h 1512155"/>
              <a:gd name="connsiteX86" fmla="*/ 870378 w 1512155"/>
              <a:gd name="connsiteY86" fmla="*/ 421785 h 1512155"/>
              <a:gd name="connsiteX87" fmla="*/ 794651 w 1512155"/>
              <a:gd name="connsiteY87" fmla="*/ 395371 h 1512155"/>
              <a:gd name="connsiteX88" fmla="*/ 528544 w 1512155"/>
              <a:gd name="connsiteY88" fmla="*/ 579081 h 1512155"/>
              <a:gd name="connsiteX89" fmla="*/ 735547 w 1512155"/>
              <a:gd name="connsiteY89" fmla="*/ 861257 h 1512155"/>
              <a:gd name="connsiteX90" fmla="*/ 756117 w 1512155"/>
              <a:gd name="connsiteY90" fmla="*/ 863705 h 1512155"/>
              <a:gd name="connsiteX91" fmla="*/ 796033 w 1512155"/>
              <a:gd name="connsiteY91" fmla="*/ 912268 h 1512155"/>
              <a:gd name="connsiteX92" fmla="*/ 751221 w 1512155"/>
              <a:gd name="connsiteY92" fmla="*/ 954395 h 1512155"/>
              <a:gd name="connsiteX93" fmla="*/ 513027 w 1512155"/>
              <a:gd name="connsiteY93" fmla="*/ 843806 h 1512155"/>
              <a:gd name="connsiteX94" fmla="*/ 450804 w 1512155"/>
              <a:gd name="connsiteY94" fmla="*/ 519029 h 1512155"/>
              <a:gd name="connsiteX95" fmla="*/ 703685 w 1512155"/>
              <a:gd name="connsiteY95" fmla="*/ 305234 h 1512155"/>
              <a:gd name="connsiteX96" fmla="*/ 1075723 w 1512155"/>
              <a:gd name="connsiteY96" fmla="*/ 548995 h 1512155"/>
              <a:gd name="connsiteX97" fmla="*/ 1046467 w 1512155"/>
              <a:gd name="connsiteY97" fmla="*/ 748260 h 1512155"/>
              <a:gd name="connsiteX98" fmla="*/ 923639 w 1512155"/>
              <a:gd name="connsiteY98" fmla="*/ 829040 h 1512155"/>
              <a:gd name="connsiteX99" fmla="*/ 838990 w 1512155"/>
              <a:gd name="connsiteY99" fmla="*/ 794494 h 1512155"/>
              <a:gd name="connsiteX100" fmla="*/ 819091 w 1512155"/>
              <a:gd name="connsiteY100" fmla="*/ 791177 h 1512155"/>
              <a:gd name="connsiteX101" fmla="*/ 634947 w 1512155"/>
              <a:gd name="connsiteY101" fmla="*/ 766540 h 1512155"/>
              <a:gd name="connsiteX102" fmla="*/ 639922 w 1512155"/>
              <a:gd name="connsiteY102" fmla="*/ 483929 h 1512155"/>
              <a:gd name="connsiteX103" fmla="*/ 795954 w 1512155"/>
              <a:gd name="connsiteY103" fmla="*/ 449975 h 1512155"/>
              <a:gd name="connsiteX104" fmla="*/ 815932 w 1512155"/>
              <a:gd name="connsiteY104" fmla="*/ 443145 h 1512155"/>
              <a:gd name="connsiteX105" fmla="*/ 870378 w 1512155"/>
              <a:gd name="connsiteY105" fmla="*/ 421785 h 1512155"/>
              <a:gd name="connsiteX106" fmla="*/ 891382 w 1512155"/>
              <a:gd name="connsiteY106" fmla="*/ 436156 h 1512155"/>
              <a:gd name="connsiteX107" fmla="*/ 901331 w 1512155"/>
              <a:gd name="connsiteY107" fmla="*/ 488943 h 1512155"/>
              <a:gd name="connsiteX108" fmla="*/ 899713 w 1512155"/>
              <a:gd name="connsiteY108" fmla="*/ 698987 h 1512155"/>
              <a:gd name="connsiteX109" fmla="*/ 899910 w 1512155"/>
              <a:gd name="connsiteY109" fmla="*/ 713753 h 1512155"/>
              <a:gd name="connsiteX110" fmla="*/ 930469 w 1512155"/>
              <a:gd name="connsiteY110" fmla="*/ 734402 h 1512155"/>
              <a:gd name="connsiteX111" fmla="*/ 968806 w 1512155"/>
              <a:gd name="connsiteY111" fmla="*/ 697921 h 1512155"/>
              <a:gd name="connsiteX112" fmla="*/ 982151 w 1512155"/>
              <a:gd name="connsiteY112" fmla="*/ 658794 h 1512155"/>
              <a:gd name="connsiteX113" fmla="*/ 891382 w 1512155"/>
              <a:gd name="connsiteY113" fmla="*/ 436156 h 1512155"/>
              <a:gd name="connsiteX114" fmla="*/ 674311 w 1512155"/>
              <a:gd name="connsiteY114" fmla="*/ 626261 h 1512155"/>
              <a:gd name="connsiteX115" fmla="*/ 699224 w 1512155"/>
              <a:gd name="connsiteY115" fmla="*/ 699619 h 1512155"/>
              <a:gd name="connsiteX116" fmla="*/ 786400 w 1512155"/>
              <a:gd name="connsiteY116" fmla="*/ 696065 h 1512155"/>
              <a:gd name="connsiteX117" fmla="*/ 794612 w 1512155"/>
              <a:gd name="connsiteY117" fmla="*/ 566486 h 1512155"/>
              <a:gd name="connsiteX118" fmla="*/ 703212 w 1512155"/>
              <a:gd name="connsiteY118" fmla="*/ 550654 h 1512155"/>
              <a:gd name="connsiteX119" fmla="*/ 674311 w 1512155"/>
              <a:gd name="connsiteY119" fmla="*/ 626261 h 151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1512155" h="1512155">
                <a:moveTo>
                  <a:pt x="741746" y="0"/>
                </a:moveTo>
                <a:cubicBezTo>
                  <a:pt x="751616" y="0"/>
                  <a:pt x="761487" y="0"/>
                  <a:pt x="771357" y="0"/>
                </a:cubicBezTo>
                <a:cubicBezTo>
                  <a:pt x="781070" y="5014"/>
                  <a:pt x="789519" y="11766"/>
                  <a:pt x="797731" y="18912"/>
                </a:cubicBezTo>
                <a:cubicBezTo>
                  <a:pt x="844635" y="59657"/>
                  <a:pt x="891817" y="100087"/>
                  <a:pt x="938405" y="141227"/>
                </a:cubicBezTo>
                <a:cubicBezTo>
                  <a:pt x="947999" y="149676"/>
                  <a:pt x="957672" y="153111"/>
                  <a:pt x="970306" y="153071"/>
                </a:cubicBezTo>
                <a:cubicBezTo>
                  <a:pt x="1055113" y="152676"/>
                  <a:pt x="1139960" y="152795"/>
                  <a:pt x="1224767" y="152874"/>
                </a:cubicBezTo>
                <a:cubicBezTo>
                  <a:pt x="1258366" y="152913"/>
                  <a:pt x="1275778" y="170285"/>
                  <a:pt x="1275817" y="203884"/>
                </a:cubicBezTo>
                <a:cubicBezTo>
                  <a:pt x="1275935" y="270964"/>
                  <a:pt x="1276133" y="338044"/>
                  <a:pt x="1275620" y="405084"/>
                </a:cubicBezTo>
                <a:cubicBezTo>
                  <a:pt x="1275541" y="417560"/>
                  <a:pt x="1279094" y="426207"/>
                  <a:pt x="1288885" y="434222"/>
                </a:cubicBezTo>
                <a:cubicBezTo>
                  <a:pt x="1355847" y="489417"/>
                  <a:pt x="1422216" y="545363"/>
                  <a:pt x="1489256" y="600519"/>
                </a:cubicBezTo>
                <a:cubicBezTo>
                  <a:pt x="1505838" y="614141"/>
                  <a:pt x="1513103" y="629933"/>
                  <a:pt x="1513064" y="651609"/>
                </a:cubicBezTo>
                <a:cubicBezTo>
                  <a:pt x="1512629" y="921862"/>
                  <a:pt x="1512590" y="1192115"/>
                  <a:pt x="1513064" y="1462408"/>
                </a:cubicBezTo>
                <a:cubicBezTo>
                  <a:pt x="1513103" y="1487479"/>
                  <a:pt x="1504654" y="1505286"/>
                  <a:pt x="1482031" y="1516104"/>
                </a:cubicBezTo>
                <a:cubicBezTo>
                  <a:pt x="998378" y="1516104"/>
                  <a:pt x="514725" y="1516104"/>
                  <a:pt x="31072" y="1516104"/>
                </a:cubicBezTo>
                <a:cubicBezTo>
                  <a:pt x="8449" y="1505286"/>
                  <a:pt x="-39" y="1487519"/>
                  <a:pt x="0" y="1462408"/>
                </a:cubicBezTo>
                <a:cubicBezTo>
                  <a:pt x="474" y="1192155"/>
                  <a:pt x="474" y="921862"/>
                  <a:pt x="0" y="651609"/>
                </a:cubicBezTo>
                <a:cubicBezTo>
                  <a:pt x="-39" y="629222"/>
                  <a:pt x="8094" y="613509"/>
                  <a:pt x="25032" y="599611"/>
                </a:cubicBezTo>
                <a:cubicBezTo>
                  <a:pt x="91716" y="544850"/>
                  <a:pt x="157690" y="489180"/>
                  <a:pt x="224217" y="434222"/>
                </a:cubicBezTo>
                <a:cubicBezTo>
                  <a:pt x="233377" y="426680"/>
                  <a:pt x="237523" y="418666"/>
                  <a:pt x="237444" y="406545"/>
                </a:cubicBezTo>
                <a:cubicBezTo>
                  <a:pt x="236930" y="339465"/>
                  <a:pt x="237167" y="272385"/>
                  <a:pt x="237207" y="205306"/>
                </a:cubicBezTo>
                <a:cubicBezTo>
                  <a:pt x="237247" y="169733"/>
                  <a:pt x="254145" y="152834"/>
                  <a:pt x="289757" y="152834"/>
                </a:cubicBezTo>
                <a:cubicBezTo>
                  <a:pt x="375078" y="152755"/>
                  <a:pt x="460398" y="152676"/>
                  <a:pt x="545718" y="152953"/>
                </a:cubicBezTo>
                <a:cubicBezTo>
                  <a:pt x="556221" y="152992"/>
                  <a:pt x="564551" y="150268"/>
                  <a:pt x="572448" y="143161"/>
                </a:cubicBezTo>
                <a:cubicBezTo>
                  <a:pt x="595939" y="122078"/>
                  <a:pt x="619628" y="101192"/>
                  <a:pt x="643949" y="81056"/>
                </a:cubicBezTo>
                <a:cubicBezTo>
                  <a:pt x="676601" y="54130"/>
                  <a:pt x="705817" y="23018"/>
                  <a:pt x="741746" y="0"/>
                </a:cubicBezTo>
                <a:close/>
                <a:moveTo>
                  <a:pt x="757183" y="243958"/>
                </a:moveTo>
                <a:cubicBezTo>
                  <a:pt x="621010" y="243958"/>
                  <a:pt x="484837" y="243958"/>
                  <a:pt x="348664" y="243958"/>
                </a:cubicBezTo>
                <a:cubicBezTo>
                  <a:pt x="328647" y="243958"/>
                  <a:pt x="328331" y="244235"/>
                  <a:pt x="328331" y="263463"/>
                </a:cubicBezTo>
                <a:cubicBezTo>
                  <a:pt x="328291" y="438130"/>
                  <a:pt x="328410" y="612759"/>
                  <a:pt x="328094" y="787426"/>
                </a:cubicBezTo>
                <a:cubicBezTo>
                  <a:pt x="328055" y="798916"/>
                  <a:pt x="331529" y="806536"/>
                  <a:pt x="340728" y="813603"/>
                </a:cubicBezTo>
                <a:cubicBezTo>
                  <a:pt x="421943" y="876300"/>
                  <a:pt x="502920" y="939353"/>
                  <a:pt x="583739" y="1002563"/>
                </a:cubicBezTo>
                <a:cubicBezTo>
                  <a:pt x="591991" y="1008998"/>
                  <a:pt x="600401" y="1011762"/>
                  <a:pt x="610863" y="1011723"/>
                </a:cubicBezTo>
                <a:cubicBezTo>
                  <a:pt x="707554" y="1011446"/>
                  <a:pt x="804246" y="1011407"/>
                  <a:pt x="900976" y="1011762"/>
                </a:cubicBezTo>
                <a:cubicBezTo>
                  <a:pt x="912505" y="1011802"/>
                  <a:pt x="921665" y="1008683"/>
                  <a:pt x="930746" y="1001576"/>
                </a:cubicBezTo>
                <a:cubicBezTo>
                  <a:pt x="1010775" y="938958"/>
                  <a:pt x="1090923" y="876458"/>
                  <a:pt x="1171466" y="814471"/>
                </a:cubicBezTo>
                <a:cubicBezTo>
                  <a:pt x="1181653" y="806615"/>
                  <a:pt x="1185008" y="798205"/>
                  <a:pt x="1185008" y="785729"/>
                </a:cubicBezTo>
                <a:cubicBezTo>
                  <a:pt x="1184653" y="612048"/>
                  <a:pt x="1184772" y="438407"/>
                  <a:pt x="1184772" y="264726"/>
                </a:cubicBezTo>
                <a:cubicBezTo>
                  <a:pt x="1184772" y="244037"/>
                  <a:pt x="1184732" y="243998"/>
                  <a:pt x="1164202" y="243998"/>
                </a:cubicBezTo>
                <a:cubicBezTo>
                  <a:pt x="1028503" y="243958"/>
                  <a:pt x="892843" y="243958"/>
                  <a:pt x="757183" y="243958"/>
                </a:cubicBezTo>
                <a:close/>
                <a:moveTo>
                  <a:pt x="1331091" y="1425177"/>
                </a:moveTo>
                <a:cubicBezTo>
                  <a:pt x="1326709" y="1421308"/>
                  <a:pt x="1325011" y="1419610"/>
                  <a:pt x="1323116" y="1418149"/>
                </a:cubicBezTo>
                <a:cubicBezTo>
                  <a:pt x="1191168" y="1315457"/>
                  <a:pt x="1059180" y="1212843"/>
                  <a:pt x="927311" y="1110033"/>
                </a:cubicBezTo>
                <a:cubicBezTo>
                  <a:pt x="919769" y="1104150"/>
                  <a:pt x="911794" y="1102531"/>
                  <a:pt x="902595" y="1102571"/>
                </a:cubicBezTo>
                <a:cubicBezTo>
                  <a:pt x="805904" y="1102729"/>
                  <a:pt x="709252" y="1102847"/>
                  <a:pt x="612561" y="1102452"/>
                </a:cubicBezTo>
                <a:cubicBezTo>
                  <a:pt x="600440" y="1102413"/>
                  <a:pt x="591004" y="1105966"/>
                  <a:pt x="581568" y="1113349"/>
                </a:cubicBezTo>
                <a:cubicBezTo>
                  <a:pt x="461819" y="1206803"/>
                  <a:pt x="341834" y="1299980"/>
                  <a:pt x="221967" y="1393276"/>
                </a:cubicBezTo>
                <a:cubicBezTo>
                  <a:pt x="209293" y="1403146"/>
                  <a:pt x="196699" y="1413096"/>
                  <a:pt x="181301" y="1425216"/>
                </a:cubicBezTo>
                <a:cubicBezTo>
                  <a:pt x="566012" y="1425177"/>
                  <a:pt x="946894" y="1425177"/>
                  <a:pt x="1331091" y="1425177"/>
                </a:cubicBezTo>
                <a:close/>
                <a:moveTo>
                  <a:pt x="91440" y="1057285"/>
                </a:moveTo>
                <a:cubicBezTo>
                  <a:pt x="91440" y="1157411"/>
                  <a:pt x="91400" y="1257497"/>
                  <a:pt x="91558" y="1357624"/>
                </a:cubicBezTo>
                <a:cubicBezTo>
                  <a:pt x="91558" y="1362677"/>
                  <a:pt x="88558" y="1369744"/>
                  <a:pt x="94599" y="1372390"/>
                </a:cubicBezTo>
                <a:cubicBezTo>
                  <a:pt x="99376" y="1374482"/>
                  <a:pt x="103166" y="1368599"/>
                  <a:pt x="106917" y="1365678"/>
                </a:cubicBezTo>
                <a:cubicBezTo>
                  <a:pt x="234246" y="1266736"/>
                  <a:pt x="361535" y="1167716"/>
                  <a:pt x="488785" y="1068656"/>
                </a:cubicBezTo>
                <a:cubicBezTo>
                  <a:pt x="503157" y="1057482"/>
                  <a:pt x="503157" y="1056693"/>
                  <a:pt x="488509" y="1045322"/>
                </a:cubicBezTo>
                <a:cubicBezTo>
                  <a:pt x="361259" y="946262"/>
                  <a:pt x="234009" y="847241"/>
                  <a:pt x="106680" y="748300"/>
                </a:cubicBezTo>
                <a:cubicBezTo>
                  <a:pt x="103008" y="745418"/>
                  <a:pt x="99415" y="739653"/>
                  <a:pt x="94322" y="741943"/>
                </a:cubicBezTo>
                <a:cubicBezTo>
                  <a:pt x="88992" y="744391"/>
                  <a:pt x="91598" y="750827"/>
                  <a:pt x="91598" y="755446"/>
                </a:cubicBezTo>
                <a:cubicBezTo>
                  <a:pt x="91400" y="856085"/>
                  <a:pt x="91440" y="956685"/>
                  <a:pt x="91440" y="1057285"/>
                </a:cubicBezTo>
                <a:close/>
                <a:moveTo>
                  <a:pt x="1421663" y="1058588"/>
                </a:moveTo>
                <a:cubicBezTo>
                  <a:pt x="1421663" y="957909"/>
                  <a:pt x="1421702" y="857230"/>
                  <a:pt x="1421544" y="756551"/>
                </a:cubicBezTo>
                <a:cubicBezTo>
                  <a:pt x="1421544" y="751498"/>
                  <a:pt x="1424545" y="744391"/>
                  <a:pt x="1418425" y="741864"/>
                </a:cubicBezTo>
                <a:cubicBezTo>
                  <a:pt x="1413688" y="739930"/>
                  <a:pt x="1409858" y="745733"/>
                  <a:pt x="1406107" y="748655"/>
                </a:cubicBezTo>
                <a:cubicBezTo>
                  <a:pt x="1279094" y="847399"/>
                  <a:pt x="1152120" y="946183"/>
                  <a:pt x="1025186" y="1045006"/>
                </a:cubicBezTo>
                <a:cubicBezTo>
                  <a:pt x="1009827" y="1056969"/>
                  <a:pt x="1009827" y="1057285"/>
                  <a:pt x="1025186" y="1069248"/>
                </a:cubicBezTo>
                <a:cubicBezTo>
                  <a:pt x="1152160" y="1168032"/>
                  <a:pt x="1279094" y="1266855"/>
                  <a:pt x="1406146" y="1365559"/>
                </a:cubicBezTo>
                <a:cubicBezTo>
                  <a:pt x="1409897" y="1368481"/>
                  <a:pt x="1413767" y="1374324"/>
                  <a:pt x="1418465" y="1372390"/>
                </a:cubicBezTo>
                <a:cubicBezTo>
                  <a:pt x="1424585" y="1369863"/>
                  <a:pt x="1421544" y="1362717"/>
                  <a:pt x="1421584" y="1357702"/>
                </a:cubicBezTo>
                <a:cubicBezTo>
                  <a:pt x="1421702" y="1257971"/>
                  <a:pt x="1421663" y="1158279"/>
                  <a:pt x="1421663" y="1058588"/>
                </a:cubicBezTo>
                <a:close/>
                <a:moveTo>
                  <a:pt x="236299" y="545323"/>
                </a:moveTo>
                <a:cubicBezTo>
                  <a:pt x="230850" y="549272"/>
                  <a:pt x="226863" y="551838"/>
                  <a:pt x="223230" y="554839"/>
                </a:cubicBezTo>
                <a:cubicBezTo>
                  <a:pt x="192908" y="580028"/>
                  <a:pt x="162981" y="605691"/>
                  <a:pt x="132185" y="630288"/>
                </a:cubicBezTo>
                <a:cubicBezTo>
                  <a:pt x="120775" y="639409"/>
                  <a:pt x="122868" y="644463"/>
                  <a:pt x="133212" y="652280"/>
                </a:cubicBezTo>
                <a:cubicBezTo>
                  <a:pt x="163889" y="675377"/>
                  <a:pt x="193975" y="699342"/>
                  <a:pt x="224375" y="722834"/>
                </a:cubicBezTo>
                <a:cubicBezTo>
                  <a:pt x="227652" y="725361"/>
                  <a:pt x="230416" y="729467"/>
                  <a:pt x="236259" y="728559"/>
                </a:cubicBezTo>
                <a:cubicBezTo>
                  <a:pt x="236299" y="668191"/>
                  <a:pt x="236299" y="607942"/>
                  <a:pt x="236299" y="545323"/>
                </a:cubicBezTo>
                <a:close/>
                <a:moveTo>
                  <a:pt x="1277199" y="544376"/>
                </a:moveTo>
                <a:cubicBezTo>
                  <a:pt x="1277199" y="608021"/>
                  <a:pt x="1277199" y="668546"/>
                  <a:pt x="1277199" y="731954"/>
                </a:cubicBezTo>
                <a:cubicBezTo>
                  <a:pt x="1314707" y="702738"/>
                  <a:pt x="1350003" y="675219"/>
                  <a:pt x="1385300" y="647779"/>
                </a:cubicBezTo>
                <a:cubicBezTo>
                  <a:pt x="1393394" y="641501"/>
                  <a:pt x="1388617" y="637079"/>
                  <a:pt x="1383287" y="632658"/>
                </a:cubicBezTo>
                <a:cubicBezTo>
                  <a:pt x="1361295" y="614377"/>
                  <a:pt x="1339343" y="596097"/>
                  <a:pt x="1317352" y="577817"/>
                </a:cubicBezTo>
                <a:cubicBezTo>
                  <a:pt x="1304639" y="567157"/>
                  <a:pt x="1291886" y="556576"/>
                  <a:pt x="1277199" y="544376"/>
                </a:cubicBezTo>
                <a:close/>
                <a:moveTo>
                  <a:pt x="810168" y="152045"/>
                </a:moveTo>
                <a:cubicBezTo>
                  <a:pt x="792835" y="137042"/>
                  <a:pt x="778464" y="124565"/>
                  <a:pt x="764013" y="112128"/>
                </a:cubicBezTo>
                <a:cubicBezTo>
                  <a:pt x="759907" y="108575"/>
                  <a:pt x="755209" y="107193"/>
                  <a:pt x="750708" y="111023"/>
                </a:cubicBezTo>
                <a:cubicBezTo>
                  <a:pt x="735547" y="123855"/>
                  <a:pt x="720583" y="136884"/>
                  <a:pt x="703014" y="152045"/>
                </a:cubicBezTo>
                <a:cubicBezTo>
                  <a:pt x="739929" y="152045"/>
                  <a:pt x="773015" y="152045"/>
                  <a:pt x="810168" y="152045"/>
                </a:cubicBezTo>
                <a:close/>
                <a:moveTo>
                  <a:pt x="870378" y="421785"/>
                </a:moveTo>
                <a:cubicBezTo>
                  <a:pt x="844241" y="406782"/>
                  <a:pt x="819959" y="399162"/>
                  <a:pt x="794651" y="395371"/>
                </a:cubicBezTo>
                <a:cubicBezTo>
                  <a:pt x="670165" y="376854"/>
                  <a:pt x="555036" y="456529"/>
                  <a:pt x="528544" y="579081"/>
                </a:cubicBezTo>
                <a:cubicBezTo>
                  <a:pt x="499169" y="714977"/>
                  <a:pt x="597005" y="848307"/>
                  <a:pt x="735547" y="861257"/>
                </a:cubicBezTo>
                <a:cubicBezTo>
                  <a:pt x="742417" y="861889"/>
                  <a:pt x="749287" y="862797"/>
                  <a:pt x="756117" y="863705"/>
                </a:cubicBezTo>
                <a:cubicBezTo>
                  <a:pt x="780872" y="867022"/>
                  <a:pt x="797376" y="887118"/>
                  <a:pt x="796033" y="912268"/>
                </a:cubicBezTo>
                <a:cubicBezTo>
                  <a:pt x="794770" y="936036"/>
                  <a:pt x="775937" y="954869"/>
                  <a:pt x="751221" y="954395"/>
                </a:cubicBezTo>
                <a:cubicBezTo>
                  <a:pt x="655675" y="952579"/>
                  <a:pt x="574856" y="915742"/>
                  <a:pt x="513027" y="843806"/>
                </a:cubicBezTo>
                <a:cubicBezTo>
                  <a:pt x="431023" y="748379"/>
                  <a:pt x="408282" y="638067"/>
                  <a:pt x="450804" y="519029"/>
                </a:cubicBezTo>
                <a:cubicBezTo>
                  <a:pt x="493207" y="400267"/>
                  <a:pt x="579712" y="328094"/>
                  <a:pt x="703685" y="305234"/>
                </a:cubicBezTo>
                <a:cubicBezTo>
                  <a:pt x="871365" y="274360"/>
                  <a:pt x="1038925" y="385383"/>
                  <a:pt x="1075723" y="548995"/>
                </a:cubicBezTo>
                <a:cubicBezTo>
                  <a:pt x="1091476" y="619076"/>
                  <a:pt x="1078605" y="685721"/>
                  <a:pt x="1046467" y="748260"/>
                </a:cubicBezTo>
                <a:cubicBezTo>
                  <a:pt x="1021317" y="797218"/>
                  <a:pt x="979308" y="825013"/>
                  <a:pt x="923639" y="829040"/>
                </a:cubicBezTo>
                <a:cubicBezTo>
                  <a:pt x="890158" y="831449"/>
                  <a:pt x="861692" y="819170"/>
                  <a:pt x="838990" y="794494"/>
                </a:cubicBezTo>
                <a:cubicBezTo>
                  <a:pt x="832633" y="787584"/>
                  <a:pt x="827935" y="785808"/>
                  <a:pt x="819091" y="791177"/>
                </a:cubicBezTo>
                <a:cubicBezTo>
                  <a:pt x="755367" y="829790"/>
                  <a:pt x="686589" y="820315"/>
                  <a:pt x="634947" y="766540"/>
                </a:cubicBezTo>
                <a:cubicBezTo>
                  <a:pt x="561511" y="690104"/>
                  <a:pt x="563209" y="555391"/>
                  <a:pt x="639922" y="483929"/>
                </a:cubicBezTo>
                <a:cubicBezTo>
                  <a:pt x="684576" y="442355"/>
                  <a:pt x="737126" y="429207"/>
                  <a:pt x="795954" y="449975"/>
                </a:cubicBezTo>
                <a:cubicBezTo>
                  <a:pt x="805667" y="453410"/>
                  <a:pt x="810483" y="452502"/>
                  <a:pt x="815932" y="443145"/>
                </a:cubicBezTo>
                <a:cubicBezTo>
                  <a:pt x="826908" y="424154"/>
                  <a:pt x="845070" y="418389"/>
                  <a:pt x="870378" y="421785"/>
                </a:cubicBezTo>
                <a:close/>
                <a:moveTo>
                  <a:pt x="891382" y="436156"/>
                </a:moveTo>
                <a:cubicBezTo>
                  <a:pt x="901647" y="452541"/>
                  <a:pt x="902082" y="470703"/>
                  <a:pt x="901331" y="488943"/>
                </a:cubicBezTo>
                <a:cubicBezTo>
                  <a:pt x="898568" y="558945"/>
                  <a:pt x="900305" y="628985"/>
                  <a:pt x="899713" y="698987"/>
                </a:cubicBezTo>
                <a:cubicBezTo>
                  <a:pt x="899673" y="703922"/>
                  <a:pt x="899476" y="708857"/>
                  <a:pt x="899910" y="713753"/>
                </a:cubicBezTo>
                <a:cubicBezTo>
                  <a:pt x="901568" y="732468"/>
                  <a:pt x="912544" y="739811"/>
                  <a:pt x="930469" y="734402"/>
                </a:cubicBezTo>
                <a:cubicBezTo>
                  <a:pt x="949381" y="728717"/>
                  <a:pt x="961462" y="715451"/>
                  <a:pt x="968806" y="697921"/>
                </a:cubicBezTo>
                <a:cubicBezTo>
                  <a:pt x="974097" y="685247"/>
                  <a:pt x="978598" y="672100"/>
                  <a:pt x="982151" y="658794"/>
                </a:cubicBezTo>
                <a:cubicBezTo>
                  <a:pt x="1004458" y="575369"/>
                  <a:pt x="966121" y="480178"/>
                  <a:pt x="891382" y="436156"/>
                </a:cubicBezTo>
                <a:close/>
                <a:moveTo>
                  <a:pt x="674311" y="626261"/>
                </a:moveTo>
                <a:cubicBezTo>
                  <a:pt x="674034" y="653148"/>
                  <a:pt x="681259" y="678259"/>
                  <a:pt x="699224" y="699619"/>
                </a:cubicBezTo>
                <a:cubicBezTo>
                  <a:pt x="725637" y="730967"/>
                  <a:pt x="763816" y="730099"/>
                  <a:pt x="786400" y="696065"/>
                </a:cubicBezTo>
                <a:cubicBezTo>
                  <a:pt x="813642" y="655004"/>
                  <a:pt x="815222" y="610429"/>
                  <a:pt x="794612" y="566486"/>
                </a:cubicBezTo>
                <a:cubicBezTo>
                  <a:pt x="776884" y="528702"/>
                  <a:pt x="733850" y="522108"/>
                  <a:pt x="703212" y="550654"/>
                </a:cubicBezTo>
                <a:cubicBezTo>
                  <a:pt x="681497" y="570789"/>
                  <a:pt x="673995" y="596729"/>
                  <a:pt x="674311" y="626261"/>
                </a:cubicBezTo>
                <a:close/>
              </a:path>
            </a:pathLst>
          </a:custGeom>
          <a:solidFill>
            <a:srgbClr val="EFF1F5">
              <a:alpha val="62000"/>
            </a:srgbClr>
          </a:solidFill>
          <a:ln w="3948" cap="flat">
            <a:noFill/>
            <a:prstDash val="solid"/>
            <a:miter/>
          </a:ln>
        </p:spPr>
        <p:txBody>
          <a:bodyPr rtlCol="0" anchor="ctr"/>
          <a:lstStyle/>
          <a:p>
            <a:endParaRPr lang="en-US"/>
          </a:p>
        </p:txBody>
      </p:sp>
      <p:sp>
        <p:nvSpPr>
          <p:cNvPr id="3" name="Slide Number Placeholder 2">
            <a:extLst>
              <a:ext uri="{FF2B5EF4-FFF2-40B4-BE49-F238E27FC236}">
                <a16:creationId xmlns:a16="http://schemas.microsoft.com/office/drawing/2014/main" id="{0648D4D3-9F7D-430A-8DB8-CCDF476D72BD}"/>
              </a:ext>
            </a:extLst>
          </p:cNvPr>
          <p:cNvSpPr>
            <a:spLocks noGrp="1"/>
          </p:cNvSpPr>
          <p:nvPr>
            <p:ph type="sldNum" sz="quarter" idx="12"/>
          </p:nvPr>
        </p:nvSpPr>
        <p:spPr/>
        <p:txBody>
          <a:bodyPr/>
          <a:lstStyle/>
          <a:p>
            <a:fld id="{0994EF40-5A8D-EB43-8CF9-33945DB63878}" type="slidenum">
              <a:rPr lang="en-US" smtClean="0"/>
              <a:pPr/>
              <a:t>34</a:t>
            </a:fld>
            <a:endParaRPr lang="en-US" dirty="0"/>
          </a:p>
        </p:txBody>
      </p:sp>
      <p:sp>
        <p:nvSpPr>
          <p:cNvPr id="4" name="TextBox 3">
            <a:extLst>
              <a:ext uri="{FF2B5EF4-FFF2-40B4-BE49-F238E27FC236}">
                <a16:creationId xmlns:a16="http://schemas.microsoft.com/office/drawing/2014/main" id="{7EA1609B-B654-459F-AA34-67DE9E384F9D}"/>
              </a:ext>
            </a:extLst>
          </p:cNvPr>
          <p:cNvSpPr txBox="1"/>
          <p:nvPr/>
        </p:nvSpPr>
        <p:spPr>
          <a:xfrm rot="16200000">
            <a:off x="-889767" y="1394990"/>
            <a:ext cx="242726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References</a:t>
            </a:r>
          </a:p>
        </p:txBody>
      </p:sp>
      <p:grpSp>
        <p:nvGrpSpPr>
          <p:cNvPr id="5" name="Group 4">
            <a:extLst>
              <a:ext uri="{FF2B5EF4-FFF2-40B4-BE49-F238E27FC236}">
                <a16:creationId xmlns:a16="http://schemas.microsoft.com/office/drawing/2014/main" id="{4BACD0FB-7E31-4D73-BF5C-37ECA286A131}"/>
              </a:ext>
            </a:extLst>
          </p:cNvPr>
          <p:cNvGrpSpPr/>
          <p:nvPr/>
        </p:nvGrpSpPr>
        <p:grpSpPr>
          <a:xfrm>
            <a:off x="4333439" y="649161"/>
            <a:ext cx="4095994" cy="477054"/>
            <a:chOff x="1541632" y="336301"/>
            <a:chExt cx="4095994" cy="477054"/>
          </a:xfrm>
        </p:grpSpPr>
        <p:sp>
          <p:nvSpPr>
            <p:cNvPr id="6" name="Rectangle 5">
              <a:extLst>
                <a:ext uri="{FF2B5EF4-FFF2-40B4-BE49-F238E27FC236}">
                  <a16:creationId xmlns:a16="http://schemas.microsoft.com/office/drawing/2014/main" id="{9962772C-06E4-49BC-8FAE-C1EAAF24A5D6}"/>
                </a:ext>
              </a:extLst>
            </p:cNvPr>
            <p:cNvSpPr/>
            <p:nvPr/>
          </p:nvSpPr>
          <p:spPr>
            <a:xfrm>
              <a:off x="1541632" y="642133"/>
              <a:ext cx="4095993"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708CAFD0-0208-4305-A132-31ECEB349EA4}"/>
                </a:ext>
              </a:extLst>
            </p:cNvPr>
            <p:cNvSpPr txBox="1"/>
            <p:nvPr/>
          </p:nvSpPr>
          <p:spPr>
            <a:xfrm>
              <a:off x="1541633" y="336301"/>
              <a:ext cx="4095993" cy="477054"/>
            </a:xfrm>
            <a:prstGeom prst="rect">
              <a:avLst/>
            </a:prstGeom>
            <a:noFill/>
          </p:spPr>
          <p:txBody>
            <a:bodyPr wrap="none" rtlCol="0">
              <a:spAutoFit/>
            </a:bodyPr>
            <a:lstStyle/>
            <a:p>
              <a:pPr lvl="0">
                <a:defRPr/>
              </a:pPr>
              <a:r>
                <a:rPr lang="en-US" sz="2500" b="1" dirty="0">
                  <a:solidFill>
                    <a:prstClr val="black"/>
                  </a:solidFill>
                  <a:latin typeface="Montserrat" panose="00000500000000000000" pitchFamily="50" charset="0"/>
                </a:rPr>
                <a:t>LEAD SCORING MODEL</a:t>
              </a:r>
            </a:p>
          </p:txBody>
        </p:sp>
      </p:grpSp>
      <p:sp>
        <p:nvSpPr>
          <p:cNvPr id="37" name="Rectangle: Rounded Corners 36">
            <a:extLst>
              <a:ext uri="{FF2B5EF4-FFF2-40B4-BE49-F238E27FC236}">
                <a16:creationId xmlns:a16="http://schemas.microsoft.com/office/drawing/2014/main" id="{369924A7-6FA5-4D0E-83BF-93C9CD8E4266}"/>
              </a:ext>
            </a:extLst>
          </p:cNvPr>
          <p:cNvSpPr/>
          <p:nvPr/>
        </p:nvSpPr>
        <p:spPr>
          <a:xfrm>
            <a:off x="1667892" y="3159209"/>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41" name="Rectangle: Rounded Corners 40">
            <a:extLst>
              <a:ext uri="{FF2B5EF4-FFF2-40B4-BE49-F238E27FC236}">
                <a16:creationId xmlns:a16="http://schemas.microsoft.com/office/drawing/2014/main" id="{C109BC9F-7079-4D54-99B1-7CE38998FB2B}"/>
              </a:ext>
            </a:extLst>
          </p:cNvPr>
          <p:cNvSpPr/>
          <p:nvPr/>
        </p:nvSpPr>
        <p:spPr>
          <a:xfrm>
            <a:off x="4333439" y="3159209"/>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44" name="Rectangle: Rounded Corners 43">
            <a:extLst>
              <a:ext uri="{FF2B5EF4-FFF2-40B4-BE49-F238E27FC236}">
                <a16:creationId xmlns:a16="http://schemas.microsoft.com/office/drawing/2014/main" id="{F8709A12-67CE-4EBE-A246-6DE056368D79}"/>
              </a:ext>
            </a:extLst>
          </p:cNvPr>
          <p:cNvSpPr/>
          <p:nvPr/>
        </p:nvSpPr>
        <p:spPr>
          <a:xfrm>
            <a:off x="6998986" y="3159209"/>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47" name="Rectangle: Rounded Corners 46">
            <a:extLst>
              <a:ext uri="{FF2B5EF4-FFF2-40B4-BE49-F238E27FC236}">
                <a16:creationId xmlns:a16="http://schemas.microsoft.com/office/drawing/2014/main" id="{92492FD9-94F3-410D-9CDC-E87D84342209}"/>
              </a:ext>
            </a:extLst>
          </p:cNvPr>
          <p:cNvSpPr/>
          <p:nvPr/>
        </p:nvSpPr>
        <p:spPr>
          <a:xfrm>
            <a:off x="9664533" y="3159209"/>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50" name="Rectangle: Rounded Corners 49">
            <a:extLst>
              <a:ext uri="{FF2B5EF4-FFF2-40B4-BE49-F238E27FC236}">
                <a16:creationId xmlns:a16="http://schemas.microsoft.com/office/drawing/2014/main" id="{2F7A4220-4CAC-4524-BF2B-94839C21F0B1}"/>
              </a:ext>
            </a:extLst>
          </p:cNvPr>
          <p:cNvSpPr/>
          <p:nvPr/>
        </p:nvSpPr>
        <p:spPr>
          <a:xfrm>
            <a:off x="1667892" y="5370554"/>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53" name="Rectangle: Rounded Corners 52">
            <a:extLst>
              <a:ext uri="{FF2B5EF4-FFF2-40B4-BE49-F238E27FC236}">
                <a16:creationId xmlns:a16="http://schemas.microsoft.com/office/drawing/2014/main" id="{85CFC140-AAB7-4706-A569-FBF0EB1FA61D}"/>
              </a:ext>
            </a:extLst>
          </p:cNvPr>
          <p:cNvSpPr/>
          <p:nvPr/>
        </p:nvSpPr>
        <p:spPr>
          <a:xfrm>
            <a:off x="4333439" y="5370554"/>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56" name="Rectangle: Rounded Corners 55">
            <a:extLst>
              <a:ext uri="{FF2B5EF4-FFF2-40B4-BE49-F238E27FC236}">
                <a16:creationId xmlns:a16="http://schemas.microsoft.com/office/drawing/2014/main" id="{8A07BFF9-14A3-4A9F-865E-44A3F4395F80}"/>
              </a:ext>
            </a:extLst>
          </p:cNvPr>
          <p:cNvSpPr/>
          <p:nvPr/>
        </p:nvSpPr>
        <p:spPr>
          <a:xfrm>
            <a:off x="6998986" y="5370554"/>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59" name="Rectangle: Rounded Corners 58">
            <a:extLst>
              <a:ext uri="{FF2B5EF4-FFF2-40B4-BE49-F238E27FC236}">
                <a16:creationId xmlns:a16="http://schemas.microsoft.com/office/drawing/2014/main" id="{717B87F5-51A1-4A71-AF81-861829551487}"/>
              </a:ext>
            </a:extLst>
          </p:cNvPr>
          <p:cNvSpPr/>
          <p:nvPr/>
        </p:nvSpPr>
        <p:spPr>
          <a:xfrm>
            <a:off x="9664533" y="5370554"/>
            <a:ext cx="1494408" cy="532453"/>
          </a:xfrm>
          <a:prstGeom prst="roundRect">
            <a:avLst>
              <a:gd name="adj" fmla="val 50000"/>
            </a:avLst>
          </a:prstGeom>
          <a:gradFill flip="none" rotWithShape="1">
            <a:gsLst>
              <a:gs pos="65000">
                <a:srgbClr val="2A9BD2"/>
              </a:gs>
              <a:gs pos="0">
                <a:schemeClr val="accent3">
                  <a:alpha val="80000"/>
                </a:schemeClr>
              </a:gs>
              <a:gs pos="100000">
                <a:schemeClr val="accent1">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b="1" dirty="0">
              <a:latin typeface="Montserrat" panose="00000500000000000000" pitchFamily="50" charset="0"/>
            </a:endParaRPr>
          </a:p>
        </p:txBody>
      </p:sp>
      <p:sp>
        <p:nvSpPr>
          <p:cNvPr id="60" name="TextBox 59">
            <a:extLst>
              <a:ext uri="{FF2B5EF4-FFF2-40B4-BE49-F238E27FC236}">
                <a16:creationId xmlns:a16="http://schemas.microsoft.com/office/drawing/2014/main" id="{CAA979DE-1002-4204-BD74-615AA3CAD022}"/>
              </a:ext>
            </a:extLst>
          </p:cNvPr>
          <p:cNvSpPr txBox="1"/>
          <p:nvPr/>
        </p:nvSpPr>
        <p:spPr>
          <a:xfrm>
            <a:off x="1768445" y="2389477"/>
            <a:ext cx="1293304" cy="301621"/>
          </a:xfrm>
          <a:prstGeom prst="rect">
            <a:avLst/>
          </a:prstGeom>
          <a:noFill/>
        </p:spPr>
        <p:txBody>
          <a:bodyPr wrap="non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Opens email</a:t>
            </a:r>
          </a:p>
        </p:txBody>
      </p:sp>
      <p:sp>
        <p:nvSpPr>
          <p:cNvPr id="62" name="TextBox 61">
            <a:extLst>
              <a:ext uri="{FF2B5EF4-FFF2-40B4-BE49-F238E27FC236}">
                <a16:creationId xmlns:a16="http://schemas.microsoft.com/office/drawing/2014/main" id="{C216B214-E8E0-4D34-BD32-8C72896F7DE5}"/>
              </a:ext>
            </a:extLst>
          </p:cNvPr>
          <p:cNvSpPr txBox="1"/>
          <p:nvPr/>
        </p:nvSpPr>
        <p:spPr>
          <a:xfrm>
            <a:off x="3896235" y="2274061"/>
            <a:ext cx="2368834" cy="532453"/>
          </a:xfrm>
          <a:prstGeom prst="rect">
            <a:avLst/>
          </a:prstGeom>
          <a:noFill/>
        </p:spPr>
        <p:txBody>
          <a:bodyPr wrap="squar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Matches ideal buyer persona demographics</a:t>
            </a:r>
          </a:p>
        </p:txBody>
      </p:sp>
      <p:sp>
        <p:nvSpPr>
          <p:cNvPr id="63" name="TextBox 62">
            <a:extLst>
              <a:ext uri="{FF2B5EF4-FFF2-40B4-BE49-F238E27FC236}">
                <a16:creationId xmlns:a16="http://schemas.microsoft.com/office/drawing/2014/main" id="{13B2476C-47B1-4C7D-926B-68313B3EB716}"/>
              </a:ext>
            </a:extLst>
          </p:cNvPr>
          <p:cNvSpPr txBox="1"/>
          <p:nvPr/>
        </p:nvSpPr>
        <p:spPr>
          <a:xfrm>
            <a:off x="6745278" y="2389477"/>
            <a:ext cx="2001830" cy="301621"/>
          </a:xfrm>
          <a:prstGeom prst="rect">
            <a:avLst/>
          </a:prstGeom>
          <a:noFill/>
        </p:spPr>
        <p:txBody>
          <a:bodyPr wrap="non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Register for webinar</a:t>
            </a:r>
          </a:p>
        </p:txBody>
      </p:sp>
      <p:sp>
        <p:nvSpPr>
          <p:cNvPr id="64" name="TextBox 63">
            <a:extLst>
              <a:ext uri="{FF2B5EF4-FFF2-40B4-BE49-F238E27FC236}">
                <a16:creationId xmlns:a16="http://schemas.microsoft.com/office/drawing/2014/main" id="{8863427B-1587-43E3-A536-747FA9470F3F}"/>
              </a:ext>
            </a:extLst>
          </p:cNvPr>
          <p:cNvSpPr txBox="1"/>
          <p:nvPr/>
        </p:nvSpPr>
        <p:spPr>
          <a:xfrm>
            <a:off x="9498190" y="2389477"/>
            <a:ext cx="1827103" cy="301621"/>
          </a:xfrm>
          <a:prstGeom prst="rect">
            <a:avLst/>
          </a:prstGeom>
          <a:noFill/>
        </p:spPr>
        <p:txBody>
          <a:bodyPr wrap="non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Clicks on blog post</a:t>
            </a:r>
          </a:p>
        </p:txBody>
      </p:sp>
      <p:sp>
        <p:nvSpPr>
          <p:cNvPr id="65" name="TextBox 64">
            <a:extLst>
              <a:ext uri="{FF2B5EF4-FFF2-40B4-BE49-F238E27FC236}">
                <a16:creationId xmlns:a16="http://schemas.microsoft.com/office/drawing/2014/main" id="{EF51D839-7F30-41E0-90D7-BA5532C0AD5F}"/>
              </a:ext>
            </a:extLst>
          </p:cNvPr>
          <p:cNvSpPr txBox="1"/>
          <p:nvPr/>
        </p:nvSpPr>
        <p:spPr>
          <a:xfrm>
            <a:off x="1230682" y="4475890"/>
            <a:ext cx="2368840" cy="532453"/>
          </a:xfrm>
          <a:prstGeom prst="rect">
            <a:avLst/>
          </a:prstGeom>
          <a:noFill/>
        </p:spPr>
        <p:txBody>
          <a:bodyPr wrap="squar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Visits website</a:t>
            </a:r>
          </a:p>
          <a:p>
            <a:pPr algn="ctr">
              <a:lnSpc>
                <a:spcPts val="1800"/>
              </a:lnSpc>
            </a:pPr>
            <a:r>
              <a:rPr lang="en-US" sz="1200" b="1" dirty="0">
                <a:solidFill>
                  <a:schemeClr val="tx2"/>
                </a:solidFill>
                <a:latin typeface="Montserrat" panose="00000500000000000000" pitchFamily="50" charset="0"/>
              </a:rPr>
              <a:t>Homepage</a:t>
            </a:r>
          </a:p>
        </p:txBody>
      </p:sp>
      <p:sp>
        <p:nvSpPr>
          <p:cNvPr id="66" name="TextBox 65">
            <a:extLst>
              <a:ext uri="{FF2B5EF4-FFF2-40B4-BE49-F238E27FC236}">
                <a16:creationId xmlns:a16="http://schemas.microsoft.com/office/drawing/2014/main" id="{164B5614-9972-4ACB-B097-67F918AA8613}"/>
              </a:ext>
            </a:extLst>
          </p:cNvPr>
          <p:cNvSpPr txBox="1"/>
          <p:nvPr/>
        </p:nvSpPr>
        <p:spPr>
          <a:xfrm>
            <a:off x="3896235" y="4475890"/>
            <a:ext cx="2368828" cy="532453"/>
          </a:xfrm>
          <a:prstGeom prst="rect">
            <a:avLst/>
          </a:prstGeom>
          <a:noFill/>
        </p:spPr>
        <p:txBody>
          <a:bodyPr wrap="squar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Unsubscribes</a:t>
            </a:r>
          </a:p>
          <a:p>
            <a:pPr algn="ctr">
              <a:lnSpc>
                <a:spcPts val="1800"/>
              </a:lnSpc>
            </a:pPr>
            <a:r>
              <a:rPr lang="en-US" sz="1200" b="1" dirty="0">
                <a:solidFill>
                  <a:schemeClr val="tx2"/>
                </a:solidFill>
                <a:latin typeface="Montserrat" panose="00000500000000000000" pitchFamily="50" charset="0"/>
              </a:rPr>
              <a:t>From email</a:t>
            </a:r>
          </a:p>
        </p:txBody>
      </p:sp>
      <p:sp>
        <p:nvSpPr>
          <p:cNvPr id="67" name="TextBox 66">
            <a:extLst>
              <a:ext uri="{FF2B5EF4-FFF2-40B4-BE49-F238E27FC236}">
                <a16:creationId xmlns:a16="http://schemas.microsoft.com/office/drawing/2014/main" id="{6F73BC02-F877-4059-8856-48F515E49FF1}"/>
              </a:ext>
            </a:extLst>
          </p:cNvPr>
          <p:cNvSpPr txBox="1"/>
          <p:nvPr/>
        </p:nvSpPr>
        <p:spPr>
          <a:xfrm>
            <a:off x="7009775" y="4591306"/>
            <a:ext cx="1472839" cy="301621"/>
          </a:xfrm>
          <a:prstGeom prst="rect">
            <a:avLst/>
          </a:prstGeom>
          <a:noFill/>
        </p:spPr>
        <p:txBody>
          <a:bodyPr wrap="non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Email bounces</a:t>
            </a:r>
          </a:p>
        </p:txBody>
      </p:sp>
      <p:sp>
        <p:nvSpPr>
          <p:cNvPr id="68" name="TextBox 67">
            <a:extLst>
              <a:ext uri="{FF2B5EF4-FFF2-40B4-BE49-F238E27FC236}">
                <a16:creationId xmlns:a16="http://schemas.microsoft.com/office/drawing/2014/main" id="{D160D433-9B77-4950-AB35-39782BEFA106}"/>
              </a:ext>
            </a:extLst>
          </p:cNvPr>
          <p:cNvSpPr txBox="1"/>
          <p:nvPr/>
        </p:nvSpPr>
        <p:spPr>
          <a:xfrm>
            <a:off x="9227329" y="4360473"/>
            <a:ext cx="2368834" cy="763286"/>
          </a:xfrm>
          <a:prstGeom prst="rect">
            <a:avLst/>
          </a:prstGeom>
          <a:noFill/>
        </p:spPr>
        <p:txBody>
          <a:bodyPr wrap="square" lIns="137160" rIns="137160" rtlCol="0" anchor="ctr" anchorCtr="0">
            <a:spAutoFit/>
          </a:bodyPr>
          <a:lstStyle/>
          <a:p>
            <a:pPr algn="ctr">
              <a:lnSpc>
                <a:spcPts val="1800"/>
              </a:lnSpc>
            </a:pPr>
            <a:r>
              <a:rPr lang="en-US" sz="1200" b="1" dirty="0">
                <a:solidFill>
                  <a:schemeClr val="tx2"/>
                </a:solidFill>
                <a:latin typeface="Montserrat" panose="00000500000000000000" pitchFamily="50" charset="0"/>
              </a:rPr>
              <a:t>Generates annual revenue below company’s target</a:t>
            </a:r>
          </a:p>
        </p:txBody>
      </p:sp>
      <p:sp>
        <p:nvSpPr>
          <p:cNvPr id="51" name="Rectangle 50">
            <a:extLst>
              <a:ext uri="{FF2B5EF4-FFF2-40B4-BE49-F238E27FC236}">
                <a16:creationId xmlns:a16="http://schemas.microsoft.com/office/drawing/2014/main" id="{E203EFF2-1A80-408E-AB28-A70FFE5A888E}"/>
              </a:ext>
            </a:extLst>
          </p:cNvPr>
          <p:cNvSpPr/>
          <p:nvPr/>
        </p:nvSpPr>
        <p:spPr>
          <a:xfrm>
            <a:off x="1799789" y="3259946"/>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54" name="Rectangle 53">
            <a:extLst>
              <a:ext uri="{FF2B5EF4-FFF2-40B4-BE49-F238E27FC236}">
                <a16:creationId xmlns:a16="http://schemas.microsoft.com/office/drawing/2014/main" id="{8D70FE08-F213-46D3-A86A-6675424210A8}"/>
              </a:ext>
            </a:extLst>
          </p:cNvPr>
          <p:cNvSpPr/>
          <p:nvPr/>
        </p:nvSpPr>
        <p:spPr>
          <a:xfrm>
            <a:off x="4465336" y="3259946"/>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57" name="Rectangle 56">
            <a:extLst>
              <a:ext uri="{FF2B5EF4-FFF2-40B4-BE49-F238E27FC236}">
                <a16:creationId xmlns:a16="http://schemas.microsoft.com/office/drawing/2014/main" id="{2E4F7503-6EAC-46EF-88E4-62F3076C2D2C}"/>
              </a:ext>
            </a:extLst>
          </p:cNvPr>
          <p:cNvSpPr/>
          <p:nvPr/>
        </p:nvSpPr>
        <p:spPr>
          <a:xfrm>
            <a:off x="7130883" y="3259946"/>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61" name="Rectangle 60">
            <a:extLst>
              <a:ext uri="{FF2B5EF4-FFF2-40B4-BE49-F238E27FC236}">
                <a16:creationId xmlns:a16="http://schemas.microsoft.com/office/drawing/2014/main" id="{95A10DF0-53EA-4534-888B-DEC6FBA909BC}"/>
              </a:ext>
            </a:extLst>
          </p:cNvPr>
          <p:cNvSpPr/>
          <p:nvPr/>
        </p:nvSpPr>
        <p:spPr>
          <a:xfrm>
            <a:off x="9796430" y="3259946"/>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69" name="Rectangle 68">
            <a:extLst>
              <a:ext uri="{FF2B5EF4-FFF2-40B4-BE49-F238E27FC236}">
                <a16:creationId xmlns:a16="http://schemas.microsoft.com/office/drawing/2014/main" id="{541D9381-6E14-49B4-8AA0-B5FF102B4142}"/>
              </a:ext>
            </a:extLst>
          </p:cNvPr>
          <p:cNvSpPr/>
          <p:nvPr/>
        </p:nvSpPr>
        <p:spPr>
          <a:xfrm>
            <a:off x="1799789" y="5471291"/>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70" name="Rectangle 69">
            <a:extLst>
              <a:ext uri="{FF2B5EF4-FFF2-40B4-BE49-F238E27FC236}">
                <a16:creationId xmlns:a16="http://schemas.microsoft.com/office/drawing/2014/main" id="{FBBC843B-536B-4F05-8918-999EB15817F6}"/>
              </a:ext>
            </a:extLst>
          </p:cNvPr>
          <p:cNvSpPr/>
          <p:nvPr/>
        </p:nvSpPr>
        <p:spPr>
          <a:xfrm>
            <a:off x="4465336" y="5471291"/>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79" name="Rectangle 78">
            <a:extLst>
              <a:ext uri="{FF2B5EF4-FFF2-40B4-BE49-F238E27FC236}">
                <a16:creationId xmlns:a16="http://schemas.microsoft.com/office/drawing/2014/main" id="{6B2CFB98-301E-4F5C-919C-3EA3FAEC1B4F}"/>
              </a:ext>
            </a:extLst>
          </p:cNvPr>
          <p:cNvSpPr/>
          <p:nvPr/>
        </p:nvSpPr>
        <p:spPr>
          <a:xfrm>
            <a:off x="7130883" y="5471291"/>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
        <p:nvSpPr>
          <p:cNvPr id="80" name="Rectangle 79">
            <a:extLst>
              <a:ext uri="{FF2B5EF4-FFF2-40B4-BE49-F238E27FC236}">
                <a16:creationId xmlns:a16="http://schemas.microsoft.com/office/drawing/2014/main" id="{9CF9DA28-AB32-48A0-9D84-A65230C2535E}"/>
              </a:ext>
            </a:extLst>
          </p:cNvPr>
          <p:cNvSpPr/>
          <p:nvPr/>
        </p:nvSpPr>
        <p:spPr>
          <a:xfrm>
            <a:off x="9796430" y="5471291"/>
            <a:ext cx="1230614" cy="3309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Montserrat" panose="00000500000000000000" pitchFamily="50" charset="0"/>
              </a:rPr>
              <a:t>-5 Points</a:t>
            </a:r>
          </a:p>
        </p:txBody>
      </p:sp>
    </p:spTree>
    <p:extLst>
      <p:ext uri="{BB962C8B-B14F-4D97-AF65-F5344CB8AC3E}">
        <p14:creationId xmlns:p14="http://schemas.microsoft.com/office/powerpoint/2010/main" val="1916481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par>
                                <p:cTn id="8" presetID="6" presetClass="emph" presetSubtype="0" repeatCount="indefinite" accel="22000" decel="22000" autoRev="1" fill="hold" nodeType="withEffect">
                                  <p:stCondLst>
                                    <p:cond delay="0"/>
                                  </p:stCondLst>
                                  <p:childTnLst>
                                    <p:animScale>
                                      <p:cBhvr>
                                        <p:cTn id="9" dur="8000" fill="hold"/>
                                        <p:tgtEl>
                                          <p:spTgt spid="2"/>
                                        </p:tgtEl>
                                      </p:cBhvr>
                                      <p:by x="120000" y="120000"/>
                                    </p:animScale>
                                  </p:childTnLst>
                                </p:cTn>
                              </p:par>
                              <p:par>
                                <p:cTn id="10" presetID="55"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 calcmode="lin" valueType="num">
                                      <p:cBhvr>
                                        <p:cTn id="12" dur="2000" fill="hold"/>
                                        <p:tgtEl>
                                          <p:spTgt spid="36"/>
                                        </p:tgtEl>
                                        <p:attrNameLst>
                                          <p:attrName>ppt_w</p:attrName>
                                        </p:attrNameLst>
                                      </p:cBhvr>
                                      <p:tavLst>
                                        <p:tav tm="0">
                                          <p:val>
                                            <p:strVal val="#ppt_w*0.70"/>
                                          </p:val>
                                        </p:tav>
                                        <p:tav tm="100000">
                                          <p:val>
                                            <p:strVal val="#ppt_w"/>
                                          </p:val>
                                        </p:tav>
                                      </p:tavLst>
                                    </p:anim>
                                    <p:anim calcmode="lin" valueType="num">
                                      <p:cBhvr>
                                        <p:cTn id="13" dur="2000" fill="hold"/>
                                        <p:tgtEl>
                                          <p:spTgt spid="36"/>
                                        </p:tgtEl>
                                        <p:attrNameLst>
                                          <p:attrName>ppt_h</p:attrName>
                                        </p:attrNameLst>
                                      </p:cBhvr>
                                      <p:tavLst>
                                        <p:tav tm="0">
                                          <p:val>
                                            <p:strVal val="#ppt_h"/>
                                          </p:val>
                                        </p:tav>
                                        <p:tav tm="100000">
                                          <p:val>
                                            <p:strVal val="#ppt_h"/>
                                          </p:val>
                                        </p:tav>
                                      </p:tavLst>
                                    </p:anim>
                                    <p:animEffect transition="in" filter="fade">
                                      <p:cBhvr>
                                        <p:cTn id="14" dur="2000"/>
                                        <p:tgtEl>
                                          <p:spTgt spid="36"/>
                                        </p:tgtEl>
                                      </p:cBhvr>
                                    </p:animEffect>
                                  </p:childTnLst>
                                </p:cTn>
                              </p:par>
                              <p:par>
                                <p:cTn id="15" presetID="42" presetClass="path" presetSubtype="0" accel="50000" decel="50000" fill="hold" grpId="1" nodeType="withEffect">
                                  <p:stCondLst>
                                    <p:cond delay="0"/>
                                  </p:stCondLst>
                                  <p:childTnLst>
                                    <p:animMotion origin="layout" path="M 0.32773 0.16157 L 3.125E-6 2.96296E-6 " pathEditMode="relative" rAng="0" ptsTypes="AA">
                                      <p:cBhvr>
                                        <p:cTn id="16" dur="2000" fill="hold"/>
                                        <p:tgtEl>
                                          <p:spTgt spid="36"/>
                                        </p:tgtEl>
                                        <p:attrNameLst>
                                          <p:attrName>ppt_x</p:attrName>
                                          <p:attrName>ppt_y</p:attrName>
                                        </p:attrNameLst>
                                      </p:cBhvr>
                                      <p:rCtr x="-16393" y="-8079"/>
                                    </p:animMotion>
                                  </p:childTnLst>
                                </p:cTn>
                              </p:par>
                              <p:par>
                                <p:cTn id="17" presetID="55" presetClass="entr" presetSubtype="0"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p:cTn id="19" dur="2000" fill="hold"/>
                                        <p:tgtEl>
                                          <p:spTgt spid="40"/>
                                        </p:tgtEl>
                                        <p:attrNameLst>
                                          <p:attrName>ppt_w</p:attrName>
                                        </p:attrNameLst>
                                      </p:cBhvr>
                                      <p:tavLst>
                                        <p:tav tm="0">
                                          <p:val>
                                            <p:strVal val="#ppt_w*0.70"/>
                                          </p:val>
                                        </p:tav>
                                        <p:tav tm="100000">
                                          <p:val>
                                            <p:strVal val="#ppt_w"/>
                                          </p:val>
                                        </p:tav>
                                      </p:tavLst>
                                    </p:anim>
                                    <p:anim calcmode="lin" valueType="num">
                                      <p:cBhvr>
                                        <p:cTn id="20" dur="2000" fill="hold"/>
                                        <p:tgtEl>
                                          <p:spTgt spid="40"/>
                                        </p:tgtEl>
                                        <p:attrNameLst>
                                          <p:attrName>ppt_h</p:attrName>
                                        </p:attrNameLst>
                                      </p:cBhvr>
                                      <p:tavLst>
                                        <p:tav tm="0">
                                          <p:val>
                                            <p:strVal val="#ppt_h"/>
                                          </p:val>
                                        </p:tav>
                                        <p:tav tm="100000">
                                          <p:val>
                                            <p:strVal val="#ppt_h"/>
                                          </p:val>
                                        </p:tav>
                                      </p:tavLst>
                                    </p:anim>
                                    <p:animEffect transition="in" filter="fade">
                                      <p:cBhvr>
                                        <p:cTn id="21" dur="2000"/>
                                        <p:tgtEl>
                                          <p:spTgt spid="40"/>
                                        </p:tgtEl>
                                      </p:cBhvr>
                                    </p:animEffect>
                                  </p:childTnLst>
                                </p:cTn>
                              </p:par>
                              <p:par>
                                <p:cTn id="22" presetID="42" presetClass="path" presetSubtype="0" accel="50000" decel="50000" fill="hold" grpId="1" nodeType="withEffect">
                                  <p:stCondLst>
                                    <p:cond delay="0"/>
                                  </p:stCondLst>
                                  <p:childTnLst>
                                    <p:animMotion origin="layout" path="M 0.10911 0.16157 L 3.33333E-6 2.96296E-6 " pathEditMode="relative" rAng="0" ptsTypes="AA">
                                      <p:cBhvr>
                                        <p:cTn id="23" dur="2000" fill="hold"/>
                                        <p:tgtEl>
                                          <p:spTgt spid="40"/>
                                        </p:tgtEl>
                                        <p:attrNameLst>
                                          <p:attrName>ppt_x</p:attrName>
                                          <p:attrName>ppt_y</p:attrName>
                                        </p:attrNameLst>
                                      </p:cBhvr>
                                      <p:rCtr x="-5456" y="-8079"/>
                                    </p:animMotion>
                                  </p:childTnLst>
                                </p:cTn>
                              </p:par>
                              <p:par>
                                <p:cTn id="24" presetID="55"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anim calcmode="lin" valueType="num">
                                      <p:cBhvr>
                                        <p:cTn id="26" dur="2000" fill="hold"/>
                                        <p:tgtEl>
                                          <p:spTgt spid="43"/>
                                        </p:tgtEl>
                                        <p:attrNameLst>
                                          <p:attrName>ppt_w</p:attrName>
                                        </p:attrNameLst>
                                      </p:cBhvr>
                                      <p:tavLst>
                                        <p:tav tm="0">
                                          <p:val>
                                            <p:strVal val="#ppt_w*0.70"/>
                                          </p:val>
                                        </p:tav>
                                        <p:tav tm="100000">
                                          <p:val>
                                            <p:strVal val="#ppt_w"/>
                                          </p:val>
                                        </p:tav>
                                      </p:tavLst>
                                    </p:anim>
                                    <p:anim calcmode="lin" valueType="num">
                                      <p:cBhvr>
                                        <p:cTn id="27" dur="2000" fill="hold"/>
                                        <p:tgtEl>
                                          <p:spTgt spid="43"/>
                                        </p:tgtEl>
                                        <p:attrNameLst>
                                          <p:attrName>ppt_h</p:attrName>
                                        </p:attrNameLst>
                                      </p:cBhvr>
                                      <p:tavLst>
                                        <p:tav tm="0">
                                          <p:val>
                                            <p:strVal val="#ppt_h"/>
                                          </p:val>
                                        </p:tav>
                                        <p:tav tm="100000">
                                          <p:val>
                                            <p:strVal val="#ppt_h"/>
                                          </p:val>
                                        </p:tav>
                                      </p:tavLst>
                                    </p:anim>
                                    <p:animEffect transition="in" filter="fade">
                                      <p:cBhvr>
                                        <p:cTn id="28" dur="2000"/>
                                        <p:tgtEl>
                                          <p:spTgt spid="43"/>
                                        </p:tgtEl>
                                      </p:cBhvr>
                                    </p:animEffect>
                                  </p:childTnLst>
                                </p:cTn>
                              </p:par>
                              <p:par>
                                <p:cTn id="29" presetID="42" presetClass="path" presetSubtype="0" accel="50000" decel="50000" fill="hold" grpId="1" nodeType="withEffect">
                                  <p:stCondLst>
                                    <p:cond delay="0"/>
                                  </p:stCondLst>
                                  <p:childTnLst>
                                    <p:animMotion origin="layout" path="M -0.10912 0.16157 L 3.54167E-6 2.96296E-6 " pathEditMode="relative" rAng="0" ptsTypes="AA">
                                      <p:cBhvr>
                                        <p:cTn id="30" dur="2000" fill="hold"/>
                                        <p:tgtEl>
                                          <p:spTgt spid="43"/>
                                        </p:tgtEl>
                                        <p:attrNameLst>
                                          <p:attrName>ppt_x</p:attrName>
                                          <p:attrName>ppt_y</p:attrName>
                                        </p:attrNameLst>
                                      </p:cBhvr>
                                      <p:rCtr x="5456" y="-8079"/>
                                    </p:animMotion>
                                  </p:childTnLst>
                                </p:cTn>
                              </p:par>
                              <p:par>
                                <p:cTn id="31" presetID="55"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anim calcmode="lin" valueType="num">
                                      <p:cBhvr>
                                        <p:cTn id="33" dur="2000" fill="hold"/>
                                        <p:tgtEl>
                                          <p:spTgt spid="46"/>
                                        </p:tgtEl>
                                        <p:attrNameLst>
                                          <p:attrName>ppt_w</p:attrName>
                                        </p:attrNameLst>
                                      </p:cBhvr>
                                      <p:tavLst>
                                        <p:tav tm="0">
                                          <p:val>
                                            <p:strVal val="#ppt_w*0.70"/>
                                          </p:val>
                                        </p:tav>
                                        <p:tav tm="100000">
                                          <p:val>
                                            <p:strVal val="#ppt_w"/>
                                          </p:val>
                                        </p:tav>
                                      </p:tavLst>
                                    </p:anim>
                                    <p:anim calcmode="lin" valueType="num">
                                      <p:cBhvr>
                                        <p:cTn id="34" dur="2000" fill="hold"/>
                                        <p:tgtEl>
                                          <p:spTgt spid="46"/>
                                        </p:tgtEl>
                                        <p:attrNameLst>
                                          <p:attrName>ppt_h</p:attrName>
                                        </p:attrNameLst>
                                      </p:cBhvr>
                                      <p:tavLst>
                                        <p:tav tm="0">
                                          <p:val>
                                            <p:strVal val="#ppt_h"/>
                                          </p:val>
                                        </p:tav>
                                        <p:tav tm="100000">
                                          <p:val>
                                            <p:strVal val="#ppt_h"/>
                                          </p:val>
                                        </p:tav>
                                      </p:tavLst>
                                    </p:anim>
                                    <p:animEffect transition="in" filter="fade">
                                      <p:cBhvr>
                                        <p:cTn id="35" dur="2000"/>
                                        <p:tgtEl>
                                          <p:spTgt spid="46"/>
                                        </p:tgtEl>
                                      </p:cBhvr>
                                    </p:animEffect>
                                  </p:childTnLst>
                                </p:cTn>
                              </p:par>
                              <p:par>
                                <p:cTn id="36" presetID="42" presetClass="path" presetSubtype="0" accel="50000" decel="50000" fill="hold" grpId="1" nodeType="withEffect">
                                  <p:stCondLst>
                                    <p:cond delay="0"/>
                                  </p:stCondLst>
                                  <p:childTnLst>
                                    <p:animMotion origin="layout" path="M -0.32813 0.16134 L 3.75E-6 2.96296E-6 " pathEditMode="relative" rAng="0" ptsTypes="AA">
                                      <p:cBhvr>
                                        <p:cTn id="37" dur="2000" fill="hold"/>
                                        <p:tgtEl>
                                          <p:spTgt spid="46"/>
                                        </p:tgtEl>
                                        <p:attrNameLst>
                                          <p:attrName>ppt_x</p:attrName>
                                          <p:attrName>ppt_y</p:attrName>
                                        </p:attrNameLst>
                                      </p:cBhvr>
                                      <p:rCtr x="16406" y="-8079"/>
                                    </p:animMotion>
                                  </p:childTnLst>
                                </p:cTn>
                              </p:par>
                              <p:par>
                                <p:cTn id="38" presetID="55"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 calcmode="lin" valueType="num">
                                      <p:cBhvr>
                                        <p:cTn id="40" dur="2000" fill="hold"/>
                                        <p:tgtEl>
                                          <p:spTgt spid="58"/>
                                        </p:tgtEl>
                                        <p:attrNameLst>
                                          <p:attrName>ppt_w</p:attrName>
                                        </p:attrNameLst>
                                      </p:cBhvr>
                                      <p:tavLst>
                                        <p:tav tm="0">
                                          <p:val>
                                            <p:strVal val="#ppt_w*0.70"/>
                                          </p:val>
                                        </p:tav>
                                        <p:tav tm="100000">
                                          <p:val>
                                            <p:strVal val="#ppt_w"/>
                                          </p:val>
                                        </p:tav>
                                      </p:tavLst>
                                    </p:anim>
                                    <p:anim calcmode="lin" valueType="num">
                                      <p:cBhvr>
                                        <p:cTn id="41" dur="2000" fill="hold"/>
                                        <p:tgtEl>
                                          <p:spTgt spid="58"/>
                                        </p:tgtEl>
                                        <p:attrNameLst>
                                          <p:attrName>ppt_h</p:attrName>
                                        </p:attrNameLst>
                                      </p:cBhvr>
                                      <p:tavLst>
                                        <p:tav tm="0">
                                          <p:val>
                                            <p:strVal val="#ppt_h"/>
                                          </p:val>
                                        </p:tav>
                                        <p:tav tm="100000">
                                          <p:val>
                                            <p:strVal val="#ppt_h"/>
                                          </p:val>
                                        </p:tav>
                                      </p:tavLst>
                                    </p:anim>
                                    <p:animEffect transition="in" filter="fade">
                                      <p:cBhvr>
                                        <p:cTn id="42" dur="2000"/>
                                        <p:tgtEl>
                                          <p:spTgt spid="58"/>
                                        </p:tgtEl>
                                      </p:cBhvr>
                                    </p:animEffect>
                                  </p:childTnLst>
                                </p:cTn>
                              </p:par>
                              <p:par>
                                <p:cTn id="43" presetID="42" presetClass="path" presetSubtype="0" accel="50000" decel="50000" fill="hold" grpId="1" nodeType="withEffect">
                                  <p:stCondLst>
                                    <p:cond delay="0"/>
                                  </p:stCondLst>
                                  <p:childTnLst>
                                    <p:animMotion origin="layout" path="M -0.32735 -0.16065 L 3.75E-6 -7.40741E-7 " pathEditMode="relative" rAng="0" ptsTypes="AA">
                                      <p:cBhvr>
                                        <p:cTn id="44" dur="2000" fill="hold"/>
                                        <p:tgtEl>
                                          <p:spTgt spid="58"/>
                                        </p:tgtEl>
                                        <p:attrNameLst>
                                          <p:attrName>ppt_x</p:attrName>
                                          <p:attrName>ppt_y</p:attrName>
                                        </p:attrNameLst>
                                      </p:cBhvr>
                                      <p:rCtr x="16367" y="8032"/>
                                    </p:animMotion>
                                  </p:childTnLst>
                                </p:cTn>
                              </p:par>
                              <p:par>
                                <p:cTn id="45" presetID="55" presetClass="entr" presetSubtype="0" fill="hold" grpId="0" nodeType="withEffect">
                                  <p:stCondLst>
                                    <p:cond delay="0"/>
                                  </p:stCondLst>
                                  <p:childTnLst>
                                    <p:set>
                                      <p:cBhvr>
                                        <p:cTn id="46" dur="1" fill="hold">
                                          <p:stCondLst>
                                            <p:cond delay="0"/>
                                          </p:stCondLst>
                                        </p:cTn>
                                        <p:tgtEl>
                                          <p:spTgt spid="55"/>
                                        </p:tgtEl>
                                        <p:attrNameLst>
                                          <p:attrName>style.visibility</p:attrName>
                                        </p:attrNameLst>
                                      </p:cBhvr>
                                      <p:to>
                                        <p:strVal val="visible"/>
                                      </p:to>
                                    </p:set>
                                    <p:anim calcmode="lin" valueType="num">
                                      <p:cBhvr>
                                        <p:cTn id="47" dur="2000" fill="hold"/>
                                        <p:tgtEl>
                                          <p:spTgt spid="55"/>
                                        </p:tgtEl>
                                        <p:attrNameLst>
                                          <p:attrName>ppt_w</p:attrName>
                                        </p:attrNameLst>
                                      </p:cBhvr>
                                      <p:tavLst>
                                        <p:tav tm="0">
                                          <p:val>
                                            <p:strVal val="#ppt_w*0.70"/>
                                          </p:val>
                                        </p:tav>
                                        <p:tav tm="100000">
                                          <p:val>
                                            <p:strVal val="#ppt_w"/>
                                          </p:val>
                                        </p:tav>
                                      </p:tavLst>
                                    </p:anim>
                                    <p:anim calcmode="lin" valueType="num">
                                      <p:cBhvr>
                                        <p:cTn id="48" dur="2000" fill="hold"/>
                                        <p:tgtEl>
                                          <p:spTgt spid="55"/>
                                        </p:tgtEl>
                                        <p:attrNameLst>
                                          <p:attrName>ppt_h</p:attrName>
                                        </p:attrNameLst>
                                      </p:cBhvr>
                                      <p:tavLst>
                                        <p:tav tm="0">
                                          <p:val>
                                            <p:strVal val="#ppt_h"/>
                                          </p:val>
                                        </p:tav>
                                        <p:tav tm="100000">
                                          <p:val>
                                            <p:strVal val="#ppt_h"/>
                                          </p:val>
                                        </p:tav>
                                      </p:tavLst>
                                    </p:anim>
                                    <p:animEffect transition="in" filter="fade">
                                      <p:cBhvr>
                                        <p:cTn id="49" dur="2000"/>
                                        <p:tgtEl>
                                          <p:spTgt spid="55"/>
                                        </p:tgtEl>
                                      </p:cBhvr>
                                    </p:animEffect>
                                  </p:childTnLst>
                                </p:cTn>
                              </p:par>
                              <p:par>
                                <p:cTn id="50" presetID="42" presetClass="path" presetSubtype="0" accel="50000" decel="50000" fill="hold" grpId="1" nodeType="withEffect">
                                  <p:stCondLst>
                                    <p:cond delay="0"/>
                                  </p:stCondLst>
                                  <p:childTnLst>
                                    <p:animMotion origin="layout" path="M -0.10886 -0.16111 L 3.54167E-6 -7.40741E-7 " pathEditMode="relative" rAng="0" ptsTypes="AA">
                                      <p:cBhvr>
                                        <p:cTn id="51" dur="2000" fill="hold"/>
                                        <p:tgtEl>
                                          <p:spTgt spid="55"/>
                                        </p:tgtEl>
                                        <p:attrNameLst>
                                          <p:attrName>ppt_x</p:attrName>
                                          <p:attrName>ppt_y</p:attrName>
                                        </p:attrNameLst>
                                      </p:cBhvr>
                                      <p:rCtr x="5443" y="8056"/>
                                    </p:animMotion>
                                  </p:childTnLst>
                                </p:cTn>
                              </p:par>
                              <p:par>
                                <p:cTn id="52" presetID="55" presetClass="entr" presetSubtype="0" fill="hold" grpId="0" nodeType="withEffect">
                                  <p:stCondLst>
                                    <p:cond delay="0"/>
                                  </p:stCondLst>
                                  <p:childTnLst>
                                    <p:set>
                                      <p:cBhvr>
                                        <p:cTn id="53" dur="1" fill="hold">
                                          <p:stCondLst>
                                            <p:cond delay="0"/>
                                          </p:stCondLst>
                                        </p:cTn>
                                        <p:tgtEl>
                                          <p:spTgt spid="52"/>
                                        </p:tgtEl>
                                        <p:attrNameLst>
                                          <p:attrName>style.visibility</p:attrName>
                                        </p:attrNameLst>
                                      </p:cBhvr>
                                      <p:to>
                                        <p:strVal val="visible"/>
                                      </p:to>
                                    </p:set>
                                    <p:anim calcmode="lin" valueType="num">
                                      <p:cBhvr>
                                        <p:cTn id="54" dur="2000" fill="hold"/>
                                        <p:tgtEl>
                                          <p:spTgt spid="52"/>
                                        </p:tgtEl>
                                        <p:attrNameLst>
                                          <p:attrName>ppt_w</p:attrName>
                                        </p:attrNameLst>
                                      </p:cBhvr>
                                      <p:tavLst>
                                        <p:tav tm="0">
                                          <p:val>
                                            <p:strVal val="#ppt_w*0.70"/>
                                          </p:val>
                                        </p:tav>
                                        <p:tav tm="100000">
                                          <p:val>
                                            <p:strVal val="#ppt_w"/>
                                          </p:val>
                                        </p:tav>
                                      </p:tavLst>
                                    </p:anim>
                                    <p:anim calcmode="lin" valueType="num">
                                      <p:cBhvr>
                                        <p:cTn id="55" dur="2000" fill="hold"/>
                                        <p:tgtEl>
                                          <p:spTgt spid="52"/>
                                        </p:tgtEl>
                                        <p:attrNameLst>
                                          <p:attrName>ppt_h</p:attrName>
                                        </p:attrNameLst>
                                      </p:cBhvr>
                                      <p:tavLst>
                                        <p:tav tm="0">
                                          <p:val>
                                            <p:strVal val="#ppt_h"/>
                                          </p:val>
                                        </p:tav>
                                        <p:tav tm="100000">
                                          <p:val>
                                            <p:strVal val="#ppt_h"/>
                                          </p:val>
                                        </p:tav>
                                      </p:tavLst>
                                    </p:anim>
                                    <p:animEffect transition="in" filter="fade">
                                      <p:cBhvr>
                                        <p:cTn id="56" dur="2000"/>
                                        <p:tgtEl>
                                          <p:spTgt spid="52"/>
                                        </p:tgtEl>
                                      </p:cBhvr>
                                    </p:animEffect>
                                  </p:childTnLst>
                                </p:cTn>
                              </p:par>
                              <p:par>
                                <p:cTn id="57" presetID="42" presetClass="path" presetSubtype="0" accel="50000" decel="50000" fill="hold" grpId="1" nodeType="withEffect">
                                  <p:stCondLst>
                                    <p:cond delay="0"/>
                                  </p:stCondLst>
                                  <p:childTnLst>
                                    <p:animMotion origin="layout" path="M 0.10989 -0.16111 L 3.33333E-6 -7.40741E-7 " pathEditMode="relative" rAng="0" ptsTypes="AA">
                                      <p:cBhvr>
                                        <p:cTn id="58" dur="2000" fill="hold"/>
                                        <p:tgtEl>
                                          <p:spTgt spid="52"/>
                                        </p:tgtEl>
                                        <p:attrNameLst>
                                          <p:attrName>ppt_x</p:attrName>
                                          <p:attrName>ppt_y</p:attrName>
                                        </p:attrNameLst>
                                      </p:cBhvr>
                                      <p:rCtr x="-5495" y="8056"/>
                                    </p:animMotion>
                                  </p:childTnLst>
                                </p:cTn>
                              </p:par>
                              <p:par>
                                <p:cTn id="59" presetID="55" presetClass="entr" presetSubtype="0" fill="hold" grpId="0" nodeType="with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p:cTn id="61" dur="2000" fill="hold"/>
                                        <p:tgtEl>
                                          <p:spTgt spid="49"/>
                                        </p:tgtEl>
                                        <p:attrNameLst>
                                          <p:attrName>ppt_w</p:attrName>
                                        </p:attrNameLst>
                                      </p:cBhvr>
                                      <p:tavLst>
                                        <p:tav tm="0">
                                          <p:val>
                                            <p:strVal val="#ppt_w*0.70"/>
                                          </p:val>
                                        </p:tav>
                                        <p:tav tm="100000">
                                          <p:val>
                                            <p:strVal val="#ppt_w"/>
                                          </p:val>
                                        </p:tav>
                                      </p:tavLst>
                                    </p:anim>
                                    <p:anim calcmode="lin" valueType="num">
                                      <p:cBhvr>
                                        <p:cTn id="62" dur="2000" fill="hold"/>
                                        <p:tgtEl>
                                          <p:spTgt spid="49"/>
                                        </p:tgtEl>
                                        <p:attrNameLst>
                                          <p:attrName>ppt_h</p:attrName>
                                        </p:attrNameLst>
                                      </p:cBhvr>
                                      <p:tavLst>
                                        <p:tav tm="0">
                                          <p:val>
                                            <p:strVal val="#ppt_h"/>
                                          </p:val>
                                        </p:tav>
                                        <p:tav tm="100000">
                                          <p:val>
                                            <p:strVal val="#ppt_h"/>
                                          </p:val>
                                        </p:tav>
                                      </p:tavLst>
                                    </p:anim>
                                    <p:animEffect transition="in" filter="fade">
                                      <p:cBhvr>
                                        <p:cTn id="63" dur="2000"/>
                                        <p:tgtEl>
                                          <p:spTgt spid="49"/>
                                        </p:tgtEl>
                                      </p:cBhvr>
                                    </p:animEffect>
                                  </p:childTnLst>
                                </p:cTn>
                              </p:par>
                              <p:par>
                                <p:cTn id="64" presetID="42" presetClass="path" presetSubtype="0" accel="50000" decel="50000" fill="hold" grpId="1" nodeType="withEffect">
                                  <p:stCondLst>
                                    <p:cond delay="0"/>
                                  </p:stCondLst>
                                  <p:childTnLst>
                                    <p:animMotion origin="layout" path="M 0.32799 -0.16065 L 3.125E-6 -7.40741E-7 " pathEditMode="relative" rAng="0" ptsTypes="AA">
                                      <p:cBhvr>
                                        <p:cTn id="65" dur="2000" fill="hold"/>
                                        <p:tgtEl>
                                          <p:spTgt spid="49"/>
                                        </p:tgtEl>
                                        <p:attrNameLst>
                                          <p:attrName>ppt_x</p:attrName>
                                          <p:attrName>ppt_y</p:attrName>
                                        </p:attrNameLst>
                                      </p:cBhvr>
                                      <p:rCtr x="-16406" y="8032"/>
                                    </p:animMotion>
                                  </p:childTnLst>
                                </p:cTn>
                              </p:par>
                              <p:par>
                                <p:cTn id="66" presetID="10" presetClass="entr" presetSubtype="0" fill="hold" grpId="0" nodeType="withEffect">
                                  <p:stCondLst>
                                    <p:cond delay="1750"/>
                                  </p:stCondLst>
                                  <p:childTnLst>
                                    <p:set>
                                      <p:cBhvr>
                                        <p:cTn id="67" dur="1" fill="hold">
                                          <p:stCondLst>
                                            <p:cond delay="0"/>
                                          </p:stCondLst>
                                        </p:cTn>
                                        <p:tgtEl>
                                          <p:spTgt spid="78"/>
                                        </p:tgtEl>
                                        <p:attrNameLst>
                                          <p:attrName>style.visibility</p:attrName>
                                        </p:attrNameLst>
                                      </p:cBhvr>
                                      <p:to>
                                        <p:strVal val="visible"/>
                                      </p:to>
                                    </p:set>
                                    <p:animEffect transition="in" filter="fade">
                                      <p:cBhvr>
                                        <p:cTn id="68" dur="750"/>
                                        <p:tgtEl>
                                          <p:spTgt spid="78"/>
                                        </p:tgtEl>
                                      </p:cBhvr>
                                    </p:animEffect>
                                  </p:childTnLst>
                                </p:cTn>
                              </p:par>
                              <p:par>
                                <p:cTn id="69" presetID="10" presetClass="entr" presetSubtype="0" fill="hold" grpId="0" nodeType="withEffect">
                                  <p:stCondLst>
                                    <p:cond delay="1750"/>
                                  </p:stCondLst>
                                  <p:childTnLst>
                                    <p:set>
                                      <p:cBhvr>
                                        <p:cTn id="70" dur="1" fill="hold">
                                          <p:stCondLst>
                                            <p:cond delay="0"/>
                                          </p:stCondLst>
                                        </p:cTn>
                                        <p:tgtEl>
                                          <p:spTgt spid="77"/>
                                        </p:tgtEl>
                                        <p:attrNameLst>
                                          <p:attrName>style.visibility</p:attrName>
                                        </p:attrNameLst>
                                      </p:cBhvr>
                                      <p:to>
                                        <p:strVal val="visible"/>
                                      </p:to>
                                    </p:set>
                                    <p:animEffect transition="in" filter="fade">
                                      <p:cBhvr>
                                        <p:cTn id="71" dur="750"/>
                                        <p:tgtEl>
                                          <p:spTgt spid="77"/>
                                        </p:tgtEl>
                                      </p:cBhvr>
                                    </p:animEffect>
                                  </p:childTnLst>
                                </p:cTn>
                              </p:par>
                              <p:par>
                                <p:cTn id="72" presetID="10" presetClass="entr" presetSubtype="0" fill="hold" grpId="0" nodeType="withEffect">
                                  <p:stCondLst>
                                    <p:cond delay="1750"/>
                                  </p:stCondLst>
                                  <p:childTnLst>
                                    <p:set>
                                      <p:cBhvr>
                                        <p:cTn id="73" dur="1" fill="hold">
                                          <p:stCondLst>
                                            <p:cond delay="0"/>
                                          </p:stCondLst>
                                        </p:cTn>
                                        <p:tgtEl>
                                          <p:spTgt spid="75"/>
                                        </p:tgtEl>
                                        <p:attrNameLst>
                                          <p:attrName>style.visibility</p:attrName>
                                        </p:attrNameLst>
                                      </p:cBhvr>
                                      <p:to>
                                        <p:strVal val="visible"/>
                                      </p:to>
                                    </p:set>
                                    <p:animEffect transition="in" filter="fade">
                                      <p:cBhvr>
                                        <p:cTn id="74" dur="750"/>
                                        <p:tgtEl>
                                          <p:spTgt spid="75"/>
                                        </p:tgtEl>
                                      </p:cBhvr>
                                    </p:animEffect>
                                  </p:childTnLst>
                                </p:cTn>
                              </p:par>
                              <p:par>
                                <p:cTn id="75" presetID="10" presetClass="entr" presetSubtype="0" fill="hold" grpId="0" nodeType="withEffect">
                                  <p:stCondLst>
                                    <p:cond delay="1750"/>
                                  </p:stCondLst>
                                  <p:childTnLst>
                                    <p:set>
                                      <p:cBhvr>
                                        <p:cTn id="76" dur="1" fill="hold">
                                          <p:stCondLst>
                                            <p:cond delay="0"/>
                                          </p:stCondLst>
                                        </p:cTn>
                                        <p:tgtEl>
                                          <p:spTgt spid="76"/>
                                        </p:tgtEl>
                                        <p:attrNameLst>
                                          <p:attrName>style.visibility</p:attrName>
                                        </p:attrNameLst>
                                      </p:cBhvr>
                                      <p:to>
                                        <p:strVal val="visible"/>
                                      </p:to>
                                    </p:set>
                                    <p:animEffect transition="in" filter="fade">
                                      <p:cBhvr>
                                        <p:cTn id="77" dur="750"/>
                                        <p:tgtEl>
                                          <p:spTgt spid="76"/>
                                        </p:tgtEl>
                                      </p:cBhvr>
                                    </p:animEffect>
                                  </p:childTnLst>
                                </p:cTn>
                              </p:par>
                              <p:par>
                                <p:cTn id="78" presetID="10" presetClass="entr" presetSubtype="0" fill="hold" grpId="0" nodeType="withEffect">
                                  <p:stCondLst>
                                    <p:cond delay="1750"/>
                                  </p:stCondLst>
                                  <p:childTnLst>
                                    <p:set>
                                      <p:cBhvr>
                                        <p:cTn id="79" dur="1" fill="hold">
                                          <p:stCondLst>
                                            <p:cond delay="0"/>
                                          </p:stCondLst>
                                        </p:cTn>
                                        <p:tgtEl>
                                          <p:spTgt spid="72"/>
                                        </p:tgtEl>
                                        <p:attrNameLst>
                                          <p:attrName>style.visibility</p:attrName>
                                        </p:attrNameLst>
                                      </p:cBhvr>
                                      <p:to>
                                        <p:strVal val="visible"/>
                                      </p:to>
                                    </p:set>
                                    <p:animEffect transition="in" filter="fade">
                                      <p:cBhvr>
                                        <p:cTn id="80" dur="750"/>
                                        <p:tgtEl>
                                          <p:spTgt spid="72"/>
                                        </p:tgtEl>
                                      </p:cBhvr>
                                    </p:animEffect>
                                  </p:childTnLst>
                                </p:cTn>
                              </p:par>
                              <p:par>
                                <p:cTn id="81" presetID="10" presetClass="entr" presetSubtype="0" fill="hold" grpId="0" nodeType="withEffect">
                                  <p:stCondLst>
                                    <p:cond delay="1750"/>
                                  </p:stCondLst>
                                  <p:childTnLst>
                                    <p:set>
                                      <p:cBhvr>
                                        <p:cTn id="82" dur="1" fill="hold">
                                          <p:stCondLst>
                                            <p:cond delay="0"/>
                                          </p:stCondLst>
                                        </p:cTn>
                                        <p:tgtEl>
                                          <p:spTgt spid="71"/>
                                        </p:tgtEl>
                                        <p:attrNameLst>
                                          <p:attrName>style.visibility</p:attrName>
                                        </p:attrNameLst>
                                      </p:cBhvr>
                                      <p:to>
                                        <p:strVal val="visible"/>
                                      </p:to>
                                    </p:set>
                                    <p:animEffect transition="in" filter="fade">
                                      <p:cBhvr>
                                        <p:cTn id="83" dur="750"/>
                                        <p:tgtEl>
                                          <p:spTgt spid="71"/>
                                        </p:tgtEl>
                                      </p:cBhvr>
                                    </p:animEffect>
                                  </p:childTnLst>
                                </p:cTn>
                              </p:par>
                              <p:par>
                                <p:cTn id="84" presetID="10" presetClass="entr" presetSubtype="0" fill="hold" grpId="0" nodeType="withEffect">
                                  <p:stCondLst>
                                    <p:cond delay="1750"/>
                                  </p:stCondLst>
                                  <p:childTnLst>
                                    <p:set>
                                      <p:cBhvr>
                                        <p:cTn id="85" dur="1" fill="hold">
                                          <p:stCondLst>
                                            <p:cond delay="0"/>
                                          </p:stCondLst>
                                        </p:cTn>
                                        <p:tgtEl>
                                          <p:spTgt spid="73"/>
                                        </p:tgtEl>
                                        <p:attrNameLst>
                                          <p:attrName>style.visibility</p:attrName>
                                        </p:attrNameLst>
                                      </p:cBhvr>
                                      <p:to>
                                        <p:strVal val="visible"/>
                                      </p:to>
                                    </p:set>
                                    <p:animEffect transition="in" filter="fade">
                                      <p:cBhvr>
                                        <p:cTn id="86" dur="750"/>
                                        <p:tgtEl>
                                          <p:spTgt spid="73"/>
                                        </p:tgtEl>
                                      </p:cBhvr>
                                    </p:animEffect>
                                  </p:childTnLst>
                                </p:cTn>
                              </p:par>
                              <p:par>
                                <p:cTn id="87" presetID="10" presetClass="entr" presetSubtype="0" fill="hold" grpId="0" nodeType="withEffect">
                                  <p:stCondLst>
                                    <p:cond delay="1750"/>
                                  </p:stCondLst>
                                  <p:childTnLst>
                                    <p:set>
                                      <p:cBhvr>
                                        <p:cTn id="88" dur="1" fill="hold">
                                          <p:stCondLst>
                                            <p:cond delay="0"/>
                                          </p:stCondLst>
                                        </p:cTn>
                                        <p:tgtEl>
                                          <p:spTgt spid="74"/>
                                        </p:tgtEl>
                                        <p:attrNameLst>
                                          <p:attrName>style.visibility</p:attrName>
                                        </p:attrNameLst>
                                      </p:cBhvr>
                                      <p:to>
                                        <p:strVal val="visible"/>
                                      </p:to>
                                    </p:set>
                                    <p:animEffect transition="in" filter="fade">
                                      <p:cBhvr>
                                        <p:cTn id="89" dur="750"/>
                                        <p:tgtEl>
                                          <p:spTgt spid="74"/>
                                        </p:tgtEl>
                                      </p:cBhvr>
                                    </p:animEffect>
                                  </p:childTnLst>
                                </p:cTn>
                              </p:par>
                              <p:par>
                                <p:cTn id="90" presetID="10" presetClass="entr" presetSubtype="0" fill="hold" grpId="0" nodeType="withEffect">
                                  <p:stCondLst>
                                    <p:cond delay="1750"/>
                                  </p:stCondLst>
                                  <p:iterate type="lt">
                                    <p:tmPct val="7000"/>
                                  </p:iterate>
                                  <p:childTnLst>
                                    <p:set>
                                      <p:cBhvr>
                                        <p:cTn id="91" dur="1" fill="hold">
                                          <p:stCondLst>
                                            <p:cond delay="0"/>
                                          </p:stCondLst>
                                        </p:cTn>
                                        <p:tgtEl>
                                          <p:spTgt spid="60"/>
                                        </p:tgtEl>
                                        <p:attrNameLst>
                                          <p:attrName>style.visibility</p:attrName>
                                        </p:attrNameLst>
                                      </p:cBhvr>
                                      <p:to>
                                        <p:strVal val="visible"/>
                                      </p:to>
                                    </p:set>
                                    <p:animEffect transition="in" filter="fade">
                                      <p:cBhvr>
                                        <p:cTn id="92" dur="750"/>
                                        <p:tgtEl>
                                          <p:spTgt spid="60"/>
                                        </p:tgtEl>
                                      </p:cBhvr>
                                    </p:animEffect>
                                  </p:childTnLst>
                                </p:cTn>
                              </p:par>
                              <p:par>
                                <p:cTn id="93" presetID="10" presetClass="entr" presetSubtype="0" fill="hold" grpId="0" nodeType="withEffect">
                                  <p:stCondLst>
                                    <p:cond delay="1750"/>
                                  </p:stCondLst>
                                  <p:iterate type="lt">
                                    <p:tmPct val="7000"/>
                                  </p:iterate>
                                  <p:childTnLst>
                                    <p:set>
                                      <p:cBhvr>
                                        <p:cTn id="94" dur="1" fill="hold">
                                          <p:stCondLst>
                                            <p:cond delay="0"/>
                                          </p:stCondLst>
                                        </p:cTn>
                                        <p:tgtEl>
                                          <p:spTgt spid="62"/>
                                        </p:tgtEl>
                                        <p:attrNameLst>
                                          <p:attrName>style.visibility</p:attrName>
                                        </p:attrNameLst>
                                      </p:cBhvr>
                                      <p:to>
                                        <p:strVal val="visible"/>
                                      </p:to>
                                    </p:set>
                                    <p:animEffect transition="in" filter="fade">
                                      <p:cBhvr>
                                        <p:cTn id="95" dur="750"/>
                                        <p:tgtEl>
                                          <p:spTgt spid="62"/>
                                        </p:tgtEl>
                                      </p:cBhvr>
                                    </p:animEffect>
                                  </p:childTnLst>
                                </p:cTn>
                              </p:par>
                              <p:par>
                                <p:cTn id="96" presetID="10" presetClass="entr" presetSubtype="0" fill="hold" grpId="0" nodeType="withEffect">
                                  <p:stCondLst>
                                    <p:cond delay="1750"/>
                                  </p:stCondLst>
                                  <p:iterate type="lt">
                                    <p:tmPct val="7000"/>
                                  </p:iterate>
                                  <p:childTnLst>
                                    <p:set>
                                      <p:cBhvr>
                                        <p:cTn id="97" dur="1" fill="hold">
                                          <p:stCondLst>
                                            <p:cond delay="0"/>
                                          </p:stCondLst>
                                        </p:cTn>
                                        <p:tgtEl>
                                          <p:spTgt spid="63"/>
                                        </p:tgtEl>
                                        <p:attrNameLst>
                                          <p:attrName>style.visibility</p:attrName>
                                        </p:attrNameLst>
                                      </p:cBhvr>
                                      <p:to>
                                        <p:strVal val="visible"/>
                                      </p:to>
                                    </p:set>
                                    <p:animEffect transition="in" filter="fade">
                                      <p:cBhvr>
                                        <p:cTn id="98" dur="750"/>
                                        <p:tgtEl>
                                          <p:spTgt spid="63"/>
                                        </p:tgtEl>
                                      </p:cBhvr>
                                    </p:animEffect>
                                  </p:childTnLst>
                                </p:cTn>
                              </p:par>
                              <p:par>
                                <p:cTn id="99" presetID="10" presetClass="entr" presetSubtype="0" fill="hold" grpId="0" nodeType="withEffect">
                                  <p:stCondLst>
                                    <p:cond delay="1750"/>
                                  </p:stCondLst>
                                  <p:iterate type="lt">
                                    <p:tmPct val="7000"/>
                                  </p:iterate>
                                  <p:childTnLst>
                                    <p:set>
                                      <p:cBhvr>
                                        <p:cTn id="100" dur="1" fill="hold">
                                          <p:stCondLst>
                                            <p:cond delay="0"/>
                                          </p:stCondLst>
                                        </p:cTn>
                                        <p:tgtEl>
                                          <p:spTgt spid="64"/>
                                        </p:tgtEl>
                                        <p:attrNameLst>
                                          <p:attrName>style.visibility</p:attrName>
                                        </p:attrNameLst>
                                      </p:cBhvr>
                                      <p:to>
                                        <p:strVal val="visible"/>
                                      </p:to>
                                    </p:set>
                                    <p:animEffect transition="in" filter="fade">
                                      <p:cBhvr>
                                        <p:cTn id="101" dur="750"/>
                                        <p:tgtEl>
                                          <p:spTgt spid="64"/>
                                        </p:tgtEl>
                                      </p:cBhvr>
                                    </p:animEffect>
                                  </p:childTnLst>
                                </p:cTn>
                              </p:par>
                              <p:par>
                                <p:cTn id="102" presetID="10" presetClass="entr" presetSubtype="0" fill="hold" grpId="0" nodeType="withEffect">
                                  <p:stCondLst>
                                    <p:cond delay="1750"/>
                                  </p:stCondLst>
                                  <p:iterate type="lt">
                                    <p:tmPct val="7000"/>
                                  </p:iterate>
                                  <p:childTnLst>
                                    <p:set>
                                      <p:cBhvr>
                                        <p:cTn id="103" dur="1" fill="hold">
                                          <p:stCondLst>
                                            <p:cond delay="0"/>
                                          </p:stCondLst>
                                        </p:cTn>
                                        <p:tgtEl>
                                          <p:spTgt spid="68"/>
                                        </p:tgtEl>
                                        <p:attrNameLst>
                                          <p:attrName>style.visibility</p:attrName>
                                        </p:attrNameLst>
                                      </p:cBhvr>
                                      <p:to>
                                        <p:strVal val="visible"/>
                                      </p:to>
                                    </p:set>
                                    <p:animEffect transition="in" filter="fade">
                                      <p:cBhvr>
                                        <p:cTn id="104" dur="750"/>
                                        <p:tgtEl>
                                          <p:spTgt spid="68"/>
                                        </p:tgtEl>
                                      </p:cBhvr>
                                    </p:animEffect>
                                  </p:childTnLst>
                                </p:cTn>
                              </p:par>
                              <p:par>
                                <p:cTn id="105" presetID="10" presetClass="entr" presetSubtype="0" fill="hold" grpId="0" nodeType="withEffect">
                                  <p:stCondLst>
                                    <p:cond delay="1750"/>
                                  </p:stCondLst>
                                  <p:iterate type="lt">
                                    <p:tmPct val="7000"/>
                                  </p:iterate>
                                  <p:childTnLst>
                                    <p:set>
                                      <p:cBhvr>
                                        <p:cTn id="106" dur="1" fill="hold">
                                          <p:stCondLst>
                                            <p:cond delay="0"/>
                                          </p:stCondLst>
                                        </p:cTn>
                                        <p:tgtEl>
                                          <p:spTgt spid="67"/>
                                        </p:tgtEl>
                                        <p:attrNameLst>
                                          <p:attrName>style.visibility</p:attrName>
                                        </p:attrNameLst>
                                      </p:cBhvr>
                                      <p:to>
                                        <p:strVal val="visible"/>
                                      </p:to>
                                    </p:set>
                                    <p:animEffect transition="in" filter="fade">
                                      <p:cBhvr>
                                        <p:cTn id="107" dur="750"/>
                                        <p:tgtEl>
                                          <p:spTgt spid="67"/>
                                        </p:tgtEl>
                                      </p:cBhvr>
                                    </p:animEffect>
                                  </p:childTnLst>
                                </p:cTn>
                              </p:par>
                              <p:par>
                                <p:cTn id="108" presetID="10" presetClass="entr" presetSubtype="0" fill="hold" grpId="0" nodeType="withEffect">
                                  <p:stCondLst>
                                    <p:cond delay="1750"/>
                                  </p:stCondLst>
                                  <p:iterate type="lt">
                                    <p:tmPct val="7000"/>
                                  </p:iterate>
                                  <p:childTnLst>
                                    <p:set>
                                      <p:cBhvr>
                                        <p:cTn id="109" dur="1" fill="hold">
                                          <p:stCondLst>
                                            <p:cond delay="0"/>
                                          </p:stCondLst>
                                        </p:cTn>
                                        <p:tgtEl>
                                          <p:spTgt spid="66"/>
                                        </p:tgtEl>
                                        <p:attrNameLst>
                                          <p:attrName>style.visibility</p:attrName>
                                        </p:attrNameLst>
                                      </p:cBhvr>
                                      <p:to>
                                        <p:strVal val="visible"/>
                                      </p:to>
                                    </p:set>
                                    <p:animEffect transition="in" filter="fade">
                                      <p:cBhvr>
                                        <p:cTn id="110" dur="750"/>
                                        <p:tgtEl>
                                          <p:spTgt spid="66"/>
                                        </p:tgtEl>
                                      </p:cBhvr>
                                    </p:animEffect>
                                  </p:childTnLst>
                                </p:cTn>
                              </p:par>
                              <p:par>
                                <p:cTn id="111" presetID="10" presetClass="entr" presetSubtype="0" fill="hold" grpId="0" nodeType="withEffect">
                                  <p:stCondLst>
                                    <p:cond delay="1750"/>
                                  </p:stCondLst>
                                  <p:iterate type="lt">
                                    <p:tmPct val="7000"/>
                                  </p:iterate>
                                  <p:childTnLst>
                                    <p:set>
                                      <p:cBhvr>
                                        <p:cTn id="112" dur="1" fill="hold">
                                          <p:stCondLst>
                                            <p:cond delay="0"/>
                                          </p:stCondLst>
                                        </p:cTn>
                                        <p:tgtEl>
                                          <p:spTgt spid="65"/>
                                        </p:tgtEl>
                                        <p:attrNameLst>
                                          <p:attrName>style.visibility</p:attrName>
                                        </p:attrNameLst>
                                      </p:cBhvr>
                                      <p:to>
                                        <p:strVal val="visible"/>
                                      </p:to>
                                    </p:set>
                                    <p:animEffect transition="in" filter="fade">
                                      <p:cBhvr>
                                        <p:cTn id="113" dur="750"/>
                                        <p:tgtEl>
                                          <p:spTgt spid="65"/>
                                        </p:tgtEl>
                                      </p:cBhvr>
                                    </p:animEffect>
                                  </p:childTnLst>
                                </p:cTn>
                              </p:par>
                              <p:par>
                                <p:cTn id="114" presetID="12" presetClass="entr" presetSubtype="1" fill="hold" grpId="0" nodeType="withEffect">
                                  <p:stCondLst>
                                    <p:cond delay="3250"/>
                                  </p:stCondLst>
                                  <p:childTnLst>
                                    <p:set>
                                      <p:cBhvr>
                                        <p:cTn id="115" dur="1" fill="hold">
                                          <p:stCondLst>
                                            <p:cond delay="0"/>
                                          </p:stCondLst>
                                        </p:cTn>
                                        <p:tgtEl>
                                          <p:spTgt spid="47"/>
                                        </p:tgtEl>
                                        <p:attrNameLst>
                                          <p:attrName>style.visibility</p:attrName>
                                        </p:attrNameLst>
                                      </p:cBhvr>
                                      <p:to>
                                        <p:strVal val="visible"/>
                                      </p:to>
                                    </p:set>
                                    <p:anim calcmode="lin" valueType="num">
                                      <p:cBhvr additive="base">
                                        <p:cTn id="116" dur="1000"/>
                                        <p:tgtEl>
                                          <p:spTgt spid="47"/>
                                        </p:tgtEl>
                                        <p:attrNameLst>
                                          <p:attrName>ppt_y</p:attrName>
                                        </p:attrNameLst>
                                      </p:cBhvr>
                                      <p:tavLst>
                                        <p:tav tm="0">
                                          <p:val>
                                            <p:strVal val="#ppt_y-#ppt_h*1.125000"/>
                                          </p:val>
                                        </p:tav>
                                        <p:tav tm="100000">
                                          <p:val>
                                            <p:strVal val="#ppt_y"/>
                                          </p:val>
                                        </p:tav>
                                      </p:tavLst>
                                    </p:anim>
                                    <p:animEffect transition="in" filter="wipe(down)">
                                      <p:cBhvr>
                                        <p:cTn id="117" dur="1000"/>
                                        <p:tgtEl>
                                          <p:spTgt spid="47"/>
                                        </p:tgtEl>
                                      </p:cBhvr>
                                    </p:animEffect>
                                  </p:childTnLst>
                                </p:cTn>
                              </p:par>
                              <p:par>
                                <p:cTn id="118" presetID="12" presetClass="entr" presetSubtype="1" fill="hold" grpId="0" nodeType="withEffect">
                                  <p:stCondLst>
                                    <p:cond delay="3250"/>
                                  </p:stCondLst>
                                  <p:childTnLst>
                                    <p:set>
                                      <p:cBhvr>
                                        <p:cTn id="119" dur="1" fill="hold">
                                          <p:stCondLst>
                                            <p:cond delay="0"/>
                                          </p:stCondLst>
                                        </p:cTn>
                                        <p:tgtEl>
                                          <p:spTgt spid="44"/>
                                        </p:tgtEl>
                                        <p:attrNameLst>
                                          <p:attrName>style.visibility</p:attrName>
                                        </p:attrNameLst>
                                      </p:cBhvr>
                                      <p:to>
                                        <p:strVal val="visible"/>
                                      </p:to>
                                    </p:set>
                                    <p:anim calcmode="lin" valueType="num">
                                      <p:cBhvr additive="base">
                                        <p:cTn id="120" dur="1000"/>
                                        <p:tgtEl>
                                          <p:spTgt spid="44"/>
                                        </p:tgtEl>
                                        <p:attrNameLst>
                                          <p:attrName>ppt_y</p:attrName>
                                        </p:attrNameLst>
                                      </p:cBhvr>
                                      <p:tavLst>
                                        <p:tav tm="0">
                                          <p:val>
                                            <p:strVal val="#ppt_y-#ppt_h*1.125000"/>
                                          </p:val>
                                        </p:tav>
                                        <p:tav tm="100000">
                                          <p:val>
                                            <p:strVal val="#ppt_y"/>
                                          </p:val>
                                        </p:tav>
                                      </p:tavLst>
                                    </p:anim>
                                    <p:animEffect transition="in" filter="wipe(down)">
                                      <p:cBhvr>
                                        <p:cTn id="121" dur="1000"/>
                                        <p:tgtEl>
                                          <p:spTgt spid="44"/>
                                        </p:tgtEl>
                                      </p:cBhvr>
                                    </p:animEffect>
                                  </p:childTnLst>
                                </p:cTn>
                              </p:par>
                              <p:par>
                                <p:cTn id="122" presetID="12" presetClass="entr" presetSubtype="1" fill="hold" grpId="0" nodeType="withEffect">
                                  <p:stCondLst>
                                    <p:cond delay="3250"/>
                                  </p:stCondLst>
                                  <p:childTnLst>
                                    <p:set>
                                      <p:cBhvr>
                                        <p:cTn id="123" dur="1" fill="hold">
                                          <p:stCondLst>
                                            <p:cond delay="0"/>
                                          </p:stCondLst>
                                        </p:cTn>
                                        <p:tgtEl>
                                          <p:spTgt spid="41"/>
                                        </p:tgtEl>
                                        <p:attrNameLst>
                                          <p:attrName>style.visibility</p:attrName>
                                        </p:attrNameLst>
                                      </p:cBhvr>
                                      <p:to>
                                        <p:strVal val="visible"/>
                                      </p:to>
                                    </p:set>
                                    <p:anim calcmode="lin" valueType="num">
                                      <p:cBhvr additive="base">
                                        <p:cTn id="124" dur="1000"/>
                                        <p:tgtEl>
                                          <p:spTgt spid="41"/>
                                        </p:tgtEl>
                                        <p:attrNameLst>
                                          <p:attrName>ppt_y</p:attrName>
                                        </p:attrNameLst>
                                      </p:cBhvr>
                                      <p:tavLst>
                                        <p:tav tm="0">
                                          <p:val>
                                            <p:strVal val="#ppt_y-#ppt_h*1.125000"/>
                                          </p:val>
                                        </p:tav>
                                        <p:tav tm="100000">
                                          <p:val>
                                            <p:strVal val="#ppt_y"/>
                                          </p:val>
                                        </p:tav>
                                      </p:tavLst>
                                    </p:anim>
                                    <p:animEffect transition="in" filter="wipe(down)">
                                      <p:cBhvr>
                                        <p:cTn id="125" dur="1000"/>
                                        <p:tgtEl>
                                          <p:spTgt spid="41"/>
                                        </p:tgtEl>
                                      </p:cBhvr>
                                    </p:animEffect>
                                  </p:childTnLst>
                                </p:cTn>
                              </p:par>
                              <p:par>
                                <p:cTn id="126" presetID="12" presetClass="entr" presetSubtype="1" fill="hold" grpId="0" nodeType="withEffect">
                                  <p:stCondLst>
                                    <p:cond delay="3250"/>
                                  </p:stCondLst>
                                  <p:childTnLst>
                                    <p:set>
                                      <p:cBhvr>
                                        <p:cTn id="127" dur="1" fill="hold">
                                          <p:stCondLst>
                                            <p:cond delay="0"/>
                                          </p:stCondLst>
                                        </p:cTn>
                                        <p:tgtEl>
                                          <p:spTgt spid="37"/>
                                        </p:tgtEl>
                                        <p:attrNameLst>
                                          <p:attrName>style.visibility</p:attrName>
                                        </p:attrNameLst>
                                      </p:cBhvr>
                                      <p:to>
                                        <p:strVal val="visible"/>
                                      </p:to>
                                    </p:set>
                                    <p:anim calcmode="lin" valueType="num">
                                      <p:cBhvr additive="base">
                                        <p:cTn id="128" dur="1000"/>
                                        <p:tgtEl>
                                          <p:spTgt spid="37"/>
                                        </p:tgtEl>
                                        <p:attrNameLst>
                                          <p:attrName>ppt_y</p:attrName>
                                        </p:attrNameLst>
                                      </p:cBhvr>
                                      <p:tavLst>
                                        <p:tav tm="0">
                                          <p:val>
                                            <p:strVal val="#ppt_y-#ppt_h*1.125000"/>
                                          </p:val>
                                        </p:tav>
                                        <p:tav tm="100000">
                                          <p:val>
                                            <p:strVal val="#ppt_y"/>
                                          </p:val>
                                        </p:tav>
                                      </p:tavLst>
                                    </p:anim>
                                    <p:animEffect transition="in" filter="wipe(down)">
                                      <p:cBhvr>
                                        <p:cTn id="129" dur="1000"/>
                                        <p:tgtEl>
                                          <p:spTgt spid="37"/>
                                        </p:tgtEl>
                                      </p:cBhvr>
                                    </p:animEffect>
                                  </p:childTnLst>
                                </p:cTn>
                              </p:par>
                              <p:par>
                                <p:cTn id="130" presetID="12" presetClass="entr" presetSubtype="1" fill="hold" grpId="0" nodeType="withEffect">
                                  <p:stCondLst>
                                    <p:cond delay="3250"/>
                                  </p:stCondLst>
                                  <p:childTnLst>
                                    <p:set>
                                      <p:cBhvr>
                                        <p:cTn id="131" dur="1" fill="hold">
                                          <p:stCondLst>
                                            <p:cond delay="0"/>
                                          </p:stCondLst>
                                        </p:cTn>
                                        <p:tgtEl>
                                          <p:spTgt spid="50"/>
                                        </p:tgtEl>
                                        <p:attrNameLst>
                                          <p:attrName>style.visibility</p:attrName>
                                        </p:attrNameLst>
                                      </p:cBhvr>
                                      <p:to>
                                        <p:strVal val="visible"/>
                                      </p:to>
                                    </p:set>
                                    <p:anim calcmode="lin" valueType="num">
                                      <p:cBhvr additive="base">
                                        <p:cTn id="132" dur="1000"/>
                                        <p:tgtEl>
                                          <p:spTgt spid="50"/>
                                        </p:tgtEl>
                                        <p:attrNameLst>
                                          <p:attrName>ppt_y</p:attrName>
                                        </p:attrNameLst>
                                      </p:cBhvr>
                                      <p:tavLst>
                                        <p:tav tm="0">
                                          <p:val>
                                            <p:strVal val="#ppt_y-#ppt_h*1.125000"/>
                                          </p:val>
                                        </p:tav>
                                        <p:tav tm="100000">
                                          <p:val>
                                            <p:strVal val="#ppt_y"/>
                                          </p:val>
                                        </p:tav>
                                      </p:tavLst>
                                    </p:anim>
                                    <p:animEffect transition="in" filter="wipe(down)">
                                      <p:cBhvr>
                                        <p:cTn id="133" dur="1000"/>
                                        <p:tgtEl>
                                          <p:spTgt spid="50"/>
                                        </p:tgtEl>
                                      </p:cBhvr>
                                    </p:animEffect>
                                  </p:childTnLst>
                                </p:cTn>
                              </p:par>
                              <p:par>
                                <p:cTn id="134" presetID="12" presetClass="entr" presetSubtype="1" fill="hold" grpId="0" nodeType="withEffect">
                                  <p:stCondLst>
                                    <p:cond delay="3250"/>
                                  </p:stCondLst>
                                  <p:childTnLst>
                                    <p:set>
                                      <p:cBhvr>
                                        <p:cTn id="135" dur="1" fill="hold">
                                          <p:stCondLst>
                                            <p:cond delay="0"/>
                                          </p:stCondLst>
                                        </p:cTn>
                                        <p:tgtEl>
                                          <p:spTgt spid="53"/>
                                        </p:tgtEl>
                                        <p:attrNameLst>
                                          <p:attrName>style.visibility</p:attrName>
                                        </p:attrNameLst>
                                      </p:cBhvr>
                                      <p:to>
                                        <p:strVal val="visible"/>
                                      </p:to>
                                    </p:set>
                                    <p:anim calcmode="lin" valueType="num">
                                      <p:cBhvr additive="base">
                                        <p:cTn id="136" dur="1000"/>
                                        <p:tgtEl>
                                          <p:spTgt spid="53"/>
                                        </p:tgtEl>
                                        <p:attrNameLst>
                                          <p:attrName>ppt_y</p:attrName>
                                        </p:attrNameLst>
                                      </p:cBhvr>
                                      <p:tavLst>
                                        <p:tav tm="0">
                                          <p:val>
                                            <p:strVal val="#ppt_y-#ppt_h*1.125000"/>
                                          </p:val>
                                        </p:tav>
                                        <p:tav tm="100000">
                                          <p:val>
                                            <p:strVal val="#ppt_y"/>
                                          </p:val>
                                        </p:tav>
                                      </p:tavLst>
                                    </p:anim>
                                    <p:animEffect transition="in" filter="wipe(down)">
                                      <p:cBhvr>
                                        <p:cTn id="137" dur="1000"/>
                                        <p:tgtEl>
                                          <p:spTgt spid="53"/>
                                        </p:tgtEl>
                                      </p:cBhvr>
                                    </p:animEffect>
                                  </p:childTnLst>
                                </p:cTn>
                              </p:par>
                              <p:par>
                                <p:cTn id="138" presetID="12" presetClass="entr" presetSubtype="1" fill="hold" grpId="0" nodeType="withEffect">
                                  <p:stCondLst>
                                    <p:cond delay="3250"/>
                                  </p:stCondLst>
                                  <p:childTnLst>
                                    <p:set>
                                      <p:cBhvr>
                                        <p:cTn id="139" dur="1" fill="hold">
                                          <p:stCondLst>
                                            <p:cond delay="0"/>
                                          </p:stCondLst>
                                        </p:cTn>
                                        <p:tgtEl>
                                          <p:spTgt spid="56"/>
                                        </p:tgtEl>
                                        <p:attrNameLst>
                                          <p:attrName>style.visibility</p:attrName>
                                        </p:attrNameLst>
                                      </p:cBhvr>
                                      <p:to>
                                        <p:strVal val="visible"/>
                                      </p:to>
                                    </p:set>
                                    <p:anim calcmode="lin" valueType="num">
                                      <p:cBhvr additive="base">
                                        <p:cTn id="140" dur="1000"/>
                                        <p:tgtEl>
                                          <p:spTgt spid="56"/>
                                        </p:tgtEl>
                                        <p:attrNameLst>
                                          <p:attrName>ppt_y</p:attrName>
                                        </p:attrNameLst>
                                      </p:cBhvr>
                                      <p:tavLst>
                                        <p:tav tm="0">
                                          <p:val>
                                            <p:strVal val="#ppt_y-#ppt_h*1.125000"/>
                                          </p:val>
                                        </p:tav>
                                        <p:tav tm="100000">
                                          <p:val>
                                            <p:strVal val="#ppt_y"/>
                                          </p:val>
                                        </p:tav>
                                      </p:tavLst>
                                    </p:anim>
                                    <p:animEffect transition="in" filter="wipe(down)">
                                      <p:cBhvr>
                                        <p:cTn id="141" dur="1000"/>
                                        <p:tgtEl>
                                          <p:spTgt spid="56"/>
                                        </p:tgtEl>
                                      </p:cBhvr>
                                    </p:animEffect>
                                  </p:childTnLst>
                                </p:cTn>
                              </p:par>
                              <p:par>
                                <p:cTn id="142" presetID="12" presetClass="entr" presetSubtype="1" fill="hold" grpId="0" nodeType="withEffect">
                                  <p:stCondLst>
                                    <p:cond delay="3250"/>
                                  </p:stCondLst>
                                  <p:childTnLst>
                                    <p:set>
                                      <p:cBhvr>
                                        <p:cTn id="143" dur="1" fill="hold">
                                          <p:stCondLst>
                                            <p:cond delay="0"/>
                                          </p:stCondLst>
                                        </p:cTn>
                                        <p:tgtEl>
                                          <p:spTgt spid="59"/>
                                        </p:tgtEl>
                                        <p:attrNameLst>
                                          <p:attrName>style.visibility</p:attrName>
                                        </p:attrNameLst>
                                      </p:cBhvr>
                                      <p:to>
                                        <p:strVal val="visible"/>
                                      </p:to>
                                    </p:set>
                                    <p:anim calcmode="lin" valueType="num">
                                      <p:cBhvr additive="base">
                                        <p:cTn id="144" dur="1000"/>
                                        <p:tgtEl>
                                          <p:spTgt spid="59"/>
                                        </p:tgtEl>
                                        <p:attrNameLst>
                                          <p:attrName>ppt_y</p:attrName>
                                        </p:attrNameLst>
                                      </p:cBhvr>
                                      <p:tavLst>
                                        <p:tav tm="0">
                                          <p:val>
                                            <p:strVal val="#ppt_y-#ppt_h*1.125000"/>
                                          </p:val>
                                        </p:tav>
                                        <p:tav tm="100000">
                                          <p:val>
                                            <p:strVal val="#ppt_y"/>
                                          </p:val>
                                        </p:tav>
                                      </p:tavLst>
                                    </p:anim>
                                    <p:animEffect transition="in" filter="wipe(down)">
                                      <p:cBhvr>
                                        <p:cTn id="145" dur="1000"/>
                                        <p:tgtEl>
                                          <p:spTgt spid="59"/>
                                        </p:tgtEl>
                                      </p:cBhvr>
                                    </p:animEffect>
                                  </p:childTnLst>
                                </p:cTn>
                              </p:par>
                              <p:par>
                                <p:cTn id="146" presetID="55" presetClass="entr" presetSubtype="0" fill="hold" grpId="0" nodeType="withEffect">
                                  <p:stCondLst>
                                    <p:cond delay="3750"/>
                                  </p:stCondLst>
                                  <p:childTnLst>
                                    <p:set>
                                      <p:cBhvr>
                                        <p:cTn id="147" dur="1" fill="hold">
                                          <p:stCondLst>
                                            <p:cond delay="0"/>
                                          </p:stCondLst>
                                        </p:cTn>
                                        <p:tgtEl>
                                          <p:spTgt spid="51"/>
                                        </p:tgtEl>
                                        <p:attrNameLst>
                                          <p:attrName>style.visibility</p:attrName>
                                        </p:attrNameLst>
                                      </p:cBhvr>
                                      <p:to>
                                        <p:strVal val="visible"/>
                                      </p:to>
                                    </p:set>
                                    <p:anim calcmode="lin" valueType="num">
                                      <p:cBhvr>
                                        <p:cTn id="148" dur="1000" fill="hold"/>
                                        <p:tgtEl>
                                          <p:spTgt spid="51"/>
                                        </p:tgtEl>
                                        <p:attrNameLst>
                                          <p:attrName>ppt_w</p:attrName>
                                        </p:attrNameLst>
                                      </p:cBhvr>
                                      <p:tavLst>
                                        <p:tav tm="0">
                                          <p:val>
                                            <p:strVal val="#ppt_w*0.70"/>
                                          </p:val>
                                        </p:tav>
                                        <p:tav tm="100000">
                                          <p:val>
                                            <p:strVal val="#ppt_w"/>
                                          </p:val>
                                        </p:tav>
                                      </p:tavLst>
                                    </p:anim>
                                    <p:anim calcmode="lin" valueType="num">
                                      <p:cBhvr>
                                        <p:cTn id="149" dur="1000" fill="hold"/>
                                        <p:tgtEl>
                                          <p:spTgt spid="51"/>
                                        </p:tgtEl>
                                        <p:attrNameLst>
                                          <p:attrName>ppt_h</p:attrName>
                                        </p:attrNameLst>
                                      </p:cBhvr>
                                      <p:tavLst>
                                        <p:tav tm="0">
                                          <p:val>
                                            <p:strVal val="#ppt_h"/>
                                          </p:val>
                                        </p:tav>
                                        <p:tav tm="100000">
                                          <p:val>
                                            <p:strVal val="#ppt_h"/>
                                          </p:val>
                                        </p:tav>
                                      </p:tavLst>
                                    </p:anim>
                                    <p:animEffect transition="in" filter="fade">
                                      <p:cBhvr>
                                        <p:cTn id="150" dur="1000"/>
                                        <p:tgtEl>
                                          <p:spTgt spid="51"/>
                                        </p:tgtEl>
                                      </p:cBhvr>
                                    </p:animEffect>
                                  </p:childTnLst>
                                </p:cTn>
                              </p:par>
                              <p:par>
                                <p:cTn id="151" presetID="55" presetClass="entr" presetSubtype="0" fill="hold" grpId="0" nodeType="withEffect">
                                  <p:stCondLst>
                                    <p:cond delay="3750"/>
                                  </p:stCondLst>
                                  <p:childTnLst>
                                    <p:set>
                                      <p:cBhvr>
                                        <p:cTn id="152" dur="1" fill="hold">
                                          <p:stCondLst>
                                            <p:cond delay="0"/>
                                          </p:stCondLst>
                                        </p:cTn>
                                        <p:tgtEl>
                                          <p:spTgt spid="54"/>
                                        </p:tgtEl>
                                        <p:attrNameLst>
                                          <p:attrName>style.visibility</p:attrName>
                                        </p:attrNameLst>
                                      </p:cBhvr>
                                      <p:to>
                                        <p:strVal val="visible"/>
                                      </p:to>
                                    </p:set>
                                    <p:anim calcmode="lin" valueType="num">
                                      <p:cBhvr>
                                        <p:cTn id="153" dur="1000" fill="hold"/>
                                        <p:tgtEl>
                                          <p:spTgt spid="54"/>
                                        </p:tgtEl>
                                        <p:attrNameLst>
                                          <p:attrName>ppt_w</p:attrName>
                                        </p:attrNameLst>
                                      </p:cBhvr>
                                      <p:tavLst>
                                        <p:tav tm="0">
                                          <p:val>
                                            <p:strVal val="#ppt_w*0.70"/>
                                          </p:val>
                                        </p:tav>
                                        <p:tav tm="100000">
                                          <p:val>
                                            <p:strVal val="#ppt_w"/>
                                          </p:val>
                                        </p:tav>
                                      </p:tavLst>
                                    </p:anim>
                                    <p:anim calcmode="lin" valueType="num">
                                      <p:cBhvr>
                                        <p:cTn id="154" dur="1000" fill="hold"/>
                                        <p:tgtEl>
                                          <p:spTgt spid="54"/>
                                        </p:tgtEl>
                                        <p:attrNameLst>
                                          <p:attrName>ppt_h</p:attrName>
                                        </p:attrNameLst>
                                      </p:cBhvr>
                                      <p:tavLst>
                                        <p:tav tm="0">
                                          <p:val>
                                            <p:strVal val="#ppt_h"/>
                                          </p:val>
                                        </p:tav>
                                        <p:tav tm="100000">
                                          <p:val>
                                            <p:strVal val="#ppt_h"/>
                                          </p:val>
                                        </p:tav>
                                      </p:tavLst>
                                    </p:anim>
                                    <p:animEffect transition="in" filter="fade">
                                      <p:cBhvr>
                                        <p:cTn id="155" dur="1000"/>
                                        <p:tgtEl>
                                          <p:spTgt spid="54"/>
                                        </p:tgtEl>
                                      </p:cBhvr>
                                    </p:animEffect>
                                  </p:childTnLst>
                                </p:cTn>
                              </p:par>
                              <p:par>
                                <p:cTn id="156" presetID="55" presetClass="entr" presetSubtype="0" fill="hold" grpId="0" nodeType="withEffect">
                                  <p:stCondLst>
                                    <p:cond delay="3750"/>
                                  </p:stCondLst>
                                  <p:childTnLst>
                                    <p:set>
                                      <p:cBhvr>
                                        <p:cTn id="157" dur="1" fill="hold">
                                          <p:stCondLst>
                                            <p:cond delay="0"/>
                                          </p:stCondLst>
                                        </p:cTn>
                                        <p:tgtEl>
                                          <p:spTgt spid="70"/>
                                        </p:tgtEl>
                                        <p:attrNameLst>
                                          <p:attrName>style.visibility</p:attrName>
                                        </p:attrNameLst>
                                      </p:cBhvr>
                                      <p:to>
                                        <p:strVal val="visible"/>
                                      </p:to>
                                    </p:set>
                                    <p:anim calcmode="lin" valueType="num">
                                      <p:cBhvr>
                                        <p:cTn id="158" dur="1000" fill="hold"/>
                                        <p:tgtEl>
                                          <p:spTgt spid="70"/>
                                        </p:tgtEl>
                                        <p:attrNameLst>
                                          <p:attrName>ppt_w</p:attrName>
                                        </p:attrNameLst>
                                      </p:cBhvr>
                                      <p:tavLst>
                                        <p:tav tm="0">
                                          <p:val>
                                            <p:strVal val="#ppt_w*0.70"/>
                                          </p:val>
                                        </p:tav>
                                        <p:tav tm="100000">
                                          <p:val>
                                            <p:strVal val="#ppt_w"/>
                                          </p:val>
                                        </p:tav>
                                      </p:tavLst>
                                    </p:anim>
                                    <p:anim calcmode="lin" valueType="num">
                                      <p:cBhvr>
                                        <p:cTn id="159" dur="1000" fill="hold"/>
                                        <p:tgtEl>
                                          <p:spTgt spid="70"/>
                                        </p:tgtEl>
                                        <p:attrNameLst>
                                          <p:attrName>ppt_h</p:attrName>
                                        </p:attrNameLst>
                                      </p:cBhvr>
                                      <p:tavLst>
                                        <p:tav tm="0">
                                          <p:val>
                                            <p:strVal val="#ppt_h"/>
                                          </p:val>
                                        </p:tav>
                                        <p:tav tm="100000">
                                          <p:val>
                                            <p:strVal val="#ppt_h"/>
                                          </p:val>
                                        </p:tav>
                                      </p:tavLst>
                                    </p:anim>
                                    <p:animEffect transition="in" filter="fade">
                                      <p:cBhvr>
                                        <p:cTn id="160" dur="1000"/>
                                        <p:tgtEl>
                                          <p:spTgt spid="70"/>
                                        </p:tgtEl>
                                      </p:cBhvr>
                                    </p:animEffect>
                                  </p:childTnLst>
                                </p:cTn>
                              </p:par>
                              <p:par>
                                <p:cTn id="161" presetID="55" presetClass="entr" presetSubtype="0" fill="hold" grpId="0" nodeType="withEffect">
                                  <p:stCondLst>
                                    <p:cond delay="3750"/>
                                  </p:stCondLst>
                                  <p:childTnLst>
                                    <p:set>
                                      <p:cBhvr>
                                        <p:cTn id="162" dur="1" fill="hold">
                                          <p:stCondLst>
                                            <p:cond delay="0"/>
                                          </p:stCondLst>
                                        </p:cTn>
                                        <p:tgtEl>
                                          <p:spTgt spid="69"/>
                                        </p:tgtEl>
                                        <p:attrNameLst>
                                          <p:attrName>style.visibility</p:attrName>
                                        </p:attrNameLst>
                                      </p:cBhvr>
                                      <p:to>
                                        <p:strVal val="visible"/>
                                      </p:to>
                                    </p:set>
                                    <p:anim calcmode="lin" valueType="num">
                                      <p:cBhvr>
                                        <p:cTn id="163" dur="1000" fill="hold"/>
                                        <p:tgtEl>
                                          <p:spTgt spid="69"/>
                                        </p:tgtEl>
                                        <p:attrNameLst>
                                          <p:attrName>ppt_w</p:attrName>
                                        </p:attrNameLst>
                                      </p:cBhvr>
                                      <p:tavLst>
                                        <p:tav tm="0">
                                          <p:val>
                                            <p:strVal val="#ppt_w*0.70"/>
                                          </p:val>
                                        </p:tav>
                                        <p:tav tm="100000">
                                          <p:val>
                                            <p:strVal val="#ppt_w"/>
                                          </p:val>
                                        </p:tav>
                                      </p:tavLst>
                                    </p:anim>
                                    <p:anim calcmode="lin" valueType="num">
                                      <p:cBhvr>
                                        <p:cTn id="164" dur="1000" fill="hold"/>
                                        <p:tgtEl>
                                          <p:spTgt spid="69"/>
                                        </p:tgtEl>
                                        <p:attrNameLst>
                                          <p:attrName>ppt_h</p:attrName>
                                        </p:attrNameLst>
                                      </p:cBhvr>
                                      <p:tavLst>
                                        <p:tav tm="0">
                                          <p:val>
                                            <p:strVal val="#ppt_h"/>
                                          </p:val>
                                        </p:tav>
                                        <p:tav tm="100000">
                                          <p:val>
                                            <p:strVal val="#ppt_h"/>
                                          </p:val>
                                        </p:tav>
                                      </p:tavLst>
                                    </p:anim>
                                    <p:animEffect transition="in" filter="fade">
                                      <p:cBhvr>
                                        <p:cTn id="165" dur="1000"/>
                                        <p:tgtEl>
                                          <p:spTgt spid="69"/>
                                        </p:tgtEl>
                                      </p:cBhvr>
                                    </p:animEffect>
                                  </p:childTnLst>
                                </p:cTn>
                              </p:par>
                              <p:par>
                                <p:cTn id="166" presetID="55" presetClass="entr" presetSubtype="0" fill="hold" grpId="0" nodeType="withEffect">
                                  <p:stCondLst>
                                    <p:cond delay="3750"/>
                                  </p:stCondLst>
                                  <p:childTnLst>
                                    <p:set>
                                      <p:cBhvr>
                                        <p:cTn id="167" dur="1" fill="hold">
                                          <p:stCondLst>
                                            <p:cond delay="0"/>
                                          </p:stCondLst>
                                        </p:cTn>
                                        <p:tgtEl>
                                          <p:spTgt spid="79"/>
                                        </p:tgtEl>
                                        <p:attrNameLst>
                                          <p:attrName>style.visibility</p:attrName>
                                        </p:attrNameLst>
                                      </p:cBhvr>
                                      <p:to>
                                        <p:strVal val="visible"/>
                                      </p:to>
                                    </p:set>
                                    <p:anim calcmode="lin" valueType="num">
                                      <p:cBhvr>
                                        <p:cTn id="168" dur="1000" fill="hold"/>
                                        <p:tgtEl>
                                          <p:spTgt spid="79"/>
                                        </p:tgtEl>
                                        <p:attrNameLst>
                                          <p:attrName>ppt_w</p:attrName>
                                        </p:attrNameLst>
                                      </p:cBhvr>
                                      <p:tavLst>
                                        <p:tav tm="0">
                                          <p:val>
                                            <p:strVal val="#ppt_w*0.70"/>
                                          </p:val>
                                        </p:tav>
                                        <p:tav tm="100000">
                                          <p:val>
                                            <p:strVal val="#ppt_w"/>
                                          </p:val>
                                        </p:tav>
                                      </p:tavLst>
                                    </p:anim>
                                    <p:anim calcmode="lin" valueType="num">
                                      <p:cBhvr>
                                        <p:cTn id="169" dur="1000" fill="hold"/>
                                        <p:tgtEl>
                                          <p:spTgt spid="79"/>
                                        </p:tgtEl>
                                        <p:attrNameLst>
                                          <p:attrName>ppt_h</p:attrName>
                                        </p:attrNameLst>
                                      </p:cBhvr>
                                      <p:tavLst>
                                        <p:tav tm="0">
                                          <p:val>
                                            <p:strVal val="#ppt_h"/>
                                          </p:val>
                                        </p:tav>
                                        <p:tav tm="100000">
                                          <p:val>
                                            <p:strVal val="#ppt_h"/>
                                          </p:val>
                                        </p:tav>
                                      </p:tavLst>
                                    </p:anim>
                                    <p:animEffect transition="in" filter="fade">
                                      <p:cBhvr>
                                        <p:cTn id="170" dur="1000"/>
                                        <p:tgtEl>
                                          <p:spTgt spid="79"/>
                                        </p:tgtEl>
                                      </p:cBhvr>
                                    </p:animEffect>
                                  </p:childTnLst>
                                </p:cTn>
                              </p:par>
                              <p:par>
                                <p:cTn id="171" presetID="55" presetClass="entr" presetSubtype="0" fill="hold" grpId="0" nodeType="withEffect">
                                  <p:stCondLst>
                                    <p:cond delay="3750"/>
                                  </p:stCondLst>
                                  <p:childTnLst>
                                    <p:set>
                                      <p:cBhvr>
                                        <p:cTn id="172" dur="1" fill="hold">
                                          <p:stCondLst>
                                            <p:cond delay="0"/>
                                          </p:stCondLst>
                                        </p:cTn>
                                        <p:tgtEl>
                                          <p:spTgt spid="57"/>
                                        </p:tgtEl>
                                        <p:attrNameLst>
                                          <p:attrName>style.visibility</p:attrName>
                                        </p:attrNameLst>
                                      </p:cBhvr>
                                      <p:to>
                                        <p:strVal val="visible"/>
                                      </p:to>
                                    </p:set>
                                    <p:anim calcmode="lin" valueType="num">
                                      <p:cBhvr>
                                        <p:cTn id="173" dur="1000" fill="hold"/>
                                        <p:tgtEl>
                                          <p:spTgt spid="57"/>
                                        </p:tgtEl>
                                        <p:attrNameLst>
                                          <p:attrName>ppt_w</p:attrName>
                                        </p:attrNameLst>
                                      </p:cBhvr>
                                      <p:tavLst>
                                        <p:tav tm="0">
                                          <p:val>
                                            <p:strVal val="#ppt_w*0.70"/>
                                          </p:val>
                                        </p:tav>
                                        <p:tav tm="100000">
                                          <p:val>
                                            <p:strVal val="#ppt_w"/>
                                          </p:val>
                                        </p:tav>
                                      </p:tavLst>
                                    </p:anim>
                                    <p:anim calcmode="lin" valueType="num">
                                      <p:cBhvr>
                                        <p:cTn id="174" dur="1000" fill="hold"/>
                                        <p:tgtEl>
                                          <p:spTgt spid="57"/>
                                        </p:tgtEl>
                                        <p:attrNameLst>
                                          <p:attrName>ppt_h</p:attrName>
                                        </p:attrNameLst>
                                      </p:cBhvr>
                                      <p:tavLst>
                                        <p:tav tm="0">
                                          <p:val>
                                            <p:strVal val="#ppt_h"/>
                                          </p:val>
                                        </p:tav>
                                        <p:tav tm="100000">
                                          <p:val>
                                            <p:strVal val="#ppt_h"/>
                                          </p:val>
                                        </p:tav>
                                      </p:tavLst>
                                    </p:anim>
                                    <p:animEffect transition="in" filter="fade">
                                      <p:cBhvr>
                                        <p:cTn id="175" dur="1000"/>
                                        <p:tgtEl>
                                          <p:spTgt spid="57"/>
                                        </p:tgtEl>
                                      </p:cBhvr>
                                    </p:animEffect>
                                  </p:childTnLst>
                                </p:cTn>
                              </p:par>
                              <p:par>
                                <p:cTn id="176" presetID="55" presetClass="entr" presetSubtype="0" fill="hold" grpId="0" nodeType="withEffect">
                                  <p:stCondLst>
                                    <p:cond delay="3750"/>
                                  </p:stCondLst>
                                  <p:childTnLst>
                                    <p:set>
                                      <p:cBhvr>
                                        <p:cTn id="177" dur="1" fill="hold">
                                          <p:stCondLst>
                                            <p:cond delay="0"/>
                                          </p:stCondLst>
                                        </p:cTn>
                                        <p:tgtEl>
                                          <p:spTgt spid="61"/>
                                        </p:tgtEl>
                                        <p:attrNameLst>
                                          <p:attrName>style.visibility</p:attrName>
                                        </p:attrNameLst>
                                      </p:cBhvr>
                                      <p:to>
                                        <p:strVal val="visible"/>
                                      </p:to>
                                    </p:set>
                                    <p:anim calcmode="lin" valueType="num">
                                      <p:cBhvr>
                                        <p:cTn id="178" dur="1000" fill="hold"/>
                                        <p:tgtEl>
                                          <p:spTgt spid="61"/>
                                        </p:tgtEl>
                                        <p:attrNameLst>
                                          <p:attrName>ppt_w</p:attrName>
                                        </p:attrNameLst>
                                      </p:cBhvr>
                                      <p:tavLst>
                                        <p:tav tm="0">
                                          <p:val>
                                            <p:strVal val="#ppt_w*0.70"/>
                                          </p:val>
                                        </p:tav>
                                        <p:tav tm="100000">
                                          <p:val>
                                            <p:strVal val="#ppt_w"/>
                                          </p:val>
                                        </p:tav>
                                      </p:tavLst>
                                    </p:anim>
                                    <p:anim calcmode="lin" valueType="num">
                                      <p:cBhvr>
                                        <p:cTn id="179" dur="1000" fill="hold"/>
                                        <p:tgtEl>
                                          <p:spTgt spid="61"/>
                                        </p:tgtEl>
                                        <p:attrNameLst>
                                          <p:attrName>ppt_h</p:attrName>
                                        </p:attrNameLst>
                                      </p:cBhvr>
                                      <p:tavLst>
                                        <p:tav tm="0">
                                          <p:val>
                                            <p:strVal val="#ppt_h"/>
                                          </p:val>
                                        </p:tav>
                                        <p:tav tm="100000">
                                          <p:val>
                                            <p:strVal val="#ppt_h"/>
                                          </p:val>
                                        </p:tav>
                                      </p:tavLst>
                                    </p:anim>
                                    <p:animEffect transition="in" filter="fade">
                                      <p:cBhvr>
                                        <p:cTn id="180" dur="1000"/>
                                        <p:tgtEl>
                                          <p:spTgt spid="61"/>
                                        </p:tgtEl>
                                      </p:cBhvr>
                                    </p:animEffect>
                                  </p:childTnLst>
                                </p:cTn>
                              </p:par>
                              <p:par>
                                <p:cTn id="181" presetID="55" presetClass="entr" presetSubtype="0" fill="hold" grpId="0" nodeType="withEffect">
                                  <p:stCondLst>
                                    <p:cond delay="3750"/>
                                  </p:stCondLst>
                                  <p:childTnLst>
                                    <p:set>
                                      <p:cBhvr>
                                        <p:cTn id="182" dur="1" fill="hold">
                                          <p:stCondLst>
                                            <p:cond delay="0"/>
                                          </p:stCondLst>
                                        </p:cTn>
                                        <p:tgtEl>
                                          <p:spTgt spid="80"/>
                                        </p:tgtEl>
                                        <p:attrNameLst>
                                          <p:attrName>style.visibility</p:attrName>
                                        </p:attrNameLst>
                                      </p:cBhvr>
                                      <p:to>
                                        <p:strVal val="visible"/>
                                      </p:to>
                                    </p:set>
                                    <p:anim calcmode="lin" valueType="num">
                                      <p:cBhvr>
                                        <p:cTn id="183" dur="1000" fill="hold"/>
                                        <p:tgtEl>
                                          <p:spTgt spid="80"/>
                                        </p:tgtEl>
                                        <p:attrNameLst>
                                          <p:attrName>ppt_w</p:attrName>
                                        </p:attrNameLst>
                                      </p:cBhvr>
                                      <p:tavLst>
                                        <p:tav tm="0">
                                          <p:val>
                                            <p:strVal val="#ppt_w*0.70"/>
                                          </p:val>
                                        </p:tav>
                                        <p:tav tm="100000">
                                          <p:val>
                                            <p:strVal val="#ppt_w"/>
                                          </p:val>
                                        </p:tav>
                                      </p:tavLst>
                                    </p:anim>
                                    <p:anim calcmode="lin" valueType="num">
                                      <p:cBhvr>
                                        <p:cTn id="184" dur="1000" fill="hold"/>
                                        <p:tgtEl>
                                          <p:spTgt spid="80"/>
                                        </p:tgtEl>
                                        <p:attrNameLst>
                                          <p:attrName>ppt_h</p:attrName>
                                        </p:attrNameLst>
                                      </p:cBhvr>
                                      <p:tavLst>
                                        <p:tav tm="0">
                                          <p:val>
                                            <p:strVal val="#ppt_h"/>
                                          </p:val>
                                        </p:tav>
                                        <p:tav tm="100000">
                                          <p:val>
                                            <p:strVal val="#ppt_h"/>
                                          </p:val>
                                        </p:tav>
                                      </p:tavLst>
                                    </p:anim>
                                    <p:animEffect transition="in" filter="fade">
                                      <p:cBhvr>
                                        <p:cTn id="185" dur="10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40" grpId="0" animBg="1"/>
      <p:bldP spid="40" grpId="1" animBg="1"/>
      <p:bldP spid="43" grpId="0" animBg="1"/>
      <p:bldP spid="43" grpId="1" animBg="1"/>
      <p:bldP spid="46" grpId="0" animBg="1"/>
      <p:bldP spid="46" grpId="1" animBg="1"/>
      <p:bldP spid="49" grpId="0" animBg="1"/>
      <p:bldP spid="49" grpId="1" animBg="1"/>
      <p:bldP spid="52" grpId="0" animBg="1"/>
      <p:bldP spid="52" grpId="1" animBg="1"/>
      <p:bldP spid="55" grpId="0" animBg="1"/>
      <p:bldP spid="55" grpId="1" animBg="1"/>
      <p:bldP spid="58" grpId="0" animBg="1"/>
      <p:bldP spid="58" grpId="1" animBg="1"/>
      <p:bldP spid="71" grpId="0" animBg="1"/>
      <p:bldP spid="72" grpId="0" animBg="1"/>
      <p:bldP spid="73" grpId="0" animBg="1"/>
      <p:bldP spid="74" grpId="0" animBg="1"/>
      <p:bldP spid="75" grpId="0" animBg="1"/>
      <p:bldP spid="76" grpId="0" animBg="1"/>
      <p:bldP spid="77" grpId="0" animBg="1"/>
      <p:bldP spid="78" grpId="0" animBg="1"/>
      <p:bldP spid="37" grpId="0" animBg="1"/>
      <p:bldP spid="41" grpId="0" animBg="1"/>
      <p:bldP spid="44" grpId="0" animBg="1"/>
      <p:bldP spid="47" grpId="0" animBg="1"/>
      <p:bldP spid="50" grpId="0" animBg="1"/>
      <p:bldP spid="53" grpId="0" animBg="1"/>
      <p:bldP spid="56" grpId="0" animBg="1"/>
      <p:bldP spid="59" grpId="0" animBg="1"/>
      <p:bldP spid="60" grpId="0"/>
      <p:bldP spid="62" grpId="0"/>
      <p:bldP spid="63" grpId="0"/>
      <p:bldP spid="64" grpId="0"/>
      <p:bldP spid="65" grpId="0"/>
      <p:bldP spid="66" grpId="0"/>
      <p:bldP spid="67" grpId="0"/>
      <p:bldP spid="68" grpId="0"/>
      <p:bldP spid="51" grpId="0"/>
      <p:bldP spid="54" grpId="0"/>
      <p:bldP spid="57" grpId="0"/>
      <p:bldP spid="61" grpId="0"/>
      <p:bldP spid="69" grpId="0"/>
      <p:bldP spid="70" grpId="0"/>
      <p:bldP spid="79" grpId="0"/>
      <p:bldP spid="8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AA3CFC22-BF99-E245-80B6-A946ED2E65D8}"/>
              </a:ext>
            </a:extLst>
          </p:cNvPr>
          <p:cNvPicPr>
            <a:picLocks noChangeAspect="1"/>
          </p:cNvPicPr>
          <p:nvPr/>
        </p:nvPicPr>
        <p:blipFill>
          <a:blip r:embed="rId4"/>
          <a:srcRect/>
          <a:stretch/>
        </p:blipFill>
        <p:spPr>
          <a:xfrm>
            <a:off x="4048772" y="863422"/>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4" name="TextBox 13">
            <a:extLst>
              <a:ext uri="{FF2B5EF4-FFF2-40B4-BE49-F238E27FC236}">
                <a16:creationId xmlns:a16="http://schemas.microsoft.com/office/drawing/2014/main" id="{C43E536B-30A9-AF47-88CD-B0C3BE6C4082}"/>
              </a:ext>
            </a:extLst>
          </p:cNvPr>
          <p:cNvSpPr txBox="1"/>
          <p:nvPr/>
        </p:nvSpPr>
        <p:spPr>
          <a:xfrm>
            <a:off x="744776" y="611752"/>
            <a:ext cx="2866176" cy="576120"/>
          </a:xfrm>
          <a:prstGeom prst="rect">
            <a:avLst/>
          </a:prstGeom>
          <a:no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Related</a:t>
            </a:r>
          </a:p>
        </p:txBody>
      </p:sp>
      <p:sp>
        <p:nvSpPr>
          <p:cNvPr id="15" name="Rounded Rectangle 14">
            <a:hlinkClick r:id="rId3"/>
            <a:extLst>
              <a:ext uri="{FF2B5EF4-FFF2-40B4-BE49-F238E27FC236}">
                <a16:creationId xmlns:a16="http://schemas.microsoft.com/office/drawing/2014/main" id="{F66D41B6-E740-D140-BB0D-F39E37E14AAC}"/>
              </a:ext>
            </a:extLst>
          </p:cNvPr>
          <p:cNvSpPr/>
          <p:nvPr/>
        </p:nvSpPr>
        <p:spPr bwMode="auto">
          <a:xfrm>
            <a:off x="4486592" y="2671595"/>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Sales Strategies Toolkit</a:t>
            </a:r>
          </a:p>
        </p:txBody>
      </p:sp>
      <p:pic>
        <p:nvPicPr>
          <p:cNvPr id="16" name="Picture 15">
            <a:hlinkClick r:id="rId5"/>
            <a:extLst>
              <a:ext uri="{FF2B5EF4-FFF2-40B4-BE49-F238E27FC236}">
                <a16:creationId xmlns:a16="http://schemas.microsoft.com/office/drawing/2014/main" id="{5C4E2841-866B-8541-B6A2-6E14C1BDA095}"/>
              </a:ext>
            </a:extLst>
          </p:cNvPr>
          <p:cNvPicPr>
            <a:picLocks noChangeAspect="1"/>
          </p:cNvPicPr>
          <p:nvPr/>
        </p:nvPicPr>
        <p:blipFill>
          <a:blip r:embed="rId6"/>
          <a:srcRect/>
          <a:stretch/>
        </p:blipFill>
        <p:spPr>
          <a:xfrm>
            <a:off x="8056810" y="863422"/>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7" name="Rounded Rectangle 16">
            <a:hlinkClick r:id="rId5"/>
            <a:extLst>
              <a:ext uri="{FF2B5EF4-FFF2-40B4-BE49-F238E27FC236}">
                <a16:creationId xmlns:a16="http://schemas.microsoft.com/office/drawing/2014/main" id="{955879B9-FF5D-0048-9554-EBC3EEC4272E}"/>
              </a:ext>
            </a:extLst>
          </p:cNvPr>
          <p:cNvSpPr/>
          <p:nvPr/>
        </p:nvSpPr>
        <p:spPr bwMode="auto">
          <a:xfrm>
            <a:off x="8494630" y="2671595"/>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Customer Acquisition Toolbox</a:t>
            </a:r>
          </a:p>
        </p:txBody>
      </p:sp>
      <p:pic>
        <p:nvPicPr>
          <p:cNvPr id="18" name="Picture 17">
            <a:hlinkClick r:id="rId7"/>
            <a:extLst>
              <a:ext uri="{FF2B5EF4-FFF2-40B4-BE49-F238E27FC236}">
                <a16:creationId xmlns:a16="http://schemas.microsoft.com/office/drawing/2014/main" id="{8E411872-98A0-784E-8CDB-FC13C254A00A}"/>
              </a:ext>
            </a:extLst>
          </p:cNvPr>
          <p:cNvPicPr>
            <a:picLocks noChangeAspect="1"/>
          </p:cNvPicPr>
          <p:nvPr/>
        </p:nvPicPr>
        <p:blipFill>
          <a:blip r:embed="rId8"/>
          <a:srcRect/>
          <a:stretch/>
        </p:blipFill>
        <p:spPr>
          <a:xfrm>
            <a:off x="4048772" y="3755451"/>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19" name="Rounded Rectangle 18">
            <a:hlinkClick r:id="rId7"/>
            <a:extLst>
              <a:ext uri="{FF2B5EF4-FFF2-40B4-BE49-F238E27FC236}">
                <a16:creationId xmlns:a16="http://schemas.microsoft.com/office/drawing/2014/main" id="{688AAFB8-C6B3-384F-A061-1D4221085CD3}"/>
              </a:ext>
            </a:extLst>
          </p:cNvPr>
          <p:cNvSpPr/>
          <p:nvPr/>
        </p:nvSpPr>
        <p:spPr bwMode="auto">
          <a:xfrm>
            <a:off x="4486592" y="5563624"/>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A/B Testing</a:t>
            </a:r>
          </a:p>
        </p:txBody>
      </p:sp>
      <p:pic>
        <p:nvPicPr>
          <p:cNvPr id="20" name="Picture 19">
            <a:hlinkClick r:id="rId9"/>
            <a:extLst>
              <a:ext uri="{FF2B5EF4-FFF2-40B4-BE49-F238E27FC236}">
                <a16:creationId xmlns:a16="http://schemas.microsoft.com/office/drawing/2014/main" id="{8B59CCA0-7F30-5D49-BC06-CAB42990D906}"/>
              </a:ext>
            </a:extLst>
          </p:cNvPr>
          <p:cNvPicPr>
            <a:picLocks noChangeAspect="1"/>
          </p:cNvPicPr>
          <p:nvPr/>
        </p:nvPicPr>
        <p:blipFill>
          <a:blip r:embed="rId10"/>
          <a:srcRect t="184" b="184"/>
          <a:stretch/>
        </p:blipFill>
        <p:spPr>
          <a:xfrm>
            <a:off x="8056810" y="3755451"/>
            <a:ext cx="3390414" cy="1907108"/>
          </a:xfrm>
          <a:prstGeom prst="roundRect">
            <a:avLst>
              <a:gd name="adj" fmla="val 8594"/>
            </a:avLst>
          </a:prstGeom>
          <a:solidFill>
            <a:srgbClr val="FFFFFF">
              <a:shade val="85000"/>
            </a:srgbClr>
          </a:solidFill>
          <a:ln>
            <a:noFill/>
          </a:ln>
          <a:effectLst>
            <a:outerShdw blurRad="394295" dir="5280000" sx="99000" sy="99000" algn="bl" rotWithShape="0">
              <a:schemeClr val="accent6">
                <a:alpha val="54000"/>
              </a:schemeClr>
            </a:outerShdw>
            <a:reflection blurRad="12700" endPos="0" dist="5000" dir="5400000" sy="-100000" algn="bl" rotWithShape="0"/>
          </a:effectLst>
        </p:spPr>
      </p:pic>
      <p:sp>
        <p:nvSpPr>
          <p:cNvPr id="21" name="Rounded Rectangle 20">
            <a:hlinkClick r:id="rId9"/>
            <a:extLst>
              <a:ext uri="{FF2B5EF4-FFF2-40B4-BE49-F238E27FC236}">
                <a16:creationId xmlns:a16="http://schemas.microsoft.com/office/drawing/2014/main" id="{4297B13F-5B10-404E-B4D7-56E27BEB5458}"/>
              </a:ext>
            </a:extLst>
          </p:cNvPr>
          <p:cNvSpPr/>
          <p:nvPr/>
        </p:nvSpPr>
        <p:spPr bwMode="auto">
          <a:xfrm>
            <a:off x="8494630" y="5563624"/>
            <a:ext cx="2514773" cy="492883"/>
          </a:xfrm>
          <a:prstGeom prst="roundRect">
            <a:avLst>
              <a:gd name="adj" fmla="val 9962"/>
            </a:avLst>
          </a:prstGeom>
          <a:solidFill>
            <a:schemeClr val="accent6">
              <a:lumMod val="50000"/>
            </a:schemeClr>
          </a:solidFill>
          <a:ln w="9525">
            <a:noFill/>
            <a:round/>
            <a:headEnd/>
            <a:tailEnd/>
          </a:ln>
        </p:spPr>
        <p:txBody>
          <a:bodyPr vert="horz" wrap="square" lIns="121719" tIns="60860" rIns="121719" bIns="60860" numCol="1" rtlCol="0" anchor="ctr" anchorCtr="0" compatLnSpc="1">
            <a:prstTxWarp prst="textNoShape">
              <a:avLst/>
            </a:prstTxWarp>
          </a:bodyPr>
          <a:lstStyle/>
          <a:p>
            <a:pPr marL="0" marR="0" lvl="0" indent="0" algn="ctr" defTabSz="91284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Helvetica Neue"/>
                <a:cs typeface="Helvetica Neue"/>
                <a:sym typeface="Century Gothic"/>
              </a:rPr>
              <a:t>Sales Review</a:t>
            </a:r>
          </a:p>
        </p:txBody>
      </p:sp>
      <p:sp>
        <p:nvSpPr>
          <p:cNvPr id="22" name="TextBox 21">
            <a:extLst>
              <a:ext uri="{FF2B5EF4-FFF2-40B4-BE49-F238E27FC236}">
                <a16:creationId xmlns:a16="http://schemas.microsoft.com/office/drawing/2014/main" id="{CD32708B-4137-464E-B42A-197E5544EDD6}"/>
              </a:ext>
            </a:extLst>
          </p:cNvPr>
          <p:cNvSpPr txBox="1"/>
          <p:nvPr/>
        </p:nvSpPr>
        <p:spPr>
          <a:xfrm>
            <a:off x="744776" y="1356917"/>
            <a:ext cx="2514773" cy="2273186"/>
          </a:xfrm>
          <a:prstGeom prst="rect">
            <a:avLst/>
          </a:prstGeom>
          <a:solidFill>
            <a:schemeClr val="bg1"/>
          </a:solidFill>
        </p:spPr>
        <p:txBody>
          <a:bodyPr wrap="square" rtlCol="0">
            <a:spAutoFit/>
          </a:bodyPr>
          <a:lstStyle/>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The following resources are related to this framework and can save you hours of work.</a:t>
            </a:r>
          </a:p>
          <a:p>
            <a:pPr marL="0" marR="0" lvl="0" indent="0" algn="l" defTabSz="912847" rtl="0" eaLnBrk="1" fontAlgn="auto" latinLnBrk="0" hangingPunct="1">
              <a:lnSpc>
                <a:spcPct val="15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endParaRPr>
          </a:p>
          <a:p>
            <a:pPr marL="0" marR="0" lvl="0" indent="0" algn="l" defTabSz="912847" rtl="0" eaLnBrk="1" fontAlgn="auto" latinLnBrk="0" hangingPunct="1">
              <a:lnSpc>
                <a:spcPct val="15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entury Gothic" panose="020B0502020202020204" pitchFamily="34" charset="0"/>
                <a:ea typeface="Helvetica Neue"/>
                <a:cs typeface="Helvetica Neue"/>
                <a:sym typeface="Century Gothic"/>
              </a:rPr>
              <a:t>If you’re a free or paid member, log into You Exec first for a better download experience.</a:t>
            </a:r>
          </a:p>
        </p:txBody>
      </p:sp>
    </p:spTree>
    <p:extLst>
      <p:ext uri="{BB962C8B-B14F-4D97-AF65-F5344CB8AC3E}">
        <p14:creationId xmlns:p14="http://schemas.microsoft.com/office/powerpoint/2010/main" val="164888773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Rounded Corners 53">
            <a:extLst>
              <a:ext uri="{FF2B5EF4-FFF2-40B4-BE49-F238E27FC236}">
                <a16:creationId xmlns:a16="http://schemas.microsoft.com/office/drawing/2014/main" id="{49677764-0E93-4ACE-A256-05FA95B8DBD4}"/>
              </a:ext>
            </a:extLst>
          </p:cNvPr>
          <p:cNvSpPr/>
          <p:nvPr/>
        </p:nvSpPr>
        <p:spPr>
          <a:xfrm>
            <a:off x="1246012" y="3741729"/>
            <a:ext cx="9328150" cy="2650465"/>
          </a:xfrm>
          <a:prstGeom prst="roundRect">
            <a:avLst>
              <a:gd name="adj" fmla="val 11488"/>
            </a:avLst>
          </a:prstGeom>
          <a:solidFill>
            <a:schemeClr val="accent1">
              <a:lumMod val="40000"/>
              <a:lumOff val="6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Isosceles Triangle 115">
            <a:extLst>
              <a:ext uri="{FF2B5EF4-FFF2-40B4-BE49-F238E27FC236}">
                <a16:creationId xmlns:a16="http://schemas.microsoft.com/office/drawing/2014/main" id="{54C650E6-AEE9-48BA-BD10-88334A8B6581}"/>
              </a:ext>
            </a:extLst>
          </p:cNvPr>
          <p:cNvSpPr/>
          <p:nvPr/>
        </p:nvSpPr>
        <p:spPr>
          <a:xfrm rot="5400000">
            <a:off x="10401142" y="4927369"/>
            <a:ext cx="625654" cy="279184"/>
          </a:xfrm>
          <a:prstGeom prst="triangle">
            <a:avLst/>
          </a:prstGeom>
          <a:solidFill>
            <a:srgbClr val="DCE4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Rounded Corners 66">
            <a:extLst>
              <a:ext uri="{FF2B5EF4-FFF2-40B4-BE49-F238E27FC236}">
                <a16:creationId xmlns:a16="http://schemas.microsoft.com/office/drawing/2014/main" id="{6D17F8D1-3A60-4B5E-89D5-7BBB1A98809C}"/>
              </a:ext>
            </a:extLst>
          </p:cNvPr>
          <p:cNvSpPr/>
          <p:nvPr/>
        </p:nvSpPr>
        <p:spPr>
          <a:xfrm>
            <a:off x="1246011" y="1120967"/>
            <a:ext cx="9328150" cy="2390198"/>
          </a:xfrm>
          <a:prstGeom prst="roundRect">
            <a:avLst>
              <a:gd name="adj" fmla="val 11488"/>
            </a:avLst>
          </a:prstGeom>
          <a:solidFill>
            <a:schemeClr val="accent2">
              <a:lumMod val="40000"/>
              <a:lumOff val="6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Isosceles Triangle 116">
            <a:extLst>
              <a:ext uri="{FF2B5EF4-FFF2-40B4-BE49-F238E27FC236}">
                <a16:creationId xmlns:a16="http://schemas.microsoft.com/office/drawing/2014/main" id="{43174FE8-F822-45E1-B706-7F3BFBA1222A}"/>
              </a:ext>
            </a:extLst>
          </p:cNvPr>
          <p:cNvSpPr/>
          <p:nvPr/>
        </p:nvSpPr>
        <p:spPr>
          <a:xfrm rot="5400000">
            <a:off x="10401142" y="2176474"/>
            <a:ext cx="625654" cy="279184"/>
          </a:xfrm>
          <a:prstGeom prst="triangle">
            <a:avLst/>
          </a:prstGeom>
          <a:solidFill>
            <a:srgbClr val="CCE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BBC454B-C68F-4A93-9BD9-2559CC5FBDA1}"/>
              </a:ext>
            </a:extLst>
          </p:cNvPr>
          <p:cNvSpPr/>
          <p:nvPr/>
        </p:nvSpPr>
        <p:spPr>
          <a:xfrm>
            <a:off x="1246012" y="602947"/>
            <a:ext cx="4216219"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8CA433C-CCE2-427E-B7B8-676F1357FB05}"/>
              </a:ext>
            </a:extLst>
          </p:cNvPr>
          <p:cNvSpPr txBox="1"/>
          <p:nvPr/>
        </p:nvSpPr>
        <p:spPr>
          <a:xfrm>
            <a:off x="1246012" y="297115"/>
            <a:ext cx="4216219" cy="477054"/>
          </a:xfrm>
          <a:prstGeom prst="rect">
            <a:avLst/>
          </a:prstGeom>
          <a:noFill/>
        </p:spPr>
        <p:txBody>
          <a:bodyPr wrap="none" rtlCol="0">
            <a:spAutoFit/>
          </a:bodyPr>
          <a:lstStyle/>
          <a:p>
            <a:r>
              <a:rPr lang="en-US" sz="2500" b="1" dirty="0">
                <a:latin typeface="Montserrat" panose="00000500000000000000" pitchFamily="50" charset="0"/>
              </a:rPr>
              <a:t>CYCLE TIME &amp; PROCESS</a:t>
            </a:r>
          </a:p>
        </p:txBody>
      </p:sp>
      <p:sp>
        <p:nvSpPr>
          <p:cNvPr id="29" name="Freeform: Shape 28">
            <a:extLst>
              <a:ext uri="{FF2B5EF4-FFF2-40B4-BE49-F238E27FC236}">
                <a16:creationId xmlns:a16="http://schemas.microsoft.com/office/drawing/2014/main" id="{2DCF1882-1ED6-4564-86E4-7DEC2055172D}"/>
              </a:ext>
            </a:extLst>
          </p:cNvPr>
          <p:cNvSpPr/>
          <p:nvPr/>
        </p:nvSpPr>
        <p:spPr>
          <a:xfrm>
            <a:off x="1449212" y="4355487"/>
            <a:ext cx="8921749" cy="602272"/>
          </a:xfrm>
          <a:custGeom>
            <a:avLst/>
            <a:gdLst>
              <a:gd name="connsiteX0" fmla="*/ 556564 w 8921749"/>
              <a:gd name="connsiteY0" fmla="*/ 0 h 556564"/>
              <a:gd name="connsiteX1" fmla="*/ 786493 w 8921749"/>
              <a:gd name="connsiteY1" fmla="*/ 0 h 556564"/>
              <a:gd name="connsiteX2" fmla="*/ 1129400 w 8921749"/>
              <a:gd name="connsiteY2" fmla="*/ 0 h 556564"/>
              <a:gd name="connsiteX3" fmla="*/ 1762528 w 8921749"/>
              <a:gd name="connsiteY3" fmla="*/ 0 h 556564"/>
              <a:gd name="connsiteX4" fmla="*/ 2335364 w 8921749"/>
              <a:gd name="connsiteY4" fmla="*/ 0 h 556564"/>
              <a:gd name="connsiteX5" fmla="*/ 2968492 w 8921749"/>
              <a:gd name="connsiteY5" fmla="*/ 0 h 556564"/>
              <a:gd name="connsiteX6" fmla="*/ 3541327 w 8921749"/>
              <a:gd name="connsiteY6" fmla="*/ 0 h 556564"/>
              <a:gd name="connsiteX7" fmla="*/ 4174455 w 8921749"/>
              <a:gd name="connsiteY7" fmla="*/ 0 h 556564"/>
              <a:gd name="connsiteX8" fmla="*/ 4747291 w 8921749"/>
              <a:gd name="connsiteY8" fmla="*/ 0 h 556564"/>
              <a:gd name="connsiteX9" fmla="*/ 5380419 w 8921749"/>
              <a:gd name="connsiteY9" fmla="*/ 0 h 556564"/>
              <a:gd name="connsiteX10" fmla="*/ 5953255 w 8921749"/>
              <a:gd name="connsiteY10" fmla="*/ 0 h 556564"/>
              <a:gd name="connsiteX11" fmla="*/ 6586383 w 8921749"/>
              <a:gd name="connsiteY11" fmla="*/ 0 h 556564"/>
              <a:gd name="connsiteX12" fmla="*/ 7159219 w 8921749"/>
              <a:gd name="connsiteY12" fmla="*/ 0 h 556564"/>
              <a:gd name="connsiteX13" fmla="*/ 7792349 w 8921749"/>
              <a:gd name="connsiteY13" fmla="*/ 0 h 556564"/>
              <a:gd name="connsiteX14" fmla="*/ 8217806 w 8921749"/>
              <a:gd name="connsiteY14" fmla="*/ 0 h 556564"/>
              <a:gd name="connsiteX15" fmla="*/ 8365185 w 8921749"/>
              <a:gd name="connsiteY15" fmla="*/ 0 h 556564"/>
              <a:gd name="connsiteX16" fmla="*/ 8921749 w 8921749"/>
              <a:gd name="connsiteY16" fmla="*/ 556564 h 556564"/>
              <a:gd name="connsiteX17" fmla="*/ 8217806 w 8921749"/>
              <a:gd name="connsiteY17" fmla="*/ 556564 h 556564"/>
              <a:gd name="connsiteX18" fmla="*/ 7715783 w 8921749"/>
              <a:gd name="connsiteY18" fmla="*/ 556564 h 556564"/>
              <a:gd name="connsiteX19" fmla="*/ 7235785 w 8921749"/>
              <a:gd name="connsiteY19" fmla="*/ 556564 h 556564"/>
              <a:gd name="connsiteX20" fmla="*/ 6509819 w 8921749"/>
              <a:gd name="connsiteY20" fmla="*/ 556564 h 556564"/>
              <a:gd name="connsiteX21" fmla="*/ 6029819 w 8921749"/>
              <a:gd name="connsiteY21" fmla="*/ 556564 h 556564"/>
              <a:gd name="connsiteX22" fmla="*/ 5303855 w 8921749"/>
              <a:gd name="connsiteY22" fmla="*/ 556564 h 556564"/>
              <a:gd name="connsiteX23" fmla="*/ 4823855 w 8921749"/>
              <a:gd name="connsiteY23" fmla="*/ 556564 h 556564"/>
              <a:gd name="connsiteX24" fmla="*/ 4097891 w 8921749"/>
              <a:gd name="connsiteY24" fmla="*/ 556564 h 556564"/>
              <a:gd name="connsiteX25" fmla="*/ 3617891 w 8921749"/>
              <a:gd name="connsiteY25" fmla="*/ 556564 h 556564"/>
              <a:gd name="connsiteX26" fmla="*/ 2891928 w 8921749"/>
              <a:gd name="connsiteY26" fmla="*/ 556564 h 556564"/>
              <a:gd name="connsiteX27" fmla="*/ 2411928 w 8921749"/>
              <a:gd name="connsiteY27" fmla="*/ 556564 h 556564"/>
              <a:gd name="connsiteX28" fmla="*/ 1685964 w 8921749"/>
              <a:gd name="connsiteY28" fmla="*/ 556564 h 556564"/>
              <a:gd name="connsiteX29" fmla="*/ 1205964 w 8921749"/>
              <a:gd name="connsiteY29" fmla="*/ 556564 h 556564"/>
              <a:gd name="connsiteX30" fmla="*/ 786493 w 8921749"/>
              <a:gd name="connsiteY30" fmla="*/ 556564 h 556564"/>
              <a:gd name="connsiteX31" fmla="*/ 0 w 8921749"/>
              <a:gd name="connsiteY31" fmla="*/ 556564 h 556564"/>
              <a:gd name="connsiteX32" fmla="*/ 556564 w 8921749"/>
              <a:gd name="connsiteY32" fmla="*/ 0 h 55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921749" h="556564">
                <a:moveTo>
                  <a:pt x="556564" y="0"/>
                </a:moveTo>
                <a:lnTo>
                  <a:pt x="786493" y="0"/>
                </a:lnTo>
                <a:lnTo>
                  <a:pt x="1129400" y="0"/>
                </a:lnTo>
                <a:lnTo>
                  <a:pt x="1762528" y="0"/>
                </a:lnTo>
                <a:lnTo>
                  <a:pt x="2335364" y="0"/>
                </a:lnTo>
                <a:lnTo>
                  <a:pt x="2968492" y="0"/>
                </a:lnTo>
                <a:lnTo>
                  <a:pt x="3541327" y="0"/>
                </a:lnTo>
                <a:lnTo>
                  <a:pt x="4174455" y="0"/>
                </a:lnTo>
                <a:lnTo>
                  <a:pt x="4747291" y="0"/>
                </a:lnTo>
                <a:lnTo>
                  <a:pt x="5380419" y="0"/>
                </a:lnTo>
                <a:lnTo>
                  <a:pt x="5953255" y="0"/>
                </a:lnTo>
                <a:lnTo>
                  <a:pt x="6586383" y="0"/>
                </a:lnTo>
                <a:lnTo>
                  <a:pt x="7159219" y="0"/>
                </a:lnTo>
                <a:lnTo>
                  <a:pt x="7792349" y="0"/>
                </a:lnTo>
                <a:lnTo>
                  <a:pt x="8217806" y="0"/>
                </a:lnTo>
                <a:lnTo>
                  <a:pt x="8365185" y="0"/>
                </a:lnTo>
                <a:cubicBezTo>
                  <a:pt x="8672567" y="0"/>
                  <a:pt x="8921749" y="249182"/>
                  <a:pt x="8921749" y="556564"/>
                </a:cubicBezTo>
                <a:lnTo>
                  <a:pt x="8217806" y="556564"/>
                </a:lnTo>
                <a:lnTo>
                  <a:pt x="7715783" y="556564"/>
                </a:lnTo>
                <a:lnTo>
                  <a:pt x="7235785" y="556564"/>
                </a:lnTo>
                <a:lnTo>
                  <a:pt x="6509819" y="556564"/>
                </a:lnTo>
                <a:lnTo>
                  <a:pt x="6029819" y="556564"/>
                </a:lnTo>
                <a:lnTo>
                  <a:pt x="5303855" y="556564"/>
                </a:lnTo>
                <a:lnTo>
                  <a:pt x="4823855" y="556564"/>
                </a:lnTo>
                <a:lnTo>
                  <a:pt x="4097891" y="556564"/>
                </a:lnTo>
                <a:lnTo>
                  <a:pt x="3617891" y="556564"/>
                </a:lnTo>
                <a:lnTo>
                  <a:pt x="2891928" y="556564"/>
                </a:lnTo>
                <a:lnTo>
                  <a:pt x="2411928" y="556564"/>
                </a:lnTo>
                <a:lnTo>
                  <a:pt x="1685964" y="556564"/>
                </a:lnTo>
                <a:lnTo>
                  <a:pt x="1205964" y="556564"/>
                </a:lnTo>
                <a:lnTo>
                  <a:pt x="786493" y="556564"/>
                </a:lnTo>
                <a:lnTo>
                  <a:pt x="0" y="556564"/>
                </a:lnTo>
                <a:cubicBezTo>
                  <a:pt x="0" y="249182"/>
                  <a:pt x="249182" y="0"/>
                  <a:pt x="556564" y="0"/>
                </a:cubicBezTo>
                <a:close/>
              </a:path>
            </a:pathLst>
          </a:custGeom>
          <a:gradFill>
            <a:gsLst>
              <a:gs pos="0">
                <a:schemeClr val="accent3">
                  <a:alpha val="50000"/>
                </a:schemeClr>
              </a:gs>
              <a:gs pos="100000">
                <a:schemeClr val="accent1">
                  <a:alpha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lnSpc>
                <a:spcPts val="1400"/>
              </a:lnSpc>
            </a:pPr>
            <a:endParaRPr lang="en-US" sz="900" dirty="0">
              <a:latin typeface="Montserrat" panose="00000500000000000000" pitchFamily="50" charset="0"/>
            </a:endParaRPr>
          </a:p>
        </p:txBody>
      </p:sp>
      <p:sp>
        <p:nvSpPr>
          <p:cNvPr id="46" name="Rectangle 45">
            <a:extLst>
              <a:ext uri="{FF2B5EF4-FFF2-40B4-BE49-F238E27FC236}">
                <a16:creationId xmlns:a16="http://schemas.microsoft.com/office/drawing/2014/main" id="{C650FD13-1460-48CE-8091-23C375BC193F}"/>
              </a:ext>
            </a:extLst>
          </p:cNvPr>
          <p:cNvSpPr/>
          <p:nvPr/>
        </p:nvSpPr>
        <p:spPr>
          <a:xfrm>
            <a:off x="1929208"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24hrs</a:t>
            </a:r>
          </a:p>
        </p:txBody>
      </p:sp>
      <p:sp>
        <p:nvSpPr>
          <p:cNvPr id="48" name="Rectangle 47">
            <a:extLst>
              <a:ext uri="{FF2B5EF4-FFF2-40B4-BE49-F238E27FC236}">
                <a16:creationId xmlns:a16="http://schemas.microsoft.com/office/drawing/2014/main" id="{0E40986A-2620-4E85-A431-4696C82BBC23}"/>
              </a:ext>
            </a:extLst>
          </p:cNvPr>
          <p:cNvSpPr/>
          <p:nvPr/>
        </p:nvSpPr>
        <p:spPr>
          <a:xfrm>
            <a:off x="3135172"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5 Days</a:t>
            </a:r>
          </a:p>
        </p:txBody>
      </p:sp>
      <p:sp>
        <p:nvSpPr>
          <p:cNvPr id="49" name="Rectangle 48">
            <a:extLst>
              <a:ext uri="{FF2B5EF4-FFF2-40B4-BE49-F238E27FC236}">
                <a16:creationId xmlns:a16="http://schemas.microsoft.com/office/drawing/2014/main" id="{60F21314-C14C-4993-B5D9-052BC064A0BB}"/>
              </a:ext>
            </a:extLst>
          </p:cNvPr>
          <p:cNvSpPr/>
          <p:nvPr/>
        </p:nvSpPr>
        <p:spPr>
          <a:xfrm>
            <a:off x="4341137"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15 Days</a:t>
            </a:r>
          </a:p>
        </p:txBody>
      </p:sp>
      <p:sp>
        <p:nvSpPr>
          <p:cNvPr id="50" name="Rectangle 49">
            <a:extLst>
              <a:ext uri="{FF2B5EF4-FFF2-40B4-BE49-F238E27FC236}">
                <a16:creationId xmlns:a16="http://schemas.microsoft.com/office/drawing/2014/main" id="{0F754D11-1DD9-4499-A668-726683D41701}"/>
              </a:ext>
            </a:extLst>
          </p:cNvPr>
          <p:cNvSpPr/>
          <p:nvPr/>
        </p:nvSpPr>
        <p:spPr>
          <a:xfrm>
            <a:off x="5547102"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5 Days</a:t>
            </a:r>
          </a:p>
        </p:txBody>
      </p:sp>
      <p:sp>
        <p:nvSpPr>
          <p:cNvPr id="51" name="Rectangle 50">
            <a:extLst>
              <a:ext uri="{FF2B5EF4-FFF2-40B4-BE49-F238E27FC236}">
                <a16:creationId xmlns:a16="http://schemas.microsoft.com/office/drawing/2014/main" id="{5281EB60-D276-43AE-91F0-0C7D0F423844}"/>
              </a:ext>
            </a:extLst>
          </p:cNvPr>
          <p:cNvSpPr/>
          <p:nvPr/>
        </p:nvSpPr>
        <p:spPr>
          <a:xfrm>
            <a:off x="6753067"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20 Days</a:t>
            </a:r>
          </a:p>
        </p:txBody>
      </p:sp>
      <p:sp>
        <p:nvSpPr>
          <p:cNvPr id="52" name="Rectangle 51">
            <a:extLst>
              <a:ext uri="{FF2B5EF4-FFF2-40B4-BE49-F238E27FC236}">
                <a16:creationId xmlns:a16="http://schemas.microsoft.com/office/drawing/2014/main" id="{640ACAF0-FE77-4E5D-B046-5748825611E3}"/>
              </a:ext>
            </a:extLst>
          </p:cNvPr>
          <p:cNvSpPr/>
          <p:nvPr/>
        </p:nvSpPr>
        <p:spPr>
          <a:xfrm>
            <a:off x="7959032"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15 Days</a:t>
            </a:r>
          </a:p>
        </p:txBody>
      </p:sp>
      <p:sp>
        <p:nvSpPr>
          <p:cNvPr id="53" name="Rectangle 52">
            <a:extLst>
              <a:ext uri="{FF2B5EF4-FFF2-40B4-BE49-F238E27FC236}">
                <a16:creationId xmlns:a16="http://schemas.microsoft.com/office/drawing/2014/main" id="{518CE15D-B1C9-4527-AF43-97299F344EE0}"/>
              </a:ext>
            </a:extLst>
          </p:cNvPr>
          <p:cNvSpPr/>
          <p:nvPr/>
        </p:nvSpPr>
        <p:spPr>
          <a:xfrm>
            <a:off x="9164995" y="4355488"/>
            <a:ext cx="72596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15 Days</a:t>
            </a:r>
          </a:p>
        </p:txBody>
      </p:sp>
      <p:sp>
        <p:nvSpPr>
          <p:cNvPr id="57" name="Rectangle 56">
            <a:extLst>
              <a:ext uri="{FF2B5EF4-FFF2-40B4-BE49-F238E27FC236}">
                <a16:creationId xmlns:a16="http://schemas.microsoft.com/office/drawing/2014/main" id="{4978DD33-368D-46E2-8402-7F01786A0BA2}"/>
              </a:ext>
            </a:extLst>
          </p:cNvPr>
          <p:cNvSpPr/>
          <p:nvPr/>
        </p:nvSpPr>
        <p:spPr>
          <a:xfrm>
            <a:off x="2294573" y="5560031"/>
            <a:ext cx="1127163"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Sales lead qualification</a:t>
            </a:r>
          </a:p>
        </p:txBody>
      </p:sp>
      <p:sp>
        <p:nvSpPr>
          <p:cNvPr id="58" name="Rectangle 57">
            <a:extLst>
              <a:ext uri="{FF2B5EF4-FFF2-40B4-BE49-F238E27FC236}">
                <a16:creationId xmlns:a16="http://schemas.microsoft.com/office/drawing/2014/main" id="{E4316C93-BA1A-4A0B-919C-B083E6F0E748}"/>
              </a:ext>
            </a:extLst>
          </p:cNvPr>
          <p:cNvSpPr/>
          <p:nvPr/>
        </p:nvSpPr>
        <p:spPr>
          <a:xfrm>
            <a:off x="8324397" y="5560031"/>
            <a:ext cx="1127163"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request to purchase</a:t>
            </a:r>
          </a:p>
        </p:txBody>
      </p:sp>
      <p:sp>
        <p:nvSpPr>
          <p:cNvPr id="59" name="Rectangle 58">
            <a:extLst>
              <a:ext uri="{FF2B5EF4-FFF2-40B4-BE49-F238E27FC236}">
                <a16:creationId xmlns:a16="http://schemas.microsoft.com/office/drawing/2014/main" id="{05B1054D-C705-4079-92AF-4E5D03A725FB}"/>
              </a:ext>
            </a:extLst>
          </p:cNvPr>
          <p:cNvSpPr/>
          <p:nvPr/>
        </p:nvSpPr>
        <p:spPr>
          <a:xfrm>
            <a:off x="7118433" y="5560031"/>
            <a:ext cx="1127163"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agrees pricing in principle</a:t>
            </a:r>
          </a:p>
        </p:txBody>
      </p:sp>
      <p:sp>
        <p:nvSpPr>
          <p:cNvPr id="60" name="Rectangle 59">
            <a:extLst>
              <a:ext uri="{FF2B5EF4-FFF2-40B4-BE49-F238E27FC236}">
                <a16:creationId xmlns:a16="http://schemas.microsoft.com/office/drawing/2014/main" id="{A3348A26-31F6-4D7E-B70A-50F8D72BF274}"/>
              </a:ext>
            </a:extLst>
          </p:cNvPr>
          <p:cNvSpPr/>
          <p:nvPr/>
        </p:nvSpPr>
        <p:spPr>
          <a:xfrm>
            <a:off x="5912468" y="5560031"/>
            <a:ext cx="1127163" cy="812834"/>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gives verbal intent to buy &amp; books demo</a:t>
            </a:r>
          </a:p>
        </p:txBody>
      </p:sp>
      <p:sp>
        <p:nvSpPr>
          <p:cNvPr id="61" name="Rectangle 60">
            <a:extLst>
              <a:ext uri="{FF2B5EF4-FFF2-40B4-BE49-F238E27FC236}">
                <a16:creationId xmlns:a16="http://schemas.microsoft.com/office/drawing/2014/main" id="{8A6F9991-1F4E-4F9D-A1FA-E8CDAF83BEC8}"/>
              </a:ext>
            </a:extLst>
          </p:cNvPr>
          <p:cNvSpPr/>
          <p:nvPr/>
        </p:nvSpPr>
        <p:spPr>
          <a:xfrm>
            <a:off x="4706503" y="5560031"/>
            <a:ext cx="1127163"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request discovery SoU</a:t>
            </a:r>
          </a:p>
        </p:txBody>
      </p:sp>
      <p:sp>
        <p:nvSpPr>
          <p:cNvPr id="62" name="Rectangle 61">
            <a:extLst>
              <a:ext uri="{FF2B5EF4-FFF2-40B4-BE49-F238E27FC236}">
                <a16:creationId xmlns:a16="http://schemas.microsoft.com/office/drawing/2014/main" id="{625F4A1B-E0A5-44A4-B847-EA5EBC7C3DCC}"/>
              </a:ext>
            </a:extLst>
          </p:cNvPr>
          <p:cNvSpPr/>
          <p:nvPr/>
        </p:nvSpPr>
        <p:spPr>
          <a:xfrm>
            <a:off x="3502935" y="5560031"/>
            <a:ext cx="1122370"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books first discovery session</a:t>
            </a:r>
          </a:p>
        </p:txBody>
      </p:sp>
      <p:sp>
        <p:nvSpPr>
          <p:cNvPr id="56" name="TextBox 55">
            <a:extLst>
              <a:ext uri="{FF2B5EF4-FFF2-40B4-BE49-F238E27FC236}">
                <a16:creationId xmlns:a16="http://schemas.microsoft.com/office/drawing/2014/main" id="{73B80A27-EE53-41B1-9D77-D7CFB290C8EE}"/>
              </a:ext>
            </a:extLst>
          </p:cNvPr>
          <p:cNvSpPr txBox="1"/>
          <p:nvPr/>
        </p:nvSpPr>
        <p:spPr>
          <a:xfrm>
            <a:off x="4424677" y="3880685"/>
            <a:ext cx="3094117" cy="338554"/>
          </a:xfrm>
          <a:prstGeom prst="rect">
            <a:avLst/>
          </a:prstGeom>
          <a:noFill/>
        </p:spPr>
        <p:txBody>
          <a:bodyPr wrap="none" rtlCol="0">
            <a:spAutoFit/>
          </a:bodyPr>
          <a:lstStyle/>
          <a:p>
            <a:pPr algn="ctr"/>
            <a:r>
              <a:rPr lang="en-US" sz="1600" b="1" dirty="0">
                <a:solidFill>
                  <a:schemeClr val="accent1">
                    <a:lumMod val="50000"/>
                  </a:schemeClr>
                </a:solidFill>
                <a:latin typeface="Montserrat" panose="00000500000000000000" pitchFamily="50" charset="0"/>
              </a:rPr>
              <a:t>Large Enterprise: 4 Months</a:t>
            </a:r>
          </a:p>
        </p:txBody>
      </p:sp>
      <p:sp>
        <p:nvSpPr>
          <p:cNvPr id="25607" name="Rectangle: Rounded Corners 25606">
            <a:extLst>
              <a:ext uri="{FF2B5EF4-FFF2-40B4-BE49-F238E27FC236}">
                <a16:creationId xmlns:a16="http://schemas.microsoft.com/office/drawing/2014/main" id="{FEE5BD34-4251-46AF-A83D-FAF9E7969FA3}"/>
              </a:ext>
            </a:extLst>
          </p:cNvPr>
          <p:cNvSpPr/>
          <p:nvPr/>
        </p:nvSpPr>
        <p:spPr>
          <a:xfrm>
            <a:off x="10933651" y="1120967"/>
            <a:ext cx="616435" cy="5271227"/>
          </a:xfrm>
          <a:prstGeom prst="roundRect">
            <a:avLst>
              <a:gd name="adj" fmla="val 50000"/>
            </a:avLst>
          </a:prstGeom>
          <a:solidFill>
            <a:srgbClr val="E1E5ED"/>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1600" b="1" dirty="0">
                <a:gradFill flip="none" rotWithShape="1">
                  <a:gsLst>
                    <a:gs pos="0">
                      <a:schemeClr val="accent1"/>
                    </a:gs>
                    <a:gs pos="46000">
                      <a:srgbClr val="31ACD3"/>
                    </a:gs>
                    <a:gs pos="100000">
                      <a:schemeClr val="accent4"/>
                    </a:gs>
                  </a:gsLst>
                  <a:lin ang="2700000" scaled="1"/>
                  <a:tileRect/>
                </a:gradFill>
                <a:latin typeface="Montserrat" panose="00000500000000000000" pitchFamily="50" charset="0"/>
              </a:rPr>
              <a:t>Closed / Won</a:t>
            </a:r>
          </a:p>
        </p:txBody>
      </p:sp>
      <p:sp>
        <p:nvSpPr>
          <p:cNvPr id="108" name="Freeform: Shape 107">
            <a:extLst>
              <a:ext uri="{FF2B5EF4-FFF2-40B4-BE49-F238E27FC236}">
                <a16:creationId xmlns:a16="http://schemas.microsoft.com/office/drawing/2014/main" id="{06218CDC-1971-4CE8-AAD6-2BACB3A0FFDD}"/>
              </a:ext>
            </a:extLst>
          </p:cNvPr>
          <p:cNvSpPr/>
          <p:nvPr/>
        </p:nvSpPr>
        <p:spPr>
          <a:xfrm>
            <a:off x="1477011" y="1687345"/>
            <a:ext cx="8828840" cy="602272"/>
          </a:xfrm>
          <a:custGeom>
            <a:avLst/>
            <a:gdLst>
              <a:gd name="connsiteX0" fmla="*/ 556564 w 7766328"/>
              <a:gd name="connsiteY0" fmla="*/ 0 h 602272"/>
              <a:gd name="connsiteX1" fmla="*/ 607107 w 7766328"/>
              <a:gd name="connsiteY1" fmla="*/ 0 h 602272"/>
              <a:gd name="connsiteX2" fmla="*/ 786493 w 7766328"/>
              <a:gd name="connsiteY2" fmla="*/ 0 h 602272"/>
              <a:gd name="connsiteX3" fmla="*/ 1129400 w 7766328"/>
              <a:gd name="connsiteY3" fmla="*/ 0 h 602272"/>
              <a:gd name="connsiteX4" fmla="*/ 1179943 w 7766328"/>
              <a:gd name="connsiteY4" fmla="*/ 0 h 602272"/>
              <a:gd name="connsiteX5" fmla="*/ 1762528 w 7766328"/>
              <a:gd name="connsiteY5" fmla="*/ 0 h 602272"/>
              <a:gd name="connsiteX6" fmla="*/ 1813071 w 7766328"/>
              <a:gd name="connsiteY6" fmla="*/ 0 h 602272"/>
              <a:gd name="connsiteX7" fmla="*/ 2335364 w 7766328"/>
              <a:gd name="connsiteY7" fmla="*/ 0 h 602272"/>
              <a:gd name="connsiteX8" fmla="*/ 2385906 w 7766328"/>
              <a:gd name="connsiteY8" fmla="*/ 0 h 602272"/>
              <a:gd name="connsiteX9" fmla="*/ 2968492 w 7766328"/>
              <a:gd name="connsiteY9" fmla="*/ 0 h 602272"/>
              <a:gd name="connsiteX10" fmla="*/ 3019034 w 7766328"/>
              <a:gd name="connsiteY10" fmla="*/ 0 h 602272"/>
              <a:gd name="connsiteX11" fmla="*/ 3541327 w 7766328"/>
              <a:gd name="connsiteY11" fmla="*/ 0 h 602272"/>
              <a:gd name="connsiteX12" fmla="*/ 3591870 w 7766328"/>
              <a:gd name="connsiteY12" fmla="*/ 0 h 602272"/>
              <a:gd name="connsiteX13" fmla="*/ 4174455 w 7766328"/>
              <a:gd name="connsiteY13" fmla="*/ 0 h 602272"/>
              <a:gd name="connsiteX14" fmla="*/ 4224998 w 7766328"/>
              <a:gd name="connsiteY14" fmla="*/ 0 h 602272"/>
              <a:gd name="connsiteX15" fmla="*/ 4747291 w 7766328"/>
              <a:gd name="connsiteY15" fmla="*/ 0 h 602272"/>
              <a:gd name="connsiteX16" fmla="*/ 4797834 w 7766328"/>
              <a:gd name="connsiteY16" fmla="*/ 0 h 602272"/>
              <a:gd name="connsiteX17" fmla="*/ 5380419 w 7766328"/>
              <a:gd name="connsiteY17" fmla="*/ 0 h 602272"/>
              <a:gd name="connsiteX18" fmla="*/ 5430962 w 7766328"/>
              <a:gd name="connsiteY18" fmla="*/ 0 h 602272"/>
              <a:gd name="connsiteX19" fmla="*/ 5953255 w 7766328"/>
              <a:gd name="connsiteY19" fmla="*/ 0 h 602272"/>
              <a:gd name="connsiteX20" fmla="*/ 6003798 w 7766328"/>
              <a:gd name="connsiteY20" fmla="*/ 0 h 602272"/>
              <a:gd name="connsiteX21" fmla="*/ 6586383 w 7766328"/>
              <a:gd name="connsiteY21" fmla="*/ 0 h 602272"/>
              <a:gd name="connsiteX22" fmla="*/ 6636928 w 7766328"/>
              <a:gd name="connsiteY22" fmla="*/ 0 h 602272"/>
              <a:gd name="connsiteX23" fmla="*/ 7062385 w 7766328"/>
              <a:gd name="connsiteY23" fmla="*/ 0 h 602272"/>
              <a:gd name="connsiteX24" fmla="*/ 7159219 w 7766328"/>
              <a:gd name="connsiteY24" fmla="*/ 0 h 602272"/>
              <a:gd name="connsiteX25" fmla="*/ 7209764 w 7766328"/>
              <a:gd name="connsiteY25" fmla="*/ 0 h 602272"/>
              <a:gd name="connsiteX26" fmla="*/ 7766328 w 7766328"/>
              <a:gd name="connsiteY26" fmla="*/ 602272 h 602272"/>
              <a:gd name="connsiteX27" fmla="*/ 7715783 w 7766328"/>
              <a:gd name="connsiteY27" fmla="*/ 602272 h 602272"/>
              <a:gd name="connsiteX28" fmla="*/ 7235785 w 7766328"/>
              <a:gd name="connsiteY28" fmla="*/ 602272 h 602272"/>
              <a:gd name="connsiteX29" fmla="*/ 7062385 w 7766328"/>
              <a:gd name="connsiteY29" fmla="*/ 602272 h 602272"/>
              <a:gd name="connsiteX30" fmla="*/ 6560362 w 7766328"/>
              <a:gd name="connsiteY30" fmla="*/ 602272 h 602272"/>
              <a:gd name="connsiteX31" fmla="*/ 6509819 w 7766328"/>
              <a:gd name="connsiteY31" fmla="*/ 602272 h 602272"/>
              <a:gd name="connsiteX32" fmla="*/ 6080364 w 7766328"/>
              <a:gd name="connsiteY32" fmla="*/ 602272 h 602272"/>
              <a:gd name="connsiteX33" fmla="*/ 6029819 w 7766328"/>
              <a:gd name="connsiteY33" fmla="*/ 602272 h 602272"/>
              <a:gd name="connsiteX34" fmla="*/ 5354398 w 7766328"/>
              <a:gd name="connsiteY34" fmla="*/ 602272 h 602272"/>
              <a:gd name="connsiteX35" fmla="*/ 5303855 w 7766328"/>
              <a:gd name="connsiteY35" fmla="*/ 602272 h 602272"/>
              <a:gd name="connsiteX36" fmla="*/ 4874398 w 7766328"/>
              <a:gd name="connsiteY36" fmla="*/ 602272 h 602272"/>
              <a:gd name="connsiteX37" fmla="*/ 4823855 w 7766328"/>
              <a:gd name="connsiteY37" fmla="*/ 602272 h 602272"/>
              <a:gd name="connsiteX38" fmla="*/ 4148434 w 7766328"/>
              <a:gd name="connsiteY38" fmla="*/ 602272 h 602272"/>
              <a:gd name="connsiteX39" fmla="*/ 4097891 w 7766328"/>
              <a:gd name="connsiteY39" fmla="*/ 602272 h 602272"/>
              <a:gd name="connsiteX40" fmla="*/ 3668434 w 7766328"/>
              <a:gd name="connsiteY40" fmla="*/ 602272 h 602272"/>
              <a:gd name="connsiteX41" fmla="*/ 3617891 w 7766328"/>
              <a:gd name="connsiteY41" fmla="*/ 602272 h 602272"/>
              <a:gd name="connsiteX42" fmla="*/ 2942470 w 7766328"/>
              <a:gd name="connsiteY42" fmla="*/ 602272 h 602272"/>
              <a:gd name="connsiteX43" fmla="*/ 2891928 w 7766328"/>
              <a:gd name="connsiteY43" fmla="*/ 602272 h 602272"/>
              <a:gd name="connsiteX44" fmla="*/ 2462470 w 7766328"/>
              <a:gd name="connsiteY44" fmla="*/ 602272 h 602272"/>
              <a:gd name="connsiteX45" fmla="*/ 2411928 w 7766328"/>
              <a:gd name="connsiteY45" fmla="*/ 602272 h 602272"/>
              <a:gd name="connsiteX46" fmla="*/ 1736507 w 7766328"/>
              <a:gd name="connsiteY46" fmla="*/ 602272 h 602272"/>
              <a:gd name="connsiteX47" fmla="*/ 1685964 w 7766328"/>
              <a:gd name="connsiteY47" fmla="*/ 602272 h 602272"/>
              <a:gd name="connsiteX48" fmla="*/ 1256507 w 7766328"/>
              <a:gd name="connsiteY48" fmla="*/ 602272 h 602272"/>
              <a:gd name="connsiteX49" fmla="*/ 1205964 w 7766328"/>
              <a:gd name="connsiteY49" fmla="*/ 602272 h 602272"/>
              <a:gd name="connsiteX50" fmla="*/ 786493 w 7766328"/>
              <a:gd name="connsiteY50" fmla="*/ 602272 h 602272"/>
              <a:gd name="connsiteX51" fmla="*/ 530543 w 7766328"/>
              <a:gd name="connsiteY51" fmla="*/ 602272 h 602272"/>
              <a:gd name="connsiteX52" fmla="*/ 50543 w 7766328"/>
              <a:gd name="connsiteY52" fmla="*/ 602272 h 602272"/>
              <a:gd name="connsiteX53" fmla="*/ 0 w 7766328"/>
              <a:gd name="connsiteY53" fmla="*/ 602272 h 602272"/>
              <a:gd name="connsiteX54" fmla="*/ 556564 w 7766328"/>
              <a:gd name="connsiteY54" fmla="*/ 0 h 60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766328" h="602272">
                <a:moveTo>
                  <a:pt x="556564" y="0"/>
                </a:moveTo>
                <a:lnTo>
                  <a:pt x="607107" y="0"/>
                </a:lnTo>
                <a:lnTo>
                  <a:pt x="786493" y="0"/>
                </a:lnTo>
                <a:lnTo>
                  <a:pt x="1129400" y="0"/>
                </a:lnTo>
                <a:lnTo>
                  <a:pt x="1179943" y="0"/>
                </a:lnTo>
                <a:lnTo>
                  <a:pt x="1762528" y="0"/>
                </a:lnTo>
                <a:lnTo>
                  <a:pt x="1813071" y="0"/>
                </a:lnTo>
                <a:lnTo>
                  <a:pt x="2335364" y="0"/>
                </a:lnTo>
                <a:lnTo>
                  <a:pt x="2385906" y="0"/>
                </a:lnTo>
                <a:lnTo>
                  <a:pt x="2968492" y="0"/>
                </a:lnTo>
                <a:lnTo>
                  <a:pt x="3019034" y="0"/>
                </a:lnTo>
                <a:lnTo>
                  <a:pt x="3541327" y="0"/>
                </a:lnTo>
                <a:lnTo>
                  <a:pt x="3591870" y="0"/>
                </a:lnTo>
                <a:lnTo>
                  <a:pt x="4174455" y="0"/>
                </a:lnTo>
                <a:lnTo>
                  <a:pt x="4224998" y="0"/>
                </a:lnTo>
                <a:lnTo>
                  <a:pt x="4747291" y="0"/>
                </a:lnTo>
                <a:lnTo>
                  <a:pt x="4797834" y="0"/>
                </a:lnTo>
                <a:lnTo>
                  <a:pt x="5380419" y="0"/>
                </a:lnTo>
                <a:lnTo>
                  <a:pt x="5430962" y="0"/>
                </a:lnTo>
                <a:lnTo>
                  <a:pt x="5953255" y="0"/>
                </a:lnTo>
                <a:lnTo>
                  <a:pt x="6003798" y="0"/>
                </a:lnTo>
                <a:lnTo>
                  <a:pt x="6586383" y="0"/>
                </a:lnTo>
                <a:lnTo>
                  <a:pt x="6636928" y="0"/>
                </a:lnTo>
                <a:lnTo>
                  <a:pt x="7062385" y="0"/>
                </a:lnTo>
                <a:lnTo>
                  <a:pt x="7159219" y="0"/>
                </a:lnTo>
                <a:lnTo>
                  <a:pt x="7209764" y="0"/>
                </a:lnTo>
                <a:cubicBezTo>
                  <a:pt x="7517146" y="0"/>
                  <a:pt x="7766328" y="269646"/>
                  <a:pt x="7766328" y="602272"/>
                </a:cubicBezTo>
                <a:lnTo>
                  <a:pt x="7715783" y="602272"/>
                </a:lnTo>
                <a:lnTo>
                  <a:pt x="7235785" y="602272"/>
                </a:lnTo>
                <a:lnTo>
                  <a:pt x="7062385" y="602272"/>
                </a:lnTo>
                <a:lnTo>
                  <a:pt x="6560362" y="602272"/>
                </a:lnTo>
                <a:lnTo>
                  <a:pt x="6509819" y="602272"/>
                </a:lnTo>
                <a:lnTo>
                  <a:pt x="6080364" y="602272"/>
                </a:lnTo>
                <a:lnTo>
                  <a:pt x="6029819" y="602272"/>
                </a:lnTo>
                <a:lnTo>
                  <a:pt x="5354398" y="602272"/>
                </a:lnTo>
                <a:lnTo>
                  <a:pt x="5303855" y="602272"/>
                </a:lnTo>
                <a:lnTo>
                  <a:pt x="4874398" y="602272"/>
                </a:lnTo>
                <a:lnTo>
                  <a:pt x="4823855" y="602272"/>
                </a:lnTo>
                <a:lnTo>
                  <a:pt x="4148434" y="602272"/>
                </a:lnTo>
                <a:lnTo>
                  <a:pt x="4097891" y="602272"/>
                </a:lnTo>
                <a:lnTo>
                  <a:pt x="3668434" y="602272"/>
                </a:lnTo>
                <a:lnTo>
                  <a:pt x="3617891" y="602272"/>
                </a:lnTo>
                <a:lnTo>
                  <a:pt x="2942470" y="602272"/>
                </a:lnTo>
                <a:lnTo>
                  <a:pt x="2891928" y="602272"/>
                </a:lnTo>
                <a:lnTo>
                  <a:pt x="2462470" y="602272"/>
                </a:lnTo>
                <a:lnTo>
                  <a:pt x="2411928" y="602272"/>
                </a:lnTo>
                <a:lnTo>
                  <a:pt x="1736507" y="602272"/>
                </a:lnTo>
                <a:lnTo>
                  <a:pt x="1685964" y="602272"/>
                </a:lnTo>
                <a:lnTo>
                  <a:pt x="1256507" y="602272"/>
                </a:lnTo>
                <a:lnTo>
                  <a:pt x="1205964" y="602272"/>
                </a:lnTo>
                <a:lnTo>
                  <a:pt x="786493" y="602272"/>
                </a:lnTo>
                <a:lnTo>
                  <a:pt x="530543" y="602272"/>
                </a:lnTo>
                <a:lnTo>
                  <a:pt x="50543" y="602272"/>
                </a:lnTo>
                <a:lnTo>
                  <a:pt x="0" y="602272"/>
                </a:lnTo>
                <a:cubicBezTo>
                  <a:pt x="0" y="269646"/>
                  <a:pt x="249182" y="0"/>
                  <a:pt x="556564" y="0"/>
                </a:cubicBezTo>
                <a:close/>
              </a:path>
            </a:pathLst>
          </a:custGeom>
          <a:gradFill>
            <a:gsLst>
              <a:gs pos="0">
                <a:schemeClr val="accent3">
                  <a:alpha val="50000"/>
                </a:schemeClr>
              </a:gs>
              <a:gs pos="100000">
                <a:schemeClr val="accent1">
                  <a:alpha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noAutofit/>
          </a:bodyPr>
          <a:lstStyle/>
          <a:p>
            <a:pPr algn="ctr">
              <a:lnSpc>
                <a:spcPts val="1400"/>
              </a:lnSpc>
            </a:pPr>
            <a:endParaRPr lang="en-US" sz="900" dirty="0">
              <a:latin typeface="Montserrat" panose="00000500000000000000" pitchFamily="50" charset="0"/>
            </a:endParaRPr>
          </a:p>
        </p:txBody>
      </p:sp>
      <p:sp>
        <p:nvSpPr>
          <p:cNvPr id="84" name="Rectangle 83">
            <a:extLst>
              <a:ext uri="{FF2B5EF4-FFF2-40B4-BE49-F238E27FC236}">
                <a16:creationId xmlns:a16="http://schemas.microsoft.com/office/drawing/2014/main" id="{A9874852-B463-4123-B8B0-D950828EE417}"/>
              </a:ext>
            </a:extLst>
          </p:cNvPr>
          <p:cNvSpPr/>
          <p:nvPr/>
        </p:nvSpPr>
        <p:spPr>
          <a:xfrm>
            <a:off x="2022675" y="1687346"/>
            <a:ext cx="82528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24hrs</a:t>
            </a:r>
          </a:p>
        </p:txBody>
      </p:sp>
      <p:sp>
        <p:nvSpPr>
          <p:cNvPr id="86" name="Rectangle 85">
            <a:extLst>
              <a:ext uri="{FF2B5EF4-FFF2-40B4-BE49-F238E27FC236}">
                <a16:creationId xmlns:a16="http://schemas.microsoft.com/office/drawing/2014/main" id="{51E54F28-ED85-4E18-98F8-5B1F7F393846}"/>
              </a:ext>
            </a:extLst>
          </p:cNvPr>
          <p:cNvSpPr/>
          <p:nvPr/>
        </p:nvSpPr>
        <p:spPr>
          <a:xfrm>
            <a:off x="4764580" y="1687346"/>
            <a:ext cx="82528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10 Days</a:t>
            </a:r>
          </a:p>
        </p:txBody>
      </p:sp>
      <p:sp>
        <p:nvSpPr>
          <p:cNvPr id="88" name="Rectangle 87">
            <a:extLst>
              <a:ext uri="{FF2B5EF4-FFF2-40B4-BE49-F238E27FC236}">
                <a16:creationId xmlns:a16="http://schemas.microsoft.com/office/drawing/2014/main" id="{8B4E4866-C2DD-4924-8AA9-5D6580A7E115}"/>
              </a:ext>
            </a:extLst>
          </p:cNvPr>
          <p:cNvSpPr/>
          <p:nvPr/>
        </p:nvSpPr>
        <p:spPr>
          <a:xfrm>
            <a:off x="7506487" y="1687346"/>
            <a:ext cx="82528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20 Days</a:t>
            </a:r>
          </a:p>
        </p:txBody>
      </p:sp>
      <p:sp>
        <p:nvSpPr>
          <p:cNvPr id="89" name="Rectangle 88">
            <a:extLst>
              <a:ext uri="{FF2B5EF4-FFF2-40B4-BE49-F238E27FC236}">
                <a16:creationId xmlns:a16="http://schemas.microsoft.com/office/drawing/2014/main" id="{A06D44B7-D527-4155-B5CB-E4D2EFF65216}"/>
              </a:ext>
            </a:extLst>
          </p:cNvPr>
          <p:cNvSpPr/>
          <p:nvPr/>
        </p:nvSpPr>
        <p:spPr>
          <a:xfrm>
            <a:off x="8877440" y="1687346"/>
            <a:ext cx="825288" cy="2879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b="1" dirty="0">
                <a:solidFill>
                  <a:schemeClr val="tx1"/>
                </a:solidFill>
                <a:latin typeface="Montserrat" panose="00000500000000000000" pitchFamily="50" charset="0"/>
              </a:rPr>
              <a:t>20 Days</a:t>
            </a:r>
          </a:p>
        </p:txBody>
      </p:sp>
      <p:sp>
        <p:nvSpPr>
          <p:cNvPr id="91" name="Rectangle 90">
            <a:extLst>
              <a:ext uri="{FF2B5EF4-FFF2-40B4-BE49-F238E27FC236}">
                <a16:creationId xmlns:a16="http://schemas.microsoft.com/office/drawing/2014/main" id="{20A580AE-703D-4CE7-81C6-FB891AD0F63A}"/>
              </a:ext>
            </a:extLst>
          </p:cNvPr>
          <p:cNvSpPr/>
          <p:nvPr/>
        </p:nvSpPr>
        <p:spPr>
          <a:xfrm>
            <a:off x="2438026" y="2891889"/>
            <a:ext cx="1281370"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Sales lead qualification</a:t>
            </a:r>
          </a:p>
        </p:txBody>
      </p:sp>
      <p:sp>
        <p:nvSpPr>
          <p:cNvPr id="93" name="Rectangle 92">
            <a:extLst>
              <a:ext uri="{FF2B5EF4-FFF2-40B4-BE49-F238E27FC236}">
                <a16:creationId xmlns:a16="http://schemas.microsoft.com/office/drawing/2014/main" id="{7A0894A1-FB40-4BBF-A00D-22D3D1B2E3B1}"/>
              </a:ext>
            </a:extLst>
          </p:cNvPr>
          <p:cNvSpPr/>
          <p:nvPr/>
        </p:nvSpPr>
        <p:spPr>
          <a:xfrm>
            <a:off x="7921839" y="2891889"/>
            <a:ext cx="1281370"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requests to purchase</a:t>
            </a:r>
          </a:p>
        </p:txBody>
      </p:sp>
      <p:sp>
        <p:nvSpPr>
          <p:cNvPr id="94" name="Rectangle 93">
            <a:extLst>
              <a:ext uri="{FF2B5EF4-FFF2-40B4-BE49-F238E27FC236}">
                <a16:creationId xmlns:a16="http://schemas.microsoft.com/office/drawing/2014/main" id="{757EE7BE-A010-48A9-B3D0-3C5C6195EE23}"/>
              </a:ext>
            </a:extLst>
          </p:cNvPr>
          <p:cNvSpPr/>
          <p:nvPr/>
        </p:nvSpPr>
        <p:spPr>
          <a:xfrm>
            <a:off x="6550885" y="2891889"/>
            <a:ext cx="1281370" cy="4778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Prospect books review meeting</a:t>
            </a:r>
          </a:p>
        </p:txBody>
      </p:sp>
      <p:sp>
        <p:nvSpPr>
          <p:cNvPr id="95" name="Rectangle 94">
            <a:extLst>
              <a:ext uri="{FF2B5EF4-FFF2-40B4-BE49-F238E27FC236}">
                <a16:creationId xmlns:a16="http://schemas.microsoft.com/office/drawing/2014/main" id="{1F9D098C-C490-4790-A86A-8E6B45649B58}"/>
              </a:ext>
            </a:extLst>
          </p:cNvPr>
          <p:cNvSpPr/>
          <p:nvPr/>
        </p:nvSpPr>
        <p:spPr>
          <a:xfrm>
            <a:off x="4535797" y="2891889"/>
            <a:ext cx="1281370" cy="44274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lnSpc>
                <a:spcPts val="1400"/>
              </a:lnSpc>
            </a:pPr>
            <a:r>
              <a:rPr lang="en-US" sz="900" dirty="0">
                <a:solidFill>
                  <a:schemeClr val="tx1"/>
                </a:solidFill>
                <a:latin typeface="Montserrat" panose="00000500000000000000" pitchFamily="50" charset="0"/>
              </a:rPr>
              <a:t>Sales attempt to engage</a:t>
            </a:r>
          </a:p>
        </p:txBody>
      </p:sp>
      <p:sp>
        <p:nvSpPr>
          <p:cNvPr id="97" name="TextBox 96">
            <a:extLst>
              <a:ext uri="{FF2B5EF4-FFF2-40B4-BE49-F238E27FC236}">
                <a16:creationId xmlns:a16="http://schemas.microsoft.com/office/drawing/2014/main" id="{A116EA8E-403B-466E-8FE3-595ABE5D0655}"/>
              </a:ext>
            </a:extLst>
          </p:cNvPr>
          <p:cNvSpPr txBox="1"/>
          <p:nvPr/>
        </p:nvSpPr>
        <p:spPr>
          <a:xfrm>
            <a:off x="4411117" y="1234123"/>
            <a:ext cx="2997937" cy="338554"/>
          </a:xfrm>
          <a:prstGeom prst="rect">
            <a:avLst/>
          </a:prstGeom>
          <a:noFill/>
        </p:spPr>
        <p:txBody>
          <a:bodyPr wrap="none" rtlCol="0">
            <a:spAutoFit/>
          </a:bodyPr>
          <a:lstStyle/>
          <a:p>
            <a:pPr algn="ctr"/>
            <a:r>
              <a:rPr lang="en-US" sz="1600" b="1" dirty="0">
                <a:solidFill>
                  <a:schemeClr val="accent2">
                    <a:lumMod val="50000"/>
                  </a:schemeClr>
                </a:solidFill>
                <a:latin typeface="Montserrat" panose="00000500000000000000" pitchFamily="50" charset="0"/>
              </a:rPr>
              <a:t>Mid Enterprise: 1.5 Months</a:t>
            </a:r>
          </a:p>
        </p:txBody>
      </p:sp>
      <p:sp>
        <p:nvSpPr>
          <p:cNvPr id="25610" name="Slide Number Placeholder 25609">
            <a:extLst>
              <a:ext uri="{FF2B5EF4-FFF2-40B4-BE49-F238E27FC236}">
                <a16:creationId xmlns:a16="http://schemas.microsoft.com/office/drawing/2014/main" id="{256774A2-E9C4-4B37-81BC-B1D8B4759451}"/>
              </a:ext>
            </a:extLst>
          </p:cNvPr>
          <p:cNvSpPr>
            <a:spLocks noGrp="1"/>
          </p:cNvSpPr>
          <p:nvPr>
            <p:ph type="sldNum" sz="quarter" idx="12"/>
          </p:nvPr>
        </p:nvSpPr>
        <p:spPr>
          <a:xfrm>
            <a:off x="190163" y="6282321"/>
            <a:ext cx="267376" cy="267376"/>
          </a:xfrm>
        </p:spPr>
        <p:txBody>
          <a:bodyPr/>
          <a:lstStyle/>
          <a:p>
            <a:fld id="{0994EF40-5A8D-EB43-8CF9-33945DB63878}" type="slidenum">
              <a:rPr lang="en-US" smtClean="0"/>
              <a:pPr/>
              <a:t>4</a:t>
            </a:fld>
            <a:endParaRPr lang="en-US" dirty="0"/>
          </a:p>
        </p:txBody>
      </p:sp>
      <p:sp>
        <p:nvSpPr>
          <p:cNvPr id="3" name="TextBox 2">
            <a:extLst>
              <a:ext uri="{FF2B5EF4-FFF2-40B4-BE49-F238E27FC236}">
                <a16:creationId xmlns:a16="http://schemas.microsoft.com/office/drawing/2014/main" id="{3961BFD5-F043-511B-B970-D34DB71B7C2E}"/>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
        <p:nvSpPr>
          <p:cNvPr id="2" name="Rectangle: Rounded Corners 1">
            <a:extLst>
              <a:ext uri="{FF2B5EF4-FFF2-40B4-BE49-F238E27FC236}">
                <a16:creationId xmlns:a16="http://schemas.microsoft.com/office/drawing/2014/main" id="{3B6A3A58-14C2-43D9-B8AE-0BFAD53760F2}"/>
              </a:ext>
            </a:extLst>
          </p:cNvPr>
          <p:cNvSpPr/>
          <p:nvPr/>
        </p:nvSpPr>
        <p:spPr>
          <a:xfrm>
            <a:off x="1728611"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Sales Unqualified </a:t>
            </a:r>
          </a:p>
        </p:txBody>
      </p:sp>
      <p:sp>
        <p:nvSpPr>
          <p:cNvPr id="8" name="Rectangle: Rounded Corners 7">
            <a:extLst>
              <a:ext uri="{FF2B5EF4-FFF2-40B4-BE49-F238E27FC236}">
                <a16:creationId xmlns:a16="http://schemas.microsoft.com/office/drawing/2014/main" id="{72C198DE-329B-4F96-8458-B37868364364}"/>
              </a:ext>
            </a:extLst>
          </p:cNvPr>
          <p:cNvSpPr/>
          <p:nvPr/>
        </p:nvSpPr>
        <p:spPr>
          <a:xfrm>
            <a:off x="2934576"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Engagement</a:t>
            </a:r>
          </a:p>
        </p:txBody>
      </p:sp>
      <p:sp>
        <p:nvSpPr>
          <p:cNvPr id="9" name="Rectangle: Rounded Corners 8">
            <a:extLst>
              <a:ext uri="{FF2B5EF4-FFF2-40B4-BE49-F238E27FC236}">
                <a16:creationId xmlns:a16="http://schemas.microsoft.com/office/drawing/2014/main" id="{4642C5F5-7161-4F76-B802-3AE247182C85}"/>
              </a:ext>
            </a:extLst>
          </p:cNvPr>
          <p:cNvSpPr/>
          <p:nvPr/>
        </p:nvSpPr>
        <p:spPr>
          <a:xfrm>
            <a:off x="4140541"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Discovery</a:t>
            </a:r>
          </a:p>
        </p:txBody>
      </p:sp>
      <p:sp>
        <p:nvSpPr>
          <p:cNvPr id="10" name="Rectangle: Rounded Corners 9">
            <a:extLst>
              <a:ext uri="{FF2B5EF4-FFF2-40B4-BE49-F238E27FC236}">
                <a16:creationId xmlns:a16="http://schemas.microsoft.com/office/drawing/2014/main" id="{4D66F562-0DAB-424F-8C7F-34A2C54DE822}"/>
              </a:ext>
            </a:extLst>
          </p:cNvPr>
          <p:cNvSpPr/>
          <p:nvPr/>
        </p:nvSpPr>
        <p:spPr>
          <a:xfrm>
            <a:off x="5346506"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Summary of Understanding</a:t>
            </a:r>
          </a:p>
        </p:txBody>
      </p:sp>
      <p:sp>
        <p:nvSpPr>
          <p:cNvPr id="11" name="Rectangle: Rounded Corners 10">
            <a:extLst>
              <a:ext uri="{FF2B5EF4-FFF2-40B4-BE49-F238E27FC236}">
                <a16:creationId xmlns:a16="http://schemas.microsoft.com/office/drawing/2014/main" id="{8C6919EC-7887-4E92-86D9-3E8A9B133685}"/>
              </a:ext>
            </a:extLst>
          </p:cNvPr>
          <p:cNvSpPr/>
          <p:nvPr/>
        </p:nvSpPr>
        <p:spPr>
          <a:xfrm>
            <a:off x="6552471"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Pricing</a:t>
            </a:r>
          </a:p>
        </p:txBody>
      </p:sp>
      <p:sp>
        <p:nvSpPr>
          <p:cNvPr id="12" name="Rectangle: Rounded Corners 11">
            <a:extLst>
              <a:ext uri="{FF2B5EF4-FFF2-40B4-BE49-F238E27FC236}">
                <a16:creationId xmlns:a16="http://schemas.microsoft.com/office/drawing/2014/main" id="{ECBEF795-F70C-43E2-9A63-2E424E955F93}"/>
              </a:ext>
            </a:extLst>
          </p:cNvPr>
          <p:cNvSpPr/>
          <p:nvPr/>
        </p:nvSpPr>
        <p:spPr>
          <a:xfrm>
            <a:off x="7758436"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Demo</a:t>
            </a:r>
          </a:p>
        </p:txBody>
      </p:sp>
      <p:sp>
        <p:nvSpPr>
          <p:cNvPr id="13" name="Rectangle: Rounded Corners 12">
            <a:extLst>
              <a:ext uri="{FF2B5EF4-FFF2-40B4-BE49-F238E27FC236}">
                <a16:creationId xmlns:a16="http://schemas.microsoft.com/office/drawing/2014/main" id="{182412D8-CDCF-4433-BE6F-A7CEACB32B4B}"/>
              </a:ext>
            </a:extLst>
          </p:cNvPr>
          <p:cNvSpPr/>
          <p:nvPr/>
        </p:nvSpPr>
        <p:spPr>
          <a:xfrm>
            <a:off x="8964398" y="4643434"/>
            <a:ext cx="1127163"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WSA Review and InfoSec</a:t>
            </a:r>
          </a:p>
        </p:txBody>
      </p:sp>
      <p:sp>
        <p:nvSpPr>
          <p:cNvPr id="71" name="Rectangle: Rounded Corners 70">
            <a:extLst>
              <a:ext uri="{FF2B5EF4-FFF2-40B4-BE49-F238E27FC236}">
                <a16:creationId xmlns:a16="http://schemas.microsoft.com/office/drawing/2014/main" id="{6EA41809-D6D7-443A-9497-C41695EEB5B2}"/>
              </a:ext>
            </a:extLst>
          </p:cNvPr>
          <p:cNvSpPr/>
          <p:nvPr/>
        </p:nvSpPr>
        <p:spPr>
          <a:xfrm>
            <a:off x="1794634" y="1975292"/>
            <a:ext cx="1281370"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Sales Unqualified </a:t>
            </a:r>
          </a:p>
        </p:txBody>
      </p:sp>
      <p:sp>
        <p:nvSpPr>
          <p:cNvPr id="72" name="Rectangle: Rounded Corners 71">
            <a:extLst>
              <a:ext uri="{FF2B5EF4-FFF2-40B4-BE49-F238E27FC236}">
                <a16:creationId xmlns:a16="http://schemas.microsoft.com/office/drawing/2014/main" id="{6A35020B-2E3E-48C4-88BD-C27A09972D16}"/>
              </a:ext>
            </a:extLst>
          </p:cNvPr>
          <p:cNvSpPr/>
          <p:nvPr/>
        </p:nvSpPr>
        <p:spPr>
          <a:xfrm>
            <a:off x="3165588" y="1975292"/>
            <a:ext cx="4021788"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14-Day Trial</a:t>
            </a:r>
          </a:p>
          <a:p>
            <a:pPr algn="ctr">
              <a:lnSpc>
                <a:spcPts val="1400"/>
              </a:lnSpc>
            </a:pPr>
            <a:r>
              <a:rPr lang="en-US" sz="900" dirty="0">
                <a:solidFill>
                  <a:schemeClr val="tx1"/>
                </a:solidFill>
                <a:latin typeface="Montserrat" panose="00000500000000000000" pitchFamily="50" charset="0"/>
              </a:rPr>
              <a:t>Engagement and Discovery</a:t>
            </a:r>
          </a:p>
        </p:txBody>
      </p:sp>
      <p:sp>
        <p:nvSpPr>
          <p:cNvPr id="75" name="Rectangle: Rounded Corners 74">
            <a:extLst>
              <a:ext uri="{FF2B5EF4-FFF2-40B4-BE49-F238E27FC236}">
                <a16:creationId xmlns:a16="http://schemas.microsoft.com/office/drawing/2014/main" id="{F7E09CE4-3BAD-4927-AFDC-61B1EAF00EE6}"/>
              </a:ext>
            </a:extLst>
          </p:cNvPr>
          <p:cNvSpPr/>
          <p:nvPr/>
        </p:nvSpPr>
        <p:spPr>
          <a:xfrm>
            <a:off x="7278447" y="1975292"/>
            <a:ext cx="1281370"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Pricing</a:t>
            </a:r>
          </a:p>
        </p:txBody>
      </p:sp>
      <p:sp>
        <p:nvSpPr>
          <p:cNvPr id="76" name="Rectangle: Rounded Corners 75">
            <a:extLst>
              <a:ext uri="{FF2B5EF4-FFF2-40B4-BE49-F238E27FC236}">
                <a16:creationId xmlns:a16="http://schemas.microsoft.com/office/drawing/2014/main" id="{EE68BBEF-3EC7-4A5C-90A9-9E390680BFA1}"/>
              </a:ext>
            </a:extLst>
          </p:cNvPr>
          <p:cNvSpPr/>
          <p:nvPr/>
        </p:nvSpPr>
        <p:spPr>
          <a:xfrm>
            <a:off x="8649401" y="1975292"/>
            <a:ext cx="1281370" cy="628650"/>
          </a:xfrm>
          <a:prstGeom prst="roundRect">
            <a:avLst>
              <a:gd name="adj" fmla="val 50000"/>
            </a:avLst>
          </a:prstGeom>
          <a:solidFill>
            <a:schemeClr val="bg1"/>
          </a:solidFill>
          <a:ln>
            <a:noFill/>
          </a:ln>
          <a:effectLst>
            <a:outerShdw blurRad="228600" dist="63500" dir="2700000" algn="tl"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lnSpc>
                <a:spcPts val="1400"/>
              </a:lnSpc>
            </a:pPr>
            <a:r>
              <a:rPr lang="en-US" sz="900" dirty="0">
                <a:solidFill>
                  <a:schemeClr val="tx1"/>
                </a:solidFill>
                <a:latin typeface="Montserrat" panose="00000500000000000000" pitchFamily="50" charset="0"/>
              </a:rPr>
              <a:t>Demo</a:t>
            </a:r>
          </a:p>
        </p:txBody>
      </p:sp>
      <p:grpSp>
        <p:nvGrpSpPr>
          <p:cNvPr id="37" name="Group 36">
            <a:extLst>
              <a:ext uri="{FF2B5EF4-FFF2-40B4-BE49-F238E27FC236}">
                <a16:creationId xmlns:a16="http://schemas.microsoft.com/office/drawing/2014/main" id="{F45BCCA5-2F3C-4FA7-9629-2E9E341C3BC4}"/>
              </a:ext>
            </a:extLst>
          </p:cNvPr>
          <p:cNvGrpSpPr/>
          <p:nvPr/>
        </p:nvGrpSpPr>
        <p:grpSpPr>
          <a:xfrm>
            <a:off x="2857075" y="4957758"/>
            <a:ext cx="6029825" cy="582943"/>
            <a:chOff x="2633414" y="4693920"/>
            <a:chExt cx="6029825" cy="906780"/>
          </a:xfrm>
        </p:grpSpPr>
        <p:cxnSp>
          <p:nvCxnSpPr>
            <p:cNvPr id="36" name="Straight Connector 35">
              <a:extLst>
                <a:ext uri="{FF2B5EF4-FFF2-40B4-BE49-F238E27FC236}">
                  <a16:creationId xmlns:a16="http://schemas.microsoft.com/office/drawing/2014/main" id="{9C57550F-3BC3-431A-A4DB-34C7F5A83116}"/>
                </a:ext>
              </a:extLst>
            </p:cNvPr>
            <p:cNvCxnSpPr/>
            <p:nvPr/>
          </p:nvCxnSpPr>
          <p:spPr>
            <a:xfrm>
              <a:off x="2633414"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F78AB0E-8DA6-4546-8277-2FD02EBB2F9B}"/>
                </a:ext>
              </a:extLst>
            </p:cNvPr>
            <p:cNvCxnSpPr/>
            <p:nvPr/>
          </p:nvCxnSpPr>
          <p:spPr>
            <a:xfrm>
              <a:off x="3839379"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B68311F-1B5A-4EC1-867C-50A333D2345D}"/>
                </a:ext>
              </a:extLst>
            </p:cNvPr>
            <p:cNvCxnSpPr/>
            <p:nvPr/>
          </p:nvCxnSpPr>
          <p:spPr>
            <a:xfrm>
              <a:off x="5045344"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160F292D-FB03-4605-B368-C72915C6D31B}"/>
                </a:ext>
              </a:extLst>
            </p:cNvPr>
            <p:cNvCxnSpPr/>
            <p:nvPr/>
          </p:nvCxnSpPr>
          <p:spPr>
            <a:xfrm>
              <a:off x="6251309"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7BC6611-67E3-4829-A13C-8E4091B3A2CB}"/>
                </a:ext>
              </a:extLst>
            </p:cNvPr>
            <p:cNvCxnSpPr/>
            <p:nvPr/>
          </p:nvCxnSpPr>
          <p:spPr>
            <a:xfrm>
              <a:off x="7457274"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B1865B47-E1D7-40DF-A83C-6C578455D00F}"/>
                </a:ext>
              </a:extLst>
            </p:cNvPr>
            <p:cNvCxnSpPr/>
            <p:nvPr/>
          </p:nvCxnSpPr>
          <p:spPr>
            <a:xfrm>
              <a:off x="8663239" y="4693920"/>
              <a:ext cx="0" cy="906780"/>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grpSp>
      <p:sp>
        <p:nvSpPr>
          <p:cNvPr id="27" name="Isosceles Triangle 26">
            <a:extLst>
              <a:ext uri="{FF2B5EF4-FFF2-40B4-BE49-F238E27FC236}">
                <a16:creationId xmlns:a16="http://schemas.microsoft.com/office/drawing/2014/main" id="{C43880B4-E65F-4CDE-9FD7-7CC254B89A3C}"/>
              </a:ext>
            </a:extLst>
          </p:cNvPr>
          <p:cNvSpPr>
            <a:spLocks noChangeAspect="1"/>
          </p:cNvSpPr>
          <p:nvPr/>
        </p:nvSpPr>
        <p:spPr>
          <a:xfrm rot="5400000">
            <a:off x="2832417"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3F312DF9-437D-42B1-9D4D-05D476ACDFF0}"/>
              </a:ext>
            </a:extLst>
          </p:cNvPr>
          <p:cNvSpPr>
            <a:spLocks noChangeAspect="1"/>
          </p:cNvSpPr>
          <p:nvPr/>
        </p:nvSpPr>
        <p:spPr>
          <a:xfrm rot="5400000">
            <a:off x="4038382"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61637496-0C9D-4435-938F-8F8510E2D945}"/>
              </a:ext>
            </a:extLst>
          </p:cNvPr>
          <p:cNvSpPr>
            <a:spLocks noChangeAspect="1"/>
          </p:cNvSpPr>
          <p:nvPr/>
        </p:nvSpPr>
        <p:spPr>
          <a:xfrm rot="5400000">
            <a:off x="5244347"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8440603E-2EBA-4DE6-A2DD-31A219D3B413}"/>
              </a:ext>
            </a:extLst>
          </p:cNvPr>
          <p:cNvSpPr>
            <a:spLocks noChangeAspect="1"/>
          </p:cNvSpPr>
          <p:nvPr/>
        </p:nvSpPr>
        <p:spPr>
          <a:xfrm rot="5400000">
            <a:off x="6450312"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085E3072-E54B-416E-B033-3AA978643E05}"/>
              </a:ext>
            </a:extLst>
          </p:cNvPr>
          <p:cNvSpPr>
            <a:spLocks noChangeAspect="1"/>
          </p:cNvSpPr>
          <p:nvPr/>
        </p:nvSpPr>
        <p:spPr>
          <a:xfrm rot="5400000">
            <a:off x="7656277"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Isosceles Triangle 34">
            <a:extLst>
              <a:ext uri="{FF2B5EF4-FFF2-40B4-BE49-F238E27FC236}">
                <a16:creationId xmlns:a16="http://schemas.microsoft.com/office/drawing/2014/main" id="{29DE4AD8-AF30-4E77-ADF5-D267605A9DB8}"/>
              </a:ext>
            </a:extLst>
          </p:cNvPr>
          <p:cNvSpPr>
            <a:spLocks noChangeAspect="1"/>
          </p:cNvSpPr>
          <p:nvPr/>
        </p:nvSpPr>
        <p:spPr>
          <a:xfrm rot="5400000">
            <a:off x="8862242" y="4919619"/>
            <a:ext cx="109728" cy="9459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97">
            <a:extLst>
              <a:ext uri="{FF2B5EF4-FFF2-40B4-BE49-F238E27FC236}">
                <a16:creationId xmlns:a16="http://schemas.microsoft.com/office/drawing/2014/main" id="{64A69E25-E80C-48E7-A969-B3835CC8CB23}"/>
              </a:ext>
            </a:extLst>
          </p:cNvPr>
          <p:cNvCxnSpPr/>
          <p:nvPr/>
        </p:nvCxnSpPr>
        <p:spPr>
          <a:xfrm>
            <a:off x="3077484" y="2289616"/>
            <a:ext cx="0" cy="582943"/>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305EEC59-6677-41BF-A085-9868BC48C8C6}"/>
              </a:ext>
            </a:extLst>
          </p:cNvPr>
          <p:cNvCxnSpPr/>
          <p:nvPr/>
        </p:nvCxnSpPr>
        <p:spPr>
          <a:xfrm>
            <a:off x="7190343" y="2289616"/>
            <a:ext cx="0" cy="582943"/>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E09DCF26-D36C-4871-8759-5473BBC24BC8}"/>
              </a:ext>
            </a:extLst>
          </p:cNvPr>
          <p:cNvCxnSpPr/>
          <p:nvPr/>
        </p:nvCxnSpPr>
        <p:spPr>
          <a:xfrm>
            <a:off x="8561297" y="2289616"/>
            <a:ext cx="0" cy="582943"/>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sp>
        <p:nvSpPr>
          <p:cNvPr id="78" name="Isosceles Triangle 77">
            <a:extLst>
              <a:ext uri="{FF2B5EF4-FFF2-40B4-BE49-F238E27FC236}">
                <a16:creationId xmlns:a16="http://schemas.microsoft.com/office/drawing/2014/main" id="{76F725BB-EA24-4075-A723-C7B478C71D30}"/>
              </a:ext>
            </a:extLst>
          </p:cNvPr>
          <p:cNvSpPr>
            <a:spLocks noChangeAspect="1"/>
          </p:cNvSpPr>
          <p:nvPr/>
        </p:nvSpPr>
        <p:spPr>
          <a:xfrm rot="5400000">
            <a:off x="3056958" y="2245006"/>
            <a:ext cx="109728" cy="10753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Isosceles Triangle 80">
            <a:extLst>
              <a:ext uri="{FF2B5EF4-FFF2-40B4-BE49-F238E27FC236}">
                <a16:creationId xmlns:a16="http://schemas.microsoft.com/office/drawing/2014/main" id="{08F2CA22-7717-4781-AAC0-29EB1AAE05E9}"/>
              </a:ext>
            </a:extLst>
          </p:cNvPr>
          <p:cNvSpPr>
            <a:spLocks noChangeAspect="1"/>
          </p:cNvSpPr>
          <p:nvPr/>
        </p:nvSpPr>
        <p:spPr>
          <a:xfrm rot="5400000">
            <a:off x="7169818" y="2245006"/>
            <a:ext cx="109728" cy="10753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Isosceles Triangle 81">
            <a:extLst>
              <a:ext uri="{FF2B5EF4-FFF2-40B4-BE49-F238E27FC236}">
                <a16:creationId xmlns:a16="http://schemas.microsoft.com/office/drawing/2014/main" id="{9648785F-3677-4381-9BBC-0D246FA0EA11}"/>
              </a:ext>
            </a:extLst>
          </p:cNvPr>
          <p:cNvSpPr>
            <a:spLocks noChangeAspect="1"/>
          </p:cNvSpPr>
          <p:nvPr/>
        </p:nvSpPr>
        <p:spPr>
          <a:xfrm rot="5400000">
            <a:off x="8540771" y="2245006"/>
            <a:ext cx="109728" cy="10753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0" name="Straight Connector 99">
            <a:extLst>
              <a:ext uri="{FF2B5EF4-FFF2-40B4-BE49-F238E27FC236}">
                <a16:creationId xmlns:a16="http://schemas.microsoft.com/office/drawing/2014/main" id="{46DA73CF-5383-4234-9001-A275D944107C}"/>
              </a:ext>
            </a:extLst>
          </p:cNvPr>
          <p:cNvCxnSpPr>
            <a:cxnSpLocks/>
          </p:cNvCxnSpPr>
          <p:nvPr/>
        </p:nvCxnSpPr>
        <p:spPr>
          <a:xfrm>
            <a:off x="5176482" y="2520181"/>
            <a:ext cx="0" cy="352378"/>
          </a:xfrm>
          <a:prstGeom prst="line">
            <a:avLst/>
          </a:prstGeom>
          <a:ln w="12700">
            <a:solidFill>
              <a:schemeClr val="bg1"/>
            </a:solidFill>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7142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p:tgtEl>
                                          <p:spTgt spid="6"/>
                                        </p:tgtEl>
                                        <p:attrNameLst>
                                          <p:attrName>ppt_y</p:attrName>
                                        </p:attrNameLst>
                                      </p:cBhvr>
                                      <p:tavLst>
                                        <p:tav tm="0">
                                          <p:val>
                                            <p:strVal val="#ppt_y+#ppt_h*1.125000"/>
                                          </p:val>
                                        </p:tav>
                                        <p:tav tm="100000">
                                          <p:val>
                                            <p:strVal val="#ppt_y"/>
                                          </p:val>
                                        </p:tav>
                                      </p:tavLst>
                                    </p:anim>
                                    <p:animEffect transition="in" filter="wipe(up)">
                                      <p:cBhvr>
                                        <p:cTn id="8" dur="1000"/>
                                        <p:tgtEl>
                                          <p:spTgt spid="6"/>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67"/>
                                        </p:tgtEl>
                                        <p:attrNameLst>
                                          <p:attrName>style.visibility</p:attrName>
                                        </p:attrNameLst>
                                      </p:cBhvr>
                                      <p:to>
                                        <p:strVal val="visible"/>
                                      </p:to>
                                    </p:set>
                                    <p:anim calcmode="lin" valueType="num">
                                      <p:cBhvr additive="base">
                                        <p:cTn id="11" dur="1000"/>
                                        <p:tgtEl>
                                          <p:spTgt spid="67"/>
                                        </p:tgtEl>
                                        <p:attrNameLst>
                                          <p:attrName>ppt_y</p:attrName>
                                        </p:attrNameLst>
                                      </p:cBhvr>
                                      <p:tavLst>
                                        <p:tav tm="0">
                                          <p:val>
                                            <p:strVal val="#ppt_y+#ppt_h*1.125000"/>
                                          </p:val>
                                        </p:tav>
                                        <p:tav tm="100000">
                                          <p:val>
                                            <p:strVal val="#ppt_y"/>
                                          </p:val>
                                        </p:tav>
                                      </p:tavLst>
                                    </p:anim>
                                    <p:animEffect transition="in" filter="wipe(up)">
                                      <p:cBhvr>
                                        <p:cTn id="12" dur="1000"/>
                                        <p:tgtEl>
                                          <p:spTgt spid="67"/>
                                        </p:tgtEl>
                                      </p:cBhvr>
                                    </p:animEffect>
                                  </p:childTnLst>
                                </p:cTn>
                              </p:par>
                              <p:par>
                                <p:cTn id="13" presetID="12" presetClass="entr" presetSubtype="1" fill="hold" grpId="0" nodeType="withEffect">
                                  <p:stCondLst>
                                    <p:cond delay="0"/>
                                  </p:stCondLst>
                                  <p:childTnLst>
                                    <p:set>
                                      <p:cBhvr>
                                        <p:cTn id="14" dur="1" fill="hold">
                                          <p:stCondLst>
                                            <p:cond delay="0"/>
                                          </p:stCondLst>
                                        </p:cTn>
                                        <p:tgtEl>
                                          <p:spTgt spid="54"/>
                                        </p:tgtEl>
                                        <p:attrNameLst>
                                          <p:attrName>style.visibility</p:attrName>
                                        </p:attrNameLst>
                                      </p:cBhvr>
                                      <p:to>
                                        <p:strVal val="visible"/>
                                      </p:to>
                                    </p:set>
                                    <p:anim calcmode="lin" valueType="num">
                                      <p:cBhvr additive="base">
                                        <p:cTn id="15" dur="1000"/>
                                        <p:tgtEl>
                                          <p:spTgt spid="54"/>
                                        </p:tgtEl>
                                        <p:attrNameLst>
                                          <p:attrName>ppt_y</p:attrName>
                                        </p:attrNameLst>
                                      </p:cBhvr>
                                      <p:tavLst>
                                        <p:tav tm="0">
                                          <p:val>
                                            <p:strVal val="#ppt_y-#ppt_h*1.125000"/>
                                          </p:val>
                                        </p:tav>
                                        <p:tav tm="100000">
                                          <p:val>
                                            <p:strVal val="#ppt_y"/>
                                          </p:val>
                                        </p:tav>
                                      </p:tavLst>
                                    </p:anim>
                                    <p:animEffect transition="in" filter="wipe(down)">
                                      <p:cBhvr>
                                        <p:cTn id="16" dur="1000"/>
                                        <p:tgtEl>
                                          <p:spTgt spid="54"/>
                                        </p:tgtEl>
                                      </p:cBhvr>
                                    </p:animEffect>
                                  </p:childTnLst>
                                </p:cTn>
                              </p:par>
                              <p:par>
                                <p:cTn id="17" presetID="12" presetClass="entr" presetSubtype="1" fill="hold" grpId="0" nodeType="withEffect">
                                  <p:stCondLst>
                                    <p:cond delay="750"/>
                                  </p:stCondLst>
                                  <p:childTnLst>
                                    <p:set>
                                      <p:cBhvr>
                                        <p:cTn id="18" dur="1" fill="hold">
                                          <p:stCondLst>
                                            <p:cond delay="0"/>
                                          </p:stCondLst>
                                        </p:cTn>
                                        <p:tgtEl>
                                          <p:spTgt spid="97"/>
                                        </p:tgtEl>
                                        <p:attrNameLst>
                                          <p:attrName>style.visibility</p:attrName>
                                        </p:attrNameLst>
                                      </p:cBhvr>
                                      <p:to>
                                        <p:strVal val="visible"/>
                                      </p:to>
                                    </p:set>
                                    <p:anim calcmode="lin" valueType="num">
                                      <p:cBhvr additive="base">
                                        <p:cTn id="19" dur="1000"/>
                                        <p:tgtEl>
                                          <p:spTgt spid="97"/>
                                        </p:tgtEl>
                                        <p:attrNameLst>
                                          <p:attrName>ppt_y</p:attrName>
                                        </p:attrNameLst>
                                      </p:cBhvr>
                                      <p:tavLst>
                                        <p:tav tm="0">
                                          <p:val>
                                            <p:strVal val="#ppt_y-#ppt_h*1.125000"/>
                                          </p:val>
                                        </p:tav>
                                        <p:tav tm="100000">
                                          <p:val>
                                            <p:strVal val="#ppt_y"/>
                                          </p:val>
                                        </p:tav>
                                      </p:tavLst>
                                    </p:anim>
                                    <p:animEffect transition="in" filter="wipe(down)">
                                      <p:cBhvr>
                                        <p:cTn id="20" dur="1000"/>
                                        <p:tgtEl>
                                          <p:spTgt spid="97"/>
                                        </p:tgtEl>
                                      </p:cBhvr>
                                    </p:animEffect>
                                  </p:childTnLst>
                                </p:cTn>
                              </p:par>
                              <p:par>
                                <p:cTn id="21" presetID="12" presetClass="entr" presetSubtype="1" fill="hold" grpId="0" nodeType="withEffect">
                                  <p:stCondLst>
                                    <p:cond delay="750"/>
                                  </p:stCondLst>
                                  <p:childTnLst>
                                    <p:set>
                                      <p:cBhvr>
                                        <p:cTn id="22" dur="1" fill="hold">
                                          <p:stCondLst>
                                            <p:cond delay="0"/>
                                          </p:stCondLst>
                                        </p:cTn>
                                        <p:tgtEl>
                                          <p:spTgt spid="56"/>
                                        </p:tgtEl>
                                        <p:attrNameLst>
                                          <p:attrName>style.visibility</p:attrName>
                                        </p:attrNameLst>
                                      </p:cBhvr>
                                      <p:to>
                                        <p:strVal val="visible"/>
                                      </p:to>
                                    </p:set>
                                    <p:anim calcmode="lin" valueType="num">
                                      <p:cBhvr additive="base">
                                        <p:cTn id="23" dur="1000"/>
                                        <p:tgtEl>
                                          <p:spTgt spid="56"/>
                                        </p:tgtEl>
                                        <p:attrNameLst>
                                          <p:attrName>ppt_y</p:attrName>
                                        </p:attrNameLst>
                                      </p:cBhvr>
                                      <p:tavLst>
                                        <p:tav tm="0">
                                          <p:val>
                                            <p:strVal val="#ppt_y-#ppt_h*1.125000"/>
                                          </p:val>
                                        </p:tav>
                                        <p:tav tm="100000">
                                          <p:val>
                                            <p:strVal val="#ppt_y"/>
                                          </p:val>
                                        </p:tav>
                                      </p:tavLst>
                                    </p:anim>
                                    <p:animEffect transition="in" filter="wipe(down)">
                                      <p:cBhvr>
                                        <p:cTn id="24" dur="1000"/>
                                        <p:tgtEl>
                                          <p:spTgt spid="56"/>
                                        </p:tgtEl>
                                      </p:cBhvr>
                                    </p:animEffect>
                                  </p:childTnLst>
                                </p:cTn>
                              </p:par>
                              <p:par>
                                <p:cTn id="25" presetID="55" presetClass="entr" presetSubtype="0" fill="hold" grpId="0" nodeType="withEffect">
                                  <p:stCondLst>
                                    <p:cond delay="1500"/>
                                  </p:stCondLst>
                                  <p:childTnLst>
                                    <p:set>
                                      <p:cBhvr>
                                        <p:cTn id="26" dur="1" fill="hold">
                                          <p:stCondLst>
                                            <p:cond delay="0"/>
                                          </p:stCondLst>
                                        </p:cTn>
                                        <p:tgtEl>
                                          <p:spTgt spid="71"/>
                                        </p:tgtEl>
                                        <p:attrNameLst>
                                          <p:attrName>style.visibility</p:attrName>
                                        </p:attrNameLst>
                                      </p:cBhvr>
                                      <p:to>
                                        <p:strVal val="visible"/>
                                      </p:to>
                                    </p:set>
                                    <p:anim calcmode="lin" valueType="num">
                                      <p:cBhvr>
                                        <p:cTn id="27" dur="1000" fill="hold"/>
                                        <p:tgtEl>
                                          <p:spTgt spid="71"/>
                                        </p:tgtEl>
                                        <p:attrNameLst>
                                          <p:attrName>ppt_w</p:attrName>
                                        </p:attrNameLst>
                                      </p:cBhvr>
                                      <p:tavLst>
                                        <p:tav tm="0">
                                          <p:val>
                                            <p:strVal val="#ppt_w*0.70"/>
                                          </p:val>
                                        </p:tav>
                                        <p:tav tm="100000">
                                          <p:val>
                                            <p:strVal val="#ppt_w"/>
                                          </p:val>
                                        </p:tav>
                                      </p:tavLst>
                                    </p:anim>
                                    <p:anim calcmode="lin" valueType="num">
                                      <p:cBhvr>
                                        <p:cTn id="28" dur="1000" fill="hold"/>
                                        <p:tgtEl>
                                          <p:spTgt spid="71"/>
                                        </p:tgtEl>
                                        <p:attrNameLst>
                                          <p:attrName>ppt_h</p:attrName>
                                        </p:attrNameLst>
                                      </p:cBhvr>
                                      <p:tavLst>
                                        <p:tav tm="0">
                                          <p:val>
                                            <p:strVal val="#ppt_h"/>
                                          </p:val>
                                        </p:tav>
                                        <p:tav tm="100000">
                                          <p:val>
                                            <p:strVal val="#ppt_h"/>
                                          </p:val>
                                        </p:tav>
                                      </p:tavLst>
                                    </p:anim>
                                    <p:animEffect transition="in" filter="fade">
                                      <p:cBhvr>
                                        <p:cTn id="29" dur="1000"/>
                                        <p:tgtEl>
                                          <p:spTgt spid="71"/>
                                        </p:tgtEl>
                                      </p:cBhvr>
                                    </p:animEffect>
                                  </p:childTnLst>
                                </p:cTn>
                              </p:par>
                              <p:par>
                                <p:cTn id="30" presetID="55" presetClass="entr" presetSubtype="0" fill="hold" grpId="0" nodeType="withEffect">
                                  <p:stCondLst>
                                    <p:cond delay="1500"/>
                                  </p:stCondLst>
                                  <p:childTnLst>
                                    <p:set>
                                      <p:cBhvr>
                                        <p:cTn id="31" dur="1" fill="hold">
                                          <p:stCondLst>
                                            <p:cond delay="0"/>
                                          </p:stCondLst>
                                        </p:cTn>
                                        <p:tgtEl>
                                          <p:spTgt spid="72"/>
                                        </p:tgtEl>
                                        <p:attrNameLst>
                                          <p:attrName>style.visibility</p:attrName>
                                        </p:attrNameLst>
                                      </p:cBhvr>
                                      <p:to>
                                        <p:strVal val="visible"/>
                                      </p:to>
                                    </p:set>
                                    <p:anim calcmode="lin" valueType="num">
                                      <p:cBhvr>
                                        <p:cTn id="32" dur="1000" fill="hold"/>
                                        <p:tgtEl>
                                          <p:spTgt spid="72"/>
                                        </p:tgtEl>
                                        <p:attrNameLst>
                                          <p:attrName>ppt_w</p:attrName>
                                        </p:attrNameLst>
                                      </p:cBhvr>
                                      <p:tavLst>
                                        <p:tav tm="0">
                                          <p:val>
                                            <p:strVal val="#ppt_w*0.70"/>
                                          </p:val>
                                        </p:tav>
                                        <p:tav tm="100000">
                                          <p:val>
                                            <p:strVal val="#ppt_w"/>
                                          </p:val>
                                        </p:tav>
                                      </p:tavLst>
                                    </p:anim>
                                    <p:anim calcmode="lin" valueType="num">
                                      <p:cBhvr>
                                        <p:cTn id="33" dur="1000" fill="hold"/>
                                        <p:tgtEl>
                                          <p:spTgt spid="72"/>
                                        </p:tgtEl>
                                        <p:attrNameLst>
                                          <p:attrName>ppt_h</p:attrName>
                                        </p:attrNameLst>
                                      </p:cBhvr>
                                      <p:tavLst>
                                        <p:tav tm="0">
                                          <p:val>
                                            <p:strVal val="#ppt_h"/>
                                          </p:val>
                                        </p:tav>
                                        <p:tav tm="100000">
                                          <p:val>
                                            <p:strVal val="#ppt_h"/>
                                          </p:val>
                                        </p:tav>
                                      </p:tavLst>
                                    </p:anim>
                                    <p:animEffect transition="in" filter="fade">
                                      <p:cBhvr>
                                        <p:cTn id="34" dur="1000"/>
                                        <p:tgtEl>
                                          <p:spTgt spid="72"/>
                                        </p:tgtEl>
                                      </p:cBhvr>
                                    </p:animEffect>
                                  </p:childTnLst>
                                </p:cTn>
                              </p:par>
                              <p:par>
                                <p:cTn id="35" presetID="55" presetClass="entr" presetSubtype="0" fill="hold" grpId="0" nodeType="withEffect">
                                  <p:stCondLst>
                                    <p:cond delay="1500"/>
                                  </p:stCondLst>
                                  <p:childTnLst>
                                    <p:set>
                                      <p:cBhvr>
                                        <p:cTn id="36" dur="1" fill="hold">
                                          <p:stCondLst>
                                            <p:cond delay="0"/>
                                          </p:stCondLst>
                                        </p:cTn>
                                        <p:tgtEl>
                                          <p:spTgt spid="75"/>
                                        </p:tgtEl>
                                        <p:attrNameLst>
                                          <p:attrName>style.visibility</p:attrName>
                                        </p:attrNameLst>
                                      </p:cBhvr>
                                      <p:to>
                                        <p:strVal val="visible"/>
                                      </p:to>
                                    </p:set>
                                    <p:anim calcmode="lin" valueType="num">
                                      <p:cBhvr>
                                        <p:cTn id="37" dur="1000" fill="hold"/>
                                        <p:tgtEl>
                                          <p:spTgt spid="75"/>
                                        </p:tgtEl>
                                        <p:attrNameLst>
                                          <p:attrName>ppt_w</p:attrName>
                                        </p:attrNameLst>
                                      </p:cBhvr>
                                      <p:tavLst>
                                        <p:tav tm="0">
                                          <p:val>
                                            <p:strVal val="#ppt_w*0.70"/>
                                          </p:val>
                                        </p:tav>
                                        <p:tav tm="100000">
                                          <p:val>
                                            <p:strVal val="#ppt_w"/>
                                          </p:val>
                                        </p:tav>
                                      </p:tavLst>
                                    </p:anim>
                                    <p:anim calcmode="lin" valueType="num">
                                      <p:cBhvr>
                                        <p:cTn id="38" dur="1000" fill="hold"/>
                                        <p:tgtEl>
                                          <p:spTgt spid="75"/>
                                        </p:tgtEl>
                                        <p:attrNameLst>
                                          <p:attrName>ppt_h</p:attrName>
                                        </p:attrNameLst>
                                      </p:cBhvr>
                                      <p:tavLst>
                                        <p:tav tm="0">
                                          <p:val>
                                            <p:strVal val="#ppt_h"/>
                                          </p:val>
                                        </p:tav>
                                        <p:tav tm="100000">
                                          <p:val>
                                            <p:strVal val="#ppt_h"/>
                                          </p:val>
                                        </p:tav>
                                      </p:tavLst>
                                    </p:anim>
                                    <p:animEffect transition="in" filter="fade">
                                      <p:cBhvr>
                                        <p:cTn id="39" dur="1000"/>
                                        <p:tgtEl>
                                          <p:spTgt spid="75"/>
                                        </p:tgtEl>
                                      </p:cBhvr>
                                    </p:animEffect>
                                  </p:childTnLst>
                                </p:cTn>
                              </p:par>
                              <p:par>
                                <p:cTn id="40" presetID="55" presetClass="entr" presetSubtype="0" fill="hold" grpId="0" nodeType="withEffect">
                                  <p:stCondLst>
                                    <p:cond delay="1500"/>
                                  </p:stCondLst>
                                  <p:childTnLst>
                                    <p:set>
                                      <p:cBhvr>
                                        <p:cTn id="41" dur="1" fill="hold">
                                          <p:stCondLst>
                                            <p:cond delay="0"/>
                                          </p:stCondLst>
                                        </p:cTn>
                                        <p:tgtEl>
                                          <p:spTgt spid="76"/>
                                        </p:tgtEl>
                                        <p:attrNameLst>
                                          <p:attrName>style.visibility</p:attrName>
                                        </p:attrNameLst>
                                      </p:cBhvr>
                                      <p:to>
                                        <p:strVal val="visible"/>
                                      </p:to>
                                    </p:set>
                                    <p:anim calcmode="lin" valueType="num">
                                      <p:cBhvr>
                                        <p:cTn id="42" dur="1000" fill="hold"/>
                                        <p:tgtEl>
                                          <p:spTgt spid="76"/>
                                        </p:tgtEl>
                                        <p:attrNameLst>
                                          <p:attrName>ppt_w</p:attrName>
                                        </p:attrNameLst>
                                      </p:cBhvr>
                                      <p:tavLst>
                                        <p:tav tm="0">
                                          <p:val>
                                            <p:strVal val="#ppt_w*0.70"/>
                                          </p:val>
                                        </p:tav>
                                        <p:tav tm="100000">
                                          <p:val>
                                            <p:strVal val="#ppt_w"/>
                                          </p:val>
                                        </p:tav>
                                      </p:tavLst>
                                    </p:anim>
                                    <p:anim calcmode="lin" valueType="num">
                                      <p:cBhvr>
                                        <p:cTn id="43" dur="1000" fill="hold"/>
                                        <p:tgtEl>
                                          <p:spTgt spid="76"/>
                                        </p:tgtEl>
                                        <p:attrNameLst>
                                          <p:attrName>ppt_h</p:attrName>
                                        </p:attrNameLst>
                                      </p:cBhvr>
                                      <p:tavLst>
                                        <p:tav tm="0">
                                          <p:val>
                                            <p:strVal val="#ppt_h"/>
                                          </p:val>
                                        </p:tav>
                                        <p:tav tm="100000">
                                          <p:val>
                                            <p:strVal val="#ppt_h"/>
                                          </p:val>
                                        </p:tav>
                                      </p:tavLst>
                                    </p:anim>
                                    <p:animEffect transition="in" filter="fade">
                                      <p:cBhvr>
                                        <p:cTn id="44" dur="1000"/>
                                        <p:tgtEl>
                                          <p:spTgt spid="76"/>
                                        </p:tgtEl>
                                      </p:cBhvr>
                                    </p:animEffect>
                                  </p:childTnLst>
                                </p:cTn>
                              </p:par>
                              <p:par>
                                <p:cTn id="45" presetID="55" presetClass="entr" presetSubtype="0" fill="hold" grpId="0" nodeType="withEffect">
                                  <p:stCondLst>
                                    <p:cond delay="1500"/>
                                  </p:stCondLst>
                                  <p:childTnLst>
                                    <p:set>
                                      <p:cBhvr>
                                        <p:cTn id="46" dur="1" fill="hold">
                                          <p:stCondLst>
                                            <p:cond delay="0"/>
                                          </p:stCondLst>
                                        </p:cTn>
                                        <p:tgtEl>
                                          <p:spTgt spid="2"/>
                                        </p:tgtEl>
                                        <p:attrNameLst>
                                          <p:attrName>style.visibility</p:attrName>
                                        </p:attrNameLst>
                                      </p:cBhvr>
                                      <p:to>
                                        <p:strVal val="visible"/>
                                      </p:to>
                                    </p:set>
                                    <p:anim calcmode="lin" valueType="num">
                                      <p:cBhvr>
                                        <p:cTn id="47" dur="1000" fill="hold"/>
                                        <p:tgtEl>
                                          <p:spTgt spid="2"/>
                                        </p:tgtEl>
                                        <p:attrNameLst>
                                          <p:attrName>ppt_w</p:attrName>
                                        </p:attrNameLst>
                                      </p:cBhvr>
                                      <p:tavLst>
                                        <p:tav tm="0">
                                          <p:val>
                                            <p:strVal val="#ppt_w*0.70"/>
                                          </p:val>
                                        </p:tav>
                                        <p:tav tm="100000">
                                          <p:val>
                                            <p:strVal val="#ppt_w"/>
                                          </p:val>
                                        </p:tav>
                                      </p:tavLst>
                                    </p:anim>
                                    <p:anim calcmode="lin" valueType="num">
                                      <p:cBhvr>
                                        <p:cTn id="48" dur="1000" fill="hold"/>
                                        <p:tgtEl>
                                          <p:spTgt spid="2"/>
                                        </p:tgtEl>
                                        <p:attrNameLst>
                                          <p:attrName>ppt_h</p:attrName>
                                        </p:attrNameLst>
                                      </p:cBhvr>
                                      <p:tavLst>
                                        <p:tav tm="0">
                                          <p:val>
                                            <p:strVal val="#ppt_h"/>
                                          </p:val>
                                        </p:tav>
                                        <p:tav tm="100000">
                                          <p:val>
                                            <p:strVal val="#ppt_h"/>
                                          </p:val>
                                        </p:tav>
                                      </p:tavLst>
                                    </p:anim>
                                    <p:animEffect transition="in" filter="fade">
                                      <p:cBhvr>
                                        <p:cTn id="49" dur="1000"/>
                                        <p:tgtEl>
                                          <p:spTgt spid="2"/>
                                        </p:tgtEl>
                                      </p:cBhvr>
                                    </p:animEffect>
                                  </p:childTnLst>
                                </p:cTn>
                              </p:par>
                              <p:par>
                                <p:cTn id="50" presetID="55" presetClass="entr" presetSubtype="0" fill="hold" grpId="0" nodeType="withEffect">
                                  <p:stCondLst>
                                    <p:cond delay="1500"/>
                                  </p:stCondLst>
                                  <p:childTnLst>
                                    <p:set>
                                      <p:cBhvr>
                                        <p:cTn id="51" dur="1" fill="hold">
                                          <p:stCondLst>
                                            <p:cond delay="0"/>
                                          </p:stCondLst>
                                        </p:cTn>
                                        <p:tgtEl>
                                          <p:spTgt spid="8"/>
                                        </p:tgtEl>
                                        <p:attrNameLst>
                                          <p:attrName>style.visibility</p:attrName>
                                        </p:attrNameLst>
                                      </p:cBhvr>
                                      <p:to>
                                        <p:strVal val="visible"/>
                                      </p:to>
                                    </p:set>
                                    <p:anim calcmode="lin" valueType="num">
                                      <p:cBhvr>
                                        <p:cTn id="52" dur="1000" fill="hold"/>
                                        <p:tgtEl>
                                          <p:spTgt spid="8"/>
                                        </p:tgtEl>
                                        <p:attrNameLst>
                                          <p:attrName>ppt_w</p:attrName>
                                        </p:attrNameLst>
                                      </p:cBhvr>
                                      <p:tavLst>
                                        <p:tav tm="0">
                                          <p:val>
                                            <p:strVal val="#ppt_w*0.70"/>
                                          </p:val>
                                        </p:tav>
                                        <p:tav tm="100000">
                                          <p:val>
                                            <p:strVal val="#ppt_w"/>
                                          </p:val>
                                        </p:tav>
                                      </p:tavLst>
                                    </p:anim>
                                    <p:anim calcmode="lin" valueType="num">
                                      <p:cBhvr>
                                        <p:cTn id="53" dur="1000" fill="hold"/>
                                        <p:tgtEl>
                                          <p:spTgt spid="8"/>
                                        </p:tgtEl>
                                        <p:attrNameLst>
                                          <p:attrName>ppt_h</p:attrName>
                                        </p:attrNameLst>
                                      </p:cBhvr>
                                      <p:tavLst>
                                        <p:tav tm="0">
                                          <p:val>
                                            <p:strVal val="#ppt_h"/>
                                          </p:val>
                                        </p:tav>
                                        <p:tav tm="100000">
                                          <p:val>
                                            <p:strVal val="#ppt_h"/>
                                          </p:val>
                                        </p:tav>
                                      </p:tavLst>
                                    </p:anim>
                                    <p:animEffect transition="in" filter="fade">
                                      <p:cBhvr>
                                        <p:cTn id="54" dur="1000"/>
                                        <p:tgtEl>
                                          <p:spTgt spid="8"/>
                                        </p:tgtEl>
                                      </p:cBhvr>
                                    </p:animEffect>
                                  </p:childTnLst>
                                </p:cTn>
                              </p:par>
                              <p:par>
                                <p:cTn id="55" presetID="55" presetClass="entr" presetSubtype="0" fill="hold" grpId="0" nodeType="withEffect">
                                  <p:stCondLst>
                                    <p:cond delay="1500"/>
                                  </p:stCondLst>
                                  <p:childTnLst>
                                    <p:set>
                                      <p:cBhvr>
                                        <p:cTn id="56" dur="1" fill="hold">
                                          <p:stCondLst>
                                            <p:cond delay="0"/>
                                          </p:stCondLst>
                                        </p:cTn>
                                        <p:tgtEl>
                                          <p:spTgt spid="9"/>
                                        </p:tgtEl>
                                        <p:attrNameLst>
                                          <p:attrName>style.visibility</p:attrName>
                                        </p:attrNameLst>
                                      </p:cBhvr>
                                      <p:to>
                                        <p:strVal val="visible"/>
                                      </p:to>
                                    </p:set>
                                    <p:anim calcmode="lin" valueType="num">
                                      <p:cBhvr>
                                        <p:cTn id="57" dur="1000" fill="hold"/>
                                        <p:tgtEl>
                                          <p:spTgt spid="9"/>
                                        </p:tgtEl>
                                        <p:attrNameLst>
                                          <p:attrName>ppt_w</p:attrName>
                                        </p:attrNameLst>
                                      </p:cBhvr>
                                      <p:tavLst>
                                        <p:tav tm="0">
                                          <p:val>
                                            <p:strVal val="#ppt_w*0.70"/>
                                          </p:val>
                                        </p:tav>
                                        <p:tav tm="100000">
                                          <p:val>
                                            <p:strVal val="#ppt_w"/>
                                          </p:val>
                                        </p:tav>
                                      </p:tavLst>
                                    </p:anim>
                                    <p:anim calcmode="lin" valueType="num">
                                      <p:cBhvr>
                                        <p:cTn id="58" dur="1000" fill="hold"/>
                                        <p:tgtEl>
                                          <p:spTgt spid="9"/>
                                        </p:tgtEl>
                                        <p:attrNameLst>
                                          <p:attrName>ppt_h</p:attrName>
                                        </p:attrNameLst>
                                      </p:cBhvr>
                                      <p:tavLst>
                                        <p:tav tm="0">
                                          <p:val>
                                            <p:strVal val="#ppt_h"/>
                                          </p:val>
                                        </p:tav>
                                        <p:tav tm="100000">
                                          <p:val>
                                            <p:strVal val="#ppt_h"/>
                                          </p:val>
                                        </p:tav>
                                      </p:tavLst>
                                    </p:anim>
                                    <p:animEffect transition="in" filter="fade">
                                      <p:cBhvr>
                                        <p:cTn id="59" dur="1000"/>
                                        <p:tgtEl>
                                          <p:spTgt spid="9"/>
                                        </p:tgtEl>
                                      </p:cBhvr>
                                    </p:animEffect>
                                  </p:childTnLst>
                                </p:cTn>
                              </p:par>
                              <p:par>
                                <p:cTn id="60" presetID="55" presetClass="entr" presetSubtype="0" fill="hold" grpId="0" nodeType="withEffect">
                                  <p:stCondLst>
                                    <p:cond delay="1500"/>
                                  </p:stCondLst>
                                  <p:childTnLst>
                                    <p:set>
                                      <p:cBhvr>
                                        <p:cTn id="61" dur="1" fill="hold">
                                          <p:stCondLst>
                                            <p:cond delay="0"/>
                                          </p:stCondLst>
                                        </p:cTn>
                                        <p:tgtEl>
                                          <p:spTgt spid="10"/>
                                        </p:tgtEl>
                                        <p:attrNameLst>
                                          <p:attrName>style.visibility</p:attrName>
                                        </p:attrNameLst>
                                      </p:cBhvr>
                                      <p:to>
                                        <p:strVal val="visible"/>
                                      </p:to>
                                    </p:set>
                                    <p:anim calcmode="lin" valueType="num">
                                      <p:cBhvr>
                                        <p:cTn id="62" dur="1000" fill="hold"/>
                                        <p:tgtEl>
                                          <p:spTgt spid="10"/>
                                        </p:tgtEl>
                                        <p:attrNameLst>
                                          <p:attrName>ppt_w</p:attrName>
                                        </p:attrNameLst>
                                      </p:cBhvr>
                                      <p:tavLst>
                                        <p:tav tm="0">
                                          <p:val>
                                            <p:strVal val="#ppt_w*0.70"/>
                                          </p:val>
                                        </p:tav>
                                        <p:tav tm="100000">
                                          <p:val>
                                            <p:strVal val="#ppt_w"/>
                                          </p:val>
                                        </p:tav>
                                      </p:tavLst>
                                    </p:anim>
                                    <p:anim calcmode="lin" valueType="num">
                                      <p:cBhvr>
                                        <p:cTn id="63" dur="1000" fill="hold"/>
                                        <p:tgtEl>
                                          <p:spTgt spid="10"/>
                                        </p:tgtEl>
                                        <p:attrNameLst>
                                          <p:attrName>ppt_h</p:attrName>
                                        </p:attrNameLst>
                                      </p:cBhvr>
                                      <p:tavLst>
                                        <p:tav tm="0">
                                          <p:val>
                                            <p:strVal val="#ppt_h"/>
                                          </p:val>
                                        </p:tav>
                                        <p:tav tm="100000">
                                          <p:val>
                                            <p:strVal val="#ppt_h"/>
                                          </p:val>
                                        </p:tav>
                                      </p:tavLst>
                                    </p:anim>
                                    <p:animEffect transition="in" filter="fade">
                                      <p:cBhvr>
                                        <p:cTn id="64" dur="1000"/>
                                        <p:tgtEl>
                                          <p:spTgt spid="10"/>
                                        </p:tgtEl>
                                      </p:cBhvr>
                                    </p:animEffect>
                                  </p:childTnLst>
                                </p:cTn>
                              </p:par>
                              <p:par>
                                <p:cTn id="65" presetID="55" presetClass="entr" presetSubtype="0" fill="hold" grpId="0" nodeType="withEffect">
                                  <p:stCondLst>
                                    <p:cond delay="1500"/>
                                  </p:stCondLst>
                                  <p:childTnLst>
                                    <p:set>
                                      <p:cBhvr>
                                        <p:cTn id="66" dur="1" fill="hold">
                                          <p:stCondLst>
                                            <p:cond delay="0"/>
                                          </p:stCondLst>
                                        </p:cTn>
                                        <p:tgtEl>
                                          <p:spTgt spid="11"/>
                                        </p:tgtEl>
                                        <p:attrNameLst>
                                          <p:attrName>style.visibility</p:attrName>
                                        </p:attrNameLst>
                                      </p:cBhvr>
                                      <p:to>
                                        <p:strVal val="visible"/>
                                      </p:to>
                                    </p:set>
                                    <p:anim calcmode="lin" valueType="num">
                                      <p:cBhvr>
                                        <p:cTn id="67" dur="1000" fill="hold"/>
                                        <p:tgtEl>
                                          <p:spTgt spid="11"/>
                                        </p:tgtEl>
                                        <p:attrNameLst>
                                          <p:attrName>ppt_w</p:attrName>
                                        </p:attrNameLst>
                                      </p:cBhvr>
                                      <p:tavLst>
                                        <p:tav tm="0">
                                          <p:val>
                                            <p:strVal val="#ppt_w*0.70"/>
                                          </p:val>
                                        </p:tav>
                                        <p:tav tm="100000">
                                          <p:val>
                                            <p:strVal val="#ppt_w"/>
                                          </p:val>
                                        </p:tav>
                                      </p:tavLst>
                                    </p:anim>
                                    <p:anim calcmode="lin" valueType="num">
                                      <p:cBhvr>
                                        <p:cTn id="68" dur="1000" fill="hold"/>
                                        <p:tgtEl>
                                          <p:spTgt spid="11"/>
                                        </p:tgtEl>
                                        <p:attrNameLst>
                                          <p:attrName>ppt_h</p:attrName>
                                        </p:attrNameLst>
                                      </p:cBhvr>
                                      <p:tavLst>
                                        <p:tav tm="0">
                                          <p:val>
                                            <p:strVal val="#ppt_h"/>
                                          </p:val>
                                        </p:tav>
                                        <p:tav tm="100000">
                                          <p:val>
                                            <p:strVal val="#ppt_h"/>
                                          </p:val>
                                        </p:tav>
                                      </p:tavLst>
                                    </p:anim>
                                    <p:animEffect transition="in" filter="fade">
                                      <p:cBhvr>
                                        <p:cTn id="69" dur="1000"/>
                                        <p:tgtEl>
                                          <p:spTgt spid="11"/>
                                        </p:tgtEl>
                                      </p:cBhvr>
                                    </p:animEffect>
                                  </p:childTnLst>
                                </p:cTn>
                              </p:par>
                              <p:par>
                                <p:cTn id="70" presetID="55" presetClass="entr" presetSubtype="0" fill="hold" grpId="0" nodeType="withEffect">
                                  <p:stCondLst>
                                    <p:cond delay="1500"/>
                                  </p:stCondLst>
                                  <p:childTnLst>
                                    <p:set>
                                      <p:cBhvr>
                                        <p:cTn id="71" dur="1" fill="hold">
                                          <p:stCondLst>
                                            <p:cond delay="0"/>
                                          </p:stCondLst>
                                        </p:cTn>
                                        <p:tgtEl>
                                          <p:spTgt spid="12"/>
                                        </p:tgtEl>
                                        <p:attrNameLst>
                                          <p:attrName>style.visibility</p:attrName>
                                        </p:attrNameLst>
                                      </p:cBhvr>
                                      <p:to>
                                        <p:strVal val="visible"/>
                                      </p:to>
                                    </p:set>
                                    <p:anim calcmode="lin" valueType="num">
                                      <p:cBhvr>
                                        <p:cTn id="72" dur="1000" fill="hold"/>
                                        <p:tgtEl>
                                          <p:spTgt spid="12"/>
                                        </p:tgtEl>
                                        <p:attrNameLst>
                                          <p:attrName>ppt_w</p:attrName>
                                        </p:attrNameLst>
                                      </p:cBhvr>
                                      <p:tavLst>
                                        <p:tav tm="0">
                                          <p:val>
                                            <p:strVal val="#ppt_w*0.70"/>
                                          </p:val>
                                        </p:tav>
                                        <p:tav tm="100000">
                                          <p:val>
                                            <p:strVal val="#ppt_w"/>
                                          </p:val>
                                        </p:tav>
                                      </p:tavLst>
                                    </p:anim>
                                    <p:anim calcmode="lin" valueType="num">
                                      <p:cBhvr>
                                        <p:cTn id="73" dur="1000" fill="hold"/>
                                        <p:tgtEl>
                                          <p:spTgt spid="12"/>
                                        </p:tgtEl>
                                        <p:attrNameLst>
                                          <p:attrName>ppt_h</p:attrName>
                                        </p:attrNameLst>
                                      </p:cBhvr>
                                      <p:tavLst>
                                        <p:tav tm="0">
                                          <p:val>
                                            <p:strVal val="#ppt_h"/>
                                          </p:val>
                                        </p:tav>
                                        <p:tav tm="100000">
                                          <p:val>
                                            <p:strVal val="#ppt_h"/>
                                          </p:val>
                                        </p:tav>
                                      </p:tavLst>
                                    </p:anim>
                                    <p:animEffect transition="in" filter="fade">
                                      <p:cBhvr>
                                        <p:cTn id="74" dur="1000"/>
                                        <p:tgtEl>
                                          <p:spTgt spid="12"/>
                                        </p:tgtEl>
                                      </p:cBhvr>
                                    </p:animEffect>
                                  </p:childTnLst>
                                </p:cTn>
                              </p:par>
                              <p:par>
                                <p:cTn id="75" presetID="55" presetClass="entr" presetSubtype="0" fill="hold" grpId="0" nodeType="withEffect">
                                  <p:stCondLst>
                                    <p:cond delay="1500"/>
                                  </p:stCondLst>
                                  <p:childTnLst>
                                    <p:set>
                                      <p:cBhvr>
                                        <p:cTn id="76" dur="1" fill="hold">
                                          <p:stCondLst>
                                            <p:cond delay="0"/>
                                          </p:stCondLst>
                                        </p:cTn>
                                        <p:tgtEl>
                                          <p:spTgt spid="13"/>
                                        </p:tgtEl>
                                        <p:attrNameLst>
                                          <p:attrName>style.visibility</p:attrName>
                                        </p:attrNameLst>
                                      </p:cBhvr>
                                      <p:to>
                                        <p:strVal val="visible"/>
                                      </p:to>
                                    </p:set>
                                    <p:anim calcmode="lin" valueType="num">
                                      <p:cBhvr>
                                        <p:cTn id="77" dur="1000" fill="hold"/>
                                        <p:tgtEl>
                                          <p:spTgt spid="13"/>
                                        </p:tgtEl>
                                        <p:attrNameLst>
                                          <p:attrName>ppt_w</p:attrName>
                                        </p:attrNameLst>
                                      </p:cBhvr>
                                      <p:tavLst>
                                        <p:tav tm="0">
                                          <p:val>
                                            <p:strVal val="#ppt_w*0.70"/>
                                          </p:val>
                                        </p:tav>
                                        <p:tav tm="100000">
                                          <p:val>
                                            <p:strVal val="#ppt_w"/>
                                          </p:val>
                                        </p:tav>
                                      </p:tavLst>
                                    </p:anim>
                                    <p:anim calcmode="lin" valueType="num">
                                      <p:cBhvr>
                                        <p:cTn id="78" dur="1000" fill="hold"/>
                                        <p:tgtEl>
                                          <p:spTgt spid="13"/>
                                        </p:tgtEl>
                                        <p:attrNameLst>
                                          <p:attrName>ppt_h</p:attrName>
                                        </p:attrNameLst>
                                      </p:cBhvr>
                                      <p:tavLst>
                                        <p:tav tm="0">
                                          <p:val>
                                            <p:strVal val="#ppt_h"/>
                                          </p:val>
                                        </p:tav>
                                        <p:tav tm="100000">
                                          <p:val>
                                            <p:strVal val="#ppt_h"/>
                                          </p:val>
                                        </p:tav>
                                      </p:tavLst>
                                    </p:anim>
                                    <p:animEffect transition="in" filter="fade">
                                      <p:cBhvr>
                                        <p:cTn id="79" dur="1000"/>
                                        <p:tgtEl>
                                          <p:spTgt spid="13"/>
                                        </p:tgtEl>
                                      </p:cBhvr>
                                    </p:animEffect>
                                  </p:childTnLst>
                                </p:cTn>
                              </p:par>
                              <p:par>
                                <p:cTn id="80" presetID="12" presetClass="entr" presetSubtype="4" fill="hold" grpId="0" nodeType="withEffect">
                                  <p:stCondLst>
                                    <p:cond delay="1500"/>
                                  </p:stCondLst>
                                  <p:childTnLst>
                                    <p:set>
                                      <p:cBhvr>
                                        <p:cTn id="81" dur="1" fill="hold">
                                          <p:stCondLst>
                                            <p:cond delay="0"/>
                                          </p:stCondLst>
                                        </p:cTn>
                                        <p:tgtEl>
                                          <p:spTgt spid="84"/>
                                        </p:tgtEl>
                                        <p:attrNameLst>
                                          <p:attrName>style.visibility</p:attrName>
                                        </p:attrNameLst>
                                      </p:cBhvr>
                                      <p:to>
                                        <p:strVal val="visible"/>
                                      </p:to>
                                    </p:set>
                                    <p:anim calcmode="lin" valueType="num">
                                      <p:cBhvr additive="base">
                                        <p:cTn id="82" dur="1000"/>
                                        <p:tgtEl>
                                          <p:spTgt spid="84"/>
                                        </p:tgtEl>
                                        <p:attrNameLst>
                                          <p:attrName>ppt_y</p:attrName>
                                        </p:attrNameLst>
                                      </p:cBhvr>
                                      <p:tavLst>
                                        <p:tav tm="0">
                                          <p:val>
                                            <p:strVal val="#ppt_y+#ppt_h*1.125000"/>
                                          </p:val>
                                        </p:tav>
                                        <p:tav tm="100000">
                                          <p:val>
                                            <p:strVal val="#ppt_y"/>
                                          </p:val>
                                        </p:tav>
                                      </p:tavLst>
                                    </p:anim>
                                    <p:animEffect transition="in" filter="wipe(up)">
                                      <p:cBhvr>
                                        <p:cTn id="83" dur="1000"/>
                                        <p:tgtEl>
                                          <p:spTgt spid="84"/>
                                        </p:tgtEl>
                                      </p:cBhvr>
                                    </p:animEffect>
                                  </p:childTnLst>
                                </p:cTn>
                              </p:par>
                              <p:par>
                                <p:cTn id="84" presetID="12" presetClass="entr" presetSubtype="4" fill="hold" grpId="0" nodeType="withEffect">
                                  <p:stCondLst>
                                    <p:cond delay="1500"/>
                                  </p:stCondLst>
                                  <p:childTnLst>
                                    <p:set>
                                      <p:cBhvr>
                                        <p:cTn id="85" dur="1" fill="hold">
                                          <p:stCondLst>
                                            <p:cond delay="0"/>
                                          </p:stCondLst>
                                        </p:cTn>
                                        <p:tgtEl>
                                          <p:spTgt spid="86"/>
                                        </p:tgtEl>
                                        <p:attrNameLst>
                                          <p:attrName>style.visibility</p:attrName>
                                        </p:attrNameLst>
                                      </p:cBhvr>
                                      <p:to>
                                        <p:strVal val="visible"/>
                                      </p:to>
                                    </p:set>
                                    <p:anim calcmode="lin" valueType="num">
                                      <p:cBhvr additive="base">
                                        <p:cTn id="86" dur="1000"/>
                                        <p:tgtEl>
                                          <p:spTgt spid="86"/>
                                        </p:tgtEl>
                                        <p:attrNameLst>
                                          <p:attrName>ppt_y</p:attrName>
                                        </p:attrNameLst>
                                      </p:cBhvr>
                                      <p:tavLst>
                                        <p:tav tm="0">
                                          <p:val>
                                            <p:strVal val="#ppt_y+#ppt_h*1.125000"/>
                                          </p:val>
                                        </p:tav>
                                        <p:tav tm="100000">
                                          <p:val>
                                            <p:strVal val="#ppt_y"/>
                                          </p:val>
                                        </p:tav>
                                      </p:tavLst>
                                    </p:anim>
                                    <p:animEffect transition="in" filter="wipe(up)">
                                      <p:cBhvr>
                                        <p:cTn id="87" dur="1000"/>
                                        <p:tgtEl>
                                          <p:spTgt spid="86"/>
                                        </p:tgtEl>
                                      </p:cBhvr>
                                    </p:animEffect>
                                  </p:childTnLst>
                                </p:cTn>
                              </p:par>
                              <p:par>
                                <p:cTn id="88" presetID="12" presetClass="entr" presetSubtype="4" fill="hold" grpId="0" nodeType="withEffect">
                                  <p:stCondLst>
                                    <p:cond delay="1500"/>
                                  </p:stCondLst>
                                  <p:childTnLst>
                                    <p:set>
                                      <p:cBhvr>
                                        <p:cTn id="89" dur="1" fill="hold">
                                          <p:stCondLst>
                                            <p:cond delay="0"/>
                                          </p:stCondLst>
                                        </p:cTn>
                                        <p:tgtEl>
                                          <p:spTgt spid="88"/>
                                        </p:tgtEl>
                                        <p:attrNameLst>
                                          <p:attrName>style.visibility</p:attrName>
                                        </p:attrNameLst>
                                      </p:cBhvr>
                                      <p:to>
                                        <p:strVal val="visible"/>
                                      </p:to>
                                    </p:set>
                                    <p:anim calcmode="lin" valueType="num">
                                      <p:cBhvr additive="base">
                                        <p:cTn id="90" dur="1000"/>
                                        <p:tgtEl>
                                          <p:spTgt spid="88"/>
                                        </p:tgtEl>
                                        <p:attrNameLst>
                                          <p:attrName>ppt_y</p:attrName>
                                        </p:attrNameLst>
                                      </p:cBhvr>
                                      <p:tavLst>
                                        <p:tav tm="0">
                                          <p:val>
                                            <p:strVal val="#ppt_y+#ppt_h*1.125000"/>
                                          </p:val>
                                        </p:tav>
                                        <p:tav tm="100000">
                                          <p:val>
                                            <p:strVal val="#ppt_y"/>
                                          </p:val>
                                        </p:tav>
                                      </p:tavLst>
                                    </p:anim>
                                    <p:animEffect transition="in" filter="wipe(up)">
                                      <p:cBhvr>
                                        <p:cTn id="91" dur="1000"/>
                                        <p:tgtEl>
                                          <p:spTgt spid="88"/>
                                        </p:tgtEl>
                                      </p:cBhvr>
                                    </p:animEffect>
                                  </p:childTnLst>
                                </p:cTn>
                              </p:par>
                              <p:par>
                                <p:cTn id="92" presetID="12" presetClass="entr" presetSubtype="4" fill="hold" grpId="0" nodeType="withEffect">
                                  <p:stCondLst>
                                    <p:cond delay="1500"/>
                                  </p:stCondLst>
                                  <p:childTnLst>
                                    <p:set>
                                      <p:cBhvr>
                                        <p:cTn id="93" dur="1" fill="hold">
                                          <p:stCondLst>
                                            <p:cond delay="0"/>
                                          </p:stCondLst>
                                        </p:cTn>
                                        <p:tgtEl>
                                          <p:spTgt spid="89"/>
                                        </p:tgtEl>
                                        <p:attrNameLst>
                                          <p:attrName>style.visibility</p:attrName>
                                        </p:attrNameLst>
                                      </p:cBhvr>
                                      <p:to>
                                        <p:strVal val="visible"/>
                                      </p:to>
                                    </p:set>
                                    <p:anim calcmode="lin" valueType="num">
                                      <p:cBhvr additive="base">
                                        <p:cTn id="94" dur="1000"/>
                                        <p:tgtEl>
                                          <p:spTgt spid="89"/>
                                        </p:tgtEl>
                                        <p:attrNameLst>
                                          <p:attrName>ppt_y</p:attrName>
                                        </p:attrNameLst>
                                      </p:cBhvr>
                                      <p:tavLst>
                                        <p:tav tm="0">
                                          <p:val>
                                            <p:strVal val="#ppt_y+#ppt_h*1.125000"/>
                                          </p:val>
                                        </p:tav>
                                        <p:tav tm="100000">
                                          <p:val>
                                            <p:strVal val="#ppt_y"/>
                                          </p:val>
                                        </p:tav>
                                      </p:tavLst>
                                    </p:anim>
                                    <p:animEffect transition="in" filter="wipe(up)">
                                      <p:cBhvr>
                                        <p:cTn id="95" dur="1000"/>
                                        <p:tgtEl>
                                          <p:spTgt spid="89"/>
                                        </p:tgtEl>
                                      </p:cBhvr>
                                    </p:animEffect>
                                  </p:childTnLst>
                                </p:cTn>
                              </p:par>
                              <p:par>
                                <p:cTn id="96" presetID="12" presetClass="entr" presetSubtype="4" fill="hold" grpId="0" nodeType="withEffect">
                                  <p:stCondLst>
                                    <p:cond delay="1500"/>
                                  </p:stCondLst>
                                  <p:childTnLst>
                                    <p:set>
                                      <p:cBhvr>
                                        <p:cTn id="97" dur="1" fill="hold">
                                          <p:stCondLst>
                                            <p:cond delay="0"/>
                                          </p:stCondLst>
                                        </p:cTn>
                                        <p:tgtEl>
                                          <p:spTgt spid="53"/>
                                        </p:tgtEl>
                                        <p:attrNameLst>
                                          <p:attrName>style.visibility</p:attrName>
                                        </p:attrNameLst>
                                      </p:cBhvr>
                                      <p:to>
                                        <p:strVal val="visible"/>
                                      </p:to>
                                    </p:set>
                                    <p:anim calcmode="lin" valueType="num">
                                      <p:cBhvr additive="base">
                                        <p:cTn id="98" dur="1000"/>
                                        <p:tgtEl>
                                          <p:spTgt spid="53"/>
                                        </p:tgtEl>
                                        <p:attrNameLst>
                                          <p:attrName>ppt_y</p:attrName>
                                        </p:attrNameLst>
                                      </p:cBhvr>
                                      <p:tavLst>
                                        <p:tav tm="0">
                                          <p:val>
                                            <p:strVal val="#ppt_y+#ppt_h*1.125000"/>
                                          </p:val>
                                        </p:tav>
                                        <p:tav tm="100000">
                                          <p:val>
                                            <p:strVal val="#ppt_y"/>
                                          </p:val>
                                        </p:tav>
                                      </p:tavLst>
                                    </p:anim>
                                    <p:animEffect transition="in" filter="wipe(up)">
                                      <p:cBhvr>
                                        <p:cTn id="99" dur="1000"/>
                                        <p:tgtEl>
                                          <p:spTgt spid="53"/>
                                        </p:tgtEl>
                                      </p:cBhvr>
                                    </p:animEffect>
                                  </p:childTnLst>
                                </p:cTn>
                              </p:par>
                              <p:par>
                                <p:cTn id="100" presetID="12" presetClass="entr" presetSubtype="4" fill="hold" grpId="0" nodeType="withEffect">
                                  <p:stCondLst>
                                    <p:cond delay="1500"/>
                                  </p:stCondLst>
                                  <p:childTnLst>
                                    <p:set>
                                      <p:cBhvr>
                                        <p:cTn id="101" dur="1" fill="hold">
                                          <p:stCondLst>
                                            <p:cond delay="0"/>
                                          </p:stCondLst>
                                        </p:cTn>
                                        <p:tgtEl>
                                          <p:spTgt spid="52"/>
                                        </p:tgtEl>
                                        <p:attrNameLst>
                                          <p:attrName>style.visibility</p:attrName>
                                        </p:attrNameLst>
                                      </p:cBhvr>
                                      <p:to>
                                        <p:strVal val="visible"/>
                                      </p:to>
                                    </p:set>
                                    <p:anim calcmode="lin" valueType="num">
                                      <p:cBhvr additive="base">
                                        <p:cTn id="102" dur="1000"/>
                                        <p:tgtEl>
                                          <p:spTgt spid="52"/>
                                        </p:tgtEl>
                                        <p:attrNameLst>
                                          <p:attrName>ppt_y</p:attrName>
                                        </p:attrNameLst>
                                      </p:cBhvr>
                                      <p:tavLst>
                                        <p:tav tm="0">
                                          <p:val>
                                            <p:strVal val="#ppt_y+#ppt_h*1.125000"/>
                                          </p:val>
                                        </p:tav>
                                        <p:tav tm="100000">
                                          <p:val>
                                            <p:strVal val="#ppt_y"/>
                                          </p:val>
                                        </p:tav>
                                      </p:tavLst>
                                    </p:anim>
                                    <p:animEffect transition="in" filter="wipe(up)">
                                      <p:cBhvr>
                                        <p:cTn id="103" dur="1000"/>
                                        <p:tgtEl>
                                          <p:spTgt spid="52"/>
                                        </p:tgtEl>
                                      </p:cBhvr>
                                    </p:animEffect>
                                  </p:childTnLst>
                                </p:cTn>
                              </p:par>
                              <p:par>
                                <p:cTn id="104" presetID="12" presetClass="entr" presetSubtype="4" fill="hold" grpId="0" nodeType="withEffect">
                                  <p:stCondLst>
                                    <p:cond delay="1500"/>
                                  </p:stCondLst>
                                  <p:childTnLst>
                                    <p:set>
                                      <p:cBhvr>
                                        <p:cTn id="105" dur="1" fill="hold">
                                          <p:stCondLst>
                                            <p:cond delay="0"/>
                                          </p:stCondLst>
                                        </p:cTn>
                                        <p:tgtEl>
                                          <p:spTgt spid="51"/>
                                        </p:tgtEl>
                                        <p:attrNameLst>
                                          <p:attrName>style.visibility</p:attrName>
                                        </p:attrNameLst>
                                      </p:cBhvr>
                                      <p:to>
                                        <p:strVal val="visible"/>
                                      </p:to>
                                    </p:set>
                                    <p:anim calcmode="lin" valueType="num">
                                      <p:cBhvr additive="base">
                                        <p:cTn id="106" dur="1000"/>
                                        <p:tgtEl>
                                          <p:spTgt spid="51"/>
                                        </p:tgtEl>
                                        <p:attrNameLst>
                                          <p:attrName>ppt_y</p:attrName>
                                        </p:attrNameLst>
                                      </p:cBhvr>
                                      <p:tavLst>
                                        <p:tav tm="0">
                                          <p:val>
                                            <p:strVal val="#ppt_y+#ppt_h*1.125000"/>
                                          </p:val>
                                        </p:tav>
                                        <p:tav tm="100000">
                                          <p:val>
                                            <p:strVal val="#ppt_y"/>
                                          </p:val>
                                        </p:tav>
                                      </p:tavLst>
                                    </p:anim>
                                    <p:animEffect transition="in" filter="wipe(up)">
                                      <p:cBhvr>
                                        <p:cTn id="107" dur="1000"/>
                                        <p:tgtEl>
                                          <p:spTgt spid="51"/>
                                        </p:tgtEl>
                                      </p:cBhvr>
                                    </p:animEffect>
                                  </p:childTnLst>
                                </p:cTn>
                              </p:par>
                              <p:par>
                                <p:cTn id="108" presetID="12" presetClass="entr" presetSubtype="4" fill="hold" grpId="0" nodeType="withEffect">
                                  <p:stCondLst>
                                    <p:cond delay="1500"/>
                                  </p:stCondLst>
                                  <p:childTnLst>
                                    <p:set>
                                      <p:cBhvr>
                                        <p:cTn id="109" dur="1" fill="hold">
                                          <p:stCondLst>
                                            <p:cond delay="0"/>
                                          </p:stCondLst>
                                        </p:cTn>
                                        <p:tgtEl>
                                          <p:spTgt spid="50"/>
                                        </p:tgtEl>
                                        <p:attrNameLst>
                                          <p:attrName>style.visibility</p:attrName>
                                        </p:attrNameLst>
                                      </p:cBhvr>
                                      <p:to>
                                        <p:strVal val="visible"/>
                                      </p:to>
                                    </p:set>
                                    <p:anim calcmode="lin" valueType="num">
                                      <p:cBhvr additive="base">
                                        <p:cTn id="110" dur="1000"/>
                                        <p:tgtEl>
                                          <p:spTgt spid="50"/>
                                        </p:tgtEl>
                                        <p:attrNameLst>
                                          <p:attrName>ppt_y</p:attrName>
                                        </p:attrNameLst>
                                      </p:cBhvr>
                                      <p:tavLst>
                                        <p:tav tm="0">
                                          <p:val>
                                            <p:strVal val="#ppt_y+#ppt_h*1.125000"/>
                                          </p:val>
                                        </p:tav>
                                        <p:tav tm="100000">
                                          <p:val>
                                            <p:strVal val="#ppt_y"/>
                                          </p:val>
                                        </p:tav>
                                      </p:tavLst>
                                    </p:anim>
                                    <p:animEffect transition="in" filter="wipe(up)">
                                      <p:cBhvr>
                                        <p:cTn id="111" dur="1000"/>
                                        <p:tgtEl>
                                          <p:spTgt spid="50"/>
                                        </p:tgtEl>
                                      </p:cBhvr>
                                    </p:animEffect>
                                  </p:childTnLst>
                                </p:cTn>
                              </p:par>
                              <p:par>
                                <p:cTn id="112" presetID="12" presetClass="entr" presetSubtype="4" fill="hold" grpId="0" nodeType="withEffect">
                                  <p:stCondLst>
                                    <p:cond delay="1500"/>
                                  </p:stCondLst>
                                  <p:childTnLst>
                                    <p:set>
                                      <p:cBhvr>
                                        <p:cTn id="113" dur="1" fill="hold">
                                          <p:stCondLst>
                                            <p:cond delay="0"/>
                                          </p:stCondLst>
                                        </p:cTn>
                                        <p:tgtEl>
                                          <p:spTgt spid="49"/>
                                        </p:tgtEl>
                                        <p:attrNameLst>
                                          <p:attrName>style.visibility</p:attrName>
                                        </p:attrNameLst>
                                      </p:cBhvr>
                                      <p:to>
                                        <p:strVal val="visible"/>
                                      </p:to>
                                    </p:set>
                                    <p:anim calcmode="lin" valueType="num">
                                      <p:cBhvr additive="base">
                                        <p:cTn id="114" dur="1000"/>
                                        <p:tgtEl>
                                          <p:spTgt spid="49"/>
                                        </p:tgtEl>
                                        <p:attrNameLst>
                                          <p:attrName>ppt_y</p:attrName>
                                        </p:attrNameLst>
                                      </p:cBhvr>
                                      <p:tavLst>
                                        <p:tav tm="0">
                                          <p:val>
                                            <p:strVal val="#ppt_y+#ppt_h*1.125000"/>
                                          </p:val>
                                        </p:tav>
                                        <p:tav tm="100000">
                                          <p:val>
                                            <p:strVal val="#ppt_y"/>
                                          </p:val>
                                        </p:tav>
                                      </p:tavLst>
                                    </p:anim>
                                    <p:animEffect transition="in" filter="wipe(up)">
                                      <p:cBhvr>
                                        <p:cTn id="115" dur="1000"/>
                                        <p:tgtEl>
                                          <p:spTgt spid="49"/>
                                        </p:tgtEl>
                                      </p:cBhvr>
                                    </p:animEffect>
                                  </p:childTnLst>
                                </p:cTn>
                              </p:par>
                              <p:par>
                                <p:cTn id="116" presetID="12" presetClass="entr" presetSubtype="4" fill="hold" grpId="0" nodeType="withEffect">
                                  <p:stCondLst>
                                    <p:cond delay="1500"/>
                                  </p:stCondLst>
                                  <p:childTnLst>
                                    <p:set>
                                      <p:cBhvr>
                                        <p:cTn id="117" dur="1" fill="hold">
                                          <p:stCondLst>
                                            <p:cond delay="0"/>
                                          </p:stCondLst>
                                        </p:cTn>
                                        <p:tgtEl>
                                          <p:spTgt spid="48"/>
                                        </p:tgtEl>
                                        <p:attrNameLst>
                                          <p:attrName>style.visibility</p:attrName>
                                        </p:attrNameLst>
                                      </p:cBhvr>
                                      <p:to>
                                        <p:strVal val="visible"/>
                                      </p:to>
                                    </p:set>
                                    <p:anim calcmode="lin" valueType="num">
                                      <p:cBhvr additive="base">
                                        <p:cTn id="118" dur="1000"/>
                                        <p:tgtEl>
                                          <p:spTgt spid="48"/>
                                        </p:tgtEl>
                                        <p:attrNameLst>
                                          <p:attrName>ppt_y</p:attrName>
                                        </p:attrNameLst>
                                      </p:cBhvr>
                                      <p:tavLst>
                                        <p:tav tm="0">
                                          <p:val>
                                            <p:strVal val="#ppt_y+#ppt_h*1.125000"/>
                                          </p:val>
                                        </p:tav>
                                        <p:tav tm="100000">
                                          <p:val>
                                            <p:strVal val="#ppt_y"/>
                                          </p:val>
                                        </p:tav>
                                      </p:tavLst>
                                    </p:anim>
                                    <p:animEffect transition="in" filter="wipe(up)">
                                      <p:cBhvr>
                                        <p:cTn id="119" dur="1000"/>
                                        <p:tgtEl>
                                          <p:spTgt spid="48"/>
                                        </p:tgtEl>
                                      </p:cBhvr>
                                    </p:animEffect>
                                  </p:childTnLst>
                                </p:cTn>
                              </p:par>
                              <p:par>
                                <p:cTn id="120" presetID="12" presetClass="entr" presetSubtype="4" fill="hold" grpId="0" nodeType="withEffect">
                                  <p:stCondLst>
                                    <p:cond delay="1500"/>
                                  </p:stCondLst>
                                  <p:childTnLst>
                                    <p:set>
                                      <p:cBhvr>
                                        <p:cTn id="121" dur="1" fill="hold">
                                          <p:stCondLst>
                                            <p:cond delay="0"/>
                                          </p:stCondLst>
                                        </p:cTn>
                                        <p:tgtEl>
                                          <p:spTgt spid="46"/>
                                        </p:tgtEl>
                                        <p:attrNameLst>
                                          <p:attrName>style.visibility</p:attrName>
                                        </p:attrNameLst>
                                      </p:cBhvr>
                                      <p:to>
                                        <p:strVal val="visible"/>
                                      </p:to>
                                    </p:set>
                                    <p:anim calcmode="lin" valueType="num">
                                      <p:cBhvr additive="base">
                                        <p:cTn id="122" dur="1000"/>
                                        <p:tgtEl>
                                          <p:spTgt spid="46"/>
                                        </p:tgtEl>
                                        <p:attrNameLst>
                                          <p:attrName>ppt_y</p:attrName>
                                        </p:attrNameLst>
                                      </p:cBhvr>
                                      <p:tavLst>
                                        <p:tav tm="0">
                                          <p:val>
                                            <p:strVal val="#ppt_y+#ppt_h*1.125000"/>
                                          </p:val>
                                        </p:tav>
                                        <p:tav tm="100000">
                                          <p:val>
                                            <p:strVal val="#ppt_y"/>
                                          </p:val>
                                        </p:tav>
                                      </p:tavLst>
                                    </p:anim>
                                    <p:animEffect transition="in" filter="wipe(up)">
                                      <p:cBhvr>
                                        <p:cTn id="123" dur="1000"/>
                                        <p:tgtEl>
                                          <p:spTgt spid="46"/>
                                        </p:tgtEl>
                                      </p:cBhvr>
                                    </p:animEffect>
                                  </p:childTnLst>
                                </p:cTn>
                              </p:par>
                              <p:par>
                                <p:cTn id="124" presetID="22" presetClass="entr" presetSubtype="4" fill="hold" grpId="0" nodeType="withEffect">
                                  <p:stCondLst>
                                    <p:cond delay="1500"/>
                                  </p:stCondLst>
                                  <p:childTnLst>
                                    <p:set>
                                      <p:cBhvr>
                                        <p:cTn id="125" dur="1" fill="hold">
                                          <p:stCondLst>
                                            <p:cond delay="0"/>
                                          </p:stCondLst>
                                        </p:cTn>
                                        <p:tgtEl>
                                          <p:spTgt spid="108"/>
                                        </p:tgtEl>
                                        <p:attrNameLst>
                                          <p:attrName>style.visibility</p:attrName>
                                        </p:attrNameLst>
                                      </p:cBhvr>
                                      <p:to>
                                        <p:strVal val="visible"/>
                                      </p:to>
                                    </p:set>
                                    <p:animEffect transition="in" filter="wipe(down)">
                                      <p:cBhvr>
                                        <p:cTn id="126" dur="1000"/>
                                        <p:tgtEl>
                                          <p:spTgt spid="108"/>
                                        </p:tgtEl>
                                      </p:cBhvr>
                                    </p:animEffect>
                                  </p:childTnLst>
                                </p:cTn>
                              </p:par>
                              <p:par>
                                <p:cTn id="127" presetID="22" presetClass="entr" presetSubtype="4" fill="hold" grpId="0" nodeType="withEffect">
                                  <p:stCondLst>
                                    <p:cond delay="1500"/>
                                  </p:stCondLst>
                                  <p:childTnLst>
                                    <p:set>
                                      <p:cBhvr>
                                        <p:cTn id="128" dur="1" fill="hold">
                                          <p:stCondLst>
                                            <p:cond delay="0"/>
                                          </p:stCondLst>
                                        </p:cTn>
                                        <p:tgtEl>
                                          <p:spTgt spid="29"/>
                                        </p:tgtEl>
                                        <p:attrNameLst>
                                          <p:attrName>style.visibility</p:attrName>
                                        </p:attrNameLst>
                                      </p:cBhvr>
                                      <p:to>
                                        <p:strVal val="visible"/>
                                      </p:to>
                                    </p:set>
                                    <p:animEffect transition="in" filter="wipe(down)">
                                      <p:cBhvr>
                                        <p:cTn id="129" dur="1000"/>
                                        <p:tgtEl>
                                          <p:spTgt spid="29"/>
                                        </p:tgtEl>
                                      </p:cBhvr>
                                    </p:animEffect>
                                  </p:childTnLst>
                                </p:cTn>
                              </p:par>
                              <p:par>
                                <p:cTn id="130" presetID="22" presetClass="entr" presetSubtype="8" fill="hold" grpId="0" nodeType="withEffect">
                                  <p:stCondLst>
                                    <p:cond delay="2500"/>
                                  </p:stCondLst>
                                  <p:childTnLst>
                                    <p:set>
                                      <p:cBhvr>
                                        <p:cTn id="131" dur="1" fill="hold">
                                          <p:stCondLst>
                                            <p:cond delay="0"/>
                                          </p:stCondLst>
                                        </p:cTn>
                                        <p:tgtEl>
                                          <p:spTgt spid="78"/>
                                        </p:tgtEl>
                                        <p:attrNameLst>
                                          <p:attrName>style.visibility</p:attrName>
                                        </p:attrNameLst>
                                      </p:cBhvr>
                                      <p:to>
                                        <p:strVal val="visible"/>
                                      </p:to>
                                    </p:set>
                                    <p:animEffect transition="in" filter="wipe(left)">
                                      <p:cBhvr>
                                        <p:cTn id="132" dur="1000"/>
                                        <p:tgtEl>
                                          <p:spTgt spid="78"/>
                                        </p:tgtEl>
                                      </p:cBhvr>
                                    </p:animEffect>
                                  </p:childTnLst>
                                </p:cTn>
                              </p:par>
                              <p:par>
                                <p:cTn id="133" presetID="22" presetClass="entr" presetSubtype="8" fill="hold" grpId="0" nodeType="withEffect">
                                  <p:stCondLst>
                                    <p:cond delay="2500"/>
                                  </p:stCondLst>
                                  <p:childTnLst>
                                    <p:set>
                                      <p:cBhvr>
                                        <p:cTn id="134" dur="1" fill="hold">
                                          <p:stCondLst>
                                            <p:cond delay="0"/>
                                          </p:stCondLst>
                                        </p:cTn>
                                        <p:tgtEl>
                                          <p:spTgt spid="81"/>
                                        </p:tgtEl>
                                        <p:attrNameLst>
                                          <p:attrName>style.visibility</p:attrName>
                                        </p:attrNameLst>
                                      </p:cBhvr>
                                      <p:to>
                                        <p:strVal val="visible"/>
                                      </p:to>
                                    </p:set>
                                    <p:animEffect transition="in" filter="wipe(left)">
                                      <p:cBhvr>
                                        <p:cTn id="135" dur="1000"/>
                                        <p:tgtEl>
                                          <p:spTgt spid="81"/>
                                        </p:tgtEl>
                                      </p:cBhvr>
                                    </p:animEffect>
                                  </p:childTnLst>
                                </p:cTn>
                              </p:par>
                              <p:par>
                                <p:cTn id="136" presetID="22" presetClass="entr" presetSubtype="8" fill="hold" grpId="0" nodeType="withEffect">
                                  <p:stCondLst>
                                    <p:cond delay="2500"/>
                                  </p:stCondLst>
                                  <p:childTnLst>
                                    <p:set>
                                      <p:cBhvr>
                                        <p:cTn id="137" dur="1" fill="hold">
                                          <p:stCondLst>
                                            <p:cond delay="0"/>
                                          </p:stCondLst>
                                        </p:cTn>
                                        <p:tgtEl>
                                          <p:spTgt spid="82"/>
                                        </p:tgtEl>
                                        <p:attrNameLst>
                                          <p:attrName>style.visibility</p:attrName>
                                        </p:attrNameLst>
                                      </p:cBhvr>
                                      <p:to>
                                        <p:strVal val="visible"/>
                                      </p:to>
                                    </p:set>
                                    <p:animEffect transition="in" filter="wipe(left)">
                                      <p:cBhvr>
                                        <p:cTn id="138" dur="1000"/>
                                        <p:tgtEl>
                                          <p:spTgt spid="82"/>
                                        </p:tgtEl>
                                      </p:cBhvr>
                                    </p:animEffect>
                                  </p:childTnLst>
                                </p:cTn>
                              </p:par>
                              <p:par>
                                <p:cTn id="139" presetID="22" presetClass="entr" presetSubtype="8" fill="hold" grpId="0" nodeType="withEffect">
                                  <p:stCondLst>
                                    <p:cond delay="2500"/>
                                  </p:stCondLst>
                                  <p:childTnLst>
                                    <p:set>
                                      <p:cBhvr>
                                        <p:cTn id="140" dur="1" fill="hold">
                                          <p:stCondLst>
                                            <p:cond delay="0"/>
                                          </p:stCondLst>
                                        </p:cTn>
                                        <p:tgtEl>
                                          <p:spTgt spid="27"/>
                                        </p:tgtEl>
                                        <p:attrNameLst>
                                          <p:attrName>style.visibility</p:attrName>
                                        </p:attrNameLst>
                                      </p:cBhvr>
                                      <p:to>
                                        <p:strVal val="visible"/>
                                      </p:to>
                                    </p:set>
                                    <p:animEffect transition="in" filter="wipe(left)">
                                      <p:cBhvr>
                                        <p:cTn id="141" dur="1000"/>
                                        <p:tgtEl>
                                          <p:spTgt spid="27"/>
                                        </p:tgtEl>
                                      </p:cBhvr>
                                    </p:animEffect>
                                  </p:childTnLst>
                                </p:cTn>
                              </p:par>
                              <p:par>
                                <p:cTn id="142" presetID="22" presetClass="entr" presetSubtype="8" fill="hold" grpId="0" nodeType="withEffect">
                                  <p:stCondLst>
                                    <p:cond delay="2500"/>
                                  </p:stCondLst>
                                  <p:childTnLst>
                                    <p:set>
                                      <p:cBhvr>
                                        <p:cTn id="143" dur="1" fill="hold">
                                          <p:stCondLst>
                                            <p:cond delay="0"/>
                                          </p:stCondLst>
                                        </p:cTn>
                                        <p:tgtEl>
                                          <p:spTgt spid="31"/>
                                        </p:tgtEl>
                                        <p:attrNameLst>
                                          <p:attrName>style.visibility</p:attrName>
                                        </p:attrNameLst>
                                      </p:cBhvr>
                                      <p:to>
                                        <p:strVal val="visible"/>
                                      </p:to>
                                    </p:set>
                                    <p:animEffect transition="in" filter="wipe(left)">
                                      <p:cBhvr>
                                        <p:cTn id="144" dur="1000"/>
                                        <p:tgtEl>
                                          <p:spTgt spid="31"/>
                                        </p:tgtEl>
                                      </p:cBhvr>
                                    </p:animEffect>
                                  </p:childTnLst>
                                </p:cTn>
                              </p:par>
                              <p:par>
                                <p:cTn id="145" presetID="22" presetClass="entr" presetSubtype="8" fill="hold" grpId="0" nodeType="withEffect">
                                  <p:stCondLst>
                                    <p:cond delay="2500"/>
                                  </p:stCondLst>
                                  <p:childTnLst>
                                    <p:set>
                                      <p:cBhvr>
                                        <p:cTn id="146" dur="1" fill="hold">
                                          <p:stCondLst>
                                            <p:cond delay="0"/>
                                          </p:stCondLst>
                                        </p:cTn>
                                        <p:tgtEl>
                                          <p:spTgt spid="32"/>
                                        </p:tgtEl>
                                        <p:attrNameLst>
                                          <p:attrName>style.visibility</p:attrName>
                                        </p:attrNameLst>
                                      </p:cBhvr>
                                      <p:to>
                                        <p:strVal val="visible"/>
                                      </p:to>
                                    </p:set>
                                    <p:animEffect transition="in" filter="wipe(left)">
                                      <p:cBhvr>
                                        <p:cTn id="147" dur="1000"/>
                                        <p:tgtEl>
                                          <p:spTgt spid="32"/>
                                        </p:tgtEl>
                                      </p:cBhvr>
                                    </p:animEffect>
                                  </p:childTnLst>
                                </p:cTn>
                              </p:par>
                              <p:par>
                                <p:cTn id="148" presetID="22" presetClass="entr" presetSubtype="8" fill="hold" grpId="0" nodeType="withEffect">
                                  <p:stCondLst>
                                    <p:cond delay="2500"/>
                                  </p:stCondLst>
                                  <p:childTnLst>
                                    <p:set>
                                      <p:cBhvr>
                                        <p:cTn id="149" dur="1" fill="hold">
                                          <p:stCondLst>
                                            <p:cond delay="0"/>
                                          </p:stCondLst>
                                        </p:cTn>
                                        <p:tgtEl>
                                          <p:spTgt spid="33"/>
                                        </p:tgtEl>
                                        <p:attrNameLst>
                                          <p:attrName>style.visibility</p:attrName>
                                        </p:attrNameLst>
                                      </p:cBhvr>
                                      <p:to>
                                        <p:strVal val="visible"/>
                                      </p:to>
                                    </p:set>
                                    <p:animEffect transition="in" filter="wipe(left)">
                                      <p:cBhvr>
                                        <p:cTn id="150" dur="1000"/>
                                        <p:tgtEl>
                                          <p:spTgt spid="33"/>
                                        </p:tgtEl>
                                      </p:cBhvr>
                                    </p:animEffect>
                                  </p:childTnLst>
                                </p:cTn>
                              </p:par>
                              <p:par>
                                <p:cTn id="151" presetID="22" presetClass="entr" presetSubtype="8" fill="hold" grpId="0" nodeType="withEffect">
                                  <p:stCondLst>
                                    <p:cond delay="2500"/>
                                  </p:stCondLst>
                                  <p:childTnLst>
                                    <p:set>
                                      <p:cBhvr>
                                        <p:cTn id="152" dur="1" fill="hold">
                                          <p:stCondLst>
                                            <p:cond delay="0"/>
                                          </p:stCondLst>
                                        </p:cTn>
                                        <p:tgtEl>
                                          <p:spTgt spid="34"/>
                                        </p:tgtEl>
                                        <p:attrNameLst>
                                          <p:attrName>style.visibility</p:attrName>
                                        </p:attrNameLst>
                                      </p:cBhvr>
                                      <p:to>
                                        <p:strVal val="visible"/>
                                      </p:to>
                                    </p:set>
                                    <p:animEffect transition="in" filter="wipe(left)">
                                      <p:cBhvr>
                                        <p:cTn id="153" dur="1000"/>
                                        <p:tgtEl>
                                          <p:spTgt spid="34"/>
                                        </p:tgtEl>
                                      </p:cBhvr>
                                    </p:animEffect>
                                  </p:childTnLst>
                                </p:cTn>
                              </p:par>
                              <p:par>
                                <p:cTn id="154" presetID="22" presetClass="entr" presetSubtype="8" fill="hold" grpId="0" nodeType="withEffect">
                                  <p:stCondLst>
                                    <p:cond delay="2500"/>
                                  </p:stCondLst>
                                  <p:childTnLst>
                                    <p:set>
                                      <p:cBhvr>
                                        <p:cTn id="155" dur="1" fill="hold">
                                          <p:stCondLst>
                                            <p:cond delay="0"/>
                                          </p:stCondLst>
                                        </p:cTn>
                                        <p:tgtEl>
                                          <p:spTgt spid="35"/>
                                        </p:tgtEl>
                                        <p:attrNameLst>
                                          <p:attrName>style.visibility</p:attrName>
                                        </p:attrNameLst>
                                      </p:cBhvr>
                                      <p:to>
                                        <p:strVal val="visible"/>
                                      </p:to>
                                    </p:set>
                                    <p:animEffect transition="in" filter="wipe(left)">
                                      <p:cBhvr>
                                        <p:cTn id="156" dur="1000"/>
                                        <p:tgtEl>
                                          <p:spTgt spid="35"/>
                                        </p:tgtEl>
                                      </p:cBhvr>
                                    </p:animEffect>
                                  </p:childTnLst>
                                </p:cTn>
                              </p:par>
                              <p:par>
                                <p:cTn id="157" presetID="22" presetClass="entr" presetSubtype="1" fill="hold" nodeType="withEffect">
                                  <p:stCondLst>
                                    <p:cond delay="2500"/>
                                  </p:stCondLst>
                                  <p:childTnLst>
                                    <p:set>
                                      <p:cBhvr>
                                        <p:cTn id="158" dur="1" fill="hold">
                                          <p:stCondLst>
                                            <p:cond delay="0"/>
                                          </p:stCondLst>
                                        </p:cTn>
                                        <p:tgtEl>
                                          <p:spTgt spid="98"/>
                                        </p:tgtEl>
                                        <p:attrNameLst>
                                          <p:attrName>style.visibility</p:attrName>
                                        </p:attrNameLst>
                                      </p:cBhvr>
                                      <p:to>
                                        <p:strVal val="visible"/>
                                      </p:to>
                                    </p:set>
                                    <p:animEffect transition="in" filter="wipe(up)">
                                      <p:cBhvr>
                                        <p:cTn id="159" dur="1000"/>
                                        <p:tgtEl>
                                          <p:spTgt spid="98"/>
                                        </p:tgtEl>
                                      </p:cBhvr>
                                    </p:animEffect>
                                  </p:childTnLst>
                                </p:cTn>
                              </p:par>
                              <p:par>
                                <p:cTn id="160" presetID="22" presetClass="entr" presetSubtype="1" fill="hold" nodeType="withEffect">
                                  <p:stCondLst>
                                    <p:cond delay="2500"/>
                                  </p:stCondLst>
                                  <p:childTnLst>
                                    <p:set>
                                      <p:cBhvr>
                                        <p:cTn id="161" dur="1" fill="hold">
                                          <p:stCondLst>
                                            <p:cond delay="0"/>
                                          </p:stCondLst>
                                        </p:cTn>
                                        <p:tgtEl>
                                          <p:spTgt spid="101"/>
                                        </p:tgtEl>
                                        <p:attrNameLst>
                                          <p:attrName>style.visibility</p:attrName>
                                        </p:attrNameLst>
                                      </p:cBhvr>
                                      <p:to>
                                        <p:strVal val="visible"/>
                                      </p:to>
                                    </p:set>
                                    <p:animEffect transition="in" filter="wipe(up)">
                                      <p:cBhvr>
                                        <p:cTn id="162" dur="1000"/>
                                        <p:tgtEl>
                                          <p:spTgt spid="101"/>
                                        </p:tgtEl>
                                      </p:cBhvr>
                                    </p:animEffect>
                                  </p:childTnLst>
                                </p:cTn>
                              </p:par>
                              <p:par>
                                <p:cTn id="163" presetID="22" presetClass="entr" presetSubtype="1" fill="hold" nodeType="withEffect">
                                  <p:stCondLst>
                                    <p:cond delay="2500"/>
                                  </p:stCondLst>
                                  <p:childTnLst>
                                    <p:set>
                                      <p:cBhvr>
                                        <p:cTn id="164" dur="1" fill="hold">
                                          <p:stCondLst>
                                            <p:cond delay="0"/>
                                          </p:stCondLst>
                                        </p:cTn>
                                        <p:tgtEl>
                                          <p:spTgt spid="102"/>
                                        </p:tgtEl>
                                        <p:attrNameLst>
                                          <p:attrName>style.visibility</p:attrName>
                                        </p:attrNameLst>
                                      </p:cBhvr>
                                      <p:to>
                                        <p:strVal val="visible"/>
                                      </p:to>
                                    </p:set>
                                    <p:animEffect transition="in" filter="wipe(up)">
                                      <p:cBhvr>
                                        <p:cTn id="165" dur="1000"/>
                                        <p:tgtEl>
                                          <p:spTgt spid="102"/>
                                        </p:tgtEl>
                                      </p:cBhvr>
                                    </p:animEffect>
                                  </p:childTnLst>
                                </p:cTn>
                              </p:par>
                              <p:par>
                                <p:cTn id="166" presetID="22" presetClass="entr" presetSubtype="1" fill="hold" nodeType="withEffect">
                                  <p:stCondLst>
                                    <p:cond delay="2500"/>
                                  </p:stCondLst>
                                  <p:childTnLst>
                                    <p:set>
                                      <p:cBhvr>
                                        <p:cTn id="167" dur="1" fill="hold">
                                          <p:stCondLst>
                                            <p:cond delay="0"/>
                                          </p:stCondLst>
                                        </p:cTn>
                                        <p:tgtEl>
                                          <p:spTgt spid="100"/>
                                        </p:tgtEl>
                                        <p:attrNameLst>
                                          <p:attrName>style.visibility</p:attrName>
                                        </p:attrNameLst>
                                      </p:cBhvr>
                                      <p:to>
                                        <p:strVal val="visible"/>
                                      </p:to>
                                    </p:set>
                                    <p:animEffect transition="in" filter="wipe(up)">
                                      <p:cBhvr>
                                        <p:cTn id="168" dur="1000"/>
                                        <p:tgtEl>
                                          <p:spTgt spid="100"/>
                                        </p:tgtEl>
                                      </p:cBhvr>
                                    </p:animEffect>
                                  </p:childTnLst>
                                </p:cTn>
                              </p:par>
                              <p:par>
                                <p:cTn id="169" presetID="22" presetClass="entr" presetSubtype="1" fill="hold" nodeType="withEffect">
                                  <p:stCondLst>
                                    <p:cond delay="2500"/>
                                  </p:stCondLst>
                                  <p:childTnLst>
                                    <p:set>
                                      <p:cBhvr>
                                        <p:cTn id="170" dur="1" fill="hold">
                                          <p:stCondLst>
                                            <p:cond delay="0"/>
                                          </p:stCondLst>
                                        </p:cTn>
                                        <p:tgtEl>
                                          <p:spTgt spid="37"/>
                                        </p:tgtEl>
                                        <p:attrNameLst>
                                          <p:attrName>style.visibility</p:attrName>
                                        </p:attrNameLst>
                                      </p:cBhvr>
                                      <p:to>
                                        <p:strVal val="visible"/>
                                      </p:to>
                                    </p:set>
                                    <p:animEffect transition="in" filter="wipe(up)">
                                      <p:cBhvr>
                                        <p:cTn id="171" dur="1000"/>
                                        <p:tgtEl>
                                          <p:spTgt spid="37"/>
                                        </p:tgtEl>
                                      </p:cBhvr>
                                    </p:animEffect>
                                  </p:childTnLst>
                                </p:cTn>
                              </p:par>
                              <p:par>
                                <p:cTn id="172" presetID="55" presetClass="entr" presetSubtype="0" fill="hold" grpId="0" nodeType="withEffect">
                                  <p:stCondLst>
                                    <p:cond delay="3000"/>
                                  </p:stCondLst>
                                  <p:childTnLst>
                                    <p:set>
                                      <p:cBhvr>
                                        <p:cTn id="173" dur="1" fill="hold">
                                          <p:stCondLst>
                                            <p:cond delay="0"/>
                                          </p:stCondLst>
                                        </p:cTn>
                                        <p:tgtEl>
                                          <p:spTgt spid="94"/>
                                        </p:tgtEl>
                                        <p:attrNameLst>
                                          <p:attrName>style.visibility</p:attrName>
                                        </p:attrNameLst>
                                      </p:cBhvr>
                                      <p:to>
                                        <p:strVal val="visible"/>
                                      </p:to>
                                    </p:set>
                                    <p:anim calcmode="lin" valueType="num">
                                      <p:cBhvr>
                                        <p:cTn id="174" dur="1000" fill="hold"/>
                                        <p:tgtEl>
                                          <p:spTgt spid="94"/>
                                        </p:tgtEl>
                                        <p:attrNameLst>
                                          <p:attrName>ppt_w</p:attrName>
                                        </p:attrNameLst>
                                      </p:cBhvr>
                                      <p:tavLst>
                                        <p:tav tm="0">
                                          <p:val>
                                            <p:strVal val="#ppt_w*0.70"/>
                                          </p:val>
                                        </p:tav>
                                        <p:tav tm="100000">
                                          <p:val>
                                            <p:strVal val="#ppt_w"/>
                                          </p:val>
                                        </p:tav>
                                      </p:tavLst>
                                    </p:anim>
                                    <p:anim calcmode="lin" valueType="num">
                                      <p:cBhvr>
                                        <p:cTn id="175" dur="1000" fill="hold"/>
                                        <p:tgtEl>
                                          <p:spTgt spid="94"/>
                                        </p:tgtEl>
                                        <p:attrNameLst>
                                          <p:attrName>ppt_h</p:attrName>
                                        </p:attrNameLst>
                                      </p:cBhvr>
                                      <p:tavLst>
                                        <p:tav tm="0">
                                          <p:val>
                                            <p:strVal val="#ppt_h"/>
                                          </p:val>
                                        </p:tav>
                                        <p:tav tm="100000">
                                          <p:val>
                                            <p:strVal val="#ppt_h"/>
                                          </p:val>
                                        </p:tav>
                                      </p:tavLst>
                                    </p:anim>
                                    <p:animEffect transition="in" filter="fade">
                                      <p:cBhvr>
                                        <p:cTn id="176" dur="1000"/>
                                        <p:tgtEl>
                                          <p:spTgt spid="94"/>
                                        </p:tgtEl>
                                      </p:cBhvr>
                                    </p:animEffect>
                                  </p:childTnLst>
                                </p:cTn>
                              </p:par>
                              <p:par>
                                <p:cTn id="177" presetID="55" presetClass="entr" presetSubtype="0" fill="hold" grpId="0" nodeType="withEffect">
                                  <p:stCondLst>
                                    <p:cond delay="3000"/>
                                  </p:stCondLst>
                                  <p:childTnLst>
                                    <p:set>
                                      <p:cBhvr>
                                        <p:cTn id="178" dur="1" fill="hold">
                                          <p:stCondLst>
                                            <p:cond delay="0"/>
                                          </p:stCondLst>
                                        </p:cTn>
                                        <p:tgtEl>
                                          <p:spTgt spid="93"/>
                                        </p:tgtEl>
                                        <p:attrNameLst>
                                          <p:attrName>style.visibility</p:attrName>
                                        </p:attrNameLst>
                                      </p:cBhvr>
                                      <p:to>
                                        <p:strVal val="visible"/>
                                      </p:to>
                                    </p:set>
                                    <p:anim calcmode="lin" valueType="num">
                                      <p:cBhvr>
                                        <p:cTn id="179" dur="1000" fill="hold"/>
                                        <p:tgtEl>
                                          <p:spTgt spid="93"/>
                                        </p:tgtEl>
                                        <p:attrNameLst>
                                          <p:attrName>ppt_w</p:attrName>
                                        </p:attrNameLst>
                                      </p:cBhvr>
                                      <p:tavLst>
                                        <p:tav tm="0">
                                          <p:val>
                                            <p:strVal val="#ppt_w*0.70"/>
                                          </p:val>
                                        </p:tav>
                                        <p:tav tm="100000">
                                          <p:val>
                                            <p:strVal val="#ppt_w"/>
                                          </p:val>
                                        </p:tav>
                                      </p:tavLst>
                                    </p:anim>
                                    <p:anim calcmode="lin" valueType="num">
                                      <p:cBhvr>
                                        <p:cTn id="180" dur="1000" fill="hold"/>
                                        <p:tgtEl>
                                          <p:spTgt spid="93"/>
                                        </p:tgtEl>
                                        <p:attrNameLst>
                                          <p:attrName>ppt_h</p:attrName>
                                        </p:attrNameLst>
                                      </p:cBhvr>
                                      <p:tavLst>
                                        <p:tav tm="0">
                                          <p:val>
                                            <p:strVal val="#ppt_h"/>
                                          </p:val>
                                        </p:tav>
                                        <p:tav tm="100000">
                                          <p:val>
                                            <p:strVal val="#ppt_h"/>
                                          </p:val>
                                        </p:tav>
                                      </p:tavLst>
                                    </p:anim>
                                    <p:animEffect transition="in" filter="fade">
                                      <p:cBhvr>
                                        <p:cTn id="181" dur="1000"/>
                                        <p:tgtEl>
                                          <p:spTgt spid="93"/>
                                        </p:tgtEl>
                                      </p:cBhvr>
                                    </p:animEffect>
                                  </p:childTnLst>
                                </p:cTn>
                              </p:par>
                              <p:par>
                                <p:cTn id="182" presetID="55" presetClass="entr" presetSubtype="0" fill="hold" grpId="0" nodeType="withEffect">
                                  <p:stCondLst>
                                    <p:cond delay="3000"/>
                                  </p:stCondLst>
                                  <p:childTnLst>
                                    <p:set>
                                      <p:cBhvr>
                                        <p:cTn id="183" dur="1" fill="hold">
                                          <p:stCondLst>
                                            <p:cond delay="0"/>
                                          </p:stCondLst>
                                        </p:cTn>
                                        <p:tgtEl>
                                          <p:spTgt spid="95"/>
                                        </p:tgtEl>
                                        <p:attrNameLst>
                                          <p:attrName>style.visibility</p:attrName>
                                        </p:attrNameLst>
                                      </p:cBhvr>
                                      <p:to>
                                        <p:strVal val="visible"/>
                                      </p:to>
                                    </p:set>
                                    <p:anim calcmode="lin" valueType="num">
                                      <p:cBhvr>
                                        <p:cTn id="184" dur="1000" fill="hold"/>
                                        <p:tgtEl>
                                          <p:spTgt spid="95"/>
                                        </p:tgtEl>
                                        <p:attrNameLst>
                                          <p:attrName>ppt_w</p:attrName>
                                        </p:attrNameLst>
                                      </p:cBhvr>
                                      <p:tavLst>
                                        <p:tav tm="0">
                                          <p:val>
                                            <p:strVal val="#ppt_w*0.70"/>
                                          </p:val>
                                        </p:tav>
                                        <p:tav tm="100000">
                                          <p:val>
                                            <p:strVal val="#ppt_w"/>
                                          </p:val>
                                        </p:tav>
                                      </p:tavLst>
                                    </p:anim>
                                    <p:anim calcmode="lin" valueType="num">
                                      <p:cBhvr>
                                        <p:cTn id="185" dur="1000" fill="hold"/>
                                        <p:tgtEl>
                                          <p:spTgt spid="95"/>
                                        </p:tgtEl>
                                        <p:attrNameLst>
                                          <p:attrName>ppt_h</p:attrName>
                                        </p:attrNameLst>
                                      </p:cBhvr>
                                      <p:tavLst>
                                        <p:tav tm="0">
                                          <p:val>
                                            <p:strVal val="#ppt_h"/>
                                          </p:val>
                                        </p:tav>
                                        <p:tav tm="100000">
                                          <p:val>
                                            <p:strVal val="#ppt_h"/>
                                          </p:val>
                                        </p:tav>
                                      </p:tavLst>
                                    </p:anim>
                                    <p:animEffect transition="in" filter="fade">
                                      <p:cBhvr>
                                        <p:cTn id="186" dur="1000"/>
                                        <p:tgtEl>
                                          <p:spTgt spid="95"/>
                                        </p:tgtEl>
                                      </p:cBhvr>
                                    </p:animEffect>
                                  </p:childTnLst>
                                </p:cTn>
                              </p:par>
                              <p:par>
                                <p:cTn id="187" presetID="55" presetClass="entr" presetSubtype="0" fill="hold" grpId="0" nodeType="withEffect">
                                  <p:stCondLst>
                                    <p:cond delay="3000"/>
                                  </p:stCondLst>
                                  <p:childTnLst>
                                    <p:set>
                                      <p:cBhvr>
                                        <p:cTn id="188" dur="1" fill="hold">
                                          <p:stCondLst>
                                            <p:cond delay="0"/>
                                          </p:stCondLst>
                                        </p:cTn>
                                        <p:tgtEl>
                                          <p:spTgt spid="91"/>
                                        </p:tgtEl>
                                        <p:attrNameLst>
                                          <p:attrName>style.visibility</p:attrName>
                                        </p:attrNameLst>
                                      </p:cBhvr>
                                      <p:to>
                                        <p:strVal val="visible"/>
                                      </p:to>
                                    </p:set>
                                    <p:anim calcmode="lin" valueType="num">
                                      <p:cBhvr>
                                        <p:cTn id="189" dur="1000" fill="hold"/>
                                        <p:tgtEl>
                                          <p:spTgt spid="91"/>
                                        </p:tgtEl>
                                        <p:attrNameLst>
                                          <p:attrName>ppt_w</p:attrName>
                                        </p:attrNameLst>
                                      </p:cBhvr>
                                      <p:tavLst>
                                        <p:tav tm="0">
                                          <p:val>
                                            <p:strVal val="#ppt_w*0.70"/>
                                          </p:val>
                                        </p:tav>
                                        <p:tav tm="100000">
                                          <p:val>
                                            <p:strVal val="#ppt_w"/>
                                          </p:val>
                                        </p:tav>
                                      </p:tavLst>
                                    </p:anim>
                                    <p:anim calcmode="lin" valueType="num">
                                      <p:cBhvr>
                                        <p:cTn id="190" dur="1000" fill="hold"/>
                                        <p:tgtEl>
                                          <p:spTgt spid="91"/>
                                        </p:tgtEl>
                                        <p:attrNameLst>
                                          <p:attrName>ppt_h</p:attrName>
                                        </p:attrNameLst>
                                      </p:cBhvr>
                                      <p:tavLst>
                                        <p:tav tm="0">
                                          <p:val>
                                            <p:strVal val="#ppt_h"/>
                                          </p:val>
                                        </p:tav>
                                        <p:tav tm="100000">
                                          <p:val>
                                            <p:strVal val="#ppt_h"/>
                                          </p:val>
                                        </p:tav>
                                      </p:tavLst>
                                    </p:anim>
                                    <p:animEffect transition="in" filter="fade">
                                      <p:cBhvr>
                                        <p:cTn id="191" dur="1000"/>
                                        <p:tgtEl>
                                          <p:spTgt spid="91"/>
                                        </p:tgtEl>
                                      </p:cBhvr>
                                    </p:animEffect>
                                  </p:childTnLst>
                                </p:cTn>
                              </p:par>
                              <p:par>
                                <p:cTn id="192" presetID="55" presetClass="entr" presetSubtype="0" fill="hold" grpId="0" nodeType="withEffect">
                                  <p:stCondLst>
                                    <p:cond delay="3000"/>
                                  </p:stCondLst>
                                  <p:childTnLst>
                                    <p:set>
                                      <p:cBhvr>
                                        <p:cTn id="193" dur="1" fill="hold">
                                          <p:stCondLst>
                                            <p:cond delay="0"/>
                                          </p:stCondLst>
                                        </p:cTn>
                                        <p:tgtEl>
                                          <p:spTgt spid="57"/>
                                        </p:tgtEl>
                                        <p:attrNameLst>
                                          <p:attrName>style.visibility</p:attrName>
                                        </p:attrNameLst>
                                      </p:cBhvr>
                                      <p:to>
                                        <p:strVal val="visible"/>
                                      </p:to>
                                    </p:set>
                                    <p:anim calcmode="lin" valueType="num">
                                      <p:cBhvr>
                                        <p:cTn id="194" dur="1000" fill="hold"/>
                                        <p:tgtEl>
                                          <p:spTgt spid="57"/>
                                        </p:tgtEl>
                                        <p:attrNameLst>
                                          <p:attrName>ppt_w</p:attrName>
                                        </p:attrNameLst>
                                      </p:cBhvr>
                                      <p:tavLst>
                                        <p:tav tm="0">
                                          <p:val>
                                            <p:strVal val="#ppt_w*0.70"/>
                                          </p:val>
                                        </p:tav>
                                        <p:tav tm="100000">
                                          <p:val>
                                            <p:strVal val="#ppt_w"/>
                                          </p:val>
                                        </p:tav>
                                      </p:tavLst>
                                    </p:anim>
                                    <p:anim calcmode="lin" valueType="num">
                                      <p:cBhvr>
                                        <p:cTn id="195" dur="1000" fill="hold"/>
                                        <p:tgtEl>
                                          <p:spTgt spid="57"/>
                                        </p:tgtEl>
                                        <p:attrNameLst>
                                          <p:attrName>ppt_h</p:attrName>
                                        </p:attrNameLst>
                                      </p:cBhvr>
                                      <p:tavLst>
                                        <p:tav tm="0">
                                          <p:val>
                                            <p:strVal val="#ppt_h"/>
                                          </p:val>
                                        </p:tav>
                                        <p:tav tm="100000">
                                          <p:val>
                                            <p:strVal val="#ppt_h"/>
                                          </p:val>
                                        </p:tav>
                                      </p:tavLst>
                                    </p:anim>
                                    <p:animEffect transition="in" filter="fade">
                                      <p:cBhvr>
                                        <p:cTn id="196" dur="1000"/>
                                        <p:tgtEl>
                                          <p:spTgt spid="57"/>
                                        </p:tgtEl>
                                      </p:cBhvr>
                                    </p:animEffect>
                                  </p:childTnLst>
                                </p:cTn>
                              </p:par>
                              <p:par>
                                <p:cTn id="197" presetID="55" presetClass="entr" presetSubtype="0" fill="hold" grpId="0" nodeType="withEffect">
                                  <p:stCondLst>
                                    <p:cond delay="3000"/>
                                  </p:stCondLst>
                                  <p:childTnLst>
                                    <p:set>
                                      <p:cBhvr>
                                        <p:cTn id="198" dur="1" fill="hold">
                                          <p:stCondLst>
                                            <p:cond delay="0"/>
                                          </p:stCondLst>
                                        </p:cTn>
                                        <p:tgtEl>
                                          <p:spTgt spid="62"/>
                                        </p:tgtEl>
                                        <p:attrNameLst>
                                          <p:attrName>style.visibility</p:attrName>
                                        </p:attrNameLst>
                                      </p:cBhvr>
                                      <p:to>
                                        <p:strVal val="visible"/>
                                      </p:to>
                                    </p:set>
                                    <p:anim calcmode="lin" valueType="num">
                                      <p:cBhvr>
                                        <p:cTn id="199" dur="1000" fill="hold"/>
                                        <p:tgtEl>
                                          <p:spTgt spid="62"/>
                                        </p:tgtEl>
                                        <p:attrNameLst>
                                          <p:attrName>ppt_w</p:attrName>
                                        </p:attrNameLst>
                                      </p:cBhvr>
                                      <p:tavLst>
                                        <p:tav tm="0">
                                          <p:val>
                                            <p:strVal val="#ppt_w*0.70"/>
                                          </p:val>
                                        </p:tav>
                                        <p:tav tm="100000">
                                          <p:val>
                                            <p:strVal val="#ppt_w"/>
                                          </p:val>
                                        </p:tav>
                                      </p:tavLst>
                                    </p:anim>
                                    <p:anim calcmode="lin" valueType="num">
                                      <p:cBhvr>
                                        <p:cTn id="200" dur="1000" fill="hold"/>
                                        <p:tgtEl>
                                          <p:spTgt spid="62"/>
                                        </p:tgtEl>
                                        <p:attrNameLst>
                                          <p:attrName>ppt_h</p:attrName>
                                        </p:attrNameLst>
                                      </p:cBhvr>
                                      <p:tavLst>
                                        <p:tav tm="0">
                                          <p:val>
                                            <p:strVal val="#ppt_h"/>
                                          </p:val>
                                        </p:tav>
                                        <p:tav tm="100000">
                                          <p:val>
                                            <p:strVal val="#ppt_h"/>
                                          </p:val>
                                        </p:tav>
                                      </p:tavLst>
                                    </p:anim>
                                    <p:animEffect transition="in" filter="fade">
                                      <p:cBhvr>
                                        <p:cTn id="201" dur="1000"/>
                                        <p:tgtEl>
                                          <p:spTgt spid="62"/>
                                        </p:tgtEl>
                                      </p:cBhvr>
                                    </p:animEffect>
                                  </p:childTnLst>
                                </p:cTn>
                              </p:par>
                              <p:par>
                                <p:cTn id="202" presetID="55" presetClass="entr" presetSubtype="0" fill="hold" grpId="0" nodeType="withEffect">
                                  <p:stCondLst>
                                    <p:cond delay="3000"/>
                                  </p:stCondLst>
                                  <p:childTnLst>
                                    <p:set>
                                      <p:cBhvr>
                                        <p:cTn id="203" dur="1" fill="hold">
                                          <p:stCondLst>
                                            <p:cond delay="0"/>
                                          </p:stCondLst>
                                        </p:cTn>
                                        <p:tgtEl>
                                          <p:spTgt spid="61"/>
                                        </p:tgtEl>
                                        <p:attrNameLst>
                                          <p:attrName>style.visibility</p:attrName>
                                        </p:attrNameLst>
                                      </p:cBhvr>
                                      <p:to>
                                        <p:strVal val="visible"/>
                                      </p:to>
                                    </p:set>
                                    <p:anim calcmode="lin" valueType="num">
                                      <p:cBhvr>
                                        <p:cTn id="204" dur="1000" fill="hold"/>
                                        <p:tgtEl>
                                          <p:spTgt spid="61"/>
                                        </p:tgtEl>
                                        <p:attrNameLst>
                                          <p:attrName>ppt_w</p:attrName>
                                        </p:attrNameLst>
                                      </p:cBhvr>
                                      <p:tavLst>
                                        <p:tav tm="0">
                                          <p:val>
                                            <p:strVal val="#ppt_w*0.70"/>
                                          </p:val>
                                        </p:tav>
                                        <p:tav tm="100000">
                                          <p:val>
                                            <p:strVal val="#ppt_w"/>
                                          </p:val>
                                        </p:tav>
                                      </p:tavLst>
                                    </p:anim>
                                    <p:anim calcmode="lin" valueType="num">
                                      <p:cBhvr>
                                        <p:cTn id="205" dur="1000" fill="hold"/>
                                        <p:tgtEl>
                                          <p:spTgt spid="61"/>
                                        </p:tgtEl>
                                        <p:attrNameLst>
                                          <p:attrName>ppt_h</p:attrName>
                                        </p:attrNameLst>
                                      </p:cBhvr>
                                      <p:tavLst>
                                        <p:tav tm="0">
                                          <p:val>
                                            <p:strVal val="#ppt_h"/>
                                          </p:val>
                                        </p:tav>
                                        <p:tav tm="100000">
                                          <p:val>
                                            <p:strVal val="#ppt_h"/>
                                          </p:val>
                                        </p:tav>
                                      </p:tavLst>
                                    </p:anim>
                                    <p:animEffect transition="in" filter="fade">
                                      <p:cBhvr>
                                        <p:cTn id="206" dur="1000"/>
                                        <p:tgtEl>
                                          <p:spTgt spid="61"/>
                                        </p:tgtEl>
                                      </p:cBhvr>
                                    </p:animEffect>
                                  </p:childTnLst>
                                </p:cTn>
                              </p:par>
                              <p:par>
                                <p:cTn id="207" presetID="55" presetClass="entr" presetSubtype="0" fill="hold" grpId="0" nodeType="withEffect">
                                  <p:stCondLst>
                                    <p:cond delay="3000"/>
                                  </p:stCondLst>
                                  <p:childTnLst>
                                    <p:set>
                                      <p:cBhvr>
                                        <p:cTn id="208" dur="1" fill="hold">
                                          <p:stCondLst>
                                            <p:cond delay="0"/>
                                          </p:stCondLst>
                                        </p:cTn>
                                        <p:tgtEl>
                                          <p:spTgt spid="60"/>
                                        </p:tgtEl>
                                        <p:attrNameLst>
                                          <p:attrName>style.visibility</p:attrName>
                                        </p:attrNameLst>
                                      </p:cBhvr>
                                      <p:to>
                                        <p:strVal val="visible"/>
                                      </p:to>
                                    </p:set>
                                    <p:anim calcmode="lin" valueType="num">
                                      <p:cBhvr>
                                        <p:cTn id="209" dur="1000" fill="hold"/>
                                        <p:tgtEl>
                                          <p:spTgt spid="60"/>
                                        </p:tgtEl>
                                        <p:attrNameLst>
                                          <p:attrName>ppt_w</p:attrName>
                                        </p:attrNameLst>
                                      </p:cBhvr>
                                      <p:tavLst>
                                        <p:tav tm="0">
                                          <p:val>
                                            <p:strVal val="#ppt_w*0.70"/>
                                          </p:val>
                                        </p:tav>
                                        <p:tav tm="100000">
                                          <p:val>
                                            <p:strVal val="#ppt_w"/>
                                          </p:val>
                                        </p:tav>
                                      </p:tavLst>
                                    </p:anim>
                                    <p:anim calcmode="lin" valueType="num">
                                      <p:cBhvr>
                                        <p:cTn id="210" dur="1000" fill="hold"/>
                                        <p:tgtEl>
                                          <p:spTgt spid="60"/>
                                        </p:tgtEl>
                                        <p:attrNameLst>
                                          <p:attrName>ppt_h</p:attrName>
                                        </p:attrNameLst>
                                      </p:cBhvr>
                                      <p:tavLst>
                                        <p:tav tm="0">
                                          <p:val>
                                            <p:strVal val="#ppt_h"/>
                                          </p:val>
                                        </p:tav>
                                        <p:tav tm="100000">
                                          <p:val>
                                            <p:strVal val="#ppt_h"/>
                                          </p:val>
                                        </p:tav>
                                      </p:tavLst>
                                    </p:anim>
                                    <p:animEffect transition="in" filter="fade">
                                      <p:cBhvr>
                                        <p:cTn id="211" dur="1000"/>
                                        <p:tgtEl>
                                          <p:spTgt spid="60"/>
                                        </p:tgtEl>
                                      </p:cBhvr>
                                    </p:animEffect>
                                  </p:childTnLst>
                                </p:cTn>
                              </p:par>
                              <p:par>
                                <p:cTn id="212" presetID="55" presetClass="entr" presetSubtype="0" fill="hold" grpId="0" nodeType="withEffect">
                                  <p:stCondLst>
                                    <p:cond delay="3000"/>
                                  </p:stCondLst>
                                  <p:childTnLst>
                                    <p:set>
                                      <p:cBhvr>
                                        <p:cTn id="213" dur="1" fill="hold">
                                          <p:stCondLst>
                                            <p:cond delay="0"/>
                                          </p:stCondLst>
                                        </p:cTn>
                                        <p:tgtEl>
                                          <p:spTgt spid="59"/>
                                        </p:tgtEl>
                                        <p:attrNameLst>
                                          <p:attrName>style.visibility</p:attrName>
                                        </p:attrNameLst>
                                      </p:cBhvr>
                                      <p:to>
                                        <p:strVal val="visible"/>
                                      </p:to>
                                    </p:set>
                                    <p:anim calcmode="lin" valueType="num">
                                      <p:cBhvr>
                                        <p:cTn id="214" dur="1000" fill="hold"/>
                                        <p:tgtEl>
                                          <p:spTgt spid="59"/>
                                        </p:tgtEl>
                                        <p:attrNameLst>
                                          <p:attrName>ppt_w</p:attrName>
                                        </p:attrNameLst>
                                      </p:cBhvr>
                                      <p:tavLst>
                                        <p:tav tm="0">
                                          <p:val>
                                            <p:strVal val="#ppt_w*0.70"/>
                                          </p:val>
                                        </p:tav>
                                        <p:tav tm="100000">
                                          <p:val>
                                            <p:strVal val="#ppt_w"/>
                                          </p:val>
                                        </p:tav>
                                      </p:tavLst>
                                    </p:anim>
                                    <p:anim calcmode="lin" valueType="num">
                                      <p:cBhvr>
                                        <p:cTn id="215" dur="1000" fill="hold"/>
                                        <p:tgtEl>
                                          <p:spTgt spid="59"/>
                                        </p:tgtEl>
                                        <p:attrNameLst>
                                          <p:attrName>ppt_h</p:attrName>
                                        </p:attrNameLst>
                                      </p:cBhvr>
                                      <p:tavLst>
                                        <p:tav tm="0">
                                          <p:val>
                                            <p:strVal val="#ppt_h"/>
                                          </p:val>
                                        </p:tav>
                                        <p:tav tm="100000">
                                          <p:val>
                                            <p:strVal val="#ppt_h"/>
                                          </p:val>
                                        </p:tav>
                                      </p:tavLst>
                                    </p:anim>
                                    <p:animEffect transition="in" filter="fade">
                                      <p:cBhvr>
                                        <p:cTn id="216" dur="1000"/>
                                        <p:tgtEl>
                                          <p:spTgt spid="59"/>
                                        </p:tgtEl>
                                      </p:cBhvr>
                                    </p:animEffect>
                                  </p:childTnLst>
                                </p:cTn>
                              </p:par>
                              <p:par>
                                <p:cTn id="217" presetID="55" presetClass="entr" presetSubtype="0" fill="hold" grpId="0" nodeType="withEffect">
                                  <p:stCondLst>
                                    <p:cond delay="3000"/>
                                  </p:stCondLst>
                                  <p:childTnLst>
                                    <p:set>
                                      <p:cBhvr>
                                        <p:cTn id="218" dur="1" fill="hold">
                                          <p:stCondLst>
                                            <p:cond delay="0"/>
                                          </p:stCondLst>
                                        </p:cTn>
                                        <p:tgtEl>
                                          <p:spTgt spid="58"/>
                                        </p:tgtEl>
                                        <p:attrNameLst>
                                          <p:attrName>style.visibility</p:attrName>
                                        </p:attrNameLst>
                                      </p:cBhvr>
                                      <p:to>
                                        <p:strVal val="visible"/>
                                      </p:to>
                                    </p:set>
                                    <p:anim calcmode="lin" valueType="num">
                                      <p:cBhvr>
                                        <p:cTn id="219" dur="1000" fill="hold"/>
                                        <p:tgtEl>
                                          <p:spTgt spid="58"/>
                                        </p:tgtEl>
                                        <p:attrNameLst>
                                          <p:attrName>ppt_w</p:attrName>
                                        </p:attrNameLst>
                                      </p:cBhvr>
                                      <p:tavLst>
                                        <p:tav tm="0">
                                          <p:val>
                                            <p:strVal val="#ppt_w*0.70"/>
                                          </p:val>
                                        </p:tav>
                                        <p:tav tm="100000">
                                          <p:val>
                                            <p:strVal val="#ppt_w"/>
                                          </p:val>
                                        </p:tav>
                                      </p:tavLst>
                                    </p:anim>
                                    <p:anim calcmode="lin" valueType="num">
                                      <p:cBhvr>
                                        <p:cTn id="220" dur="1000" fill="hold"/>
                                        <p:tgtEl>
                                          <p:spTgt spid="58"/>
                                        </p:tgtEl>
                                        <p:attrNameLst>
                                          <p:attrName>ppt_h</p:attrName>
                                        </p:attrNameLst>
                                      </p:cBhvr>
                                      <p:tavLst>
                                        <p:tav tm="0">
                                          <p:val>
                                            <p:strVal val="#ppt_h"/>
                                          </p:val>
                                        </p:tav>
                                        <p:tav tm="100000">
                                          <p:val>
                                            <p:strVal val="#ppt_h"/>
                                          </p:val>
                                        </p:tav>
                                      </p:tavLst>
                                    </p:anim>
                                    <p:animEffect transition="in" filter="fade">
                                      <p:cBhvr>
                                        <p:cTn id="221" dur="1000"/>
                                        <p:tgtEl>
                                          <p:spTgt spid="58"/>
                                        </p:tgtEl>
                                      </p:cBhvr>
                                    </p:animEffect>
                                  </p:childTnLst>
                                </p:cTn>
                              </p:par>
                              <p:par>
                                <p:cTn id="222" presetID="22" presetClass="entr" presetSubtype="8" fill="hold" grpId="0" nodeType="withEffect">
                                  <p:stCondLst>
                                    <p:cond delay="3750"/>
                                  </p:stCondLst>
                                  <p:childTnLst>
                                    <p:set>
                                      <p:cBhvr>
                                        <p:cTn id="223" dur="1" fill="hold">
                                          <p:stCondLst>
                                            <p:cond delay="0"/>
                                          </p:stCondLst>
                                        </p:cTn>
                                        <p:tgtEl>
                                          <p:spTgt spid="117"/>
                                        </p:tgtEl>
                                        <p:attrNameLst>
                                          <p:attrName>style.visibility</p:attrName>
                                        </p:attrNameLst>
                                      </p:cBhvr>
                                      <p:to>
                                        <p:strVal val="visible"/>
                                      </p:to>
                                    </p:set>
                                    <p:animEffect transition="in" filter="wipe(left)">
                                      <p:cBhvr>
                                        <p:cTn id="224" dur="1000"/>
                                        <p:tgtEl>
                                          <p:spTgt spid="117"/>
                                        </p:tgtEl>
                                      </p:cBhvr>
                                    </p:animEffect>
                                  </p:childTnLst>
                                </p:cTn>
                              </p:par>
                              <p:par>
                                <p:cTn id="225" presetID="22" presetClass="entr" presetSubtype="8" fill="hold" grpId="0" nodeType="withEffect">
                                  <p:stCondLst>
                                    <p:cond delay="3750"/>
                                  </p:stCondLst>
                                  <p:childTnLst>
                                    <p:set>
                                      <p:cBhvr>
                                        <p:cTn id="226" dur="1" fill="hold">
                                          <p:stCondLst>
                                            <p:cond delay="0"/>
                                          </p:stCondLst>
                                        </p:cTn>
                                        <p:tgtEl>
                                          <p:spTgt spid="116"/>
                                        </p:tgtEl>
                                        <p:attrNameLst>
                                          <p:attrName>style.visibility</p:attrName>
                                        </p:attrNameLst>
                                      </p:cBhvr>
                                      <p:to>
                                        <p:strVal val="visible"/>
                                      </p:to>
                                    </p:set>
                                    <p:animEffect transition="in" filter="wipe(left)">
                                      <p:cBhvr>
                                        <p:cTn id="227" dur="1000"/>
                                        <p:tgtEl>
                                          <p:spTgt spid="116"/>
                                        </p:tgtEl>
                                      </p:cBhvr>
                                    </p:animEffect>
                                  </p:childTnLst>
                                </p:cTn>
                              </p:par>
                              <p:par>
                                <p:cTn id="228" presetID="12" presetClass="entr" presetSubtype="8" fill="hold" grpId="0" nodeType="withEffect">
                                  <p:stCondLst>
                                    <p:cond delay="4250"/>
                                  </p:stCondLst>
                                  <p:childTnLst>
                                    <p:set>
                                      <p:cBhvr>
                                        <p:cTn id="229" dur="1" fill="hold">
                                          <p:stCondLst>
                                            <p:cond delay="0"/>
                                          </p:stCondLst>
                                        </p:cTn>
                                        <p:tgtEl>
                                          <p:spTgt spid="25607"/>
                                        </p:tgtEl>
                                        <p:attrNameLst>
                                          <p:attrName>style.visibility</p:attrName>
                                        </p:attrNameLst>
                                      </p:cBhvr>
                                      <p:to>
                                        <p:strVal val="visible"/>
                                      </p:to>
                                    </p:set>
                                    <p:anim calcmode="lin" valueType="num">
                                      <p:cBhvr additive="base">
                                        <p:cTn id="230" dur="1000"/>
                                        <p:tgtEl>
                                          <p:spTgt spid="25607"/>
                                        </p:tgtEl>
                                        <p:attrNameLst>
                                          <p:attrName>ppt_x</p:attrName>
                                        </p:attrNameLst>
                                      </p:cBhvr>
                                      <p:tavLst>
                                        <p:tav tm="0">
                                          <p:val>
                                            <p:strVal val="#ppt_x-#ppt_w*1.125000"/>
                                          </p:val>
                                        </p:tav>
                                        <p:tav tm="100000">
                                          <p:val>
                                            <p:strVal val="#ppt_x"/>
                                          </p:val>
                                        </p:tav>
                                      </p:tavLst>
                                    </p:anim>
                                    <p:animEffect transition="in" filter="wipe(right)">
                                      <p:cBhvr>
                                        <p:cTn id="231" dur="1000"/>
                                        <p:tgtEl>
                                          <p:spTgt spid="256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116" grpId="0" animBg="1"/>
      <p:bldP spid="67" grpId="0" animBg="1"/>
      <p:bldP spid="117" grpId="0" animBg="1"/>
      <p:bldP spid="6" grpId="0" animBg="1"/>
      <p:bldP spid="29" grpId="0" animBg="1"/>
      <p:bldP spid="46" grpId="0"/>
      <p:bldP spid="48" grpId="0"/>
      <p:bldP spid="49" grpId="0"/>
      <p:bldP spid="50" grpId="0"/>
      <p:bldP spid="51" grpId="0"/>
      <p:bldP spid="52" grpId="0"/>
      <p:bldP spid="53" grpId="0"/>
      <p:bldP spid="57" grpId="0"/>
      <p:bldP spid="58" grpId="0"/>
      <p:bldP spid="59" grpId="0"/>
      <p:bldP spid="60" grpId="0"/>
      <p:bldP spid="61" grpId="0"/>
      <p:bldP spid="62" grpId="0"/>
      <p:bldP spid="56" grpId="0"/>
      <p:bldP spid="25607" grpId="0" animBg="1"/>
      <p:bldP spid="108" grpId="0" animBg="1"/>
      <p:bldP spid="84" grpId="0"/>
      <p:bldP spid="86" grpId="0"/>
      <p:bldP spid="88" grpId="0"/>
      <p:bldP spid="89" grpId="0"/>
      <p:bldP spid="91" grpId="0"/>
      <p:bldP spid="93" grpId="0"/>
      <p:bldP spid="94" grpId="0"/>
      <p:bldP spid="95" grpId="0"/>
      <p:bldP spid="97" grpId="0"/>
      <p:bldP spid="2" grpId="0" animBg="1"/>
      <p:bldP spid="8" grpId="0" animBg="1"/>
      <p:bldP spid="9" grpId="0" animBg="1"/>
      <p:bldP spid="10" grpId="0" animBg="1"/>
      <p:bldP spid="11" grpId="0" animBg="1"/>
      <p:bldP spid="12" grpId="0" animBg="1"/>
      <p:bldP spid="13" grpId="0" animBg="1"/>
      <p:bldP spid="71" grpId="0" animBg="1"/>
      <p:bldP spid="72" grpId="0" animBg="1"/>
      <p:bldP spid="75" grpId="0" animBg="1"/>
      <p:bldP spid="76" grpId="0" animBg="1"/>
      <p:bldP spid="27" grpId="0" animBg="1"/>
      <p:bldP spid="31" grpId="0" animBg="1"/>
      <p:bldP spid="32" grpId="0" animBg="1"/>
      <p:bldP spid="33" grpId="0" animBg="1"/>
      <p:bldP spid="34" grpId="0" animBg="1"/>
      <p:bldP spid="35" grpId="0" animBg="1"/>
      <p:bldP spid="78" grpId="0" animBg="1"/>
      <p:bldP spid="81" grpId="0" animBg="1"/>
      <p:bldP spid="8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8" name="Group 1027">
            <a:extLst>
              <a:ext uri="{FF2B5EF4-FFF2-40B4-BE49-F238E27FC236}">
                <a16:creationId xmlns:a16="http://schemas.microsoft.com/office/drawing/2014/main" id="{B6B4C5A2-9B9E-491C-B289-6E7A7CDA4759}"/>
              </a:ext>
            </a:extLst>
          </p:cNvPr>
          <p:cNvGrpSpPr/>
          <p:nvPr/>
        </p:nvGrpSpPr>
        <p:grpSpPr>
          <a:xfrm>
            <a:off x="1190624" y="632052"/>
            <a:ext cx="10191752" cy="5662047"/>
            <a:chOff x="1190624" y="632052"/>
            <a:chExt cx="10191752" cy="5662047"/>
          </a:xfrm>
        </p:grpSpPr>
        <p:cxnSp>
          <p:nvCxnSpPr>
            <p:cNvPr id="37" name="Straight Arrow Connector 36">
              <a:extLst>
                <a:ext uri="{FF2B5EF4-FFF2-40B4-BE49-F238E27FC236}">
                  <a16:creationId xmlns:a16="http://schemas.microsoft.com/office/drawing/2014/main" id="{AC381EA8-A8A6-4DB6-B27B-2BF37E5F2186}"/>
                </a:ext>
              </a:extLst>
            </p:cNvPr>
            <p:cNvCxnSpPr>
              <a:cxnSpLocks/>
              <a:stCxn id="3" idx="3"/>
              <a:endCxn id="24" idx="1"/>
            </p:cNvCxnSpPr>
            <p:nvPr/>
          </p:nvCxnSpPr>
          <p:spPr>
            <a:xfrm>
              <a:off x="2206624" y="987652"/>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Diamond 10">
              <a:extLst>
                <a:ext uri="{FF2B5EF4-FFF2-40B4-BE49-F238E27FC236}">
                  <a16:creationId xmlns:a16="http://schemas.microsoft.com/office/drawing/2014/main" id="{4746B408-0622-43E2-8DD2-36F014AF203B}"/>
                </a:ext>
              </a:extLst>
            </p:cNvPr>
            <p:cNvSpPr/>
            <p:nvPr/>
          </p:nvSpPr>
          <p:spPr>
            <a:xfrm>
              <a:off x="1190624" y="1824151"/>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000" dirty="0">
                <a:solidFill>
                  <a:schemeClr val="tx1"/>
                </a:solidFill>
                <a:latin typeface="Montserrat" panose="00000500000000000000" pitchFamily="50" charset="0"/>
              </a:endParaRPr>
            </a:p>
          </p:txBody>
        </p:sp>
        <p:sp>
          <p:nvSpPr>
            <p:cNvPr id="12" name="Diamond 11">
              <a:extLst>
                <a:ext uri="{FF2B5EF4-FFF2-40B4-BE49-F238E27FC236}">
                  <a16:creationId xmlns:a16="http://schemas.microsoft.com/office/drawing/2014/main" id="{06E7488E-4653-44D2-B838-37761145BAB0}"/>
                </a:ext>
              </a:extLst>
            </p:cNvPr>
            <p:cNvSpPr/>
            <p:nvPr/>
          </p:nvSpPr>
          <p:spPr>
            <a:xfrm>
              <a:off x="7307792" y="1824151"/>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19" name="Rectangle: Rounded Corners 18">
              <a:extLst>
                <a:ext uri="{FF2B5EF4-FFF2-40B4-BE49-F238E27FC236}">
                  <a16:creationId xmlns:a16="http://schemas.microsoft.com/office/drawing/2014/main" id="{34AE98A7-98B4-4FFB-979F-AFB13CC38421}"/>
                </a:ext>
              </a:extLst>
            </p:cNvPr>
            <p:cNvSpPr/>
            <p:nvPr/>
          </p:nvSpPr>
          <p:spPr>
            <a:xfrm>
              <a:off x="10366376" y="1927450"/>
              <a:ext cx="1016000" cy="618902"/>
            </a:xfrm>
            <a:prstGeom prst="roundRect">
              <a:avLst>
                <a:gd name="adj" fmla="val 50000"/>
              </a:avLst>
            </a:prstGeom>
            <a:gradFill flip="none" rotWithShape="1">
              <a:gsLst>
                <a:gs pos="100000">
                  <a:schemeClr val="accent1"/>
                </a:gs>
                <a:gs pos="0">
                  <a:schemeClr val="accent2">
                    <a:alpha val="7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Montserrat" panose="00000500000000000000" pitchFamily="50" charset="0"/>
                </a:rPr>
                <a:t>No response</a:t>
              </a:r>
            </a:p>
          </p:txBody>
        </p:sp>
        <p:sp>
          <p:nvSpPr>
            <p:cNvPr id="21" name="Rectangle: Rounded Corners 20">
              <a:extLst>
                <a:ext uri="{FF2B5EF4-FFF2-40B4-BE49-F238E27FC236}">
                  <a16:creationId xmlns:a16="http://schemas.microsoft.com/office/drawing/2014/main" id="{96341EC6-88A3-4F91-AA0C-3E2CC908E151}"/>
                </a:ext>
              </a:extLst>
            </p:cNvPr>
            <p:cNvSpPr/>
            <p:nvPr/>
          </p:nvSpPr>
          <p:spPr>
            <a:xfrm>
              <a:off x="10366376" y="5675197"/>
              <a:ext cx="1016000" cy="618902"/>
            </a:xfrm>
            <a:prstGeom prst="roundRect">
              <a:avLst>
                <a:gd name="adj" fmla="val 50000"/>
              </a:avLst>
            </a:prstGeom>
            <a:gradFill flip="none" rotWithShape="1">
              <a:gsLst>
                <a:gs pos="100000">
                  <a:schemeClr val="accent1"/>
                </a:gs>
                <a:gs pos="0">
                  <a:schemeClr val="accent2">
                    <a:alpha val="7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Montserrat" panose="00000500000000000000" pitchFamily="50" charset="0"/>
                </a:rPr>
                <a:t>Disqualify</a:t>
              </a:r>
            </a:p>
          </p:txBody>
        </p:sp>
        <p:sp>
          <p:nvSpPr>
            <p:cNvPr id="3" name="Rectangle: Rounded Corners 2">
              <a:extLst>
                <a:ext uri="{FF2B5EF4-FFF2-40B4-BE49-F238E27FC236}">
                  <a16:creationId xmlns:a16="http://schemas.microsoft.com/office/drawing/2014/main" id="{B7F6F394-6DC1-44DC-B1F8-ADD642DA39AD}"/>
                </a:ext>
              </a:extLst>
            </p:cNvPr>
            <p:cNvSpPr/>
            <p:nvPr/>
          </p:nvSpPr>
          <p:spPr>
            <a:xfrm>
              <a:off x="1190624" y="678201"/>
              <a:ext cx="1016000" cy="618902"/>
            </a:xfrm>
            <a:prstGeom prst="roundRect">
              <a:avLst>
                <a:gd name="adj" fmla="val 50000"/>
              </a:avLst>
            </a:prstGeom>
            <a:gradFill flip="none" rotWithShape="1">
              <a:gsLst>
                <a:gs pos="100000">
                  <a:schemeClr val="accent1"/>
                </a:gs>
                <a:gs pos="0">
                  <a:schemeClr val="accent2">
                    <a:alpha val="7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Montserrat" panose="00000500000000000000" pitchFamily="50" charset="0"/>
                </a:rPr>
                <a:t>Assign Lead</a:t>
              </a:r>
            </a:p>
          </p:txBody>
        </p:sp>
        <p:sp>
          <p:nvSpPr>
            <p:cNvPr id="24" name="Rectangle: Rounded Corners 23">
              <a:extLst>
                <a:ext uri="{FF2B5EF4-FFF2-40B4-BE49-F238E27FC236}">
                  <a16:creationId xmlns:a16="http://schemas.microsoft.com/office/drawing/2014/main" id="{667E087D-2B96-4FF8-BF74-D97E57476C49}"/>
                </a:ext>
              </a:extLst>
            </p:cNvPr>
            <p:cNvSpPr/>
            <p:nvPr/>
          </p:nvSpPr>
          <p:spPr>
            <a:xfrm>
              <a:off x="2719916" y="632052"/>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Montserrat" panose="00000500000000000000" pitchFamily="50" charset="0"/>
                </a:rPr>
                <a:t>Research lead</a:t>
              </a:r>
            </a:p>
          </p:txBody>
        </p:sp>
        <p:sp>
          <p:nvSpPr>
            <p:cNvPr id="25" name="Rectangle: Rounded Corners 24">
              <a:extLst>
                <a:ext uri="{FF2B5EF4-FFF2-40B4-BE49-F238E27FC236}">
                  <a16:creationId xmlns:a16="http://schemas.microsoft.com/office/drawing/2014/main" id="{65295FF8-20E5-4359-9B99-01EAD06B8963}"/>
                </a:ext>
              </a:extLst>
            </p:cNvPr>
            <p:cNvSpPr/>
            <p:nvPr/>
          </p:nvSpPr>
          <p:spPr>
            <a:xfrm>
              <a:off x="4249208" y="632052"/>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Attempt contact</a:t>
              </a:r>
            </a:p>
          </p:txBody>
        </p:sp>
        <p:sp>
          <p:nvSpPr>
            <p:cNvPr id="26" name="Rectangle: Rounded Corners 25">
              <a:extLst>
                <a:ext uri="{FF2B5EF4-FFF2-40B4-BE49-F238E27FC236}">
                  <a16:creationId xmlns:a16="http://schemas.microsoft.com/office/drawing/2014/main" id="{A5ECB8FE-A2A3-4E60-9D6B-A9D21D396435}"/>
                </a:ext>
              </a:extLst>
            </p:cNvPr>
            <p:cNvSpPr/>
            <p:nvPr/>
          </p:nvSpPr>
          <p:spPr>
            <a:xfrm>
              <a:off x="5778500" y="632052"/>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Send email</a:t>
              </a:r>
            </a:p>
          </p:txBody>
        </p:sp>
        <p:sp>
          <p:nvSpPr>
            <p:cNvPr id="13" name="Diamond 12">
              <a:extLst>
                <a:ext uri="{FF2B5EF4-FFF2-40B4-BE49-F238E27FC236}">
                  <a16:creationId xmlns:a16="http://schemas.microsoft.com/office/drawing/2014/main" id="{1022B766-6CA1-49DC-BF4F-386192C774D4}"/>
                </a:ext>
              </a:extLst>
            </p:cNvPr>
            <p:cNvSpPr/>
            <p:nvPr/>
          </p:nvSpPr>
          <p:spPr>
            <a:xfrm>
              <a:off x="1190624" y="3130550"/>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14" name="Diamond 13">
              <a:extLst>
                <a:ext uri="{FF2B5EF4-FFF2-40B4-BE49-F238E27FC236}">
                  <a16:creationId xmlns:a16="http://schemas.microsoft.com/office/drawing/2014/main" id="{BC6CE31B-781C-4C86-A63E-92AD380CE980}"/>
                </a:ext>
              </a:extLst>
            </p:cNvPr>
            <p:cNvSpPr/>
            <p:nvPr/>
          </p:nvSpPr>
          <p:spPr>
            <a:xfrm>
              <a:off x="7307792" y="3130550"/>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22" name="Diamond 21">
              <a:extLst>
                <a:ext uri="{FF2B5EF4-FFF2-40B4-BE49-F238E27FC236}">
                  <a16:creationId xmlns:a16="http://schemas.microsoft.com/office/drawing/2014/main" id="{5D3A077E-FE59-4ECB-9D07-52E9153FA7D2}"/>
                </a:ext>
              </a:extLst>
            </p:cNvPr>
            <p:cNvSpPr/>
            <p:nvPr/>
          </p:nvSpPr>
          <p:spPr>
            <a:xfrm>
              <a:off x="8837084" y="3130550"/>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28" name="Rectangle: Rounded Corners 27">
              <a:extLst>
                <a:ext uri="{FF2B5EF4-FFF2-40B4-BE49-F238E27FC236}">
                  <a16:creationId xmlns:a16="http://schemas.microsoft.com/office/drawing/2014/main" id="{AE37CE84-1608-46A8-9CBD-363160F68B08}"/>
                </a:ext>
              </a:extLst>
            </p:cNvPr>
            <p:cNvSpPr/>
            <p:nvPr/>
          </p:nvSpPr>
          <p:spPr>
            <a:xfrm>
              <a:off x="2719916" y="3187700"/>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Set time for next attempt</a:t>
              </a:r>
            </a:p>
          </p:txBody>
        </p:sp>
        <p:sp>
          <p:nvSpPr>
            <p:cNvPr id="29" name="Rectangle: Rounded Corners 28">
              <a:extLst>
                <a:ext uri="{FF2B5EF4-FFF2-40B4-BE49-F238E27FC236}">
                  <a16:creationId xmlns:a16="http://schemas.microsoft.com/office/drawing/2014/main" id="{676209B6-23B5-4FE7-8A65-193C4F93754B}"/>
                </a:ext>
              </a:extLst>
            </p:cNvPr>
            <p:cNvSpPr/>
            <p:nvPr/>
          </p:nvSpPr>
          <p:spPr>
            <a:xfrm>
              <a:off x="4249208" y="3187700"/>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Attempt contact</a:t>
              </a:r>
            </a:p>
          </p:txBody>
        </p:sp>
        <p:sp>
          <p:nvSpPr>
            <p:cNvPr id="30" name="Rectangle: Rounded Corners 29">
              <a:extLst>
                <a:ext uri="{FF2B5EF4-FFF2-40B4-BE49-F238E27FC236}">
                  <a16:creationId xmlns:a16="http://schemas.microsoft.com/office/drawing/2014/main" id="{0DCB05BA-997C-4120-BC51-876F9EE9A80F}"/>
                </a:ext>
              </a:extLst>
            </p:cNvPr>
            <p:cNvSpPr/>
            <p:nvPr/>
          </p:nvSpPr>
          <p:spPr>
            <a:xfrm>
              <a:off x="5778500" y="3187700"/>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Send email</a:t>
              </a:r>
            </a:p>
          </p:txBody>
        </p:sp>
        <p:sp>
          <p:nvSpPr>
            <p:cNvPr id="15" name="Diamond 14">
              <a:extLst>
                <a:ext uri="{FF2B5EF4-FFF2-40B4-BE49-F238E27FC236}">
                  <a16:creationId xmlns:a16="http://schemas.microsoft.com/office/drawing/2014/main" id="{9929864D-5DB8-446A-8C3D-2DB068C2F4C6}"/>
                </a:ext>
              </a:extLst>
            </p:cNvPr>
            <p:cNvSpPr/>
            <p:nvPr/>
          </p:nvSpPr>
          <p:spPr>
            <a:xfrm>
              <a:off x="1190624" y="4436949"/>
              <a:ext cx="1016000" cy="825500"/>
            </a:xfrm>
            <a:prstGeom prst="diamond">
              <a:avLst/>
            </a:prstGeom>
            <a:solidFill>
              <a:schemeClr val="bg1"/>
            </a:solidFill>
            <a:ln w="9525">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latin typeface="Montserrat" panose="00000500000000000000" pitchFamily="50" charset="0"/>
              </a:endParaRPr>
            </a:p>
          </p:txBody>
        </p:sp>
        <p:sp>
          <p:nvSpPr>
            <p:cNvPr id="20" name="Rectangle: Rounded Corners 19">
              <a:extLst>
                <a:ext uri="{FF2B5EF4-FFF2-40B4-BE49-F238E27FC236}">
                  <a16:creationId xmlns:a16="http://schemas.microsoft.com/office/drawing/2014/main" id="{5A46E732-F0B9-4C0E-A69E-2A8D62D7336B}"/>
                </a:ext>
              </a:extLst>
            </p:cNvPr>
            <p:cNvSpPr/>
            <p:nvPr/>
          </p:nvSpPr>
          <p:spPr>
            <a:xfrm>
              <a:off x="10366376" y="4540248"/>
              <a:ext cx="1016000" cy="618902"/>
            </a:xfrm>
            <a:prstGeom prst="roundRect">
              <a:avLst>
                <a:gd name="adj" fmla="val 50000"/>
              </a:avLst>
            </a:prstGeom>
            <a:gradFill flip="none" rotWithShape="1">
              <a:gsLst>
                <a:gs pos="100000">
                  <a:schemeClr val="accent1"/>
                </a:gs>
                <a:gs pos="0">
                  <a:schemeClr val="accent2">
                    <a:alpha val="75000"/>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Montserrat" panose="00000500000000000000" pitchFamily="50" charset="0"/>
                </a:rPr>
                <a:t>Create process</a:t>
              </a:r>
            </a:p>
          </p:txBody>
        </p:sp>
        <p:sp>
          <p:nvSpPr>
            <p:cNvPr id="32" name="Rectangle: Rounded Corners 31">
              <a:extLst>
                <a:ext uri="{FF2B5EF4-FFF2-40B4-BE49-F238E27FC236}">
                  <a16:creationId xmlns:a16="http://schemas.microsoft.com/office/drawing/2014/main" id="{4B41B86A-365D-4346-BEF2-6A2007EE4D9D}"/>
                </a:ext>
              </a:extLst>
            </p:cNvPr>
            <p:cNvSpPr/>
            <p:nvPr/>
          </p:nvSpPr>
          <p:spPr>
            <a:xfrm>
              <a:off x="8837084" y="4494099"/>
              <a:ext cx="1016000" cy="711200"/>
            </a:xfrm>
            <a:prstGeom prst="roundRect">
              <a:avLst>
                <a:gd name="adj" fmla="val 11429"/>
              </a:avLst>
            </a:prstGeom>
            <a:gradFill flip="none" rotWithShape="1">
              <a:gsLst>
                <a:gs pos="94000">
                  <a:schemeClr val="accent4">
                    <a:alpha val="12000"/>
                  </a:schemeClr>
                </a:gs>
                <a:gs pos="0">
                  <a:srgbClr val="83DDED">
                    <a:alpha val="58000"/>
                  </a:srgb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a:solidFill>
                    <a:schemeClr val="tx1"/>
                  </a:solidFill>
                  <a:latin typeface="Montserrat" panose="00000500000000000000" pitchFamily="50" charset="0"/>
                </a:rPr>
                <a:t>Create opportunity</a:t>
              </a:r>
            </a:p>
          </p:txBody>
        </p:sp>
        <p:cxnSp>
          <p:nvCxnSpPr>
            <p:cNvPr id="39" name="Straight Arrow Connector 38">
              <a:extLst>
                <a:ext uri="{FF2B5EF4-FFF2-40B4-BE49-F238E27FC236}">
                  <a16:creationId xmlns:a16="http://schemas.microsoft.com/office/drawing/2014/main" id="{C7FE2B1E-A47C-490C-A88C-4F28310115A1}"/>
                </a:ext>
              </a:extLst>
            </p:cNvPr>
            <p:cNvCxnSpPr>
              <a:cxnSpLocks/>
              <a:stCxn id="24" idx="3"/>
              <a:endCxn id="25" idx="1"/>
            </p:cNvCxnSpPr>
            <p:nvPr/>
          </p:nvCxnSpPr>
          <p:spPr>
            <a:xfrm>
              <a:off x="3735916" y="987652"/>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499D961D-C7F0-431E-B62B-796CB7DF0392}"/>
                </a:ext>
              </a:extLst>
            </p:cNvPr>
            <p:cNvCxnSpPr>
              <a:cxnSpLocks/>
              <a:stCxn id="25" idx="3"/>
              <a:endCxn id="26" idx="1"/>
            </p:cNvCxnSpPr>
            <p:nvPr/>
          </p:nvCxnSpPr>
          <p:spPr>
            <a:xfrm>
              <a:off x="5265208" y="987652"/>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1" name="Connector: Elbow 50">
              <a:extLst>
                <a:ext uri="{FF2B5EF4-FFF2-40B4-BE49-F238E27FC236}">
                  <a16:creationId xmlns:a16="http://schemas.microsoft.com/office/drawing/2014/main" id="{2BDF3879-9F3D-4177-9D70-0DB8B60CBE37}"/>
                </a:ext>
              </a:extLst>
            </p:cNvPr>
            <p:cNvCxnSpPr>
              <a:stCxn id="26" idx="2"/>
              <a:endCxn id="11" idx="0"/>
            </p:cNvCxnSpPr>
            <p:nvPr/>
          </p:nvCxnSpPr>
          <p:spPr>
            <a:xfrm rot="5400000">
              <a:off x="3752113" y="-710237"/>
              <a:ext cx="480899" cy="4587876"/>
            </a:xfrm>
            <a:prstGeom prst="bentConnector3">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3" name="Connector: Curved 52">
              <a:extLst>
                <a:ext uri="{FF2B5EF4-FFF2-40B4-BE49-F238E27FC236}">
                  <a16:creationId xmlns:a16="http://schemas.microsoft.com/office/drawing/2014/main" id="{2DABEE8E-524B-4BB9-8CB0-C223D0325493}"/>
                </a:ext>
              </a:extLst>
            </p:cNvPr>
            <p:cNvCxnSpPr>
              <a:stCxn id="11" idx="3"/>
              <a:endCxn id="28" idx="0"/>
            </p:cNvCxnSpPr>
            <p:nvPr/>
          </p:nvCxnSpPr>
          <p:spPr>
            <a:xfrm>
              <a:off x="2206624" y="2236901"/>
              <a:ext cx="1021292" cy="950799"/>
            </a:xfrm>
            <a:prstGeom prst="curvedConnector2">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7A34A85A-DB4F-4B41-BE4A-519E9B016528}"/>
                </a:ext>
              </a:extLst>
            </p:cNvPr>
            <p:cNvCxnSpPr>
              <a:cxnSpLocks/>
              <a:stCxn id="11" idx="2"/>
              <a:endCxn id="13" idx="0"/>
            </p:cNvCxnSpPr>
            <p:nvPr/>
          </p:nvCxnSpPr>
          <p:spPr>
            <a:xfrm>
              <a:off x="1698624" y="2649651"/>
              <a:ext cx="0" cy="480899"/>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6EF963C7-673F-4D3B-9ED4-ACC9FD3377F3}"/>
                </a:ext>
              </a:extLst>
            </p:cNvPr>
            <p:cNvCxnSpPr>
              <a:cxnSpLocks/>
              <a:stCxn id="13" idx="2"/>
              <a:endCxn id="15" idx="0"/>
            </p:cNvCxnSpPr>
            <p:nvPr/>
          </p:nvCxnSpPr>
          <p:spPr>
            <a:xfrm>
              <a:off x="1698624" y="3956050"/>
              <a:ext cx="0" cy="480899"/>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1A4C910-84FD-416C-A1F6-2D8031AE2143}"/>
                </a:ext>
              </a:extLst>
            </p:cNvPr>
            <p:cNvCxnSpPr>
              <a:cxnSpLocks/>
              <a:stCxn id="15" idx="2"/>
              <a:endCxn id="21" idx="1"/>
            </p:cNvCxnSpPr>
            <p:nvPr/>
          </p:nvCxnSpPr>
          <p:spPr>
            <a:xfrm rot="16200000" flipH="1">
              <a:off x="5671401" y="1289672"/>
              <a:ext cx="722199" cy="8667752"/>
            </a:xfrm>
            <a:prstGeom prst="bentConnector2">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4078A3A-07BD-4708-B99E-56DF9455EF0D}"/>
                </a:ext>
              </a:extLst>
            </p:cNvPr>
            <p:cNvCxnSpPr>
              <a:cxnSpLocks/>
              <a:stCxn id="13" idx="3"/>
              <a:endCxn id="28" idx="1"/>
            </p:cNvCxnSpPr>
            <p:nvPr/>
          </p:nvCxnSpPr>
          <p:spPr>
            <a:xfrm>
              <a:off x="2206624" y="3543300"/>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3B425899-8365-442B-B942-7FA4427C484D}"/>
                </a:ext>
              </a:extLst>
            </p:cNvPr>
            <p:cNvCxnSpPr>
              <a:cxnSpLocks/>
              <a:stCxn id="28" idx="3"/>
              <a:endCxn id="29" idx="1"/>
            </p:cNvCxnSpPr>
            <p:nvPr/>
          </p:nvCxnSpPr>
          <p:spPr>
            <a:xfrm>
              <a:off x="3735916" y="3543300"/>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F3A1DCED-0629-4D68-9DB6-1A59839D0F83}"/>
                </a:ext>
              </a:extLst>
            </p:cNvPr>
            <p:cNvCxnSpPr>
              <a:cxnSpLocks/>
              <a:stCxn id="29" idx="3"/>
              <a:endCxn id="30" idx="1"/>
            </p:cNvCxnSpPr>
            <p:nvPr/>
          </p:nvCxnSpPr>
          <p:spPr>
            <a:xfrm>
              <a:off x="5265208" y="3543300"/>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B0148A4D-D1A6-4762-9D3C-3F4AD0DED28D}"/>
                </a:ext>
              </a:extLst>
            </p:cNvPr>
            <p:cNvCxnSpPr>
              <a:cxnSpLocks/>
              <a:stCxn id="30" idx="3"/>
            </p:cNvCxnSpPr>
            <p:nvPr/>
          </p:nvCxnSpPr>
          <p:spPr>
            <a:xfrm>
              <a:off x="6794500" y="3543300"/>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5E48AE6-C361-4BEE-937D-133CBA49FB98}"/>
                </a:ext>
              </a:extLst>
            </p:cNvPr>
            <p:cNvCxnSpPr>
              <a:cxnSpLocks/>
              <a:stCxn id="14" idx="3"/>
              <a:endCxn id="22" idx="1"/>
            </p:cNvCxnSpPr>
            <p:nvPr/>
          </p:nvCxnSpPr>
          <p:spPr>
            <a:xfrm>
              <a:off x="8323792" y="3543300"/>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F82C283-2BB2-4E70-A51F-829DB5AE2522}"/>
                </a:ext>
              </a:extLst>
            </p:cNvPr>
            <p:cNvCxnSpPr>
              <a:cxnSpLocks/>
              <a:stCxn id="22" idx="2"/>
              <a:endCxn id="32" idx="0"/>
            </p:cNvCxnSpPr>
            <p:nvPr/>
          </p:nvCxnSpPr>
          <p:spPr>
            <a:xfrm>
              <a:off x="9345084" y="3956050"/>
              <a:ext cx="0" cy="538049"/>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9BE22A0D-0E6A-493D-96DF-2C7B1F2B295F}"/>
                </a:ext>
              </a:extLst>
            </p:cNvPr>
            <p:cNvCxnSpPr>
              <a:cxnSpLocks/>
              <a:stCxn id="12" idx="3"/>
              <a:endCxn id="19" idx="1"/>
            </p:cNvCxnSpPr>
            <p:nvPr/>
          </p:nvCxnSpPr>
          <p:spPr>
            <a:xfrm>
              <a:off x="8323792" y="2236901"/>
              <a:ext cx="2042584"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791BB1F9-4C6D-44BA-B019-081613A66EDD}"/>
                </a:ext>
              </a:extLst>
            </p:cNvPr>
            <p:cNvCxnSpPr>
              <a:cxnSpLocks/>
              <a:stCxn id="14" idx="0"/>
              <a:endCxn id="12" idx="2"/>
            </p:cNvCxnSpPr>
            <p:nvPr/>
          </p:nvCxnSpPr>
          <p:spPr>
            <a:xfrm flipV="1">
              <a:off x="7815792" y="2649651"/>
              <a:ext cx="0" cy="480899"/>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9" name="Connector: Elbow 88">
              <a:extLst>
                <a:ext uri="{FF2B5EF4-FFF2-40B4-BE49-F238E27FC236}">
                  <a16:creationId xmlns:a16="http://schemas.microsoft.com/office/drawing/2014/main" id="{01C68EEB-E0C2-4460-9A6A-BA8C0BD39D89}"/>
                </a:ext>
              </a:extLst>
            </p:cNvPr>
            <p:cNvCxnSpPr>
              <a:cxnSpLocks/>
              <a:stCxn id="12" idx="1"/>
              <a:endCxn id="28" idx="0"/>
            </p:cNvCxnSpPr>
            <p:nvPr/>
          </p:nvCxnSpPr>
          <p:spPr>
            <a:xfrm rot="10800000" flipV="1">
              <a:off x="3227916" y="2236900"/>
              <a:ext cx="4079876" cy="950799"/>
            </a:xfrm>
            <a:prstGeom prst="bentConnector2">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27134F6-2C36-4D49-9156-0F17E4822109}"/>
                </a:ext>
              </a:extLst>
            </p:cNvPr>
            <p:cNvCxnSpPr>
              <a:cxnSpLocks/>
              <a:stCxn id="15" idx="3"/>
              <a:endCxn id="32" idx="1"/>
            </p:cNvCxnSpPr>
            <p:nvPr/>
          </p:nvCxnSpPr>
          <p:spPr>
            <a:xfrm>
              <a:off x="2206624" y="4849699"/>
              <a:ext cx="6630460"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F8816911-018C-4935-8A1C-7FD478837E90}"/>
                </a:ext>
              </a:extLst>
            </p:cNvPr>
            <p:cNvCxnSpPr>
              <a:cxnSpLocks/>
              <a:stCxn id="32" idx="3"/>
              <a:endCxn id="20" idx="1"/>
            </p:cNvCxnSpPr>
            <p:nvPr/>
          </p:nvCxnSpPr>
          <p:spPr>
            <a:xfrm>
              <a:off x="9853084" y="4849699"/>
              <a:ext cx="513292" cy="0"/>
            </a:xfrm>
            <a:prstGeom prst="straightConnector1">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1" name="Connector: Elbow 100">
              <a:extLst>
                <a:ext uri="{FF2B5EF4-FFF2-40B4-BE49-F238E27FC236}">
                  <a16:creationId xmlns:a16="http://schemas.microsoft.com/office/drawing/2014/main" id="{61430C8F-22E4-437A-B7CC-414E52048A4D}"/>
                </a:ext>
              </a:extLst>
            </p:cNvPr>
            <p:cNvCxnSpPr>
              <a:cxnSpLocks/>
              <a:stCxn id="22" idx="3"/>
              <a:endCxn id="21" idx="3"/>
            </p:cNvCxnSpPr>
            <p:nvPr/>
          </p:nvCxnSpPr>
          <p:spPr>
            <a:xfrm>
              <a:off x="9853084" y="3543300"/>
              <a:ext cx="1529292" cy="2441348"/>
            </a:xfrm>
            <a:prstGeom prst="bentConnector3">
              <a:avLst>
                <a:gd name="adj1" fmla="val 114948"/>
              </a:avLst>
            </a:prstGeom>
            <a:ln w="9525">
              <a:solidFill>
                <a:schemeClr val="accent1">
                  <a:lumMod val="60000"/>
                  <a:lumOff val="4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9" name="Diamond 118">
              <a:extLst>
                <a:ext uri="{FF2B5EF4-FFF2-40B4-BE49-F238E27FC236}">
                  <a16:creationId xmlns:a16="http://schemas.microsoft.com/office/drawing/2014/main" id="{78E52CDB-2859-407E-8AAB-E1FC250804E8}"/>
                </a:ext>
              </a:extLst>
            </p:cNvPr>
            <p:cNvSpPr/>
            <p:nvPr/>
          </p:nvSpPr>
          <p:spPr>
            <a:xfrm>
              <a:off x="1190624" y="1946502"/>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900" dirty="0">
                  <a:solidFill>
                    <a:schemeClr val="tx1"/>
                  </a:solidFill>
                  <a:latin typeface="Montserrat" panose="00000500000000000000" pitchFamily="50" charset="0"/>
                </a:rPr>
                <a:t>Contacted?</a:t>
              </a:r>
            </a:p>
          </p:txBody>
        </p:sp>
        <p:sp>
          <p:nvSpPr>
            <p:cNvPr id="120" name="Diamond 119">
              <a:extLst>
                <a:ext uri="{FF2B5EF4-FFF2-40B4-BE49-F238E27FC236}">
                  <a16:creationId xmlns:a16="http://schemas.microsoft.com/office/drawing/2014/main" id="{C20608A6-DCE2-479B-A4B0-74E09DC36615}"/>
                </a:ext>
              </a:extLst>
            </p:cNvPr>
            <p:cNvSpPr/>
            <p:nvPr/>
          </p:nvSpPr>
          <p:spPr>
            <a:xfrm>
              <a:off x="7307792" y="1946502"/>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dirty="0">
                  <a:solidFill>
                    <a:schemeClr val="tx1"/>
                  </a:solidFill>
                  <a:latin typeface="Montserrat" panose="00000500000000000000" pitchFamily="50" charset="0"/>
                </a:rPr>
                <a:t>Done trying?</a:t>
              </a:r>
            </a:p>
          </p:txBody>
        </p:sp>
        <p:sp>
          <p:nvSpPr>
            <p:cNvPr id="121" name="Diamond 120">
              <a:extLst>
                <a:ext uri="{FF2B5EF4-FFF2-40B4-BE49-F238E27FC236}">
                  <a16:creationId xmlns:a16="http://schemas.microsoft.com/office/drawing/2014/main" id="{30A8E2B7-659C-4CAB-B8CB-E835154C8BE1}"/>
                </a:ext>
              </a:extLst>
            </p:cNvPr>
            <p:cNvSpPr/>
            <p:nvPr/>
          </p:nvSpPr>
          <p:spPr>
            <a:xfrm>
              <a:off x="1190624" y="3252901"/>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dirty="0">
                  <a:solidFill>
                    <a:schemeClr val="tx1"/>
                  </a:solidFill>
                  <a:latin typeface="Montserrat" panose="00000500000000000000" pitchFamily="50" charset="0"/>
                </a:rPr>
                <a:t>Completion Event?</a:t>
              </a:r>
            </a:p>
          </p:txBody>
        </p:sp>
        <p:sp>
          <p:nvSpPr>
            <p:cNvPr id="122" name="Diamond 121">
              <a:extLst>
                <a:ext uri="{FF2B5EF4-FFF2-40B4-BE49-F238E27FC236}">
                  <a16:creationId xmlns:a16="http://schemas.microsoft.com/office/drawing/2014/main" id="{822CCC3F-9571-4D4C-8584-BFBCD8DF84AD}"/>
                </a:ext>
              </a:extLst>
            </p:cNvPr>
            <p:cNvSpPr/>
            <p:nvPr/>
          </p:nvSpPr>
          <p:spPr>
            <a:xfrm>
              <a:off x="7307792" y="3252901"/>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dirty="0">
                  <a:solidFill>
                    <a:schemeClr val="tx1"/>
                  </a:solidFill>
                  <a:latin typeface="Montserrat" panose="00000500000000000000" pitchFamily="50" charset="0"/>
                </a:rPr>
                <a:t>Contacted?</a:t>
              </a:r>
            </a:p>
          </p:txBody>
        </p:sp>
        <p:sp>
          <p:nvSpPr>
            <p:cNvPr id="123" name="Diamond 122">
              <a:extLst>
                <a:ext uri="{FF2B5EF4-FFF2-40B4-BE49-F238E27FC236}">
                  <a16:creationId xmlns:a16="http://schemas.microsoft.com/office/drawing/2014/main" id="{B997CDDD-6786-4AD0-8865-EBC3506AFCF4}"/>
                </a:ext>
              </a:extLst>
            </p:cNvPr>
            <p:cNvSpPr/>
            <p:nvPr/>
          </p:nvSpPr>
          <p:spPr>
            <a:xfrm>
              <a:off x="8837084" y="3252901"/>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dirty="0">
                  <a:solidFill>
                    <a:schemeClr val="tx1"/>
                  </a:solidFill>
                  <a:latin typeface="Montserrat" panose="00000500000000000000" pitchFamily="50" charset="0"/>
                </a:rPr>
                <a:t>Qualified?</a:t>
              </a:r>
            </a:p>
          </p:txBody>
        </p:sp>
        <p:sp>
          <p:nvSpPr>
            <p:cNvPr id="124" name="Diamond 123">
              <a:extLst>
                <a:ext uri="{FF2B5EF4-FFF2-40B4-BE49-F238E27FC236}">
                  <a16:creationId xmlns:a16="http://schemas.microsoft.com/office/drawing/2014/main" id="{4A0B6140-6454-47D6-AC41-AE22A3B36466}"/>
                </a:ext>
              </a:extLst>
            </p:cNvPr>
            <p:cNvSpPr/>
            <p:nvPr/>
          </p:nvSpPr>
          <p:spPr>
            <a:xfrm>
              <a:off x="1190624" y="4559300"/>
              <a:ext cx="1016000" cy="580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z="900" dirty="0">
                  <a:solidFill>
                    <a:schemeClr val="tx1"/>
                  </a:solidFill>
                  <a:latin typeface="Montserrat" panose="00000500000000000000" pitchFamily="50" charset="0"/>
                </a:rPr>
                <a:t>Qualified?</a:t>
              </a:r>
            </a:p>
          </p:txBody>
        </p:sp>
      </p:grpSp>
      <p:sp>
        <p:nvSpPr>
          <p:cNvPr id="6" name="Slide Number Placeholder 5">
            <a:extLst>
              <a:ext uri="{FF2B5EF4-FFF2-40B4-BE49-F238E27FC236}">
                <a16:creationId xmlns:a16="http://schemas.microsoft.com/office/drawing/2014/main" id="{A357FB12-E9DD-4609-81E2-BD8360A8D1B1}"/>
              </a:ext>
            </a:extLst>
          </p:cNvPr>
          <p:cNvSpPr>
            <a:spLocks noGrp="1"/>
          </p:cNvSpPr>
          <p:nvPr>
            <p:ph type="sldNum" sz="quarter" idx="12"/>
          </p:nvPr>
        </p:nvSpPr>
        <p:spPr/>
        <p:txBody>
          <a:bodyPr/>
          <a:lstStyle/>
          <a:p>
            <a:fld id="{0994EF40-5A8D-EB43-8CF9-33945DB63878}" type="slidenum">
              <a:rPr lang="en-US" smtClean="0"/>
              <a:pPr/>
              <a:t>5</a:t>
            </a:fld>
            <a:endParaRPr lang="en-US" dirty="0"/>
          </a:p>
        </p:txBody>
      </p:sp>
      <p:sp>
        <p:nvSpPr>
          <p:cNvPr id="2" name="TextBox 1">
            <a:extLst>
              <a:ext uri="{FF2B5EF4-FFF2-40B4-BE49-F238E27FC236}">
                <a16:creationId xmlns:a16="http://schemas.microsoft.com/office/drawing/2014/main" id="{2989F7BA-0C28-3467-12A5-AEF6EE622176}"/>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Tree>
    <p:extLst>
      <p:ext uri="{BB962C8B-B14F-4D97-AF65-F5344CB8AC3E}">
        <p14:creationId xmlns:p14="http://schemas.microsoft.com/office/powerpoint/2010/main" val="12067498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Connector: Curved 53">
            <a:extLst>
              <a:ext uri="{FF2B5EF4-FFF2-40B4-BE49-F238E27FC236}">
                <a16:creationId xmlns:a16="http://schemas.microsoft.com/office/drawing/2014/main" id="{96FADEBE-EAD9-4167-8CB2-B9B61CFC2E93}"/>
              </a:ext>
            </a:extLst>
          </p:cNvPr>
          <p:cNvCxnSpPr>
            <a:cxnSpLocks/>
            <a:stCxn id="40" idx="6"/>
            <a:endCxn id="36" idx="2"/>
          </p:cNvCxnSpPr>
          <p:nvPr/>
        </p:nvCxnSpPr>
        <p:spPr>
          <a:xfrm>
            <a:off x="7058100" y="3326010"/>
            <a:ext cx="1666567" cy="1421757"/>
          </a:xfrm>
          <a:prstGeom prst="curvedConnector3">
            <a:avLst>
              <a:gd name="adj1" fmla="val 50000"/>
            </a:avLst>
          </a:prstGeom>
          <a:ln w="381000" cap="rnd">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8" name="Connector: Curved 57">
            <a:extLst>
              <a:ext uri="{FF2B5EF4-FFF2-40B4-BE49-F238E27FC236}">
                <a16:creationId xmlns:a16="http://schemas.microsoft.com/office/drawing/2014/main" id="{23D6CED8-0B3E-4B2E-9F05-ACC9F8224A01}"/>
              </a:ext>
            </a:extLst>
          </p:cNvPr>
          <p:cNvCxnSpPr>
            <a:cxnSpLocks/>
            <a:stCxn id="40" idx="6"/>
            <a:endCxn id="33" idx="2"/>
          </p:cNvCxnSpPr>
          <p:nvPr/>
        </p:nvCxnSpPr>
        <p:spPr>
          <a:xfrm flipV="1">
            <a:off x="7058100" y="1904252"/>
            <a:ext cx="1666567" cy="1421758"/>
          </a:xfrm>
          <a:prstGeom prst="curvedConnector3">
            <a:avLst>
              <a:gd name="adj1" fmla="val 50000"/>
            </a:avLst>
          </a:prstGeom>
          <a:ln w="127000" cap="rnd">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8D8013C-5A52-479E-9359-451CDDDAA088}"/>
              </a:ext>
            </a:extLst>
          </p:cNvPr>
          <p:cNvCxnSpPr>
            <a:stCxn id="12" idx="6"/>
            <a:endCxn id="40" idx="2"/>
          </p:cNvCxnSpPr>
          <p:nvPr/>
        </p:nvCxnSpPr>
        <p:spPr>
          <a:xfrm>
            <a:off x="4041850" y="3326010"/>
            <a:ext cx="1666568" cy="0"/>
          </a:xfrm>
          <a:prstGeom prst="line">
            <a:avLst/>
          </a:prstGeom>
          <a:ln w="254000" cap="rnd">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202DCAC3-52B9-4A63-BA2A-1CD6CCB3E39F}"/>
              </a:ext>
            </a:extLst>
          </p:cNvPr>
          <p:cNvCxnSpPr>
            <a:cxnSpLocks/>
            <a:stCxn id="15" idx="6"/>
            <a:endCxn id="40" idx="2"/>
          </p:cNvCxnSpPr>
          <p:nvPr/>
        </p:nvCxnSpPr>
        <p:spPr>
          <a:xfrm flipV="1">
            <a:off x="4041850" y="3326010"/>
            <a:ext cx="1666568" cy="2051919"/>
          </a:xfrm>
          <a:prstGeom prst="curvedConnector3">
            <a:avLst/>
          </a:prstGeom>
          <a:ln w="254000" cap="rnd">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5" name="Connector: Curved 44">
            <a:extLst>
              <a:ext uri="{FF2B5EF4-FFF2-40B4-BE49-F238E27FC236}">
                <a16:creationId xmlns:a16="http://schemas.microsoft.com/office/drawing/2014/main" id="{7CE5C557-2F5E-48E6-A7F1-ED7624B1C53F}"/>
              </a:ext>
            </a:extLst>
          </p:cNvPr>
          <p:cNvCxnSpPr>
            <a:stCxn id="5" idx="6"/>
            <a:endCxn id="40" idx="2"/>
          </p:cNvCxnSpPr>
          <p:nvPr/>
        </p:nvCxnSpPr>
        <p:spPr>
          <a:xfrm>
            <a:off x="4041850" y="1274091"/>
            <a:ext cx="1666568" cy="2051919"/>
          </a:xfrm>
          <a:prstGeom prst="curvedConnector3">
            <a:avLst/>
          </a:prstGeom>
          <a:ln w="254000" cap="rnd">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5E960A90-697B-413A-9298-48465E1864D0}"/>
              </a:ext>
            </a:extLst>
          </p:cNvPr>
          <p:cNvSpPr/>
          <p:nvPr/>
        </p:nvSpPr>
        <p:spPr>
          <a:xfrm>
            <a:off x="2692168" y="599253"/>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a:extLst>
              <a:ext uri="{FF2B5EF4-FFF2-40B4-BE49-F238E27FC236}">
                <a16:creationId xmlns:a16="http://schemas.microsoft.com/office/drawing/2014/main" id="{0F9E4944-87EE-4E00-8280-B5264ED1B66F}"/>
              </a:ext>
            </a:extLst>
          </p:cNvPr>
          <p:cNvGraphicFramePr/>
          <p:nvPr>
            <p:extLst>
              <p:ext uri="{D42A27DB-BD31-4B8C-83A1-F6EECF244321}">
                <p14:modId xmlns:p14="http://schemas.microsoft.com/office/powerpoint/2010/main" val="1918196637"/>
              </p:ext>
            </p:extLst>
          </p:nvPr>
        </p:nvGraphicFramePr>
        <p:xfrm>
          <a:off x="2787419" y="691543"/>
          <a:ext cx="1159182" cy="1165096"/>
        </p:xfrm>
        <a:graphic>
          <a:graphicData uri="http://schemas.openxmlformats.org/drawingml/2006/chart">
            <c:chart xmlns:c="http://schemas.openxmlformats.org/drawingml/2006/chart" xmlns:r="http://schemas.openxmlformats.org/officeDocument/2006/relationships" r:id="rId2"/>
          </a:graphicData>
        </a:graphic>
      </p:graphicFrame>
      <p:sp>
        <p:nvSpPr>
          <p:cNvPr id="12" name="Oval 11">
            <a:extLst>
              <a:ext uri="{FF2B5EF4-FFF2-40B4-BE49-F238E27FC236}">
                <a16:creationId xmlns:a16="http://schemas.microsoft.com/office/drawing/2014/main" id="{0F4A87F1-FFE5-4AC1-B4D2-0B0538BDA013}"/>
              </a:ext>
            </a:extLst>
          </p:cNvPr>
          <p:cNvSpPr/>
          <p:nvPr/>
        </p:nvSpPr>
        <p:spPr>
          <a:xfrm>
            <a:off x="2692168" y="2651172"/>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Chart 12">
            <a:extLst>
              <a:ext uri="{FF2B5EF4-FFF2-40B4-BE49-F238E27FC236}">
                <a16:creationId xmlns:a16="http://schemas.microsoft.com/office/drawing/2014/main" id="{25B69672-069E-407D-9302-F84EEA41834E}"/>
              </a:ext>
            </a:extLst>
          </p:cNvPr>
          <p:cNvGraphicFramePr/>
          <p:nvPr>
            <p:extLst>
              <p:ext uri="{D42A27DB-BD31-4B8C-83A1-F6EECF244321}">
                <p14:modId xmlns:p14="http://schemas.microsoft.com/office/powerpoint/2010/main" val="2067220573"/>
              </p:ext>
            </p:extLst>
          </p:nvPr>
        </p:nvGraphicFramePr>
        <p:xfrm>
          <a:off x="2787419" y="2743462"/>
          <a:ext cx="1159182" cy="1165096"/>
        </p:xfrm>
        <a:graphic>
          <a:graphicData uri="http://schemas.openxmlformats.org/drawingml/2006/chart">
            <c:chart xmlns:c="http://schemas.openxmlformats.org/drawingml/2006/chart" xmlns:r="http://schemas.openxmlformats.org/officeDocument/2006/relationships" r:id="rId3"/>
          </a:graphicData>
        </a:graphic>
      </p:graphicFrame>
      <p:sp>
        <p:nvSpPr>
          <p:cNvPr id="15" name="Oval 14">
            <a:extLst>
              <a:ext uri="{FF2B5EF4-FFF2-40B4-BE49-F238E27FC236}">
                <a16:creationId xmlns:a16="http://schemas.microsoft.com/office/drawing/2014/main" id="{0DAC3721-1D14-4DA7-B937-ED314E37906C}"/>
              </a:ext>
            </a:extLst>
          </p:cNvPr>
          <p:cNvSpPr/>
          <p:nvPr/>
        </p:nvSpPr>
        <p:spPr>
          <a:xfrm>
            <a:off x="2692168" y="4703091"/>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hart 15">
            <a:extLst>
              <a:ext uri="{FF2B5EF4-FFF2-40B4-BE49-F238E27FC236}">
                <a16:creationId xmlns:a16="http://schemas.microsoft.com/office/drawing/2014/main" id="{B277F2E1-4396-46BE-B8B9-30E2D119E96A}"/>
              </a:ext>
            </a:extLst>
          </p:cNvPr>
          <p:cNvGraphicFramePr/>
          <p:nvPr>
            <p:extLst>
              <p:ext uri="{D42A27DB-BD31-4B8C-83A1-F6EECF244321}">
                <p14:modId xmlns:p14="http://schemas.microsoft.com/office/powerpoint/2010/main" val="71880990"/>
              </p:ext>
            </p:extLst>
          </p:nvPr>
        </p:nvGraphicFramePr>
        <p:xfrm>
          <a:off x="2787419" y="4795381"/>
          <a:ext cx="1159182" cy="1165096"/>
        </p:xfrm>
        <a:graphic>
          <a:graphicData uri="http://schemas.openxmlformats.org/drawingml/2006/chart">
            <c:chart xmlns:c="http://schemas.openxmlformats.org/drawingml/2006/chart" xmlns:r="http://schemas.openxmlformats.org/officeDocument/2006/relationships" r:id="rId4"/>
          </a:graphicData>
        </a:graphic>
      </p:graphicFrame>
      <p:sp>
        <p:nvSpPr>
          <p:cNvPr id="33" name="Oval 32">
            <a:extLst>
              <a:ext uri="{FF2B5EF4-FFF2-40B4-BE49-F238E27FC236}">
                <a16:creationId xmlns:a16="http://schemas.microsoft.com/office/drawing/2014/main" id="{2BEE30B8-0CCA-4BB7-BBBE-7FD638053719}"/>
              </a:ext>
            </a:extLst>
          </p:cNvPr>
          <p:cNvSpPr/>
          <p:nvPr/>
        </p:nvSpPr>
        <p:spPr>
          <a:xfrm>
            <a:off x="8724667" y="1229414"/>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4" name="Chart 33">
            <a:extLst>
              <a:ext uri="{FF2B5EF4-FFF2-40B4-BE49-F238E27FC236}">
                <a16:creationId xmlns:a16="http://schemas.microsoft.com/office/drawing/2014/main" id="{25858C9E-8794-4417-8F4C-6AAFB82277BA}"/>
              </a:ext>
            </a:extLst>
          </p:cNvPr>
          <p:cNvGraphicFramePr/>
          <p:nvPr>
            <p:extLst>
              <p:ext uri="{D42A27DB-BD31-4B8C-83A1-F6EECF244321}">
                <p14:modId xmlns:p14="http://schemas.microsoft.com/office/powerpoint/2010/main" val="1380179704"/>
              </p:ext>
            </p:extLst>
          </p:nvPr>
        </p:nvGraphicFramePr>
        <p:xfrm>
          <a:off x="8819918" y="1321704"/>
          <a:ext cx="1159182" cy="1165096"/>
        </p:xfrm>
        <a:graphic>
          <a:graphicData uri="http://schemas.openxmlformats.org/drawingml/2006/chart">
            <c:chart xmlns:c="http://schemas.openxmlformats.org/drawingml/2006/chart" xmlns:r="http://schemas.openxmlformats.org/officeDocument/2006/relationships" r:id="rId5"/>
          </a:graphicData>
        </a:graphic>
      </p:graphicFrame>
      <p:sp>
        <p:nvSpPr>
          <p:cNvPr id="40" name="Oval 39">
            <a:extLst>
              <a:ext uri="{FF2B5EF4-FFF2-40B4-BE49-F238E27FC236}">
                <a16:creationId xmlns:a16="http://schemas.microsoft.com/office/drawing/2014/main" id="{51A97BD7-65AE-4606-B09F-E8C545447C8D}"/>
              </a:ext>
            </a:extLst>
          </p:cNvPr>
          <p:cNvSpPr/>
          <p:nvPr/>
        </p:nvSpPr>
        <p:spPr>
          <a:xfrm>
            <a:off x="5708418" y="2651172"/>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1" name="Chart 40">
            <a:extLst>
              <a:ext uri="{FF2B5EF4-FFF2-40B4-BE49-F238E27FC236}">
                <a16:creationId xmlns:a16="http://schemas.microsoft.com/office/drawing/2014/main" id="{9A50F46F-85A3-449D-9F4C-690838FE7370}"/>
              </a:ext>
            </a:extLst>
          </p:cNvPr>
          <p:cNvGraphicFramePr/>
          <p:nvPr>
            <p:extLst>
              <p:ext uri="{D42A27DB-BD31-4B8C-83A1-F6EECF244321}">
                <p14:modId xmlns:p14="http://schemas.microsoft.com/office/powerpoint/2010/main" val="3312875139"/>
              </p:ext>
            </p:extLst>
          </p:nvPr>
        </p:nvGraphicFramePr>
        <p:xfrm>
          <a:off x="5803669" y="2743462"/>
          <a:ext cx="1159182" cy="1165096"/>
        </p:xfrm>
        <a:graphic>
          <a:graphicData uri="http://schemas.openxmlformats.org/drawingml/2006/chart">
            <c:chart xmlns:c="http://schemas.openxmlformats.org/drawingml/2006/chart" xmlns:r="http://schemas.openxmlformats.org/officeDocument/2006/relationships" r:id="rId6"/>
          </a:graphicData>
        </a:graphic>
      </p:graphicFrame>
      <p:grpSp>
        <p:nvGrpSpPr>
          <p:cNvPr id="117" name="Group 116">
            <a:extLst>
              <a:ext uri="{FF2B5EF4-FFF2-40B4-BE49-F238E27FC236}">
                <a16:creationId xmlns:a16="http://schemas.microsoft.com/office/drawing/2014/main" id="{5790A985-B5DD-4F6C-BD8A-BB52E6C39CE4}"/>
              </a:ext>
            </a:extLst>
          </p:cNvPr>
          <p:cNvGrpSpPr/>
          <p:nvPr/>
        </p:nvGrpSpPr>
        <p:grpSpPr>
          <a:xfrm>
            <a:off x="984878" y="2769206"/>
            <a:ext cx="1440899" cy="1113608"/>
            <a:chOff x="1173562" y="414159"/>
            <a:chExt cx="1440899" cy="1113608"/>
          </a:xfrm>
        </p:grpSpPr>
        <p:sp>
          <p:nvSpPr>
            <p:cNvPr id="118" name="TextBox 117">
              <a:extLst>
                <a:ext uri="{FF2B5EF4-FFF2-40B4-BE49-F238E27FC236}">
                  <a16:creationId xmlns:a16="http://schemas.microsoft.com/office/drawing/2014/main" id="{27B963EF-C421-4930-97B6-560D6A46B58B}"/>
                </a:ext>
              </a:extLst>
            </p:cNvPr>
            <p:cNvSpPr txBox="1"/>
            <p:nvPr/>
          </p:nvSpPr>
          <p:spPr>
            <a:xfrm>
              <a:off x="1352550" y="414159"/>
              <a:ext cx="1261911" cy="508665"/>
            </a:xfrm>
            <a:prstGeom prst="rect">
              <a:avLst/>
            </a:prstGeom>
            <a:noFill/>
          </p:spPr>
          <p:txBody>
            <a:bodyPr wrap="square" rtlCol="0">
              <a:spAutoFit/>
            </a:bodyPr>
            <a:lstStyle/>
            <a:p>
              <a:pPr algn="r">
                <a:lnSpc>
                  <a:spcPts val="1700"/>
                </a:lnSpc>
              </a:pPr>
              <a:r>
                <a:rPr lang="en-US" sz="1100" b="1" dirty="0">
                  <a:latin typeface="Montserrat" panose="00000500000000000000" pitchFamily="50" charset="0"/>
                </a:rPr>
                <a:t>Promo offer via Email</a:t>
              </a:r>
            </a:p>
          </p:txBody>
        </p:sp>
        <p:grpSp>
          <p:nvGrpSpPr>
            <p:cNvPr id="119" name="Group 118">
              <a:extLst>
                <a:ext uri="{FF2B5EF4-FFF2-40B4-BE49-F238E27FC236}">
                  <a16:creationId xmlns:a16="http://schemas.microsoft.com/office/drawing/2014/main" id="{2FA9822A-AB3D-43E4-8BDD-A9CF913DD400}"/>
                </a:ext>
              </a:extLst>
            </p:cNvPr>
            <p:cNvGrpSpPr/>
            <p:nvPr/>
          </p:nvGrpSpPr>
          <p:grpSpPr>
            <a:xfrm>
              <a:off x="1173562" y="1024775"/>
              <a:ext cx="1345649" cy="502992"/>
              <a:chOff x="981837" y="1120025"/>
              <a:chExt cx="1345649" cy="502992"/>
            </a:xfrm>
          </p:grpSpPr>
          <p:grpSp>
            <p:nvGrpSpPr>
              <p:cNvPr id="120" name="Group 119">
                <a:extLst>
                  <a:ext uri="{FF2B5EF4-FFF2-40B4-BE49-F238E27FC236}">
                    <a16:creationId xmlns:a16="http://schemas.microsoft.com/office/drawing/2014/main" id="{88E0E5E0-53A7-4D75-A2F6-742201A38557}"/>
                  </a:ext>
                </a:extLst>
              </p:cNvPr>
              <p:cNvGrpSpPr/>
              <p:nvPr/>
            </p:nvGrpSpPr>
            <p:grpSpPr>
              <a:xfrm>
                <a:off x="1754980" y="1120026"/>
                <a:ext cx="572506" cy="502991"/>
                <a:chOff x="1754980" y="1120025"/>
                <a:chExt cx="572506" cy="502991"/>
              </a:xfrm>
            </p:grpSpPr>
            <p:grpSp>
              <p:nvGrpSpPr>
                <p:cNvPr id="128" name="Group 127">
                  <a:extLst>
                    <a:ext uri="{FF2B5EF4-FFF2-40B4-BE49-F238E27FC236}">
                      <a16:creationId xmlns:a16="http://schemas.microsoft.com/office/drawing/2014/main" id="{B3FAFD5D-73D2-41D3-8083-C72B093A9BC1}"/>
                    </a:ext>
                  </a:extLst>
                </p:cNvPr>
                <p:cNvGrpSpPr/>
                <p:nvPr/>
              </p:nvGrpSpPr>
              <p:grpSpPr>
                <a:xfrm>
                  <a:off x="1754980" y="1120025"/>
                  <a:ext cx="572506" cy="230832"/>
                  <a:chOff x="1754980" y="1048457"/>
                  <a:chExt cx="572506" cy="230832"/>
                </a:xfrm>
              </p:grpSpPr>
              <p:sp>
                <p:nvSpPr>
                  <p:cNvPr id="132" name="Graphic 61">
                    <a:extLst>
                      <a:ext uri="{FF2B5EF4-FFF2-40B4-BE49-F238E27FC236}">
                        <a16:creationId xmlns:a16="http://schemas.microsoft.com/office/drawing/2014/main" id="{BC020FA9-28DA-4A67-9152-DF87A71B1A09}"/>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133" name="TextBox 132">
                    <a:extLst>
                      <a:ext uri="{FF2B5EF4-FFF2-40B4-BE49-F238E27FC236}">
                        <a16:creationId xmlns:a16="http://schemas.microsoft.com/office/drawing/2014/main" id="{EC69039A-D25A-401C-8451-EB95F6A3F14B}"/>
                      </a:ext>
                    </a:extLst>
                  </p:cNvPr>
                  <p:cNvSpPr txBox="1"/>
                  <p:nvPr/>
                </p:nvSpPr>
                <p:spPr>
                  <a:xfrm>
                    <a:off x="1754980" y="1048457"/>
                    <a:ext cx="452286" cy="230832"/>
                  </a:xfrm>
                  <a:prstGeom prst="rect">
                    <a:avLst/>
                  </a:prstGeom>
                  <a:noFill/>
                </p:spPr>
                <p:txBody>
                  <a:bodyPr wrap="square" rtlCol="0">
                    <a:spAutoFit/>
                  </a:bodyPr>
                  <a:lstStyle/>
                  <a:p>
                    <a:pPr algn="r"/>
                    <a:r>
                      <a:rPr lang="en-US" sz="900" dirty="0">
                        <a:latin typeface="Montserrat" panose="00000500000000000000" pitchFamily="50" charset="0"/>
                      </a:rPr>
                      <a:t>1.2K</a:t>
                    </a:r>
                  </a:p>
                </p:txBody>
              </p:sp>
            </p:grpSp>
            <p:grpSp>
              <p:nvGrpSpPr>
                <p:cNvPr id="129" name="Group 128">
                  <a:extLst>
                    <a:ext uri="{FF2B5EF4-FFF2-40B4-BE49-F238E27FC236}">
                      <a16:creationId xmlns:a16="http://schemas.microsoft.com/office/drawing/2014/main" id="{8EC9F58F-F384-4F30-8E98-861EA44006AB}"/>
                    </a:ext>
                  </a:extLst>
                </p:cNvPr>
                <p:cNvGrpSpPr/>
                <p:nvPr/>
              </p:nvGrpSpPr>
              <p:grpSpPr>
                <a:xfrm>
                  <a:off x="1754980" y="1392184"/>
                  <a:ext cx="572506" cy="230832"/>
                  <a:chOff x="1754980" y="1212076"/>
                  <a:chExt cx="572506" cy="230832"/>
                </a:xfrm>
              </p:grpSpPr>
              <p:sp>
                <p:nvSpPr>
                  <p:cNvPr id="130" name="Graphic 61">
                    <a:extLst>
                      <a:ext uri="{FF2B5EF4-FFF2-40B4-BE49-F238E27FC236}">
                        <a16:creationId xmlns:a16="http://schemas.microsoft.com/office/drawing/2014/main" id="{870E6B5C-3BF3-4630-A001-06D215A1BF23}"/>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131" name="TextBox 130">
                    <a:extLst>
                      <a:ext uri="{FF2B5EF4-FFF2-40B4-BE49-F238E27FC236}">
                        <a16:creationId xmlns:a16="http://schemas.microsoft.com/office/drawing/2014/main" id="{39E7C3B7-525A-4379-A3C2-7ED20EA4B2B4}"/>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366</a:t>
                    </a:r>
                  </a:p>
                </p:txBody>
              </p:sp>
            </p:grpSp>
          </p:grpSp>
          <p:grpSp>
            <p:nvGrpSpPr>
              <p:cNvPr id="121" name="Group 120">
                <a:extLst>
                  <a:ext uri="{FF2B5EF4-FFF2-40B4-BE49-F238E27FC236}">
                    <a16:creationId xmlns:a16="http://schemas.microsoft.com/office/drawing/2014/main" id="{401A57BF-4B5D-4052-A2D8-0C8CB624D849}"/>
                  </a:ext>
                </a:extLst>
              </p:cNvPr>
              <p:cNvGrpSpPr/>
              <p:nvPr/>
            </p:nvGrpSpPr>
            <p:grpSpPr>
              <a:xfrm>
                <a:off x="981837" y="1120025"/>
                <a:ext cx="572506" cy="502992"/>
                <a:chOff x="1754980" y="1664343"/>
                <a:chExt cx="572506" cy="502992"/>
              </a:xfrm>
            </p:grpSpPr>
            <p:grpSp>
              <p:nvGrpSpPr>
                <p:cNvPr id="122" name="Group 121">
                  <a:extLst>
                    <a:ext uri="{FF2B5EF4-FFF2-40B4-BE49-F238E27FC236}">
                      <a16:creationId xmlns:a16="http://schemas.microsoft.com/office/drawing/2014/main" id="{489ED4BF-8273-4EC9-BBDE-92189E026422}"/>
                    </a:ext>
                  </a:extLst>
                </p:cNvPr>
                <p:cNvGrpSpPr/>
                <p:nvPr/>
              </p:nvGrpSpPr>
              <p:grpSpPr>
                <a:xfrm>
                  <a:off x="1754980" y="1664343"/>
                  <a:ext cx="572506" cy="230832"/>
                  <a:chOff x="1754980" y="1212076"/>
                  <a:chExt cx="572506" cy="230832"/>
                </a:xfrm>
              </p:grpSpPr>
              <p:sp>
                <p:nvSpPr>
                  <p:cNvPr id="126" name="Graphic 61">
                    <a:extLst>
                      <a:ext uri="{FF2B5EF4-FFF2-40B4-BE49-F238E27FC236}">
                        <a16:creationId xmlns:a16="http://schemas.microsoft.com/office/drawing/2014/main" id="{3F8B4D53-C7C6-4E11-B5B9-6FA1E5D99002}"/>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127" name="TextBox 126">
                    <a:extLst>
                      <a:ext uri="{FF2B5EF4-FFF2-40B4-BE49-F238E27FC236}">
                        <a16:creationId xmlns:a16="http://schemas.microsoft.com/office/drawing/2014/main" id="{CF2D6D14-B766-4CAF-A809-15B4C24704E1}"/>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81</a:t>
                    </a:r>
                  </a:p>
                </p:txBody>
              </p:sp>
            </p:grpSp>
            <p:grpSp>
              <p:nvGrpSpPr>
                <p:cNvPr id="123" name="Group 122">
                  <a:extLst>
                    <a:ext uri="{FF2B5EF4-FFF2-40B4-BE49-F238E27FC236}">
                      <a16:creationId xmlns:a16="http://schemas.microsoft.com/office/drawing/2014/main" id="{E7306A3A-5CD8-40A7-B514-D61E63201EFC}"/>
                    </a:ext>
                  </a:extLst>
                </p:cNvPr>
                <p:cNvGrpSpPr/>
                <p:nvPr/>
              </p:nvGrpSpPr>
              <p:grpSpPr>
                <a:xfrm>
                  <a:off x="1754980" y="1936503"/>
                  <a:ext cx="572506" cy="230832"/>
                  <a:chOff x="1754980" y="1212076"/>
                  <a:chExt cx="572506" cy="230832"/>
                </a:xfrm>
              </p:grpSpPr>
              <p:sp>
                <p:nvSpPr>
                  <p:cNvPr id="124" name="Graphic 61">
                    <a:extLst>
                      <a:ext uri="{FF2B5EF4-FFF2-40B4-BE49-F238E27FC236}">
                        <a16:creationId xmlns:a16="http://schemas.microsoft.com/office/drawing/2014/main" id="{AB01777A-FF78-4274-A46C-4F1E06526B4E}"/>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125" name="TextBox 124">
                    <a:extLst>
                      <a:ext uri="{FF2B5EF4-FFF2-40B4-BE49-F238E27FC236}">
                        <a16:creationId xmlns:a16="http://schemas.microsoft.com/office/drawing/2014/main" id="{235DDDFC-867E-4110-8F4B-E12099B0FC21}"/>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768</a:t>
                    </a:r>
                  </a:p>
                </p:txBody>
              </p:sp>
            </p:grpSp>
          </p:grpSp>
        </p:grpSp>
      </p:grpSp>
      <p:grpSp>
        <p:nvGrpSpPr>
          <p:cNvPr id="18441" name="Group 18440">
            <a:extLst>
              <a:ext uri="{FF2B5EF4-FFF2-40B4-BE49-F238E27FC236}">
                <a16:creationId xmlns:a16="http://schemas.microsoft.com/office/drawing/2014/main" id="{63D6537F-F865-4184-AB46-FD1B9856B13E}"/>
              </a:ext>
            </a:extLst>
          </p:cNvPr>
          <p:cNvGrpSpPr/>
          <p:nvPr/>
        </p:nvGrpSpPr>
        <p:grpSpPr>
          <a:xfrm>
            <a:off x="984878" y="717287"/>
            <a:ext cx="1440899" cy="1113608"/>
            <a:chOff x="1173562" y="414159"/>
            <a:chExt cx="1440899" cy="1113608"/>
          </a:xfrm>
        </p:grpSpPr>
        <p:sp>
          <p:nvSpPr>
            <p:cNvPr id="61" name="TextBox 60">
              <a:extLst>
                <a:ext uri="{FF2B5EF4-FFF2-40B4-BE49-F238E27FC236}">
                  <a16:creationId xmlns:a16="http://schemas.microsoft.com/office/drawing/2014/main" id="{9C5E5AFF-EA5F-43BA-ACE7-CB01A48AFB71}"/>
                </a:ext>
              </a:extLst>
            </p:cNvPr>
            <p:cNvSpPr txBox="1"/>
            <p:nvPr/>
          </p:nvSpPr>
          <p:spPr>
            <a:xfrm>
              <a:off x="1352550" y="414159"/>
              <a:ext cx="1261911" cy="508665"/>
            </a:xfrm>
            <a:prstGeom prst="rect">
              <a:avLst/>
            </a:prstGeom>
            <a:noFill/>
          </p:spPr>
          <p:txBody>
            <a:bodyPr wrap="square" rtlCol="0">
              <a:spAutoFit/>
            </a:bodyPr>
            <a:lstStyle/>
            <a:p>
              <a:pPr algn="r">
                <a:lnSpc>
                  <a:spcPts val="1700"/>
                </a:lnSpc>
              </a:pPr>
              <a:r>
                <a:rPr lang="en-US" sz="1100" b="1" dirty="0">
                  <a:latin typeface="Montserrat" panose="00000500000000000000" pitchFamily="50" charset="0"/>
                </a:rPr>
                <a:t>Promo offer via SMS</a:t>
              </a:r>
            </a:p>
          </p:txBody>
        </p:sp>
        <p:grpSp>
          <p:nvGrpSpPr>
            <p:cNvPr id="18439" name="Group 18438">
              <a:extLst>
                <a:ext uri="{FF2B5EF4-FFF2-40B4-BE49-F238E27FC236}">
                  <a16:creationId xmlns:a16="http://schemas.microsoft.com/office/drawing/2014/main" id="{1A15BDE5-72DF-46FE-91D5-BB3813C0AF4A}"/>
                </a:ext>
              </a:extLst>
            </p:cNvPr>
            <p:cNvGrpSpPr/>
            <p:nvPr/>
          </p:nvGrpSpPr>
          <p:grpSpPr>
            <a:xfrm>
              <a:off x="1173562" y="1024775"/>
              <a:ext cx="1345649" cy="502992"/>
              <a:chOff x="981837" y="1120025"/>
              <a:chExt cx="1345649" cy="502992"/>
            </a:xfrm>
          </p:grpSpPr>
          <p:grpSp>
            <p:nvGrpSpPr>
              <p:cNvPr id="18438" name="Group 18437">
                <a:extLst>
                  <a:ext uri="{FF2B5EF4-FFF2-40B4-BE49-F238E27FC236}">
                    <a16:creationId xmlns:a16="http://schemas.microsoft.com/office/drawing/2014/main" id="{0DBF4ECD-FBC5-4E24-9F99-A05250ED0C9B}"/>
                  </a:ext>
                </a:extLst>
              </p:cNvPr>
              <p:cNvGrpSpPr/>
              <p:nvPr/>
            </p:nvGrpSpPr>
            <p:grpSpPr>
              <a:xfrm>
                <a:off x="1754980" y="1120026"/>
                <a:ext cx="572506" cy="502991"/>
                <a:chOff x="1754980" y="1120025"/>
                <a:chExt cx="572506" cy="502991"/>
              </a:xfrm>
            </p:grpSpPr>
            <p:grpSp>
              <p:nvGrpSpPr>
                <p:cNvPr id="18436" name="Group 18435">
                  <a:extLst>
                    <a:ext uri="{FF2B5EF4-FFF2-40B4-BE49-F238E27FC236}">
                      <a16:creationId xmlns:a16="http://schemas.microsoft.com/office/drawing/2014/main" id="{9401C2E7-C339-4682-BEA6-D9F09DB3ECED}"/>
                    </a:ext>
                  </a:extLst>
                </p:cNvPr>
                <p:cNvGrpSpPr/>
                <p:nvPr/>
              </p:nvGrpSpPr>
              <p:grpSpPr>
                <a:xfrm>
                  <a:off x="1754980" y="1120025"/>
                  <a:ext cx="572506" cy="230832"/>
                  <a:chOff x="1754980" y="1048457"/>
                  <a:chExt cx="572506" cy="230832"/>
                </a:xfrm>
              </p:grpSpPr>
              <p:sp>
                <p:nvSpPr>
                  <p:cNvPr id="63" name="Graphic 61">
                    <a:extLst>
                      <a:ext uri="{FF2B5EF4-FFF2-40B4-BE49-F238E27FC236}">
                        <a16:creationId xmlns:a16="http://schemas.microsoft.com/office/drawing/2014/main" id="{1C0F9B9B-942E-4395-A3B8-AD8C11A5DC75}"/>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68" name="TextBox 67">
                    <a:extLst>
                      <a:ext uri="{FF2B5EF4-FFF2-40B4-BE49-F238E27FC236}">
                        <a16:creationId xmlns:a16="http://schemas.microsoft.com/office/drawing/2014/main" id="{772AD9B9-E497-4E83-A417-60D5BF4E3DC0}"/>
                      </a:ext>
                    </a:extLst>
                  </p:cNvPr>
                  <p:cNvSpPr txBox="1"/>
                  <p:nvPr/>
                </p:nvSpPr>
                <p:spPr>
                  <a:xfrm>
                    <a:off x="1754980" y="1048457"/>
                    <a:ext cx="452286" cy="230832"/>
                  </a:xfrm>
                  <a:prstGeom prst="rect">
                    <a:avLst/>
                  </a:prstGeom>
                  <a:noFill/>
                </p:spPr>
                <p:txBody>
                  <a:bodyPr wrap="square" rtlCol="0">
                    <a:spAutoFit/>
                  </a:bodyPr>
                  <a:lstStyle/>
                  <a:p>
                    <a:pPr algn="r"/>
                    <a:r>
                      <a:rPr lang="en-US" sz="900" dirty="0">
                        <a:latin typeface="Montserrat" panose="00000500000000000000" pitchFamily="50" charset="0"/>
                      </a:rPr>
                      <a:t>1.2K</a:t>
                    </a:r>
                  </a:p>
                </p:txBody>
              </p:sp>
            </p:grpSp>
            <p:grpSp>
              <p:nvGrpSpPr>
                <p:cNvPr id="18435" name="Group 18434">
                  <a:extLst>
                    <a:ext uri="{FF2B5EF4-FFF2-40B4-BE49-F238E27FC236}">
                      <a16:creationId xmlns:a16="http://schemas.microsoft.com/office/drawing/2014/main" id="{F8ADEE52-5FC9-401C-9320-0C125A9394C2}"/>
                    </a:ext>
                  </a:extLst>
                </p:cNvPr>
                <p:cNvGrpSpPr/>
                <p:nvPr/>
              </p:nvGrpSpPr>
              <p:grpSpPr>
                <a:xfrm>
                  <a:off x="1754980" y="1392184"/>
                  <a:ext cx="572506" cy="230832"/>
                  <a:chOff x="1754980" y="1212076"/>
                  <a:chExt cx="572506" cy="230832"/>
                </a:xfrm>
              </p:grpSpPr>
              <p:sp>
                <p:nvSpPr>
                  <p:cNvPr id="65" name="Graphic 61">
                    <a:extLst>
                      <a:ext uri="{FF2B5EF4-FFF2-40B4-BE49-F238E27FC236}">
                        <a16:creationId xmlns:a16="http://schemas.microsoft.com/office/drawing/2014/main" id="{5BC7584D-241B-411A-915D-558586B72D29}"/>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69" name="TextBox 68">
                    <a:extLst>
                      <a:ext uri="{FF2B5EF4-FFF2-40B4-BE49-F238E27FC236}">
                        <a16:creationId xmlns:a16="http://schemas.microsoft.com/office/drawing/2014/main" id="{A7F3DE7C-0B92-45EC-9E7D-28DC0EE02452}"/>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309</a:t>
                    </a:r>
                  </a:p>
                </p:txBody>
              </p:sp>
            </p:grpSp>
          </p:grpSp>
          <p:grpSp>
            <p:nvGrpSpPr>
              <p:cNvPr id="18437" name="Group 18436">
                <a:extLst>
                  <a:ext uri="{FF2B5EF4-FFF2-40B4-BE49-F238E27FC236}">
                    <a16:creationId xmlns:a16="http://schemas.microsoft.com/office/drawing/2014/main" id="{9205DAE8-04C9-4A0F-8B1B-BED68A746CFB}"/>
                  </a:ext>
                </a:extLst>
              </p:cNvPr>
              <p:cNvGrpSpPr/>
              <p:nvPr/>
            </p:nvGrpSpPr>
            <p:grpSpPr>
              <a:xfrm>
                <a:off x="981837" y="1120025"/>
                <a:ext cx="572506" cy="502992"/>
                <a:chOff x="1754980" y="1664343"/>
                <a:chExt cx="572506" cy="502992"/>
              </a:xfrm>
            </p:grpSpPr>
            <p:grpSp>
              <p:nvGrpSpPr>
                <p:cNvPr id="72" name="Group 71">
                  <a:extLst>
                    <a:ext uri="{FF2B5EF4-FFF2-40B4-BE49-F238E27FC236}">
                      <a16:creationId xmlns:a16="http://schemas.microsoft.com/office/drawing/2014/main" id="{68D60152-27D9-4662-B429-94FBD972F19F}"/>
                    </a:ext>
                  </a:extLst>
                </p:cNvPr>
                <p:cNvGrpSpPr/>
                <p:nvPr/>
              </p:nvGrpSpPr>
              <p:grpSpPr>
                <a:xfrm>
                  <a:off x="1754980" y="1664343"/>
                  <a:ext cx="572506" cy="230832"/>
                  <a:chOff x="1754980" y="1212076"/>
                  <a:chExt cx="572506" cy="230832"/>
                </a:xfrm>
              </p:grpSpPr>
              <p:sp>
                <p:nvSpPr>
                  <p:cNvPr id="73" name="Graphic 61">
                    <a:extLst>
                      <a:ext uri="{FF2B5EF4-FFF2-40B4-BE49-F238E27FC236}">
                        <a16:creationId xmlns:a16="http://schemas.microsoft.com/office/drawing/2014/main" id="{9BE54CE0-AF11-4910-9487-B363591A643E}"/>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74" name="TextBox 73">
                    <a:extLst>
                      <a:ext uri="{FF2B5EF4-FFF2-40B4-BE49-F238E27FC236}">
                        <a16:creationId xmlns:a16="http://schemas.microsoft.com/office/drawing/2014/main" id="{DB497E1F-1185-453E-A4C6-0290D11E32FD}"/>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57</a:t>
                    </a:r>
                  </a:p>
                </p:txBody>
              </p:sp>
            </p:grpSp>
            <p:grpSp>
              <p:nvGrpSpPr>
                <p:cNvPr id="75" name="Group 74">
                  <a:extLst>
                    <a:ext uri="{FF2B5EF4-FFF2-40B4-BE49-F238E27FC236}">
                      <a16:creationId xmlns:a16="http://schemas.microsoft.com/office/drawing/2014/main" id="{7D2DE2A3-6B13-4C7B-A96A-D366726B86FF}"/>
                    </a:ext>
                  </a:extLst>
                </p:cNvPr>
                <p:cNvGrpSpPr/>
                <p:nvPr/>
              </p:nvGrpSpPr>
              <p:grpSpPr>
                <a:xfrm>
                  <a:off x="1754980" y="1936503"/>
                  <a:ext cx="572506" cy="230832"/>
                  <a:chOff x="1754980" y="1212076"/>
                  <a:chExt cx="572506" cy="230832"/>
                </a:xfrm>
              </p:grpSpPr>
              <p:sp>
                <p:nvSpPr>
                  <p:cNvPr id="76" name="Graphic 61">
                    <a:extLst>
                      <a:ext uri="{FF2B5EF4-FFF2-40B4-BE49-F238E27FC236}">
                        <a16:creationId xmlns:a16="http://schemas.microsoft.com/office/drawing/2014/main" id="{548FB281-710C-4A6D-B737-7A2F392017AD}"/>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77" name="TextBox 76">
                    <a:extLst>
                      <a:ext uri="{FF2B5EF4-FFF2-40B4-BE49-F238E27FC236}">
                        <a16:creationId xmlns:a16="http://schemas.microsoft.com/office/drawing/2014/main" id="{855E6F05-CB2A-416A-A79A-438C45080F5B}"/>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849</a:t>
                    </a:r>
                  </a:p>
                </p:txBody>
              </p:sp>
            </p:grpSp>
          </p:grpSp>
        </p:grpSp>
      </p:grpSp>
      <p:grpSp>
        <p:nvGrpSpPr>
          <p:cNvPr id="134" name="Group 133">
            <a:extLst>
              <a:ext uri="{FF2B5EF4-FFF2-40B4-BE49-F238E27FC236}">
                <a16:creationId xmlns:a16="http://schemas.microsoft.com/office/drawing/2014/main" id="{6E315EBC-C661-4152-860D-BFF323AC05B2}"/>
              </a:ext>
            </a:extLst>
          </p:cNvPr>
          <p:cNvGrpSpPr/>
          <p:nvPr/>
        </p:nvGrpSpPr>
        <p:grpSpPr>
          <a:xfrm>
            <a:off x="984878" y="4821125"/>
            <a:ext cx="1440899" cy="1113608"/>
            <a:chOff x="1173562" y="414159"/>
            <a:chExt cx="1440899" cy="1113608"/>
          </a:xfrm>
        </p:grpSpPr>
        <p:sp>
          <p:nvSpPr>
            <p:cNvPr id="135" name="TextBox 134">
              <a:extLst>
                <a:ext uri="{FF2B5EF4-FFF2-40B4-BE49-F238E27FC236}">
                  <a16:creationId xmlns:a16="http://schemas.microsoft.com/office/drawing/2014/main" id="{F6B54633-7239-484D-B71F-946662442D00}"/>
                </a:ext>
              </a:extLst>
            </p:cNvPr>
            <p:cNvSpPr txBox="1"/>
            <p:nvPr/>
          </p:nvSpPr>
          <p:spPr>
            <a:xfrm>
              <a:off x="1352550" y="414159"/>
              <a:ext cx="1261911" cy="508665"/>
            </a:xfrm>
            <a:prstGeom prst="rect">
              <a:avLst/>
            </a:prstGeom>
            <a:noFill/>
          </p:spPr>
          <p:txBody>
            <a:bodyPr wrap="square" rtlCol="0">
              <a:spAutoFit/>
            </a:bodyPr>
            <a:lstStyle/>
            <a:p>
              <a:pPr algn="r">
                <a:lnSpc>
                  <a:spcPts val="1700"/>
                </a:lnSpc>
              </a:pPr>
              <a:r>
                <a:rPr lang="en-US" sz="1100" b="1" dirty="0">
                  <a:latin typeface="Montserrat" panose="00000500000000000000" pitchFamily="50" charset="0"/>
                </a:rPr>
                <a:t>Promo offer in-app</a:t>
              </a:r>
            </a:p>
          </p:txBody>
        </p:sp>
        <p:grpSp>
          <p:nvGrpSpPr>
            <p:cNvPr id="136" name="Group 135">
              <a:extLst>
                <a:ext uri="{FF2B5EF4-FFF2-40B4-BE49-F238E27FC236}">
                  <a16:creationId xmlns:a16="http://schemas.microsoft.com/office/drawing/2014/main" id="{7B74B1F4-FBB2-49B9-8245-66A02F26968E}"/>
                </a:ext>
              </a:extLst>
            </p:cNvPr>
            <p:cNvGrpSpPr/>
            <p:nvPr/>
          </p:nvGrpSpPr>
          <p:grpSpPr>
            <a:xfrm>
              <a:off x="1173562" y="1024775"/>
              <a:ext cx="1345649" cy="502992"/>
              <a:chOff x="981837" y="1120025"/>
              <a:chExt cx="1345649" cy="502992"/>
            </a:xfrm>
          </p:grpSpPr>
          <p:grpSp>
            <p:nvGrpSpPr>
              <p:cNvPr id="137" name="Group 136">
                <a:extLst>
                  <a:ext uri="{FF2B5EF4-FFF2-40B4-BE49-F238E27FC236}">
                    <a16:creationId xmlns:a16="http://schemas.microsoft.com/office/drawing/2014/main" id="{D60E2A1F-FBDE-4B22-B12B-FC3129B9A411}"/>
                  </a:ext>
                </a:extLst>
              </p:cNvPr>
              <p:cNvGrpSpPr/>
              <p:nvPr/>
            </p:nvGrpSpPr>
            <p:grpSpPr>
              <a:xfrm>
                <a:off x="1754980" y="1120026"/>
                <a:ext cx="572506" cy="502991"/>
                <a:chOff x="1754980" y="1120025"/>
                <a:chExt cx="572506" cy="502991"/>
              </a:xfrm>
            </p:grpSpPr>
            <p:grpSp>
              <p:nvGrpSpPr>
                <p:cNvPr id="145" name="Group 144">
                  <a:extLst>
                    <a:ext uri="{FF2B5EF4-FFF2-40B4-BE49-F238E27FC236}">
                      <a16:creationId xmlns:a16="http://schemas.microsoft.com/office/drawing/2014/main" id="{4A54C6C1-4C82-4B5A-92B7-C8B69C87789D}"/>
                    </a:ext>
                  </a:extLst>
                </p:cNvPr>
                <p:cNvGrpSpPr/>
                <p:nvPr/>
              </p:nvGrpSpPr>
              <p:grpSpPr>
                <a:xfrm>
                  <a:off x="1754980" y="1120025"/>
                  <a:ext cx="572506" cy="230832"/>
                  <a:chOff x="1754980" y="1048457"/>
                  <a:chExt cx="572506" cy="230832"/>
                </a:xfrm>
              </p:grpSpPr>
              <p:sp>
                <p:nvSpPr>
                  <p:cNvPr id="149" name="Graphic 61">
                    <a:extLst>
                      <a:ext uri="{FF2B5EF4-FFF2-40B4-BE49-F238E27FC236}">
                        <a16:creationId xmlns:a16="http://schemas.microsoft.com/office/drawing/2014/main" id="{2102D72F-C653-466D-BF46-AAE37125282D}"/>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150" name="TextBox 149">
                    <a:extLst>
                      <a:ext uri="{FF2B5EF4-FFF2-40B4-BE49-F238E27FC236}">
                        <a16:creationId xmlns:a16="http://schemas.microsoft.com/office/drawing/2014/main" id="{2159EA4B-755F-4FC6-AEA3-C3ED6ABD0C09}"/>
                      </a:ext>
                    </a:extLst>
                  </p:cNvPr>
                  <p:cNvSpPr txBox="1"/>
                  <p:nvPr/>
                </p:nvSpPr>
                <p:spPr>
                  <a:xfrm>
                    <a:off x="1754980" y="1048457"/>
                    <a:ext cx="452286" cy="230832"/>
                  </a:xfrm>
                  <a:prstGeom prst="rect">
                    <a:avLst/>
                  </a:prstGeom>
                  <a:noFill/>
                </p:spPr>
                <p:txBody>
                  <a:bodyPr wrap="square" rtlCol="0">
                    <a:spAutoFit/>
                  </a:bodyPr>
                  <a:lstStyle/>
                  <a:p>
                    <a:pPr algn="r"/>
                    <a:r>
                      <a:rPr lang="en-US" sz="900" dirty="0">
                        <a:latin typeface="Montserrat" panose="00000500000000000000" pitchFamily="50" charset="0"/>
                      </a:rPr>
                      <a:t>3.7K</a:t>
                    </a:r>
                  </a:p>
                </p:txBody>
              </p:sp>
            </p:grpSp>
            <p:grpSp>
              <p:nvGrpSpPr>
                <p:cNvPr id="146" name="Group 145">
                  <a:extLst>
                    <a:ext uri="{FF2B5EF4-FFF2-40B4-BE49-F238E27FC236}">
                      <a16:creationId xmlns:a16="http://schemas.microsoft.com/office/drawing/2014/main" id="{72638AA8-7960-4764-973C-2C039E290228}"/>
                    </a:ext>
                  </a:extLst>
                </p:cNvPr>
                <p:cNvGrpSpPr/>
                <p:nvPr/>
              </p:nvGrpSpPr>
              <p:grpSpPr>
                <a:xfrm>
                  <a:off x="1754980" y="1392184"/>
                  <a:ext cx="572506" cy="230832"/>
                  <a:chOff x="1754980" y="1212076"/>
                  <a:chExt cx="572506" cy="230832"/>
                </a:xfrm>
              </p:grpSpPr>
              <p:sp>
                <p:nvSpPr>
                  <p:cNvPr id="147" name="Graphic 61">
                    <a:extLst>
                      <a:ext uri="{FF2B5EF4-FFF2-40B4-BE49-F238E27FC236}">
                        <a16:creationId xmlns:a16="http://schemas.microsoft.com/office/drawing/2014/main" id="{152692CB-966A-408C-92DC-F8DD3DFB489C}"/>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148" name="TextBox 147">
                    <a:extLst>
                      <a:ext uri="{FF2B5EF4-FFF2-40B4-BE49-F238E27FC236}">
                        <a16:creationId xmlns:a16="http://schemas.microsoft.com/office/drawing/2014/main" id="{0873B369-E693-4240-8D5B-D03952F26F2E}"/>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201</a:t>
                    </a:r>
                  </a:p>
                </p:txBody>
              </p:sp>
            </p:grpSp>
          </p:grpSp>
          <p:grpSp>
            <p:nvGrpSpPr>
              <p:cNvPr id="138" name="Group 137">
                <a:extLst>
                  <a:ext uri="{FF2B5EF4-FFF2-40B4-BE49-F238E27FC236}">
                    <a16:creationId xmlns:a16="http://schemas.microsoft.com/office/drawing/2014/main" id="{6BDBC448-FCAE-4E64-8813-A2103881B966}"/>
                  </a:ext>
                </a:extLst>
              </p:cNvPr>
              <p:cNvGrpSpPr/>
              <p:nvPr/>
            </p:nvGrpSpPr>
            <p:grpSpPr>
              <a:xfrm>
                <a:off x="981837" y="1120025"/>
                <a:ext cx="572506" cy="502992"/>
                <a:chOff x="1754980" y="1664343"/>
                <a:chExt cx="572506" cy="502992"/>
              </a:xfrm>
            </p:grpSpPr>
            <p:grpSp>
              <p:nvGrpSpPr>
                <p:cNvPr id="139" name="Group 138">
                  <a:extLst>
                    <a:ext uri="{FF2B5EF4-FFF2-40B4-BE49-F238E27FC236}">
                      <a16:creationId xmlns:a16="http://schemas.microsoft.com/office/drawing/2014/main" id="{76E792D7-A127-45FF-A69D-67711A85A916}"/>
                    </a:ext>
                  </a:extLst>
                </p:cNvPr>
                <p:cNvGrpSpPr/>
                <p:nvPr/>
              </p:nvGrpSpPr>
              <p:grpSpPr>
                <a:xfrm>
                  <a:off x="1754980" y="1664343"/>
                  <a:ext cx="572506" cy="230832"/>
                  <a:chOff x="1754980" y="1212076"/>
                  <a:chExt cx="572506" cy="230832"/>
                </a:xfrm>
              </p:grpSpPr>
              <p:sp>
                <p:nvSpPr>
                  <p:cNvPr id="143" name="Graphic 61">
                    <a:extLst>
                      <a:ext uri="{FF2B5EF4-FFF2-40B4-BE49-F238E27FC236}">
                        <a16:creationId xmlns:a16="http://schemas.microsoft.com/office/drawing/2014/main" id="{CF7FF394-5443-4A4D-979E-624D8ADA4280}"/>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144" name="TextBox 143">
                    <a:extLst>
                      <a:ext uri="{FF2B5EF4-FFF2-40B4-BE49-F238E27FC236}">
                        <a16:creationId xmlns:a16="http://schemas.microsoft.com/office/drawing/2014/main" id="{EE91332B-63B2-48C1-A752-529382115608}"/>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68</a:t>
                    </a:r>
                  </a:p>
                </p:txBody>
              </p:sp>
            </p:grpSp>
            <p:grpSp>
              <p:nvGrpSpPr>
                <p:cNvPr id="140" name="Group 139">
                  <a:extLst>
                    <a:ext uri="{FF2B5EF4-FFF2-40B4-BE49-F238E27FC236}">
                      <a16:creationId xmlns:a16="http://schemas.microsoft.com/office/drawing/2014/main" id="{41CCC0DB-2788-422D-8359-16E682C15C7A}"/>
                    </a:ext>
                  </a:extLst>
                </p:cNvPr>
                <p:cNvGrpSpPr/>
                <p:nvPr/>
              </p:nvGrpSpPr>
              <p:grpSpPr>
                <a:xfrm>
                  <a:off x="1754980" y="1936503"/>
                  <a:ext cx="572506" cy="230832"/>
                  <a:chOff x="1754980" y="1212076"/>
                  <a:chExt cx="572506" cy="230832"/>
                </a:xfrm>
              </p:grpSpPr>
              <p:sp>
                <p:nvSpPr>
                  <p:cNvPr id="141" name="Graphic 61">
                    <a:extLst>
                      <a:ext uri="{FF2B5EF4-FFF2-40B4-BE49-F238E27FC236}">
                        <a16:creationId xmlns:a16="http://schemas.microsoft.com/office/drawing/2014/main" id="{8B70987C-3F73-4A9C-9ED4-39FAFED7ED79}"/>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142" name="TextBox 141">
                    <a:extLst>
                      <a:ext uri="{FF2B5EF4-FFF2-40B4-BE49-F238E27FC236}">
                        <a16:creationId xmlns:a16="http://schemas.microsoft.com/office/drawing/2014/main" id="{E6CF446D-F436-459B-ACAB-77FD5255B240}"/>
                      </a:ext>
                    </a:extLst>
                  </p:cNvPr>
                  <p:cNvSpPr txBox="1"/>
                  <p:nvPr/>
                </p:nvSpPr>
                <p:spPr>
                  <a:xfrm>
                    <a:off x="1754980" y="1212076"/>
                    <a:ext cx="452286" cy="230832"/>
                  </a:xfrm>
                  <a:prstGeom prst="rect">
                    <a:avLst/>
                  </a:prstGeom>
                  <a:noFill/>
                </p:spPr>
                <p:txBody>
                  <a:bodyPr wrap="square" rtlCol="0">
                    <a:spAutoFit/>
                  </a:bodyPr>
                  <a:lstStyle/>
                  <a:p>
                    <a:pPr algn="r"/>
                    <a:r>
                      <a:rPr lang="en-US" sz="900" dirty="0">
                        <a:latin typeface="Montserrat" panose="00000500000000000000" pitchFamily="50" charset="0"/>
                      </a:rPr>
                      <a:t>3.5K</a:t>
                    </a:r>
                  </a:p>
                </p:txBody>
              </p:sp>
            </p:grpSp>
          </p:grpSp>
        </p:grpSp>
      </p:grpSp>
      <p:grpSp>
        <p:nvGrpSpPr>
          <p:cNvPr id="205" name="Group 204">
            <a:extLst>
              <a:ext uri="{FF2B5EF4-FFF2-40B4-BE49-F238E27FC236}">
                <a16:creationId xmlns:a16="http://schemas.microsoft.com/office/drawing/2014/main" id="{DCC50207-8DAD-4777-94E7-A2B5B4F1D686}"/>
              </a:ext>
            </a:extLst>
          </p:cNvPr>
          <p:cNvGrpSpPr/>
          <p:nvPr/>
        </p:nvGrpSpPr>
        <p:grpSpPr>
          <a:xfrm flipH="1">
            <a:off x="10340740" y="4408971"/>
            <a:ext cx="1440899" cy="895600"/>
            <a:chOff x="1173562" y="632167"/>
            <a:chExt cx="1440899" cy="895600"/>
          </a:xfrm>
        </p:grpSpPr>
        <p:sp>
          <p:nvSpPr>
            <p:cNvPr id="241" name="TextBox 240">
              <a:extLst>
                <a:ext uri="{FF2B5EF4-FFF2-40B4-BE49-F238E27FC236}">
                  <a16:creationId xmlns:a16="http://schemas.microsoft.com/office/drawing/2014/main" id="{C58014E6-98B5-4DD8-A8E0-B76E271E10DE}"/>
                </a:ext>
              </a:extLst>
            </p:cNvPr>
            <p:cNvSpPr txBox="1"/>
            <p:nvPr/>
          </p:nvSpPr>
          <p:spPr>
            <a:xfrm>
              <a:off x="1352550" y="632167"/>
              <a:ext cx="1261911" cy="288990"/>
            </a:xfrm>
            <a:prstGeom prst="rect">
              <a:avLst/>
            </a:prstGeom>
            <a:noFill/>
          </p:spPr>
          <p:txBody>
            <a:bodyPr wrap="square" rtlCol="0" anchor="b" anchorCtr="0">
              <a:spAutoFit/>
            </a:bodyPr>
            <a:lstStyle/>
            <a:p>
              <a:pPr>
                <a:lnSpc>
                  <a:spcPts val="1700"/>
                </a:lnSpc>
              </a:pPr>
              <a:r>
                <a:rPr lang="en-US" sz="1100" b="1" dirty="0">
                  <a:latin typeface="Montserrat" panose="00000500000000000000" pitchFamily="50" charset="0"/>
                </a:rPr>
                <a:t>Offer Ignored</a:t>
              </a:r>
            </a:p>
          </p:txBody>
        </p:sp>
        <p:grpSp>
          <p:nvGrpSpPr>
            <p:cNvPr id="242" name="Group 241">
              <a:extLst>
                <a:ext uri="{FF2B5EF4-FFF2-40B4-BE49-F238E27FC236}">
                  <a16:creationId xmlns:a16="http://schemas.microsoft.com/office/drawing/2014/main" id="{C47A1B18-E757-4C89-B471-EAE596439D9B}"/>
                </a:ext>
              </a:extLst>
            </p:cNvPr>
            <p:cNvGrpSpPr/>
            <p:nvPr/>
          </p:nvGrpSpPr>
          <p:grpSpPr>
            <a:xfrm>
              <a:off x="1173562" y="1024775"/>
              <a:ext cx="1345649" cy="502992"/>
              <a:chOff x="981837" y="1120025"/>
              <a:chExt cx="1345649" cy="502992"/>
            </a:xfrm>
          </p:grpSpPr>
          <p:grpSp>
            <p:nvGrpSpPr>
              <p:cNvPr id="243" name="Group 242">
                <a:extLst>
                  <a:ext uri="{FF2B5EF4-FFF2-40B4-BE49-F238E27FC236}">
                    <a16:creationId xmlns:a16="http://schemas.microsoft.com/office/drawing/2014/main" id="{90AAE3A7-184C-4CAC-8553-57DA236AA18A}"/>
                  </a:ext>
                </a:extLst>
              </p:cNvPr>
              <p:cNvGrpSpPr/>
              <p:nvPr/>
            </p:nvGrpSpPr>
            <p:grpSpPr>
              <a:xfrm>
                <a:off x="1754980" y="1120026"/>
                <a:ext cx="572506" cy="502991"/>
                <a:chOff x="1754980" y="1120025"/>
                <a:chExt cx="572506" cy="502991"/>
              </a:xfrm>
            </p:grpSpPr>
            <p:grpSp>
              <p:nvGrpSpPr>
                <p:cNvPr id="251" name="Group 250">
                  <a:extLst>
                    <a:ext uri="{FF2B5EF4-FFF2-40B4-BE49-F238E27FC236}">
                      <a16:creationId xmlns:a16="http://schemas.microsoft.com/office/drawing/2014/main" id="{89A6E181-3707-45AA-B4D0-7704E7DB74E7}"/>
                    </a:ext>
                  </a:extLst>
                </p:cNvPr>
                <p:cNvGrpSpPr/>
                <p:nvPr/>
              </p:nvGrpSpPr>
              <p:grpSpPr>
                <a:xfrm>
                  <a:off x="1754980" y="1120025"/>
                  <a:ext cx="572506" cy="230832"/>
                  <a:chOff x="1754980" y="1048457"/>
                  <a:chExt cx="572506" cy="230832"/>
                </a:xfrm>
              </p:grpSpPr>
              <p:sp>
                <p:nvSpPr>
                  <p:cNvPr id="255" name="Graphic 61">
                    <a:extLst>
                      <a:ext uri="{FF2B5EF4-FFF2-40B4-BE49-F238E27FC236}">
                        <a16:creationId xmlns:a16="http://schemas.microsoft.com/office/drawing/2014/main" id="{3C5FA02F-81E7-48DB-896A-F33229E2C41A}"/>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256" name="TextBox 255">
                    <a:extLst>
                      <a:ext uri="{FF2B5EF4-FFF2-40B4-BE49-F238E27FC236}">
                        <a16:creationId xmlns:a16="http://schemas.microsoft.com/office/drawing/2014/main" id="{AC398B75-67F6-4593-9ACB-1FCEAED07AD1}"/>
                      </a:ext>
                    </a:extLst>
                  </p:cNvPr>
                  <p:cNvSpPr txBox="1"/>
                  <p:nvPr/>
                </p:nvSpPr>
                <p:spPr>
                  <a:xfrm>
                    <a:off x="1754980" y="1048457"/>
                    <a:ext cx="452286" cy="230832"/>
                  </a:xfrm>
                  <a:prstGeom prst="rect">
                    <a:avLst/>
                  </a:prstGeom>
                  <a:noFill/>
                </p:spPr>
                <p:txBody>
                  <a:bodyPr wrap="square" rtlCol="0">
                    <a:spAutoFit/>
                  </a:bodyPr>
                  <a:lstStyle/>
                  <a:p>
                    <a:r>
                      <a:rPr lang="en-US" sz="900" dirty="0">
                        <a:latin typeface="Montserrat" panose="00000500000000000000" pitchFamily="50" charset="0"/>
                      </a:rPr>
                      <a:t>1.2K</a:t>
                    </a:r>
                  </a:p>
                </p:txBody>
              </p:sp>
            </p:grpSp>
            <p:grpSp>
              <p:nvGrpSpPr>
                <p:cNvPr id="252" name="Group 251">
                  <a:extLst>
                    <a:ext uri="{FF2B5EF4-FFF2-40B4-BE49-F238E27FC236}">
                      <a16:creationId xmlns:a16="http://schemas.microsoft.com/office/drawing/2014/main" id="{26A44996-DAC4-407F-B72E-6B1A535FE259}"/>
                    </a:ext>
                  </a:extLst>
                </p:cNvPr>
                <p:cNvGrpSpPr/>
                <p:nvPr/>
              </p:nvGrpSpPr>
              <p:grpSpPr>
                <a:xfrm>
                  <a:off x="1754980" y="1392184"/>
                  <a:ext cx="572506" cy="230832"/>
                  <a:chOff x="1754980" y="1212076"/>
                  <a:chExt cx="572506" cy="230832"/>
                </a:xfrm>
              </p:grpSpPr>
              <p:sp>
                <p:nvSpPr>
                  <p:cNvPr id="253" name="Graphic 61">
                    <a:extLst>
                      <a:ext uri="{FF2B5EF4-FFF2-40B4-BE49-F238E27FC236}">
                        <a16:creationId xmlns:a16="http://schemas.microsoft.com/office/drawing/2014/main" id="{86971B0F-816F-4DDA-AE19-390F825F0553}"/>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254" name="TextBox 253">
                    <a:extLst>
                      <a:ext uri="{FF2B5EF4-FFF2-40B4-BE49-F238E27FC236}">
                        <a16:creationId xmlns:a16="http://schemas.microsoft.com/office/drawing/2014/main" id="{4A80B2AD-454D-46C1-BB88-662172A8DECD}"/>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0</a:t>
                    </a:r>
                  </a:p>
                </p:txBody>
              </p:sp>
            </p:grpSp>
          </p:grpSp>
          <p:grpSp>
            <p:nvGrpSpPr>
              <p:cNvPr id="244" name="Group 243">
                <a:extLst>
                  <a:ext uri="{FF2B5EF4-FFF2-40B4-BE49-F238E27FC236}">
                    <a16:creationId xmlns:a16="http://schemas.microsoft.com/office/drawing/2014/main" id="{BBA809FB-5CD4-40C4-86A1-53B0485D21EA}"/>
                  </a:ext>
                </a:extLst>
              </p:cNvPr>
              <p:cNvGrpSpPr/>
              <p:nvPr/>
            </p:nvGrpSpPr>
            <p:grpSpPr>
              <a:xfrm>
                <a:off x="981837" y="1120025"/>
                <a:ext cx="572506" cy="502992"/>
                <a:chOff x="1754980" y="1664343"/>
                <a:chExt cx="572506" cy="502992"/>
              </a:xfrm>
            </p:grpSpPr>
            <p:grpSp>
              <p:nvGrpSpPr>
                <p:cNvPr id="245" name="Group 244">
                  <a:extLst>
                    <a:ext uri="{FF2B5EF4-FFF2-40B4-BE49-F238E27FC236}">
                      <a16:creationId xmlns:a16="http://schemas.microsoft.com/office/drawing/2014/main" id="{2528F114-B39B-4654-9E11-A0DE07D6CDD0}"/>
                    </a:ext>
                  </a:extLst>
                </p:cNvPr>
                <p:cNvGrpSpPr/>
                <p:nvPr/>
              </p:nvGrpSpPr>
              <p:grpSpPr>
                <a:xfrm>
                  <a:off x="1754980" y="1664343"/>
                  <a:ext cx="572506" cy="230832"/>
                  <a:chOff x="1754980" y="1212076"/>
                  <a:chExt cx="572506" cy="230832"/>
                </a:xfrm>
              </p:grpSpPr>
              <p:sp>
                <p:nvSpPr>
                  <p:cNvPr id="249" name="Graphic 61">
                    <a:extLst>
                      <a:ext uri="{FF2B5EF4-FFF2-40B4-BE49-F238E27FC236}">
                        <a16:creationId xmlns:a16="http://schemas.microsoft.com/office/drawing/2014/main" id="{40F841CA-ECBF-4B77-8B21-3FF95E57029B}"/>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250" name="TextBox 249">
                    <a:extLst>
                      <a:ext uri="{FF2B5EF4-FFF2-40B4-BE49-F238E27FC236}">
                        <a16:creationId xmlns:a16="http://schemas.microsoft.com/office/drawing/2014/main" id="{36B34C75-B1B2-4CBA-A871-955E037697BE}"/>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81</a:t>
                    </a:r>
                  </a:p>
                </p:txBody>
              </p:sp>
            </p:grpSp>
            <p:grpSp>
              <p:nvGrpSpPr>
                <p:cNvPr id="246" name="Group 245">
                  <a:extLst>
                    <a:ext uri="{FF2B5EF4-FFF2-40B4-BE49-F238E27FC236}">
                      <a16:creationId xmlns:a16="http://schemas.microsoft.com/office/drawing/2014/main" id="{4DC226F0-8E72-4C3E-8007-C4259D599AA5}"/>
                    </a:ext>
                  </a:extLst>
                </p:cNvPr>
                <p:cNvGrpSpPr/>
                <p:nvPr/>
              </p:nvGrpSpPr>
              <p:grpSpPr>
                <a:xfrm>
                  <a:off x="1754980" y="1936503"/>
                  <a:ext cx="572506" cy="230832"/>
                  <a:chOff x="1754980" y="1212076"/>
                  <a:chExt cx="572506" cy="230832"/>
                </a:xfrm>
              </p:grpSpPr>
              <p:sp>
                <p:nvSpPr>
                  <p:cNvPr id="247" name="Graphic 61">
                    <a:extLst>
                      <a:ext uri="{FF2B5EF4-FFF2-40B4-BE49-F238E27FC236}">
                        <a16:creationId xmlns:a16="http://schemas.microsoft.com/office/drawing/2014/main" id="{A5A623E6-CA26-4CC6-A068-28BC2F05BD95}"/>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248" name="TextBox 247">
                    <a:extLst>
                      <a:ext uri="{FF2B5EF4-FFF2-40B4-BE49-F238E27FC236}">
                        <a16:creationId xmlns:a16="http://schemas.microsoft.com/office/drawing/2014/main" id="{DCDFE08F-555E-485B-99E0-E5A776BA0DDB}"/>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0</a:t>
                    </a:r>
                  </a:p>
                </p:txBody>
              </p:sp>
            </p:grpSp>
          </p:grpSp>
        </p:grpSp>
      </p:grpSp>
      <p:grpSp>
        <p:nvGrpSpPr>
          <p:cNvPr id="207" name="Group 206">
            <a:extLst>
              <a:ext uri="{FF2B5EF4-FFF2-40B4-BE49-F238E27FC236}">
                <a16:creationId xmlns:a16="http://schemas.microsoft.com/office/drawing/2014/main" id="{709DF069-39B4-4F58-9EBE-ADF986FC83AB}"/>
              </a:ext>
            </a:extLst>
          </p:cNvPr>
          <p:cNvGrpSpPr/>
          <p:nvPr/>
        </p:nvGrpSpPr>
        <p:grpSpPr>
          <a:xfrm flipH="1">
            <a:off x="10340740" y="1563789"/>
            <a:ext cx="1440899" cy="897267"/>
            <a:chOff x="1173562" y="630500"/>
            <a:chExt cx="1440899" cy="897267"/>
          </a:xfrm>
        </p:grpSpPr>
        <p:sp>
          <p:nvSpPr>
            <p:cNvPr id="225" name="TextBox 224">
              <a:extLst>
                <a:ext uri="{FF2B5EF4-FFF2-40B4-BE49-F238E27FC236}">
                  <a16:creationId xmlns:a16="http://schemas.microsoft.com/office/drawing/2014/main" id="{95C3355F-F9F4-4D26-BC35-805D4C59F2AC}"/>
                </a:ext>
              </a:extLst>
            </p:cNvPr>
            <p:cNvSpPr txBox="1"/>
            <p:nvPr/>
          </p:nvSpPr>
          <p:spPr>
            <a:xfrm>
              <a:off x="1352550" y="630500"/>
              <a:ext cx="1261911" cy="290657"/>
            </a:xfrm>
            <a:prstGeom prst="rect">
              <a:avLst/>
            </a:prstGeom>
            <a:noFill/>
          </p:spPr>
          <p:txBody>
            <a:bodyPr wrap="square" rtlCol="0" anchor="b" anchorCtr="0">
              <a:spAutoFit/>
            </a:bodyPr>
            <a:lstStyle/>
            <a:p>
              <a:pPr>
                <a:lnSpc>
                  <a:spcPts val="1700"/>
                </a:lnSpc>
              </a:pPr>
              <a:r>
                <a:rPr lang="en-US" sz="1100" b="1" dirty="0">
                  <a:latin typeface="Montserrat" panose="00000500000000000000" pitchFamily="50" charset="0"/>
                </a:rPr>
                <a:t>Apply promo</a:t>
              </a:r>
            </a:p>
          </p:txBody>
        </p:sp>
        <p:grpSp>
          <p:nvGrpSpPr>
            <p:cNvPr id="226" name="Group 225">
              <a:extLst>
                <a:ext uri="{FF2B5EF4-FFF2-40B4-BE49-F238E27FC236}">
                  <a16:creationId xmlns:a16="http://schemas.microsoft.com/office/drawing/2014/main" id="{983A950F-4085-4DFC-A71E-7B5800AEAD02}"/>
                </a:ext>
              </a:extLst>
            </p:cNvPr>
            <p:cNvGrpSpPr/>
            <p:nvPr/>
          </p:nvGrpSpPr>
          <p:grpSpPr>
            <a:xfrm>
              <a:off x="1173562" y="1024775"/>
              <a:ext cx="1345649" cy="502992"/>
              <a:chOff x="981837" y="1120025"/>
              <a:chExt cx="1345649" cy="502992"/>
            </a:xfrm>
          </p:grpSpPr>
          <p:grpSp>
            <p:nvGrpSpPr>
              <p:cNvPr id="227" name="Group 226">
                <a:extLst>
                  <a:ext uri="{FF2B5EF4-FFF2-40B4-BE49-F238E27FC236}">
                    <a16:creationId xmlns:a16="http://schemas.microsoft.com/office/drawing/2014/main" id="{528F7485-8AD2-4DC0-B28F-91D1ED5A005A}"/>
                  </a:ext>
                </a:extLst>
              </p:cNvPr>
              <p:cNvGrpSpPr/>
              <p:nvPr/>
            </p:nvGrpSpPr>
            <p:grpSpPr>
              <a:xfrm>
                <a:off x="1754980" y="1120026"/>
                <a:ext cx="572506" cy="502991"/>
                <a:chOff x="1754980" y="1120025"/>
                <a:chExt cx="572506" cy="502991"/>
              </a:xfrm>
            </p:grpSpPr>
            <p:grpSp>
              <p:nvGrpSpPr>
                <p:cNvPr id="235" name="Group 234">
                  <a:extLst>
                    <a:ext uri="{FF2B5EF4-FFF2-40B4-BE49-F238E27FC236}">
                      <a16:creationId xmlns:a16="http://schemas.microsoft.com/office/drawing/2014/main" id="{5DBA80EB-870A-4801-9D93-E1E5A4DEBEEB}"/>
                    </a:ext>
                  </a:extLst>
                </p:cNvPr>
                <p:cNvGrpSpPr/>
                <p:nvPr/>
              </p:nvGrpSpPr>
              <p:grpSpPr>
                <a:xfrm>
                  <a:off x="1754980" y="1120025"/>
                  <a:ext cx="572506" cy="230832"/>
                  <a:chOff x="1754980" y="1048457"/>
                  <a:chExt cx="572506" cy="230832"/>
                </a:xfrm>
              </p:grpSpPr>
              <p:sp>
                <p:nvSpPr>
                  <p:cNvPr id="239" name="Graphic 61">
                    <a:extLst>
                      <a:ext uri="{FF2B5EF4-FFF2-40B4-BE49-F238E27FC236}">
                        <a16:creationId xmlns:a16="http://schemas.microsoft.com/office/drawing/2014/main" id="{889D61EC-D13A-4495-9A71-2A33D4BA058B}"/>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240" name="TextBox 239">
                    <a:extLst>
                      <a:ext uri="{FF2B5EF4-FFF2-40B4-BE49-F238E27FC236}">
                        <a16:creationId xmlns:a16="http://schemas.microsoft.com/office/drawing/2014/main" id="{7C6F9561-E71A-4652-9ADF-0FDF9E60AE4E}"/>
                      </a:ext>
                    </a:extLst>
                  </p:cNvPr>
                  <p:cNvSpPr txBox="1"/>
                  <p:nvPr/>
                </p:nvSpPr>
                <p:spPr>
                  <a:xfrm>
                    <a:off x="1754980" y="1048457"/>
                    <a:ext cx="452286" cy="230832"/>
                  </a:xfrm>
                  <a:prstGeom prst="rect">
                    <a:avLst/>
                  </a:prstGeom>
                  <a:noFill/>
                </p:spPr>
                <p:txBody>
                  <a:bodyPr wrap="square" rtlCol="0">
                    <a:spAutoFit/>
                  </a:bodyPr>
                  <a:lstStyle/>
                  <a:p>
                    <a:r>
                      <a:rPr lang="en-US" sz="900" dirty="0">
                        <a:latin typeface="Montserrat" panose="00000500000000000000" pitchFamily="50" charset="0"/>
                      </a:rPr>
                      <a:t>1.2K</a:t>
                    </a:r>
                  </a:p>
                </p:txBody>
              </p:sp>
            </p:grpSp>
            <p:grpSp>
              <p:nvGrpSpPr>
                <p:cNvPr id="236" name="Group 235">
                  <a:extLst>
                    <a:ext uri="{FF2B5EF4-FFF2-40B4-BE49-F238E27FC236}">
                      <a16:creationId xmlns:a16="http://schemas.microsoft.com/office/drawing/2014/main" id="{5CA2B45C-2884-4967-8C33-5DD67BE74325}"/>
                    </a:ext>
                  </a:extLst>
                </p:cNvPr>
                <p:cNvGrpSpPr/>
                <p:nvPr/>
              </p:nvGrpSpPr>
              <p:grpSpPr>
                <a:xfrm>
                  <a:off x="1754980" y="1392184"/>
                  <a:ext cx="572506" cy="230832"/>
                  <a:chOff x="1754980" y="1212076"/>
                  <a:chExt cx="572506" cy="230832"/>
                </a:xfrm>
              </p:grpSpPr>
              <p:sp>
                <p:nvSpPr>
                  <p:cNvPr id="237" name="Graphic 61">
                    <a:extLst>
                      <a:ext uri="{FF2B5EF4-FFF2-40B4-BE49-F238E27FC236}">
                        <a16:creationId xmlns:a16="http://schemas.microsoft.com/office/drawing/2014/main" id="{A349DD36-537B-49D1-B022-6D0765B66A31}"/>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238" name="TextBox 237">
                    <a:extLst>
                      <a:ext uri="{FF2B5EF4-FFF2-40B4-BE49-F238E27FC236}">
                        <a16:creationId xmlns:a16="http://schemas.microsoft.com/office/drawing/2014/main" id="{3C27A87D-459B-43B0-934E-36D8286E1179}"/>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567</a:t>
                    </a:r>
                  </a:p>
                </p:txBody>
              </p:sp>
            </p:grpSp>
          </p:grpSp>
          <p:grpSp>
            <p:nvGrpSpPr>
              <p:cNvPr id="228" name="Group 227">
                <a:extLst>
                  <a:ext uri="{FF2B5EF4-FFF2-40B4-BE49-F238E27FC236}">
                    <a16:creationId xmlns:a16="http://schemas.microsoft.com/office/drawing/2014/main" id="{9E37A714-EC35-491B-AA4B-00D9D6307CF7}"/>
                  </a:ext>
                </a:extLst>
              </p:cNvPr>
              <p:cNvGrpSpPr/>
              <p:nvPr/>
            </p:nvGrpSpPr>
            <p:grpSpPr>
              <a:xfrm>
                <a:off x="981837" y="1120025"/>
                <a:ext cx="572506" cy="502992"/>
                <a:chOff x="1754980" y="1664343"/>
                <a:chExt cx="572506" cy="502992"/>
              </a:xfrm>
            </p:grpSpPr>
            <p:grpSp>
              <p:nvGrpSpPr>
                <p:cNvPr id="229" name="Group 228">
                  <a:extLst>
                    <a:ext uri="{FF2B5EF4-FFF2-40B4-BE49-F238E27FC236}">
                      <a16:creationId xmlns:a16="http://schemas.microsoft.com/office/drawing/2014/main" id="{5CAA6AD2-32C5-4257-B56D-D7371E54E1C2}"/>
                    </a:ext>
                  </a:extLst>
                </p:cNvPr>
                <p:cNvGrpSpPr/>
                <p:nvPr/>
              </p:nvGrpSpPr>
              <p:grpSpPr>
                <a:xfrm>
                  <a:off x="1754980" y="1664343"/>
                  <a:ext cx="572506" cy="230832"/>
                  <a:chOff x="1754980" y="1212076"/>
                  <a:chExt cx="572506" cy="230832"/>
                </a:xfrm>
              </p:grpSpPr>
              <p:sp>
                <p:nvSpPr>
                  <p:cNvPr id="233" name="Graphic 61">
                    <a:extLst>
                      <a:ext uri="{FF2B5EF4-FFF2-40B4-BE49-F238E27FC236}">
                        <a16:creationId xmlns:a16="http://schemas.microsoft.com/office/drawing/2014/main" id="{390590D1-B6E8-4BC5-9ECB-9715281FB66B}"/>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234" name="TextBox 233">
                    <a:extLst>
                      <a:ext uri="{FF2B5EF4-FFF2-40B4-BE49-F238E27FC236}">
                        <a16:creationId xmlns:a16="http://schemas.microsoft.com/office/drawing/2014/main" id="{11884015-8564-4B36-A106-A38311732401}"/>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0</a:t>
                    </a:r>
                  </a:p>
                </p:txBody>
              </p:sp>
            </p:grpSp>
            <p:grpSp>
              <p:nvGrpSpPr>
                <p:cNvPr id="230" name="Group 229">
                  <a:extLst>
                    <a:ext uri="{FF2B5EF4-FFF2-40B4-BE49-F238E27FC236}">
                      <a16:creationId xmlns:a16="http://schemas.microsoft.com/office/drawing/2014/main" id="{73FF8969-5D52-40C5-8540-85BC7C18D98E}"/>
                    </a:ext>
                  </a:extLst>
                </p:cNvPr>
                <p:cNvGrpSpPr/>
                <p:nvPr/>
              </p:nvGrpSpPr>
              <p:grpSpPr>
                <a:xfrm>
                  <a:off x="1754980" y="1936503"/>
                  <a:ext cx="572506" cy="230832"/>
                  <a:chOff x="1754980" y="1212076"/>
                  <a:chExt cx="572506" cy="230832"/>
                </a:xfrm>
              </p:grpSpPr>
              <p:sp>
                <p:nvSpPr>
                  <p:cNvPr id="231" name="Graphic 61">
                    <a:extLst>
                      <a:ext uri="{FF2B5EF4-FFF2-40B4-BE49-F238E27FC236}">
                        <a16:creationId xmlns:a16="http://schemas.microsoft.com/office/drawing/2014/main" id="{D8D216A2-3123-4137-9B9A-0D7B350189D3}"/>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232" name="TextBox 231">
                    <a:extLst>
                      <a:ext uri="{FF2B5EF4-FFF2-40B4-BE49-F238E27FC236}">
                        <a16:creationId xmlns:a16="http://schemas.microsoft.com/office/drawing/2014/main" id="{D72DBF6F-5F86-4B79-A008-D74EE6FED23E}"/>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0</a:t>
                    </a:r>
                  </a:p>
                </p:txBody>
              </p:sp>
            </p:grpSp>
          </p:grpSp>
        </p:grpSp>
      </p:grpSp>
      <p:sp>
        <p:nvSpPr>
          <p:cNvPr id="260" name="TextBox 259">
            <a:extLst>
              <a:ext uri="{FF2B5EF4-FFF2-40B4-BE49-F238E27FC236}">
                <a16:creationId xmlns:a16="http://schemas.microsoft.com/office/drawing/2014/main" id="{8FAFA393-A69D-4C37-8BC9-078CA30CEE13}"/>
              </a:ext>
            </a:extLst>
          </p:cNvPr>
          <p:cNvSpPr txBox="1"/>
          <p:nvPr/>
        </p:nvSpPr>
        <p:spPr>
          <a:xfrm flipH="1">
            <a:off x="5748563" y="2166944"/>
            <a:ext cx="1261911" cy="288990"/>
          </a:xfrm>
          <a:prstGeom prst="rect">
            <a:avLst/>
          </a:prstGeom>
          <a:noFill/>
        </p:spPr>
        <p:txBody>
          <a:bodyPr wrap="square" rtlCol="0" anchor="b" anchorCtr="0">
            <a:spAutoFit/>
          </a:bodyPr>
          <a:lstStyle/>
          <a:p>
            <a:pPr algn="ctr">
              <a:lnSpc>
                <a:spcPts val="1700"/>
              </a:lnSpc>
            </a:pPr>
            <a:r>
              <a:rPr lang="en-US" sz="1100" b="1" dirty="0">
                <a:latin typeface="Montserrat" panose="00000500000000000000" pitchFamily="50" charset="0"/>
              </a:rPr>
              <a:t>Offer Viewed</a:t>
            </a:r>
          </a:p>
        </p:txBody>
      </p:sp>
      <p:grpSp>
        <p:nvGrpSpPr>
          <p:cNvPr id="261" name="Group 260">
            <a:extLst>
              <a:ext uri="{FF2B5EF4-FFF2-40B4-BE49-F238E27FC236}">
                <a16:creationId xmlns:a16="http://schemas.microsoft.com/office/drawing/2014/main" id="{B2644C75-F6D6-42AD-9C0E-B24690C061EA}"/>
              </a:ext>
            </a:extLst>
          </p:cNvPr>
          <p:cNvGrpSpPr/>
          <p:nvPr/>
        </p:nvGrpSpPr>
        <p:grpSpPr>
          <a:xfrm flipH="1">
            <a:off x="5712450" y="4194118"/>
            <a:ext cx="1345649" cy="502992"/>
            <a:chOff x="981837" y="1120025"/>
            <a:chExt cx="1345649" cy="502992"/>
          </a:xfrm>
        </p:grpSpPr>
        <p:grpSp>
          <p:nvGrpSpPr>
            <p:cNvPr id="262" name="Group 261">
              <a:extLst>
                <a:ext uri="{FF2B5EF4-FFF2-40B4-BE49-F238E27FC236}">
                  <a16:creationId xmlns:a16="http://schemas.microsoft.com/office/drawing/2014/main" id="{BF5CAF31-BC41-43E6-AF9E-5F68C43267C3}"/>
                </a:ext>
              </a:extLst>
            </p:cNvPr>
            <p:cNvGrpSpPr/>
            <p:nvPr/>
          </p:nvGrpSpPr>
          <p:grpSpPr>
            <a:xfrm>
              <a:off x="1754980" y="1120026"/>
              <a:ext cx="572506" cy="502991"/>
              <a:chOff x="1754980" y="1120025"/>
              <a:chExt cx="572506" cy="502991"/>
            </a:xfrm>
          </p:grpSpPr>
          <p:grpSp>
            <p:nvGrpSpPr>
              <p:cNvPr id="270" name="Group 269">
                <a:extLst>
                  <a:ext uri="{FF2B5EF4-FFF2-40B4-BE49-F238E27FC236}">
                    <a16:creationId xmlns:a16="http://schemas.microsoft.com/office/drawing/2014/main" id="{F14E9088-0FFC-4AE4-804B-E43C00BF8408}"/>
                  </a:ext>
                </a:extLst>
              </p:cNvPr>
              <p:cNvGrpSpPr/>
              <p:nvPr/>
            </p:nvGrpSpPr>
            <p:grpSpPr>
              <a:xfrm>
                <a:off x="1754980" y="1120025"/>
                <a:ext cx="572506" cy="230832"/>
                <a:chOff x="1754980" y="1048457"/>
                <a:chExt cx="572506" cy="230832"/>
              </a:xfrm>
            </p:grpSpPr>
            <p:sp>
              <p:nvSpPr>
                <p:cNvPr id="274" name="Graphic 61">
                  <a:extLst>
                    <a:ext uri="{FF2B5EF4-FFF2-40B4-BE49-F238E27FC236}">
                      <a16:creationId xmlns:a16="http://schemas.microsoft.com/office/drawing/2014/main" id="{A5039600-CA47-4BB2-A0E7-D181791C68D4}"/>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275" name="TextBox 274">
                  <a:extLst>
                    <a:ext uri="{FF2B5EF4-FFF2-40B4-BE49-F238E27FC236}">
                      <a16:creationId xmlns:a16="http://schemas.microsoft.com/office/drawing/2014/main" id="{8A7B452C-FBCD-48FD-A685-558E04F3BE27}"/>
                    </a:ext>
                  </a:extLst>
                </p:cNvPr>
                <p:cNvSpPr txBox="1"/>
                <p:nvPr/>
              </p:nvSpPr>
              <p:spPr>
                <a:xfrm>
                  <a:off x="1754980" y="1048457"/>
                  <a:ext cx="452286" cy="230832"/>
                </a:xfrm>
                <a:prstGeom prst="rect">
                  <a:avLst/>
                </a:prstGeom>
                <a:noFill/>
              </p:spPr>
              <p:txBody>
                <a:bodyPr wrap="square" rtlCol="0">
                  <a:spAutoFit/>
                </a:bodyPr>
                <a:lstStyle/>
                <a:p>
                  <a:r>
                    <a:rPr lang="en-US" sz="900" dirty="0">
                      <a:latin typeface="Montserrat" panose="00000500000000000000" pitchFamily="50" charset="0"/>
                    </a:rPr>
                    <a:t>716</a:t>
                  </a:r>
                </a:p>
              </p:txBody>
            </p:sp>
          </p:grpSp>
          <p:grpSp>
            <p:nvGrpSpPr>
              <p:cNvPr id="271" name="Group 270">
                <a:extLst>
                  <a:ext uri="{FF2B5EF4-FFF2-40B4-BE49-F238E27FC236}">
                    <a16:creationId xmlns:a16="http://schemas.microsoft.com/office/drawing/2014/main" id="{291A2ECA-D6E4-4C67-B703-DC40A7273E36}"/>
                  </a:ext>
                </a:extLst>
              </p:cNvPr>
              <p:cNvGrpSpPr/>
              <p:nvPr/>
            </p:nvGrpSpPr>
            <p:grpSpPr>
              <a:xfrm>
                <a:off x="1754980" y="1392184"/>
                <a:ext cx="572506" cy="230832"/>
                <a:chOff x="1754980" y="1212076"/>
                <a:chExt cx="572506" cy="230832"/>
              </a:xfrm>
            </p:grpSpPr>
            <p:sp>
              <p:nvSpPr>
                <p:cNvPr id="272" name="Graphic 61">
                  <a:extLst>
                    <a:ext uri="{FF2B5EF4-FFF2-40B4-BE49-F238E27FC236}">
                      <a16:creationId xmlns:a16="http://schemas.microsoft.com/office/drawing/2014/main" id="{D7370C41-9019-45F4-8093-544FD1178753}"/>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273" name="TextBox 272">
                  <a:extLst>
                    <a:ext uri="{FF2B5EF4-FFF2-40B4-BE49-F238E27FC236}">
                      <a16:creationId xmlns:a16="http://schemas.microsoft.com/office/drawing/2014/main" id="{1C4DDCA6-96F7-46AC-9558-E5AD0C3631E0}"/>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567</a:t>
                  </a:r>
                </a:p>
              </p:txBody>
            </p:sp>
          </p:grpSp>
        </p:grpSp>
        <p:grpSp>
          <p:nvGrpSpPr>
            <p:cNvPr id="263" name="Group 262">
              <a:extLst>
                <a:ext uri="{FF2B5EF4-FFF2-40B4-BE49-F238E27FC236}">
                  <a16:creationId xmlns:a16="http://schemas.microsoft.com/office/drawing/2014/main" id="{6F083DA0-F27C-4BF3-A4A6-345BC794BDB3}"/>
                </a:ext>
              </a:extLst>
            </p:cNvPr>
            <p:cNvGrpSpPr/>
            <p:nvPr/>
          </p:nvGrpSpPr>
          <p:grpSpPr>
            <a:xfrm>
              <a:off x="981837" y="1120025"/>
              <a:ext cx="572506" cy="502992"/>
              <a:chOff x="1754980" y="1664343"/>
              <a:chExt cx="572506" cy="502992"/>
            </a:xfrm>
          </p:grpSpPr>
          <p:grpSp>
            <p:nvGrpSpPr>
              <p:cNvPr id="264" name="Group 263">
                <a:extLst>
                  <a:ext uri="{FF2B5EF4-FFF2-40B4-BE49-F238E27FC236}">
                    <a16:creationId xmlns:a16="http://schemas.microsoft.com/office/drawing/2014/main" id="{C756FF53-8298-40CF-B60C-B3897BF18927}"/>
                  </a:ext>
                </a:extLst>
              </p:cNvPr>
              <p:cNvGrpSpPr/>
              <p:nvPr/>
            </p:nvGrpSpPr>
            <p:grpSpPr>
              <a:xfrm>
                <a:off x="1754980" y="1664343"/>
                <a:ext cx="572506" cy="230832"/>
                <a:chOff x="1754980" y="1212076"/>
                <a:chExt cx="572506" cy="230832"/>
              </a:xfrm>
            </p:grpSpPr>
            <p:sp>
              <p:nvSpPr>
                <p:cNvPr id="268" name="Graphic 61">
                  <a:extLst>
                    <a:ext uri="{FF2B5EF4-FFF2-40B4-BE49-F238E27FC236}">
                      <a16:creationId xmlns:a16="http://schemas.microsoft.com/office/drawing/2014/main" id="{4F219EED-9A07-43FA-AF5E-6EE6010F600B}"/>
                    </a:ext>
                  </a:extLst>
                </p:cNvPr>
                <p:cNvSpPr/>
                <p:nvPr/>
              </p:nvSpPr>
              <p:spPr>
                <a:xfrm>
                  <a:off x="2207266"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269" name="TextBox 268">
                  <a:extLst>
                    <a:ext uri="{FF2B5EF4-FFF2-40B4-BE49-F238E27FC236}">
                      <a16:creationId xmlns:a16="http://schemas.microsoft.com/office/drawing/2014/main" id="{3E15DC50-9B71-4708-921D-0428A84E3204}"/>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0</a:t>
                  </a:r>
                </a:p>
              </p:txBody>
            </p:sp>
          </p:grpSp>
          <p:grpSp>
            <p:nvGrpSpPr>
              <p:cNvPr id="265" name="Group 264">
                <a:extLst>
                  <a:ext uri="{FF2B5EF4-FFF2-40B4-BE49-F238E27FC236}">
                    <a16:creationId xmlns:a16="http://schemas.microsoft.com/office/drawing/2014/main" id="{4776AB94-35FF-418A-89F2-5F40B982CB07}"/>
                  </a:ext>
                </a:extLst>
              </p:cNvPr>
              <p:cNvGrpSpPr/>
              <p:nvPr/>
            </p:nvGrpSpPr>
            <p:grpSpPr>
              <a:xfrm>
                <a:off x="1754980" y="1936503"/>
                <a:ext cx="572506" cy="230832"/>
                <a:chOff x="1754980" y="1212076"/>
                <a:chExt cx="572506" cy="230832"/>
              </a:xfrm>
            </p:grpSpPr>
            <p:sp>
              <p:nvSpPr>
                <p:cNvPr id="266" name="Graphic 61">
                  <a:extLst>
                    <a:ext uri="{FF2B5EF4-FFF2-40B4-BE49-F238E27FC236}">
                      <a16:creationId xmlns:a16="http://schemas.microsoft.com/office/drawing/2014/main" id="{0237BDD2-AD69-4F90-BB82-4771943A72CE}"/>
                    </a:ext>
                  </a:extLst>
                </p:cNvPr>
                <p:cNvSpPr/>
                <p:nvPr/>
              </p:nvSpPr>
              <p:spPr>
                <a:xfrm>
                  <a:off x="2207266"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267" name="TextBox 266">
                  <a:extLst>
                    <a:ext uri="{FF2B5EF4-FFF2-40B4-BE49-F238E27FC236}">
                      <a16:creationId xmlns:a16="http://schemas.microsoft.com/office/drawing/2014/main" id="{3135333D-EA04-4043-8D32-C4FF13C07333}"/>
                    </a:ext>
                  </a:extLst>
                </p:cNvPr>
                <p:cNvSpPr txBox="1"/>
                <p:nvPr/>
              </p:nvSpPr>
              <p:spPr>
                <a:xfrm>
                  <a:off x="1754980" y="1212076"/>
                  <a:ext cx="452286" cy="230832"/>
                </a:xfrm>
                <a:prstGeom prst="rect">
                  <a:avLst/>
                </a:prstGeom>
                <a:noFill/>
              </p:spPr>
              <p:txBody>
                <a:bodyPr wrap="square" rtlCol="0">
                  <a:spAutoFit/>
                </a:bodyPr>
                <a:lstStyle/>
                <a:p>
                  <a:r>
                    <a:rPr lang="en-US" sz="900" dirty="0">
                      <a:latin typeface="Montserrat" panose="00000500000000000000" pitchFamily="50" charset="0"/>
                    </a:rPr>
                    <a:t>149</a:t>
                  </a:r>
                </a:p>
              </p:txBody>
            </p:sp>
          </p:grpSp>
        </p:grpSp>
      </p:grpSp>
      <p:sp>
        <p:nvSpPr>
          <p:cNvPr id="36" name="Oval 35">
            <a:extLst>
              <a:ext uri="{FF2B5EF4-FFF2-40B4-BE49-F238E27FC236}">
                <a16:creationId xmlns:a16="http://schemas.microsoft.com/office/drawing/2014/main" id="{65E6A6DE-9663-4B99-98CA-D4E9D29ADCD1}"/>
              </a:ext>
            </a:extLst>
          </p:cNvPr>
          <p:cNvSpPr/>
          <p:nvPr/>
        </p:nvSpPr>
        <p:spPr>
          <a:xfrm>
            <a:off x="8724667" y="4072929"/>
            <a:ext cx="1349682" cy="1349676"/>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7" name="Chart 36">
            <a:extLst>
              <a:ext uri="{FF2B5EF4-FFF2-40B4-BE49-F238E27FC236}">
                <a16:creationId xmlns:a16="http://schemas.microsoft.com/office/drawing/2014/main" id="{24860477-87ED-4110-98F9-5D8120919454}"/>
              </a:ext>
            </a:extLst>
          </p:cNvPr>
          <p:cNvGraphicFramePr/>
          <p:nvPr>
            <p:extLst>
              <p:ext uri="{D42A27DB-BD31-4B8C-83A1-F6EECF244321}">
                <p14:modId xmlns:p14="http://schemas.microsoft.com/office/powerpoint/2010/main" val="2043156199"/>
              </p:ext>
            </p:extLst>
          </p:nvPr>
        </p:nvGraphicFramePr>
        <p:xfrm>
          <a:off x="8819918" y="4165219"/>
          <a:ext cx="1159182" cy="1165096"/>
        </p:xfrm>
        <a:graphic>
          <a:graphicData uri="http://schemas.openxmlformats.org/drawingml/2006/chart">
            <c:chart xmlns:c="http://schemas.openxmlformats.org/drawingml/2006/chart" xmlns:r="http://schemas.openxmlformats.org/officeDocument/2006/relationships" r:id="rId7"/>
          </a:graphicData>
        </a:graphic>
      </p:graphicFrame>
      <p:grpSp>
        <p:nvGrpSpPr>
          <p:cNvPr id="18453" name="Group 18452">
            <a:extLst>
              <a:ext uri="{FF2B5EF4-FFF2-40B4-BE49-F238E27FC236}">
                <a16:creationId xmlns:a16="http://schemas.microsoft.com/office/drawing/2014/main" id="{091842ED-D323-428D-B51C-4053F85D2A4C}"/>
              </a:ext>
            </a:extLst>
          </p:cNvPr>
          <p:cNvGrpSpPr/>
          <p:nvPr/>
        </p:nvGrpSpPr>
        <p:grpSpPr>
          <a:xfrm>
            <a:off x="4966132" y="5200280"/>
            <a:ext cx="2834252" cy="1081710"/>
            <a:chOff x="4966132" y="5271520"/>
            <a:chExt cx="2834252" cy="1081710"/>
          </a:xfrm>
        </p:grpSpPr>
        <p:sp>
          <p:nvSpPr>
            <p:cNvPr id="18451" name="Rectangle: Rounded Corners 18450">
              <a:extLst>
                <a:ext uri="{FF2B5EF4-FFF2-40B4-BE49-F238E27FC236}">
                  <a16:creationId xmlns:a16="http://schemas.microsoft.com/office/drawing/2014/main" id="{051A3D4A-8A47-4549-873F-BD6F80F24CE6}"/>
                </a:ext>
              </a:extLst>
            </p:cNvPr>
            <p:cNvSpPr/>
            <p:nvPr/>
          </p:nvSpPr>
          <p:spPr>
            <a:xfrm>
              <a:off x="4966132" y="5271520"/>
              <a:ext cx="2834252" cy="1081710"/>
            </a:xfrm>
            <a:prstGeom prst="roundRect">
              <a:avLst>
                <a:gd name="adj" fmla="val 23711"/>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9" name="Group 288">
              <a:extLst>
                <a:ext uri="{FF2B5EF4-FFF2-40B4-BE49-F238E27FC236}">
                  <a16:creationId xmlns:a16="http://schemas.microsoft.com/office/drawing/2014/main" id="{B01F291E-A899-471B-8EF1-4CAAB5C061C8}"/>
                </a:ext>
              </a:extLst>
            </p:cNvPr>
            <p:cNvGrpSpPr/>
            <p:nvPr/>
          </p:nvGrpSpPr>
          <p:grpSpPr>
            <a:xfrm flipH="1">
              <a:off x="5161776" y="5351875"/>
              <a:ext cx="2593824" cy="895600"/>
              <a:chOff x="-74613" y="632167"/>
              <a:chExt cx="2593824" cy="895600"/>
            </a:xfrm>
          </p:grpSpPr>
          <p:sp>
            <p:nvSpPr>
              <p:cNvPr id="290" name="TextBox 289">
                <a:extLst>
                  <a:ext uri="{FF2B5EF4-FFF2-40B4-BE49-F238E27FC236}">
                    <a16:creationId xmlns:a16="http://schemas.microsoft.com/office/drawing/2014/main" id="{C45C6472-F62B-44BE-997E-B2533AD0AF5B}"/>
                  </a:ext>
                </a:extLst>
              </p:cNvPr>
              <p:cNvSpPr txBox="1"/>
              <p:nvPr/>
            </p:nvSpPr>
            <p:spPr>
              <a:xfrm>
                <a:off x="428172" y="632167"/>
                <a:ext cx="1739114" cy="288990"/>
              </a:xfrm>
              <a:prstGeom prst="rect">
                <a:avLst/>
              </a:prstGeom>
              <a:noFill/>
            </p:spPr>
            <p:txBody>
              <a:bodyPr wrap="square" rtlCol="0" anchor="b" anchorCtr="0">
                <a:spAutoFit/>
              </a:bodyPr>
              <a:lstStyle/>
              <a:p>
                <a:pPr algn="ctr">
                  <a:lnSpc>
                    <a:spcPts val="1700"/>
                  </a:lnSpc>
                </a:pPr>
                <a:r>
                  <a:rPr lang="en-US" sz="1100" b="1" dirty="0">
                    <a:solidFill>
                      <a:schemeClr val="bg1">
                        <a:lumMod val="50000"/>
                      </a:schemeClr>
                    </a:solidFill>
                    <a:latin typeface="Montserrat" panose="00000500000000000000" pitchFamily="50" charset="0"/>
                  </a:rPr>
                  <a:t>Event Legends</a:t>
                </a:r>
              </a:p>
            </p:txBody>
          </p:sp>
          <p:grpSp>
            <p:nvGrpSpPr>
              <p:cNvPr id="291" name="Group 290">
                <a:extLst>
                  <a:ext uri="{FF2B5EF4-FFF2-40B4-BE49-F238E27FC236}">
                    <a16:creationId xmlns:a16="http://schemas.microsoft.com/office/drawing/2014/main" id="{D6FD8FE7-2D10-4ECF-9FA8-2BE9021FD5F3}"/>
                  </a:ext>
                </a:extLst>
              </p:cNvPr>
              <p:cNvGrpSpPr/>
              <p:nvPr/>
            </p:nvGrpSpPr>
            <p:grpSpPr>
              <a:xfrm>
                <a:off x="-74613" y="1024775"/>
                <a:ext cx="2593824" cy="502992"/>
                <a:chOff x="-266338" y="1120025"/>
                <a:chExt cx="2593824" cy="502992"/>
              </a:xfrm>
            </p:grpSpPr>
            <p:grpSp>
              <p:nvGrpSpPr>
                <p:cNvPr id="292" name="Group 291">
                  <a:extLst>
                    <a:ext uri="{FF2B5EF4-FFF2-40B4-BE49-F238E27FC236}">
                      <a16:creationId xmlns:a16="http://schemas.microsoft.com/office/drawing/2014/main" id="{696A945A-6917-4A2C-A9FF-500CAFAA5CCD}"/>
                    </a:ext>
                  </a:extLst>
                </p:cNvPr>
                <p:cNvGrpSpPr/>
                <p:nvPr/>
              </p:nvGrpSpPr>
              <p:grpSpPr>
                <a:xfrm>
                  <a:off x="1232189" y="1120026"/>
                  <a:ext cx="1095297" cy="502991"/>
                  <a:chOff x="1232189" y="1120025"/>
                  <a:chExt cx="1095297" cy="502991"/>
                </a:xfrm>
              </p:grpSpPr>
              <p:grpSp>
                <p:nvGrpSpPr>
                  <p:cNvPr id="300" name="Group 299">
                    <a:extLst>
                      <a:ext uri="{FF2B5EF4-FFF2-40B4-BE49-F238E27FC236}">
                        <a16:creationId xmlns:a16="http://schemas.microsoft.com/office/drawing/2014/main" id="{FE3DFBCA-BC54-4ECB-9894-D6F9E6D2E6DF}"/>
                      </a:ext>
                    </a:extLst>
                  </p:cNvPr>
                  <p:cNvGrpSpPr/>
                  <p:nvPr/>
                </p:nvGrpSpPr>
                <p:grpSpPr>
                  <a:xfrm>
                    <a:off x="1279812" y="1120025"/>
                    <a:ext cx="1047674" cy="230832"/>
                    <a:chOff x="1279812" y="1048457"/>
                    <a:chExt cx="1047674" cy="230832"/>
                  </a:xfrm>
                </p:grpSpPr>
                <p:sp>
                  <p:nvSpPr>
                    <p:cNvPr id="304" name="Graphic 61">
                      <a:extLst>
                        <a:ext uri="{FF2B5EF4-FFF2-40B4-BE49-F238E27FC236}">
                          <a16:creationId xmlns:a16="http://schemas.microsoft.com/office/drawing/2014/main" id="{BD570F02-12D1-4EBD-A509-DC571F822A00}"/>
                        </a:ext>
                      </a:extLst>
                    </p:cNvPr>
                    <p:cNvSpPr/>
                    <p:nvPr/>
                  </p:nvSpPr>
                  <p:spPr>
                    <a:xfrm>
                      <a:off x="2207266" y="1096660"/>
                      <a:ext cx="120220" cy="134427"/>
                    </a:xfrm>
                    <a:custGeom>
                      <a:avLst/>
                      <a:gdLst>
                        <a:gd name="connsiteX0" fmla="*/ 1674838 w 3143250"/>
                        <a:gd name="connsiteY0" fmla="*/ 0 h 3514725"/>
                        <a:gd name="connsiteX1" fmla="*/ 1978019 w 3143250"/>
                        <a:gd name="connsiteY1" fmla="*/ 92297 h 3514725"/>
                        <a:gd name="connsiteX2" fmla="*/ 2477986 w 3143250"/>
                        <a:gd name="connsiteY2" fmla="*/ 790385 h 3514725"/>
                        <a:gd name="connsiteX3" fmla="*/ 1845145 w 3143250"/>
                        <a:gd name="connsiteY3" fmla="*/ 1784033 h 3514725"/>
                        <a:gd name="connsiteX4" fmla="*/ 966274 w 3143250"/>
                        <a:gd name="connsiteY4" fmla="*/ 1594009 h 3514725"/>
                        <a:gd name="connsiteX5" fmla="*/ 660426 w 3143250"/>
                        <a:gd name="connsiteY5" fmla="*/ 834771 h 3514725"/>
                        <a:gd name="connsiteX6" fmla="*/ 1332034 w 3143250"/>
                        <a:gd name="connsiteY6" fmla="*/ 28861 h 3514725"/>
                        <a:gd name="connsiteX7" fmla="*/ 1469098 w 3143250"/>
                        <a:gd name="connsiteY7" fmla="*/ 95 h 3514725"/>
                        <a:gd name="connsiteX8" fmla="*/ 1674838 w 3143250"/>
                        <a:gd name="connsiteY8" fmla="*/ 0 h 3514725"/>
                        <a:gd name="connsiteX9" fmla="*/ 1734560 w 3143250"/>
                        <a:gd name="connsiteY9" fmla="*/ 3507391 h 3514725"/>
                        <a:gd name="connsiteX10" fmla="*/ 2283200 w 3143250"/>
                        <a:gd name="connsiteY10" fmla="*/ 3368897 h 3514725"/>
                        <a:gd name="connsiteX11" fmla="*/ 3128639 w 3143250"/>
                        <a:gd name="connsiteY11" fmla="*/ 2630043 h 3514725"/>
                        <a:gd name="connsiteX12" fmla="*/ 3135307 w 3143250"/>
                        <a:gd name="connsiteY12" fmla="*/ 2539270 h 3514725"/>
                        <a:gd name="connsiteX13" fmla="*/ 2888133 w 3143250"/>
                        <a:gd name="connsiteY13" fmla="*/ 2192846 h 3514725"/>
                        <a:gd name="connsiteX14" fmla="*/ 2398453 w 3143250"/>
                        <a:gd name="connsiteY14" fmla="*/ 1915954 h 3514725"/>
                        <a:gd name="connsiteX15" fmla="*/ 2207000 w 3143250"/>
                        <a:gd name="connsiteY15" fmla="*/ 1889855 h 3514725"/>
                        <a:gd name="connsiteX16" fmla="*/ 2095462 w 3143250"/>
                        <a:gd name="connsiteY16" fmla="*/ 1947482 h 3514725"/>
                        <a:gd name="connsiteX17" fmla="*/ 1397280 w 3143250"/>
                        <a:gd name="connsiteY17" fmla="*/ 2084927 h 3514725"/>
                        <a:gd name="connsiteX18" fmla="*/ 1015042 w 3143250"/>
                        <a:gd name="connsiteY18" fmla="*/ 1924907 h 3514725"/>
                        <a:gd name="connsiteX19" fmla="*/ 894169 w 3143250"/>
                        <a:gd name="connsiteY19" fmla="*/ 1885569 h 3514725"/>
                        <a:gd name="connsiteX20" fmla="*/ 645472 w 3143250"/>
                        <a:gd name="connsiteY20" fmla="*/ 1947101 h 3514725"/>
                        <a:gd name="connsiteX21" fmla="*/ 15298 w 3143250"/>
                        <a:gd name="connsiteY21" fmla="*/ 2525649 h 3514725"/>
                        <a:gd name="connsiteX22" fmla="*/ 22632 w 3143250"/>
                        <a:gd name="connsiteY22" fmla="*/ 2654141 h 3514725"/>
                        <a:gd name="connsiteX23" fmla="*/ 340195 w 3143250"/>
                        <a:gd name="connsiteY23" fmla="*/ 3034284 h 3514725"/>
                        <a:gd name="connsiteX24" fmla="*/ 1563110 w 3143250"/>
                        <a:gd name="connsiteY24" fmla="*/ 3515106 h 3514725"/>
                        <a:gd name="connsiteX25" fmla="*/ 1734560 w 3143250"/>
                        <a:gd name="connsiteY25" fmla="*/ 3507391 h 351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143250" h="3514725">
                          <a:moveTo>
                            <a:pt x="1674838" y="0"/>
                          </a:moveTo>
                          <a:cubicBezTo>
                            <a:pt x="1779994" y="17240"/>
                            <a:pt x="1882864" y="42386"/>
                            <a:pt x="1978019" y="92297"/>
                          </a:cubicBezTo>
                          <a:cubicBezTo>
                            <a:pt x="2261769" y="240983"/>
                            <a:pt x="2433981" y="472821"/>
                            <a:pt x="2477986" y="790385"/>
                          </a:cubicBezTo>
                          <a:cubicBezTo>
                            <a:pt x="2539423" y="1233868"/>
                            <a:pt x="2273770" y="1652588"/>
                            <a:pt x="1845145" y="1784033"/>
                          </a:cubicBezTo>
                          <a:cubicBezTo>
                            <a:pt x="1520152" y="1883759"/>
                            <a:pt x="1222210" y="1818799"/>
                            <a:pt x="966274" y="1594009"/>
                          </a:cubicBezTo>
                          <a:cubicBezTo>
                            <a:pt x="738436" y="1393889"/>
                            <a:pt x="636328" y="1135380"/>
                            <a:pt x="660426" y="834771"/>
                          </a:cubicBezTo>
                          <a:cubicBezTo>
                            <a:pt x="691763" y="443198"/>
                            <a:pt x="967512" y="128683"/>
                            <a:pt x="1332034" y="28861"/>
                          </a:cubicBezTo>
                          <a:cubicBezTo>
                            <a:pt x="1377277" y="16478"/>
                            <a:pt x="1423569" y="10478"/>
                            <a:pt x="1469098" y="95"/>
                          </a:cubicBezTo>
                          <a:cubicBezTo>
                            <a:pt x="1537678" y="0"/>
                            <a:pt x="1606258" y="0"/>
                            <a:pt x="1674838" y="0"/>
                          </a:cubicBezTo>
                          <a:close/>
                          <a:moveTo>
                            <a:pt x="1734560" y="3507391"/>
                          </a:moveTo>
                          <a:cubicBezTo>
                            <a:pt x="1924870" y="3489865"/>
                            <a:pt x="2108226" y="3444621"/>
                            <a:pt x="2283200" y="3368897"/>
                          </a:cubicBezTo>
                          <a:cubicBezTo>
                            <a:pt x="2643531" y="3213068"/>
                            <a:pt x="2922518" y="2963132"/>
                            <a:pt x="3128639" y="2630043"/>
                          </a:cubicBezTo>
                          <a:cubicBezTo>
                            <a:pt x="3147403" y="2599754"/>
                            <a:pt x="3149118" y="2571083"/>
                            <a:pt x="3135307" y="2539270"/>
                          </a:cubicBezTo>
                          <a:cubicBezTo>
                            <a:pt x="3077585" y="2406110"/>
                            <a:pt x="2991384" y="2292668"/>
                            <a:pt x="2888133" y="2192846"/>
                          </a:cubicBezTo>
                          <a:cubicBezTo>
                            <a:pt x="2749259" y="2058638"/>
                            <a:pt x="2585619" y="1965103"/>
                            <a:pt x="2398453" y="1915954"/>
                          </a:cubicBezTo>
                          <a:cubicBezTo>
                            <a:pt x="2336254" y="1899571"/>
                            <a:pt x="2273770" y="1878806"/>
                            <a:pt x="2207000" y="1889855"/>
                          </a:cubicBezTo>
                          <a:cubicBezTo>
                            <a:pt x="2163090" y="1897094"/>
                            <a:pt x="2130800" y="1924907"/>
                            <a:pt x="2095462" y="1947482"/>
                          </a:cubicBezTo>
                          <a:cubicBezTo>
                            <a:pt x="1880674" y="2084451"/>
                            <a:pt x="1647502" y="2127790"/>
                            <a:pt x="1397280" y="2084927"/>
                          </a:cubicBezTo>
                          <a:cubicBezTo>
                            <a:pt x="1257548" y="2061020"/>
                            <a:pt x="1130866" y="2005965"/>
                            <a:pt x="1015042" y="1924907"/>
                          </a:cubicBezTo>
                          <a:cubicBezTo>
                            <a:pt x="978751" y="1899476"/>
                            <a:pt x="940175" y="1879187"/>
                            <a:pt x="894169" y="1885569"/>
                          </a:cubicBezTo>
                          <a:cubicBezTo>
                            <a:pt x="809206" y="1897380"/>
                            <a:pt x="725482" y="1916049"/>
                            <a:pt x="645472" y="1947101"/>
                          </a:cubicBezTo>
                          <a:cubicBezTo>
                            <a:pt x="360103" y="2057591"/>
                            <a:pt x="149981" y="2250281"/>
                            <a:pt x="15298" y="2525649"/>
                          </a:cubicBezTo>
                          <a:cubicBezTo>
                            <a:pt x="-7277" y="2571750"/>
                            <a:pt x="-4895" y="2611279"/>
                            <a:pt x="22632" y="2654141"/>
                          </a:cubicBezTo>
                          <a:cubicBezTo>
                            <a:pt x="112738" y="2794159"/>
                            <a:pt x="217418" y="2921222"/>
                            <a:pt x="340195" y="3034284"/>
                          </a:cubicBezTo>
                          <a:cubicBezTo>
                            <a:pt x="686143" y="3353086"/>
                            <a:pt x="1096195" y="3505962"/>
                            <a:pt x="1563110" y="3515106"/>
                          </a:cubicBezTo>
                          <a:cubicBezTo>
                            <a:pt x="1620546" y="3512153"/>
                            <a:pt x="1677505" y="3512725"/>
                            <a:pt x="1734560" y="3507391"/>
                          </a:cubicBezTo>
                          <a:close/>
                        </a:path>
                      </a:pathLst>
                    </a:custGeom>
                    <a:solidFill>
                      <a:srgbClr val="000000"/>
                    </a:solidFill>
                    <a:ln w="9525" cap="flat">
                      <a:noFill/>
                      <a:prstDash val="solid"/>
                      <a:miter/>
                    </a:ln>
                  </p:spPr>
                  <p:txBody>
                    <a:bodyPr rtlCol="0" anchor="ctr"/>
                    <a:lstStyle/>
                    <a:p>
                      <a:endParaRPr lang="en-US"/>
                    </a:p>
                  </p:txBody>
                </p:sp>
                <p:sp>
                  <p:nvSpPr>
                    <p:cNvPr id="305" name="TextBox 304">
                      <a:extLst>
                        <a:ext uri="{FF2B5EF4-FFF2-40B4-BE49-F238E27FC236}">
                          <a16:creationId xmlns:a16="http://schemas.microsoft.com/office/drawing/2014/main" id="{8F6068C4-35F2-4B82-8BBF-CEFBF04F742C}"/>
                        </a:ext>
                      </a:extLst>
                    </p:cNvPr>
                    <p:cNvSpPr txBox="1"/>
                    <p:nvPr/>
                  </p:nvSpPr>
                  <p:spPr>
                    <a:xfrm>
                      <a:off x="1279812" y="1048457"/>
                      <a:ext cx="927454" cy="230832"/>
                    </a:xfrm>
                    <a:prstGeom prst="rect">
                      <a:avLst/>
                    </a:prstGeom>
                    <a:noFill/>
                  </p:spPr>
                  <p:txBody>
                    <a:bodyPr wrap="square" rtlCol="0">
                      <a:spAutoFit/>
                    </a:bodyPr>
                    <a:lstStyle/>
                    <a:p>
                      <a:r>
                        <a:rPr lang="en-US" sz="900" dirty="0">
                          <a:latin typeface="Montserrat" panose="00000500000000000000" pitchFamily="50" charset="0"/>
                        </a:rPr>
                        <a:t>Participated</a:t>
                      </a:r>
                    </a:p>
                  </p:txBody>
                </p:sp>
              </p:grpSp>
              <p:grpSp>
                <p:nvGrpSpPr>
                  <p:cNvPr id="301" name="Group 300">
                    <a:extLst>
                      <a:ext uri="{FF2B5EF4-FFF2-40B4-BE49-F238E27FC236}">
                        <a16:creationId xmlns:a16="http://schemas.microsoft.com/office/drawing/2014/main" id="{F33460C9-B7DA-447C-8121-F3D359FCAD41}"/>
                      </a:ext>
                    </a:extLst>
                  </p:cNvPr>
                  <p:cNvGrpSpPr/>
                  <p:nvPr/>
                </p:nvGrpSpPr>
                <p:grpSpPr>
                  <a:xfrm>
                    <a:off x="1232189" y="1392184"/>
                    <a:ext cx="1095297" cy="230832"/>
                    <a:chOff x="1232189" y="1212076"/>
                    <a:chExt cx="1095297" cy="230832"/>
                  </a:xfrm>
                </p:grpSpPr>
                <p:sp>
                  <p:nvSpPr>
                    <p:cNvPr id="302" name="Graphic 61">
                      <a:extLst>
                        <a:ext uri="{FF2B5EF4-FFF2-40B4-BE49-F238E27FC236}">
                          <a16:creationId xmlns:a16="http://schemas.microsoft.com/office/drawing/2014/main" id="{4C87EAE4-5391-408C-A4B3-AB9C379B47B2}"/>
                        </a:ext>
                      </a:extLst>
                    </p:cNvPr>
                    <p:cNvSpPr/>
                    <p:nvPr/>
                  </p:nvSpPr>
                  <p:spPr>
                    <a:xfrm>
                      <a:off x="2207266" y="1272235"/>
                      <a:ext cx="120220" cy="120338"/>
                    </a:xfrm>
                    <a:prstGeom prst="ellipse">
                      <a:avLst/>
                    </a:prstGeom>
                    <a:solidFill>
                      <a:schemeClr val="accent1"/>
                    </a:solidFill>
                    <a:ln w="9525" cap="flat">
                      <a:noFill/>
                      <a:prstDash val="solid"/>
                      <a:miter/>
                    </a:ln>
                  </p:spPr>
                  <p:txBody>
                    <a:bodyPr rtlCol="0" anchor="ctr"/>
                    <a:lstStyle/>
                    <a:p>
                      <a:endParaRPr lang="en-US"/>
                    </a:p>
                  </p:txBody>
                </p:sp>
                <p:sp>
                  <p:nvSpPr>
                    <p:cNvPr id="303" name="TextBox 302">
                      <a:extLst>
                        <a:ext uri="{FF2B5EF4-FFF2-40B4-BE49-F238E27FC236}">
                          <a16:creationId xmlns:a16="http://schemas.microsoft.com/office/drawing/2014/main" id="{02BC0C4F-2B1E-45F4-8251-FF07FDF0BAEE}"/>
                        </a:ext>
                      </a:extLst>
                    </p:cNvPr>
                    <p:cNvSpPr txBox="1"/>
                    <p:nvPr/>
                  </p:nvSpPr>
                  <p:spPr>
                    <a:xfrm>
                      <a:off x="1232189" y="1212076"/>
                      <a:ext cx="975079" cy="230832"/>
                    </a:xfrm>
                    <a:prstGeom prst="rect">
                      <a:avLst/>
                    </a:prstGeom>
                    <a:noFill/>
                  </p:spPr>
                  <p:txBody>
                    <a:bodyPr wrap="square" rtlCol="0">
                      <a:spAutoFit/>
                    </a:bodyPr>
                    <a:lstStyle/>
                    <a:p>
                      <a:r>
                        <a:rPr lang="en-US" sz="900" dirty="0">
                          <a:latin typeface="Montserrat" panose="00000500000000000000" pitchFamily="50" charset="0"/>
                        </a:rPr>
                        <a:t>Converted</a:t>
                      </a:r>
                    </a:p>
                  </p:txBody>
                </p:sp>
              </p:grpSp>
            </p:grpSp>
            <p:grpSp>
              <p:nvGrpSpPr>
                <p:cNvPr id="293" name="Group 292">
                  <a:extLst>
                    <a:ext uri="{FF2B5EF4-FFF2-40B4-BE49-F238E27FC236}">
                      <a16:creationId xmlns:a16="http://schemas.microsoft.com/office/drawing/2014/main" id="{65332369-C1EC-4F46-91CC-B4FEF6CA82E4}"/>
                    </a:ext>
                  </a:extLst>
                </p:cNvPr>
                <p:cNvGrpSpPr/>
                <p:nvPr/>
              </p:nvGrpSpPr>
              <p:grpSpPr>
                <a:xfrm>
                  <a:off x="-266338" y="1120025"/>
                  <a:ext cx="1385700" cy="502992"/>
                  <a:chOff x="506805" y="1664343"/>
                  <a:chExt cx="1385700" cy="502992"/>
                </a:xfrm>
              </p:grpSpPr>
              <p:grpSp>
                <p:nvGrpSpPr>
                  <p:cNvPr id="294" name="Group 293">
                    <a:extLst>
                      <a:ext uri="{FF2B5EF4-FFF2-40B4-BE49-F238E27FC236}">
                        <a16:creationId xmlns:a16="http://schemas.microsoft.com/office/drawing/2014/main" id="{F64C3544-4BCB-49B6-BD93-6749BB609B2A}"/>
                      </a:ext>
                    </a:extLst>
                  </p:cNvPr>
                  <p:cNvGrpSpPr/>
                  <p:nvPr/>
                </p:nvGrpSpPr>
                <p:grpSpPr>
                  <a:xfrm>
                    <a:off x="506805" y="1664343"/>
                    <a:ext cx="1385700" cy="230832"/>
                    <a:chOff x="506805" y="1212076"/>
                    <a:chExt cx="1385700" cy="230832"/>
                  </a:xfrm>
                </p:grpSpPr>
                <p:sp>
                  <p:nvSpPr>
                    <p:cNvPr id="298" name="Graphic 61">
                      <a:extLst>
                        <a:ext uri="{FF2B5EF4-FFF2-40B4-BE49-F238E27FC236}">
                          <a16:creationId xmlns:a16="http://schemas.microsoft.com/office/drawing/2014/main" id="{1F57E676-2B35-4919-AA09-1EF88AB04516}"/>
                        </a:ext>
                      </a:extLst>
                    </p:cNvPr>
                    <p:cNvSpPr/>
                    <p:nvPr/>
                  </p:nvSpPr>
                  <p:spPr>
                    <a:xfrm>
                      <a:off x="1772285" y="1272235"/>
                      <a:ext cx="120220" cy="120338"/>
                    </a:xfrm>
                    <a:prstGeom prst="ellipse">
                      <a:avLst/>
                    </a:prstGeom>
                    <a:solidFill>
                      <a:schemeClr val="accent3"/>
                    </a:solidFill>
                    <a:ln w="9525" cap="flat">
                      <a:noFill/>
                      <a:prstDash val="solid"/>
                      <a:miter/>
                    </a:ln>
                  </p:spPr>
                  <p:txBody>
                    <a:bodyPr rtlCol="0" anchor="ctr"/>
                    <a:lstStyle/>
                    <a:p>
                      <a:endParaRPr lang="en-US"/>
                    </a:p>
                  </p:txBody>
                </p:sp>
                <p:sp>
                  <p:nvSpPr>
                    <p:cNvPr id="299" name="TextBox 298">
                      <a:extLst>
                        <a:ext uri="{FF2B5EF4-FFF2-40B4-BE49-F238E27FC236}">
                          <a16:creationId xmlns:a16="http://schemas.microsoft.com/office/drawing/2014/main" id="{43A98729-B740-46CD-99B2-00F6A507E6B2}"/>
                        </a:ext>
                      </a:extLst>
                    </p:cNvPr>
                    <p:cNvSpPr txBox="1"/>
                    <p:nvPr/>
                  </p:nvSpPr>
                  <p:spPr>
                    <a:xfrm>
                      <a:off x="506805" y="1212076"/>
                      <a:ext cx="1265480" cy="230832"/>
                    </a:xfrm>
                    <a:prstGeom prst="rect">
                      <a:avLst/>
                    </a:prstGeom>
                    <a:noFill/>
                  </p:spPr>
                  <p:txBody>
                    <a:bodyPr wrap="square" rtlCol="0">
                      <a:spAutoFit/>
                    </a:bodyPr>
                    <a:lstStyle/>
                    <a:p>
                      <a:r>
                        <a:rPr lang="en-US" sz="900" dirty="0">
                          <a:latin typeface="Montserrat" panose="00000500000000000000" pitchFamily="50" charset="0"/>
                        </a:rPr>
                        <a:t>Moved Forward</a:t>
                      </a:r>
                    </a:p>
                  </p:txBody>
                </p:sp>
              </p:grpSp>
              <p:grpSp>
                <p:nvGrpSpPr>
                  <p:cNvPr id="295" name="Group 294">
                    <a:extLst>
                      <a:ext uri="{FF2B5EF4-FFF2-40B4-BE49-F238E27FC236}">
                        <a16:creationId xmlns:a16="http://schemas.microsoft.com/office/drawing/2014/main" id="{4722F3BD-4E8A-4212-9790-269D8FC071A4}"/>
                      </a:ext>
                    </a:extLst>
                  </p:cNvPr>
                  <p:cNvGrpSpPr/>
                  <p:nvPr/>
                </p:nvGrpSpPr>
                <p:grpSpPr>
                  <a:xfrm>
                    <a:off x="568385" y="1936503"/>
                    <a:ext cx="1324120" cy="230832"/>
                    <a:chOff x="568385" y="1212076"/>
                    <a:chExt cx="1324120" cy="230832"/>
                  </a:xfrm>
                </p:grpSpPr>
                <p:sp>
                  <p:nvSpPr>
                    <p:cNvPr id="296" name="Graphic 61">
                      <a:extLst>
                        <a:ext uri="{FF2B5EF4-FFF2-40B4-BE49-F238E27FC236}">
                          <a16:creationId xmlns:a16="http://schemas.microsoft.com/office/drawing/2014/main" id="{7E0C50E5-6B05-4D3F-BB1E-56319885EB59}"/>
                        </a:ext>
                      </a:extLst>
                    </p:cNvPr>
                    <p:cNvSpPr/>
                    <p:nvPr/>
                  </p:nvSpPr>
                  <p:spPr>
                    <a:xfrm>
                      <a:off x="1772285" y="1272235"/>
                      <a:ext cx="120220" cy="120338"/>
                    </a:xfrm>
                    <a:prstGeom prst="ellipse">
                      <a:avLst/>
                    </a:prstGeom>
                    <a:solidFill>
                      <a:schemeClr val="tx2">
                        <a:lumMod val="20000"/>
                        <a:lumOff val="80000"/>
                      </a:schemeClr>
                    </a:solidFill>
                    <a:ln w="9525" cap="flat">
                      <a:noFill/>
                      <a:prstDash val="solid"/>
                      <a:miter/>
                    </a:ln>
                  </p:spPr>
                  <p:txBody>
                    <a:bodyPr rtlCol="0" anchor="ctr"/>
                    <a:lstStyle/>
                    <a:p>
                      <a:endParaRPr lang="en-US"/>
                    </a:p>
                  </p:txBody>
                </p:sp>
                <p:sp>
                  <p:nvSpPr>
                    <p:cNvPr id="297" name="TextBox 296">
                      <a:extLst>
                        <a:ext uri="{FF2B5EF4-FFF2-40B4-BE49-F238E27FC236}">
                          <a16:creationId xmlns:a16="http://schemas.microsoft.com/office/drawing/2014/main" id="{CF438866-D7C8-4467-9771-50A136222CF4}"/>
                        </a:ext>
                      </a:extLst>
                    </p:cNvPr>
                    <p:cNvSpPr txBox="1"/>
                    <p:nvPr/>
                  </p:nvSpPr>
                  <p:spPr>
                    <a:xfrm>
                      <a:off x="568385" y="1212076"/>
                      <a:ext cx="1203900" cy="230832"/>
                    </a:xfrm>
                    <a:prstGeom prst="rect">
                      <a:avLst/>
                    </a:prstGeom>
                    <a:noFill/>
                  </p:spPr>
                  <p:txBody>
                    <a:bodyPr wrap="square" rtlCol="0">
                      <a:spAutoFit/>
                    </a:bodyPr>
                    <a:lstStyle/>
                    <a:p>
                      <a:r>
                        <a:rPr lang="en-US" sz="900" dirty="0">
                          <a:latin typeface="Montserrat" panose="00000500000000000000" pitchFamily="50" charset="0"/>
                        </a:rPr>
                        <a:t>Dropped Out</a:t>
                      </a:r>
                    </a:p>
                  </p:txBody>
                </p:sp>
              </p:grpSp>
            </p:grpSp>
          </p:grpSp>
        </p:grpSp>
      </p:grpSp>
      <p:sp>
        <p:nvSpPr>
          <p:cNvPr id="4" name="Slide Number Placeholder 3">
            <a:extLst>
              <a:ext uri="{FF2B5EF4-FFF2-40B4-BE49-F238E27FC236}">
                <a16:creationId xmlns:a16="http://schemas.microsoft.com/office/drawing/2014/main" id="{1512AE10-2B52-47F0-87EB-77BE481E39DF}"/>
              </a:ext>
            </a:extLst>
          </p:cNvPr>
          <p:cNvSpPr>
            <a:spLocks noGrp="1"/>
          </p:cNvSpPr>
          <p:nvPr>
            <p:ph type="sldNum" sz="quarter" idx="12"/>
          </p:nvPr>
        </p:nvSpPr>
        <p:spPr/>
        <p:txBody>
          <a:bodyPr/>
          <a:lstStyle/>
          <a:p>
            <a:fld id="{0994EF40-5A8D-EB43-8CF9-33945DB63878}" type="slidenum">
              <a:rPr lang="en-US" smtClean="0"/>
              <a:pPr/>
              <a:t>6</a:t>
            </a:fld>
            <a:endParaRPr lang="en-US" dirty="0"/>
          </a:p>
        </p:txBody>
      </p:sp>
      <p:sp>
        <p:nvSpPr>
          <p:cNvPr id="2" name="TextBox 1">
            <a:extLst>
              <a:ext uri="{FF2B5EF4-FFF2-40B4-BE49-F238E27FC236}">
                <a16:creationId xmlns:a16="http://schemas.microsoft.com/office/drawing/2014/main" id="{FBEEBC0C-61D8-0AF9-9E15-D0CDE3359C6B}"/>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Tree>
    <p:extLst>
      <p:ext uri="{BB962C8B-B14F-4D97-AF65-F5344CB8AC3E}">
        <p14:creationId xmlns:p14="http://schemas.microsoft.com/office/powerpoint/2010/main" val="4037841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500" fill="hold"/>
                                        <p:tgtEl>
                                          <p:spTgt spid="5"/>
                                        </p:tgtEl>
                                        <p:attrNameLst>
                                          <p:attrName>ppt_w</p:attrName>
                                        </p:attrNameLst>
                                      </p:cBhvr>
                                      <p:tavLst>
                                        <p:tav tm="0">
                                          <p:val>
                                            <p:fltVal val="0"/>
                                          </p:val>
                                        </p:tav>
                                        <p:tav tm="100000">
                                          <p:val>
                                            <p:strVal val="#ppt_w"/>
                                          </p:val>
                                        </p:tav>
                                      </p:tavLst>
                                    </p:anim>
                                    <p:anim calcmode="lin" valueType="num">
                                      <p:cBhvr>
                                        <p:cTn id="8" dur="1500" fill="hold"/>
                                        <p:tgtEl>
                                          <p:spTgt spid="5"/>
                                        </p:tgtEl>
                                        <p:attrNameLst>
                                          <p:attrName>ppt_h</p:attrName>
                                        </p:attrNameLst>
                                      </p:cBhvr>
                                      <p:tavLst>
                                        <p:tav tm="0">
                                          <p:val>
                                            <p:fltVal val="0"/>
                                          </p:val>
                                        </p:tav>
                                        <p:tav tm="100000">
                                          <p:val>
                                            <p:strVal val="#ppt_h"/>
                                          </p:val>
                                        </p:tav>
                                      </p:tavLst>
                                    </p:anim>
                                    <p:animEffect transition="in" filter="fade">
                                      <p:cBhvr>
                                        <p:cTn id="9" dur="1500"/>
                                        <p:tgtEl>
                                          <p:spTgt spid="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1500" fill="hold"/>
                                        <p:tgtEl>
                                          <p:spTgt spid="12"/>
                                        </p:tgtEl>
                                        <p:attrNameLst>
                                          <p:attrName>ppt_w</p:attrName>
                                        </p:attrNameLst>
                                      </p:cBhvr>
                                      <p:tavLst>
                                        <p:tav tm="0">
                                          <p:val>
                                            <p:fltVal val="0"/>
                                          </p:val>
                                        </p:tav>
                                        <p:tav tm="100000">
                                          <p:val>
                                            <p:strVal val="#ppt_w"/>
                                          </p:val>
                                        </p:tav>
                                      </p:tavLst>
                                    </p:anim>
                                    <p:anim calcmode="lin" valueType="num">
                                      <p:cBhvr>
                                        <p:cTn id="13" dur="1500" fill="hold"/>
                                        <p:tgtEl>
                                          <p:spTgt spid="12"/>
                                        </p:tgtEl>
                                        <p:attrNameLst>
                                          <p:attrName>ppt_h</p:attrName>
                                        </p:attrNameLst>
                                      </p:cBhvr>
                                      <p:tavLst>
                                        <p:tav tm="0">
                                          <p:val>
                                            <p:fltVal val="0"/>
                                          </p:val>
                                        </p:tav>
                                        <p:tav tm="100000">
                                          <p:val>
                                            <p:strVal val="#ppt_h"/>
                                          </p:val>
                                        </p:tav>
                                      </p:tavLst>
                                    </p:anim>
                                    <p:animEffect transition="in" filter="fade">
                                      <p:cBhvr>
                                        <p:cTn id="14" dur="1500"/>
                                        <p:tgtEl>
                                          <p:spTgt spid="1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p:cTn id="17" dur="1500" fill="hold"/>
                                        <p:tgtEl>
                                          <p:spTgt spid="15"/>
                                        </p:tgtEl>
                                        <p:attrNameLst>
                                          <p:attrName>ppt_w</p:attrName>
                                        </p:attrNameLst>
                                      </p:cBhvr>
                                      <p:tavLst>
                                        <p:tav tm="0">
                                          <p:val>
                                            <p:fltVal val="0"/>
                                          </p:val>
                                        </p:tav>
                                        <p:tav tm="100000">
                                          <p:val>
                                            <p:strVal val="#ppt_w"/>
                                          </p:val>
                                        </p:tav>
                                      </p:tavLst>
                                    </p:anim>
                                    <p:anim calcmode="lin" valueType="num">
                                      <p:cBhvr>
                                        <p:cTn id="18" dur="1500" fill="hold"/>
                                        <p:tgtEl>
                                          <p:spTgt spid="15"/>
                                        </p:tgtEl>
                                        <p:attrNameLst>
                                          <p:attrName>ppt_h</p:attrName>
                                        </p:attrNameLst>
                                      </p:cBhvr>
                                      <p:tavLst>
                                        <p:tav tm="0">
                                          <p:val>
                                            <p:fltVal val="0"/>
                                          </p:val>
                                        </p:tav>
                                        <p:tav tm="100000">
                                          <p:val>
                                            <p:strVal val="#ppt_h"/>
                                          </p:val>
                                        </p:tav>
                                      </p:tavLst>
                                    </p:anim>
                                    <p:animEffect transition="in" filter="fade">
                                      <p:cBhvr>
                                        <p:cTn id="19" dur="1500"/>
                                        <p:tgtEl>
                                          <p:spTgt spid="15"/>
                                        </p:tgtEl>
                                      </p:cBhvr>
                                    </p:animEffect>
                                  </p:childTnLst>
                                </p:cTn>
                              </p:par>
                              <p:par>
                                <p:cTn id="20" presetID="21" presetClass="entr" presetSubtype="1" fill="hold" grpId="0" nodeType="withEffect">
                                  <p:stCondLst>
                                    <p:cond delay="250"/>
                                  </p:stCondLst>
                                  <p:childTnLst>
                                    <p:set>
                                      <p:cBhvr>
                                        <p:cTn id="21" dur="1" fill="hold">
                                          <p:stCondLst>
                                            <p:cond delay="0"/>
                                          </p:stCondLst>
                                        </p:cTn>
                                        <p:tgtEl>
                                          <p:spTgt spid="8"/>
                                        </p:tgtEl>
                                        <p:attrNameLst>
                                          <p:attrName>style.visibility</p:attrName>
                                        </p:attrNameLst>
                                      </p:cBhvr>
                                      <p:to>
                                        <p:strVal val="visible"/>
                                      </p:to>
                                    </p:set>
                                    <p:animEffect transition="in" filter="wheel(1)">
                                      <p:cBhvr>
                                        <p:cTn id="22" dur="1500"/>
                                        <p:tgtEl>
                                          <p:spTgt spid="8"/>
                                        </p:tgtEl>
                                      </p:cBhvr>
                                    </p:animEffect>
                                  </p:childTnLst>
                                </p:cTn>
                              </p:par>
                              <p:par>
                                <p:cTn id="23" presetID="21" presetClass="entr" presetSubtype="1" fill="hold" grpId="0" nodeType="withEffect">
                                  <p:stCondLst>
                                    <p:cond delay="250"/>
                                  </p:stCondLst>
                                  <p:childTnLst>
                                    <p:set>
                                      <p:cBhvr>
                                        <p:cTn id="24" dur="1" fill="hold">
                                          <p:stCondLst>
                                            <p:cond delay="0"/>
                                          </p:stCondLst>
                                        </p:cTn>
                                        <p:tgtEl>
                                          <p:spTgt spid="13"/>
                                        </p:tgtEl>
                                        <p:attrNameLst>
                                          <p:attrName>style.visibility</p:attrName>
                                        </p:attrNameLst>
                                      </p:cBhvr>
                                      <p:to>
                                        <p:strVal val="visible"/>
                                      </p:to>
                                    </p:set>
                                    <p:animEffect transition="in" filter="wheel(1)">
                                      <p:cBhvr>
                                        <p:cTn id="25" dur="1500"/>
                                        <p:tgtEl>
                                          <p:spTgt spid="13"/>
                                        </p:tgtEl>
                                      </p:cBhvr>
                                    </p:animEffect>
                                  </p:childTnLst>
                                </p:cTn>
                              </p:par>
                              <p:par>
                                <p:cTn id="26" presetID="21" presetClass="entr" presetSubtype="1" fill="hold" grpId="0" nodeType="withEffect">
                                  <p:stCondLst>
                                    <p:cond delay="250"/>
                                  </p:stCondLst>
                                  <p:childTnLst>
                                    <p:set>
                                      <p:cBhvr>
                                        <p:cTn id="27" dur="1" fill="hold">
                                          <p:stCondLst>
                                            <p:cond delay="0"/>
                                          </p:stCondLst>
                                        </p:cTn>
                                        <p:tgtEl>
                                          <p:spTgt spid="16"/>
                                        </p:tgtEl>
                                        <p:attrNameLst>
                                          <p:attrName>style.visibility</p:attrName>
                                        </p:attrNameLst>
                                      </p:cBhvr>
                                      <p:to>
                                        <p:strVal val="visible"/>
                                      </p:to>
                                    </p:set>
                                    <p:animEffect transition="in" filter="wheel(1)">
                                      <p:cBhvr>
                                        <p:cTn id="28" dur="1500"/>
                                        <p:tgtEl>
                                          <p:spTgt spid="16"/>
                                        </p:tgtEl>
                                      </p:cBhvr>
                                    </p:animEffect>
                                  </p:childTnLst>
                                </p:cTn>
                              </p:par>
                              <p:par>
                                <p:cTn id="29" presetID="12" presetClass="entr" presetSubtype="2" fill="hold" nodeType="withEffect">
                                  <p:stCondLst>
                                    <p:cond delay="250"/>
                                  </p:stCondLst>
                                  <p:childTnLst>
                                    <p:set>
                                      <p:cBhvr>
                                        <p:cTn id="30" dur="1" fill="hold">
                                          <p:stCondLst>
                                            <p:cond delay="0"/>
                                          </p:stCondLst>
                                        </p:cTn>
                                        <p:tgtEl>
                                          <p:spTgt spid="18441"/>
                                        </p:tgtEl>
                                        <p:attrNameLst>
                                          <p:attrName>style.visibility</p:attrName>
                                        </p:attrNameLst>
                                      </p:cBhvr>
                                      <p:to>
                                        <p:strVal val="visible"/>
                                      </p:to>
                                    </p:set>
                                    <p:anim calcmode="lin" valueType="num">
                                      <p:cBhvr additive="base">
                                        <p:cTn id="31" dur="1500"/>
                                        <p:tgtEl>
                                          <p:spTgt spid="18441"/>
                                        </p:tgtEl>
                                        <p:attrNameLst>
                                          <p:attrName>ppt_x</p:attrName>
                                        </p:attrNameLst>
                                      </p:cBhvr>
                                      <p:tavLst>
                                        <p:tav tm="0">
                                          <p:val>
                                            <p:strVal val="#ppt_x+#ppt_w*1.125000"/>
                                          </p:val>
                                        </p:tav>
                                        <p:tav tm="100000">
                                          <p:val>
                                            <p:strVal val="#ppt_x"/>
                                          </p:val>
                                        </p:tav>
                                      </p:tavLst>
                                    </p:anim>
                                    <p:animEffect transition="in" filter="wipe(left)">
                                      <p:cBhvr>
                                        <p:cTn id="32" dur="1500"/>
                                        <p:tgtEl>
                                          <p:spTgt spid="18441"/>
                                        </p:tgtEl>
                                      </p:cBhvr>
                                    </p:animEffect>
                                  </p:childTnLst>
                                </p:cTn>
                              </p:par>
                              <p:par>
                                <p:cTn id="33" presetID="12" presetClass="entr" presetSubtype="2" fill="hold" nodeType="withEffect">
                                  <p:stCondLst>
                                    <p:cond delay="250"/>
                                  </p:stCondLst>
                                  <p:childTnLst>
                                    <p:set>
                                      <p:cBhvr>
                                        <p:cTn id="34" dur="1" fill="hold">
                                          <p:stCondLst>
                                            <p:cond delay="0"/>
                                          </p:stCondLst>
                                        </p:cTn>
                                        <p:tgtEl>
                                          <p:spTgt spid="117"/>
                                        </p:tgtEl>
                                        <p:attrNameLst>
                                          <p:attrName>style.visibility</p:attrName>
                                        </p:attrNameLst>
                                      </p:cBhvr>
                                      <p:to>
                                        <p:strVal val="visible"/>
                                      </p:to>
                                    </p:set>
                                    <p:anim calcmode="lin" valueType="num">
                                      <p:cBhvr additive="base">
                                        <p:cTn id="35" dur="1500"/>
                                        <p:tgtEl>
                                          <p:spTgt spid="117"/>
                                        </p:tgtEl>
                                        <p:attrNameLst>
                                          <p:attrName>ppt_x</p:attrName>
                                        </p:attrNameLst>
                                      </p:cBhvr>
                                      <p:tavLst>
                                        <p:tav tm="0">
                                          <p:val>
                                            <p:strVal val="#ppt_x+#ppt_w*1.125000"/>
                                          </p:val>
                                        </p:tav>
                                        <p:tav tm="100000">
                                          <p:val>
                                            <p:strVal val="#ppt_x"/>
                                          </p:val>
                                        </p:tav>
                                      </p:tavLst>
                                    </p:anim>
                                    <p:animEffect transition="in" filter="wipe(left)">
                                      <p:cBhvr>
                                        <p:cTn id="36" dur="1500"/>
                                        <p:tgtEl>
                                          <p:spTgt spid="117"/>
                                        </p:tgtEl>
                                      </p:cBhvr>
                                    </p:animEffect>
                                  </p:childTnLst>
                                </p:cTn>
                              </p:par>
                              <p:par>
                                <p:cTn id="37" presetID="12" presetClass="entr" presetSubtype="2" fill="hold" nodeType="withEffect">
                                  <p:stCondLst>
                                    <p:cond delay="250"/>
                                  </p:stCondLst>
                                  <p:childTnLst>
                                    <p:set>
                                      <p:cBhvr>
                                        <p:cTn id="38" dur="1" fill="hold">
                                          <p:stCondLst>
                                            <p:cond delay="0"/>
                                          </p:stCondLst>
                                        </p:cTn>
                                        <p:tgtEl>
                                          <p:spTgt spid="134"/>
                                        </p:tgtEl>
                                        <p:attrNameLst>
                                          <p:attrName>style.visibility</p:attrName>
                                        </p:attrNameLst>
                                      </p:cBhvr>
                                      <p:to>
                                        <p:strVal val="visible"/>
                                      </p:to>
                                    </p:set>
                                    <p:anim calcmode="lin" valueType="num">
                                      <p:cBhvr additive="base">
                                        <p:cTn id="39" dur="1500"/>
                                        <p:tgtEl>
                                          <p:spTgt spid="134"/>
                                        </p:tgtEl>
                                        <p:attrNameLst>
                                          <p:attrName>ppt_x</p:attrName>
                                        </p:attrNameLst>
                                      </p:cBhvr>
                                      <p:tavLst>
                                        <p:tav tm="0">
                                          <p:val>
                                            <p:strVal val="#ppt_x+#ppt_w*1.125000"/>
                                          </p:val>
                                        </p:tav>
                                        <p:tav tm="100000">
                                          <p:val>
                                            <p:strVal val="#ppt_x"/>
                                          </p:val>
                                        </p:tav>
                                      </p:tavLst>
                                    </p:anim>
                                    <p:animEffect transition="in" filter="wipe(left)">
                                      <p:cBhvr>
                                        <p:cTn id="40" dur="1500"/>
                                        <p:tgtEl>
                                          <p:spTgt spid="134"/>
                                        </p:tgtEl>
                                      </p:cBhvr>
                                    </p:animEffect>
                                  </p:childTnLst>
                                </p:cTn>
                              </p:par>
                              <p:par>
                                <p:cTn id="41" presetID="22" presetClass="entr" presetSubtype="8" fill="hold" nodeType="withEffect">
                                  <p:stCondLst>
                                    <p:cond delay="1250"/>
                                  </p:stCondLst>
                                  <p:childTnLst>
                                    <p:set>
                                      <p:cBhvr>
                                        <p:cTn id="42" dur="1" fill="hold">
                                          <p:stCondLst>
                                            <p:cond delay="0"/>
                                          </p:stCondLst>
                                        </p:cTn>
                                        <p:tgtEl>
                                          <p:spTgt spid="50"/>
                                        </p:tgtEl>
                                        <p:attrNameLst>
                                          <p:attrName>style.visibility</p:attrName>
                                        </p:attrNameLst>
                                      </p:cBhvr>
                                      <p:to>
                                        <p:strVal val="visible"/>
                                      </p:to>
                                    </p:set>
                                    <p:animEffect transition="in" filter="wipe(left)">
                                      <p:cBhvr>
                                        <p:cTn id="43" dur="1250"/>
                                        <p:tgtEl>
                                          <p:spTgt spid="50"/>
                                        </p:tgtEl>
                                      </p:cBhvr>
                                    </p:animEffect>
                                  </p:childTnLst>
                                </p:cTn>
                              </p:par>
                              <p:par>
                                <p:cTn id="44" presetID="22" presetClass="entr" presetSubtype="8" fill="hold" nodeType="withEffect">
                                  <p:stCondLst>
                                    <p:cond delay="1250"/>
                                  </p:stCondLst>
                                  <p:childTnLst>
                                    <p:set>
                                      <p:cBhvr>
                                        <p:cTn id="45" dur="1" fill="hold">
                                          <p:stCondLst>
                                            <p:cond delay="0"/>
                                          </p:stCondLst>
                                        </p:cTn>
                                        <p:tgtEl>
                                          <p:spTgt spid="45"/>
                                        </p:tgtEl>
                                        <p:attrNameLst>
                                          <p:attrName>style.visibility</p:attrName>
                                        </p:attrNameLst>
                                      </p:cBhvr>
                                      <p:to>
                                        <p:strVal val="visible"/>
                                      </p:to>
                                    </p:set>
                                    <p:animEffect transition="in" filter="wipe(left)">
                                      <p:cBhvr>
                                        <p:cTn id="46" dur="1250"/>
                                        <p:tgtEl>
                                          <p:spTgt spid="45"/>
                                        </p:tgtEl>
                                      </p:cBhvr>
                                    </p:animEffect>
                                  </p:childTnLst>
                                </p:cTn>
                              </p:par>
                              <p:par>
                                <p:cTn id="47" presetID="22" presetClass="entr" presetSubtype="8" fill="hold" nodeType="withEffect">
                                  <p:stCondLst>
                                    <p:cond delay="1250"/>
                                  </p:stCondLst>
                                  <p:childTnLst>
                                    <p:set>
                                      <p:cBhvr>
                                        <p:cTn id="48" dur="1" fill="hold">
                                          <p:stCondLst>
                                            <p:cond delay="0"/>
                                          </p:stCondLst>
                                        </p:cTn>
                                        <p:tgtEl>
                                          <p:spTgt spid="47"/>
                                        </p:tgtEl>
                                        <p:attrNameLst>
                                          <p:attrName>style.visibility</p:attrName>
                                        </p:attrNameLst>
                                      </p:cBhvr>
                                      <p:to>
                                        <p:strVal val="visible"/>
                                      </p:to>
                                    </p:set>
                                    <p:animEffect transition="in" filter="wipe(left)">
                                      <p:cBhvr>
                                        <p:cTn id="49" dur="1250"/>
                                        <p:tgtEl>
                                          <p:spTgt spid="47"/>
                                        </p:tgtEl>
                                      </p:cBhvr>
                                    </p:animEffect>
                                  </p:childTnLst>
                                </p:cTn>
                              </p:par>
                              <p:par>
                                <p:cTn id="50" presetID="53" presetClass="entr" presetSubtype="16" fill="hold" grpId="0" nodeType="withEffect">
                                  <p:stCondLst>
                                    <p:cond delay="1250"/>
                                  </p:stCondLst>
                                  <p:childTnLst>
                                    <p:set>
                                      <p:cBhvr>
                                        <p:cTn id="51" dur="1" fill="hold">
                                          <p:stCondLst>
                                            <p:cond delay="0"/>
                                          </p:stCondLst>
                                        </p:cTn>
                                        <p:tgtEl>
                                          <p:spTgt spid="40"/>
                                        </p:tgtEl>
                                        <p:attrNameLst>
                                          <p:attrName>style.visibility</p:attrName>
                                        </p:attrNameLst>
                                      </p:cBhvr>
                                      <p:to>
                                        <p:strVal val="visible"/>
                                      </p:to>
                                    </p:set>
                                    <p:anim calcmode="lin" valueType="num">
                                      <p:cBhvr>
                                        <p:cTn id="52" dur="1500" fill="hold"/>
                                        <p:tgtEl>
                                          <p:spTgt spid="40"/>
                                        </p:tgtEl>
                                        <p:attrNameLst>
                                          <p:attrName>ppt_w</p:attrName>
                                        </p:attrNameLst>
                                      </p:cBhvr>
                                      <p:tavLst>
                                        <p:tav tm="0">
                                          <p:val>
                                            <p:fltVal val="0"/>
                                          </p:val>
                                        </p:tav>
                                        <p:tav tm="100000">
                                          <p:val>
                                            <p:strVal val="#ppt_w"/>
                                          </p:val>
                                        </p:tav>
                                      </p:tavLst>
                                    </p:anim>
                                    <p:anim calcmode="lin" valueType="num">
                                      <p:cBhvr>
                                        <p:cTn id="53" dur="1500" fill="hold"/>
                                        <p:tgtEl>
                                          <p:spTgt spid="40"/>
                                        </p:tgtEl>
                                        <p:attrNameLst>
                                          <p:attrName>ppt_h</p:attrName>
                                        </p:attrNameLst>
                                      </p:cBhvr>
                                      <p:tavLst>
                                        <p:tav tm="0">
                                          <p:val>
                                            <p:fltVal val="0"/>
                                          </p:val>
                                        </p:tav>
                                        <p:tav tm="100000">
                                          <p:val>
                                            <p:strVal val="#ppt_h"/>
                                          </p:val>
                                        </p:tav>
                                      </p:tavLst>
                                    </p:anim>
                                    <p:animEffect transition="in" filter="fade">
                                      <p:cBhvr>
                                        <p:cTn id="54" dur="1500"/>
                                        <p:tgtEl>
                                          <p:spTgt spid="40"/>
                                        </p:tgtEl>
                                      </p:cBhvr>
                                    </p:animEffect>
                                  </p:childTnLst>
                                </p:cTn>
                              </p:par>
                              <p:par>
                                <p:cTn id="55" presetID="21" presetClass="entr" presetSubtype="1" fill="hold" grpId="0" nodeType="withEffect">
                                  <p:stCondLst>
                                    <p:cond delay="1750"/>
                                  </p:stCondLst>
                                  <p:childTnLst>
                                    <p:set>
                                      <p:cBhvr>
                                        <p:cTn id="56" dur="1" fill="hold">
                                          <p:stCondLst>
                                            <p:cond delay="0"/>
                                          </p:stCondLst>
                                        </p:cTn>
                                        <p:tgtEl>
                                          <p:spTgt spid="41"/>
                                        </p:tgtEl>
                                        <p:attrNameLst>
                                          <p:attrName>style.visibility</p:attrName>
                                        </p:attrNameLst>
                                      </p:cBhvr>
                                      <p:to>
                                        <p:strVal val="visible"/>
                                      </p:to>
                                    </p:set>
                                    <p:animEffect transition="in" filter="wheel(1)">
                                      <p:cBhvr>
                                        <p:cTn id="57" dur="1500"/>
                                        <p:tgtEl>
                                          <p:spTgt spid="41"/>
                                        </p:tgtEl>
                                      </p:cBhvr>
                                    </p:animEffect>
                                  </p:childTnLst>
                                </p:cTn>
                              </p:par>
                              <p:par>
                                <p:cTn id="58" presetID="12" presetClass="entr" presetSubtype="4" fill="hold" grpId="0" nodeType="withEffect">
                                  <p:stCondLst>
                                    <p:cond delay="1750"/>
                                  </p:stCondLst>
                                  <p:childTnLst>
                                    <p:set>
                                      <p:cBhvr>
                                        <p:cTn id="59" dur="1" fill="hold">
                                          <p:stCondLst>
                                            <p:cond delay="0"/>
                                          </p:stCondLst>
                                        </p:cTn>
                                        <p:tgtEl>
                                          <p:spTgt spid="260"/>
                                        </p:tgtEl>
                                        <p:attrNameLst>
                                          <p:attrName>style.visibility</p:attrName>
                                        </p:attrNameLst>
                                      </p:cBhvr>
                                      <p:to>
                                        <p:strVal val="visible"/>
                                      </p:to>
                                    </p:set>
                                    <p:anim calcmode="lin" valueType="num">
                                      <p:cBhvr additive="base">
                                        <p:cTn id="60" dur="1500"/>
                                        <p:tgtEl>
                                          <p:spTgt spid="260"/>
                                        </p:tgtEl>
                                        <p:attrNameLst>
                                          <p:attrName>ppt_y</p:attrName>
                                        </p:attrNameLst>
                                      </p:cBhvr>
                                      <p:tavLst>
                                        <p:tav tm="0">
                                          <p:val>
                                            <p:strVal val="#ppt_y+#ppt_h*1.125000"/>
                                          </p:val>
                                        </p:tav>
                                        <p:tav tm="100000">
                                          <p:val>
                                            <p:strVal val="#ppt_y"/>
                                          </p:val>
                                        </p:tav>
                                      </p:tavLst>
                                    </p:anim>
                                    <p:animEffect transition="in" filter="wipe(up)">
                                      <p:cBhvr>
                                        <p:cTn id="61" dur="1500"/>
                                        <p:tgtEl>
                                          <p:spTgt spid="260"/>
                                        </p:tgtEl>
                                      </p:cBhvr>
                                    </p:animEffect>
                                  </p:childTnLst>
                                </p:cTn>
                              </p:par>
                              <p:par>
                                <p:cTn id="62" presetID="12" presetClass="entr" presetSubtype="1" fill="hold" nodeType="withEffect">
                                  <p:stCondLst>
                                    <p:cond delay="1750"/>
                                  </p:stCondLst>
                                  <p:childTnLst>
                                    <p:set>
                                      <p:cBhvr>
                                        <p:cTn id="63" dur="1" fill="hold">
                                          <p:stCondLst>
                                            <p:cond delay="0"/>
                                          </p:stCondLst>
                                        </p:cTn>
                                        <p:tgtEl>
                                          <p:spTgt spid="261"/>
                                        </p:tgtEl>
                                        <p:attrNameLst>
                                          <p:attrName>style.visibility</p:attrName>
                                        </p:attrNameLst>
                                      </p:cBhvr>
                                      <p:to>
                                        <p:strVal val="visible"/>
                                      </p:to>
                                    </p:set>
                                    <p:anim calcmode="lin" valueType="num">
                                      <p:cBhvr additive="base">
                                        <p:cTn id="64" dur="1500"/>
                                        <p:tgtEl>
                                          <p:spTgt spid="261"/>
                                        </p:tgtEl>
                                        <p:attrNameLst>
                                          <p:attrName>ppt_y</p:attrName>
                                        </p:attrNameLst>
                                      </p:cBhvr>
                                      <p:tavLst>
                                        <p:tav tm="0">
                                          <p:val>
                                            <p:strVal val="#ppt_y-#ppt_h*1.125000"/>
                                          </p:val>
                                        </p:tav>
                                        <p:tav tm="100000">
                                          <p:val>
                                            <p:strVal val="#ppt_y"/>
                                          </p:val>
                                        </p:tav>
                                      </p:tavLst>
                                    </p:anim>
                                    <p:animEffect transition="in" filter="wipe(down)">
                                      <p:cBhvr>
                                        <p:cTn id="65" dur="1500"/>
                                        <p:tgtEl>
                                          <p:spTgt spid="261"/>
                                        </p:tgtEl>
                                      </p:cBhvr>
                                    </p:animEffect>
                                  </p:childTnLst>
                                </p:cTn>
                              </p:par>
                              <p:par>
                                <p:cTn id="66" presetID="22" presetClass="entr" presetSubtype="8" fill="hold" nodeType="withEffect">
                                  <p:stCondLst>
                                    <p:cond delay="2750"/>
                                  </p:stCondLst>
                                  <p:childTnLst>
                                    <p:set>
                                      <p:cBhvr>
                                        <p:cTn id="67" dur="1" fill="hold">
                                          <p:stCondLst>
                                            <p:cond delay="0"/>
                                          </p:stCondLst>
                                        </p:cTn>
                                        <p:tgtEl>
                                          <p:spTgt spid="58"/>
                                        </p:tgtEl>
                                        <p:attrNameLst>
                                          <p:attrName>style.visibility</p:attrName>
                                        </p:attrNameLst>
                                      </p:cBhvr>
                                      <p:to>
                                        <p:strVal val="visible"/>
                                      </p:to>
                                    </p:set>
                                    <p:animEffect transition="in" filter="wipe(left)">
                                      <p:cBhvr>
                                        <p:cTn id="68" dur="1250"/>
                                        <p:tgtEl>
                                          <p:spTgt spid="58"/>
                                        </p:tgtEl>
                                      </p:cBhvr>
                                    </p:animEffect>
                                  </p:childTnLst>
                                </p:cTn>
                              </p:par>
                              <p:par>
                                <p:cTn id="69" presetID="22" presetClass="entr" presetSubtype="8" fill="hold" nodeType="withEffect">
                                  <p:stCondLst>
                                    <p:cond delay="2750"/>
                                  </p:stCondLst>
                                  <p:childTnLst>
                                    <p:set>
                                      <p:cBhvr>
                                        <p:cTn id="70" dur="1" fill="hold">
                                          <p:stCondLst>
                                            <p:cond delay="0"/>
                                          </p:stCondLst>
                                        </p:cTn>
                                        <p:tgtEl>
                                          <p:spTgt spid="54"/>
                                        </p:tgtEl>
                                        <p:attrNameLst>
                                          <p:attrName>style.visibility</p:attrName>
                                        </p:attrNameLst>
                                      </p:cBhvr>
                                      <p:to>
                                        <p:strVal val="visible"/>
                                      </p:to>
                                    </p:set>
                                    <p:animEffect transition="in" filter="wipe(left)">
                                      <p:cBhvr>
                                        <p:cTn id="71" dur="1250"/>
                                        <p:tgtEl>
                                          <p:spTgt spid="54"/>
                                        </p:tgtEl>
                                      </p:cBhvr>
                                    </p:animEffect>
                                  </p:childTnLst>
                                </p:cTn>
                              </p:par>
                              <p:par>
                                <p:cTn id="72" presetID="53" presetClass="entr" presetSubtype="16" fill="hold" grpId="0" nodeType="withEffect">
                                  <p:stCondLst>
                                    <p:cond delay="2750"/>
                                  </p:stCondLst>
                                  <p:childTnLst>
                                    <p:set>
                                      <p:cBhvr>
                                        <p:cTn id="73" dur="1" fill="hold">
                                          <p:stCondLst>
                                            <p:cond delay="0"/>
                                          </p:stCondLst>
                                        </p:cTn>
                                        <p:tgtEl>
                                          <p:spTgt spid="33"/>
                                        </p:tgtEl>
                                        <p:attrNameLst>
                                          <p:attrName>style.visibility</p:attrName>
                                        </p:attrNameLst>
                                      </p:cBhvr>
                                      <p:to>
                                        <p:strVal val="visible"/>
                                      </p:to>
                                    </p:set>
                                    <p:anim calcmode="lin" valueType="num">
                                      <p:cBhvr>
                                        <p:cTn id="74" dur="1500" fill="hold"/>
                                        <p:tgtEl>
                                          <p:spTgt spid="33"/>
                                        </p:tgtEl>
                                        <p:attrNameLst>
                                          <p:attrName>ppt_w</p:attrName>
                                        </p:attrNameLst>
                                      </p:cBhvr>
                                      <p:tavLst>
                                        <p:tav tm="0">
                                          <p:val>
                                            <p:fltVal val="0"/>
                                          </p:val>
                                        </p:tav>
                                        <p:tav tm="100000">
                                          <p:val>
                                            <p:strVal val="#ppt_w"/>
                                          </p:val>
                                        </p:tav>
                                      </p:tavLst>
                                    </p:anim>
                                    <p:anim calcmode="lin" valueType="num">
                                      <p:cBhvr>
                                        <p:cTn id="75" dur="1500" fill="hold"/>
                                        <p:tgtEl>
                                          <p:spTgt spid="33"/>
                                        </p:tgtEl>
                                        <p:attrNameLst>
                                          <p:attrName>ppt_h</p:attrName>
                                        </p:attrNameLst>
                                      </p:cBhvr>
                                      <p:tavLst>
                                        <p:tav tm="0">
                                          <p:val>
                                            <p:fltVal val="0"/>
                                          </p:val>
                                        </p:tav>
                                        <p:tav tm="100000">
                                          <p:val>
                                            <p:strVal val="#ppt_h"/>
                                          </p:val>
                                        </p:tav>
                                      </p:tavLst>
                                    </p:anim>
                                    <p:animEffect transition="in" filter="fade">
                                      <p:cBhvr>
                                        <p:cTn id="76" dur="1500"/>
                                        <p:tgtEl>
                                          <p:spTgt spid="33"/>
                                        </p:tgtEl>
                                      </p:cBhvr>
                                    </p:animEffect>
                                  </p:childTnLst>
                                </p:cTn>
                              </p:par>
                              <p:par>
                                <p:cTn id="77" presetID="21" presetClass="entr" presetSubtype="1" fill="hold" grpId="0" nodeType="withEffect">
                                  <p:stCondLst>
                                    <p:cond delay="3250"/>
                                  </p:stCondLst>
                                  <p:childTnLst>
                                    <p:set>
                                      <p:cBhvr>
                                        <p:cTn id="78" dur="1" fill="hold">
                                          <p:stCondLst>
                                            <p:cond delay="0"/>
                                          </p:stCondLst>
                                        </p:cTn>
                                        <p:tgtEl>
                                          <p:spTgt spid="34"/>
                                        </p:tgtEl>
                                        <p:attrNameLst>
                                          <p:attrName>style.visibility</p:attrName>
                                        </p:attrNameLst>
                                      </p:cBhvr>
                                      <p:to>
                                        <p:strVal val="visible"/>
                                      </p:to>
                                    </p:set>
                                    <p:animEffect transition="in" filter="wheel(1)">
                                      <p:cBhvr>
                                        <p:cTn id="79" dur="1500"/>
                                        <p:tgtEl>
                                          <p:spTgt spid="34"/>
                                        </p:tgtEl>
                                      </p:cBhvr>
                                    </p:animEffect>
                                  </p:childTnLst>
                                </p:cTn>
                              </p:par>
                              <p:par>
                                <p:cTn id="80" presetID="21" presetClass="entr" presetSubtype="1" fill="hold" grpId="0" nodeType="withEffect">
                                  <p:stCondLst>
                                    <p:cond delay="3250"/>
                                  </p:stCondLst>
                                  <p:childTnLst>
                                    <p:set>
                                      <p:cBhvr>
                                        <p:cTn id="81" dur="1" fill="hold">
                                          <p:stCondLst>
                                            <p:cond delay="0"/>
                                          </p:stCondLst>
                                        </p:cTn>
                                        <p:tgtEl>
                                          <p:spTgt spid="37"/>
                                        </p:tgtEl>
                                        <p:attrNameLst>
                                          <p:attrName>style.visibility</p:attrName>
                                        </p:attrNameLst>
                                      </p:cBhvr>
                                      <p:to>
                                        <p:strVal val="visible"/>
                                      </p:to>
                                    </p:set>
                                    <p:animEffect transition="in" filter="wheel(1)">
                                      <p:cBhvr>
                                        <p:cTn id="82" dur="1500"/>
                                        <p:tgtEl>
                                          <p:spTgt spid="37"/>
                                        </p:tgtEl>
                                      </p:cBhvr>
                                    </p:animEffect>
                                  </p:childTnLst>
                                </p:cTn>
                              </p:par>
                              <p:par>
                                <p:cTn id="83" presetID="53" presetClass="entr" presetSubtype="16" fill="hold" grpId="0" nodeType="withEffect">
                                  <p:stCondLst>
                                    <p:cond delay="3250"/>
                                  </p:stCondLst>
                                  <p:childTnLst>
                                    <p:set>
                                      <p:cBhvr>
                                        <p:cTn id="84" dur="1" fill="hold">
                                          <p:stCondLst>
                                            <p:cond delay="0"/>
                                          </p:stCondLst>
                                        </p:cTn>
                                        <p:tgtEl>
                                          <p:spTgt spid="36"/>
                                        </p:tgtEl>
                                        <p:attrNameLst>
                                          <p:attrName>style.visibility</p:attrName>
                                        </p:attrNameLst>
                                      </p:cBhvr>
                                      <p:to>
                                        <p:strVal val="visible"/>
                                      </p:to>
                                    </p:set>
                                    <p:anim calcmode="lin" valueType="num">
                                      <p:cBhvr>
                                        <p:cTn id="85" dur="1500" fill="hold"/>
                                        <p:tgtEl>
                                          <p:spTgt spid="36"/>
                                        </p:tgtEl>
                                        <p:attrNameLst>
                                          <p:attrName>ppt_w</p:attrName>
                                        </p:attrNameLst>
                                      </p:cBhvr>
                                      <p:tavLst>
                                        <p:tav tm="0">
                                          <p:val>
                                            <p:fltVal val="0"/>
                                          </p:val>
                                        </p:tav>
                                        <p:tav tm="100000">
                                          <p:val>
                                            <p:strVal val="#ppt_w"/>
                                          </p:val>
                                        </p:tav>
                                      </p:tavLst>
                                    </p:anim>
                                    <p:anim calcmode="lin" valueType="num">
                                      <p:cBhvr>
                                        <p:cTn id="86" dur="1500" fill="hold"/>
                                        <p:tgtEl>
                                          <p:spTgt spid="36"/>
                                        </p:tgtEl>
                                        <p:attrNameLst>
                                          <p:attrName>ppt_h</p:attrName>
                                        </p:attrNameLst>
                                      </p:cBhvr>
                                      <p:tavLst>
                                        <p:tav tm="0">
                                          <p:val>
                                            <p:fltVal val="0"/>
                                          </p:val>
                                        </p:tav>
                                        <p:tav tm="100000">
                                          <p:val>
                                            <p:strVal val="#ppt_h"/>
                                          </p:val>
                                        </p:tav>
                                      </p:tavLst>
                                    </p:anim>
                                    <p:animEffect transition="in" filter="fade">
                                      <p:cBhvr>
                                        <p:cTn id="87" dur="1500"/>
                                        <p:tgtEl>
                                          <p:spTgt spid="36"/>
                                        </p:tgtEl>
                                      </p:cBhvr>
                                    </p:animEffect>
                                  </p:childTnLst>
                                </p:cTn>
                              </p:par>
                              <p:par>
                                <p:cTn id="88" presetID="12" presetClass="entr" presetSubtype="8" fill="hold" nodeType="withEffect">
                                  <p:stCondLst>
                                    <p:cond delay="3250"/>
                                  </p:stCondLst>
                                  <p:childTnLst>
                                    <p:set>
                                      <p:cBhvr>
                                        <p:cTn id="89" dur="1" fill="hold">
                                          <p:stCondLst>
                                            <p:cond delay="0"/>
                                          </p:stCondLst>
                                        </p:cTn>
                                        <p:tgtEl>
                                          <p:spTgt spid="207"/>
                                        </p:tgtEl>
                                        <p:attrNameLst>
                                          <p:attrName>style.visibility</p:attrName>
                                        </p:attrNameLst>
                                      </p:cBhvr>
                                      <p:to>
                                        <p:strVal val="visible"/>
                                      </p:to>
                                    </p:set>
                                    <p:anim calcmode="lin" valueType="num">
                                      <p:cBhvr additive="base">
                                        <p:cTn id="90" dur="1500"/>
                                        <p:tgtEl>
                                          <p:spTgt spid="207"/>
                                        </p:tgtEl>
                                        <p:attrNameLst>
                                          <p:attrName>ppt_x</p:attrName>
                                        </p:attrNameLst>
                                      </p:cBhvr>
                                      <p:tavLst>
                                        <p:tav tm="0">
                                          <p:val>
                                            <p:strVal val="#ppt_x-#ppt_w*1.125000"/>
                                          </p:val>
                                        </p:tav>
                                        <p:tav tm="100000">
                                          <p:val>
                                            <p:strVal val="#ppt_x"/>
                                          </p:val>
                                        </p:tav>
                                      </p:tavLst>
                                    </p:anim>
                                    <p:animEffect transition="in" filter="wipe(right)">
                                      <p:cBhvr>
                                        <p:cTn id="91" dur="1500"/>
                                        <p:tgtEl>
                                          <p:spTgt spid="207"/>
                                        </p:tgtEl>
                                      </p:cBhvr>
                                    </p:animEffect>
                                  </p:childTnLst>
                                </p:cTn>
                              </p:par>
                              <p:par>
                                <p:cTn id="92" presetID="12" presetClass="entr" presetSubtype="8" fill="hold" nodeType="withEffect">
                                  <p:stCondLst>
                                    <p:cond delay="3250"/>
                                  </p:stCondLst>
                                  <p:childTnLst>
                                    <p:set>
                                      <p:cBhvr>
                                        <p:cTn id="93" dur="1" fill="hold">
                                          <p:stCondLst>
                                            <p:cond delay="0"/>
                                          </p:stCondLst>
                                        </p:cTn>
                                        <p:tgtEl>
                                          <p:spTgt spid="205"/>
                                        </p:tgtEl>
                                        <p:attrNameLst>
                                          <p:attrName>style.visibility</p:attrName>
                                        </p:attrNameLst>
                                      </p:cBhvr>
                                      <p:to>
                                        <p:strVal val="visible"/>
                                      </p:to>
                                    </p:set>
                                    <p:anim calcmode="lin" valueType="num">
                                      <p:cBhvr additive="base">
                                        <p:cTn id="94" dur="1500"/>
                                        <p:tgtEl>
                                          <p:spTgt spid="205"/>
                                        </p:tgtEl>
                                        <p:attrNameLst>
                                          <p:attrName>ppt_x</p:attrName>
                                        </p:attrNameLst>
                                      </p:cBhvr>
                                      <p:tavLst>
                                        <p:tav tm="0">
                                          <p:val>
                                            <p:strVal val="#ppt_x-#ppt_w*1.125000"/>
                                          </p:val>
                                        </p:tav>
                                        <p:tav tm="100000">
                                          <p:val>
                                            <p:strVal val="#ppt_x"/>
                                          </p:val>
                                        </p:tav>
                                      </p:tavLst>
                                    </p:anim>
                                    <p:animEffect transition="in" filter="wipe(right)">
                                      <p:cBhvr>
                                        <p:cTn id="95" dur="1500"/>
                                        <p:tgtEl>
                                          <p:spTgt spid="205"/>
                                        </p:tgtEl>
                                      </p:cBhvr>
                                    </p:animEffect>
                                  </p:childTnLst>
                                </p:cTn>
                              </p:par>
                              <p:par>
                                <p:cTn id="96" presetID="10" presetClass="entr" presetSubtype="0" fill="hold" nodeType="withEffect">
                                  <p:stCondLst>
                                    <p:cond delay="4000"/>
                                  </p:stCondLst>
                                  <p:childTnLst>
                                    <p:set>
                                      <p:cBhvr>
                                        <p:cTn id="97" dur="1" fill="hold">
                                          <p:stCondLst>
                                            <p:cond delay="0"/>
                                          </p:stCondLst>
                                        </p:cTn>
                                        <p:tgtEl>
                                          <p:spTgt spid="18453"/>
                                        </p:tgtEl>
                                        <p:attrNameLst>
                                          <p:attrName>style.visibility</p:attrName>
                                        </p:attrNameLst>
                                      </p:cBhvr>
                                      <p:to>
                                        <p:strVal val="visible"/>
                                      </p:to>
                                    </p:set>
                                    <p:animEffect transition="in" filter="fade">
                                      <p:cBhvr>
                                        <p:cTn id="98" dur="1500"/>
                                        <p:tgtEl>
                                          <p:spTgt spid="184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8" grpId="0">
        <p:bldAsOne/>
      </p:bldGraphic>
      <p:bldP spid="12" grpId="0" animBg="1"/>
      <p:bldGraphic spid="13" grpId="0">
        <p:bldAsOne/>
      </p:bldGraphic>
      <p:bldP spid="15" grpId="0" animBg="1"/>
      <p:bldGraphic spid="16" grpId="0">
        <p:bldAsOne/>
      </p:bldGraphic>
      <p:bldP spid="33" grpId="0" animBg="1"/>
      <p:bldGraphic spid="34" grpId="0">
        <p:bldAsOne/>
      </p:bldGraphic>
      <p:bldP spid="40" grpId="0" animBg="1"/>
      <p:bldGraphic spid="41" grpId="0">
        <p:bldAsOne/>
      </p:bldGraphic>
      <p:bldP spid="260" grpId="0"/>
      <p:bldP spid="36" grpId="0" animBg="1"/>
      <p:bldGraphic spid="37"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1DDFB63-FCE3-8BD5-9BD0-E51C758225A0}"/>
              </a:ext>
            </a:extLst>
          </p:cNvPr>
          <p:cNvSpPr/>
          <p:nvPr/>
        </p:nvSpPr>
        <p:spPr>
          <a:xfrm>
            <a:off x="4823813" y="698382"/>
            <a:ext cx="3163639"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2C76092F-79CF-4ED5-BCBD-8E6816055F7A}"/>
              </a:ext>
            </a:extLst>
          </p:cNvPr>
          <p:cNvSpPr/>
          <p:nvPr/>
        </p:nvSpPr>
        <p:spPr>
          <a:xfrm>
            <a:off x="8328865" y="2617469"/>
            <a:ext cx="2617236" cy="410505"/>
          </a:xfrm>
          <a:custGeom>
            <a:avLst/>
            <a:gdLst>
              <a:gd name="connsiteX0" fmla="*/ 0 w 2352675"/>
              <a:gd name="connsiteY0" fmla="*/ 498539 h 495300"/>
              <a:gd name="connsiteX1" fmla="*/ 205740 w 2352675"/>
              <a:gd name="connsiteY1" fmla="*/ 0 h 495300"/>
              <a:gd name="connsiteX2" fmla="*/ 2294668 w 2352675"/>
              <a:gd name="connsiteY2" fmla="*/ 0 h 495300"/>
              <a:gd name="connsiteX3" fmla="*/ 2354009 w 2352675"/>
              <a:gd name="connsiteY3" fmla="*/ 88773 h 495300"/>
              <a:gd name="connsiteX4" fmla="*/ 2201227 w 2352675"/>
              <a:gd name="connsiteY4" fmla="*/ 458819 h 495300"/>
              <a:gd name="connsiteX5" fmla="*/ 2141887 w 2352675"/>
              <a:gd name="connsiteY5" fmla="*/ 498539 h 495300"/>
              <a:gd name="connsiteX6" fmla="*/ 0 w 2352675"/>
              <a:gd name="connsiteY6" fmla="*/ 49853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539"/>
                </a:moveTo>
                <a:lnTo>
                  <a:pt x="205740" y="0"/>
                </a:lnTo>
                <a:lnTo>
                  <a:pt x="2294668" y="0"/>
                </a:lnTo>
                <a:cubicBezTo>
                  <a:pt x="2340388" y="0"/>
                  <a:pt x="2371534" y="46482"/>
                  <a:pt x="2354009" y="88773"/>
                </a:cubicBezTo>
                <a:lnTo>
                  <a:pt x="2201227" y="458819"/>
                </a:lnTo>
                <a:cubicBezTo>
                  <a:pt x="2191322" y="482822"/>
                  <a:pt x="2167890" y="498539"/>
                  <a:pt x="2141887" y="498539"/>
                </a:cubicBezTo>
                <a:lnTo>
                  <a:pt x="0" y="498539"/>
                </a:lnTo>
                <a:close/>
              </a:path>
            </a:pathLst>
          </a:custGeom>
          <a:solidFill>
            <a:srgbClr val="B5F1F3"/>
          </a:solidFill>
          <a:ln w="9525" cap="flat">
            <a:noFill/>
            <a:prstDash val="solid"/>
            <a:miter/>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100/Day/Person</a:t>
            </a:r>
          </a:p>
        </p:txBody>
      </p:sp>
      <p:sp>
        <p:nvSpPr>
          <p:cNvPr id="88" name="Freeform: Shape 87">
            <a:extLst>
              <a:ext uri="{FF2B5EF4-FFF2-40B4-BE49-F238E27FC236}">
                <a16:creationId xmlns:a16="http://schemas.microsoft.com/office/drawing/2014/main" id="{23FD5F20-1E2F-4DA1-80B9-A3B65374A562}"/>
              </a:ext>
            </a:extLst>
          </p:cNvPr>
          <p:cNvSpPr/>
          <p:nvPr/>
        </p:nvSpPr>
        <p:spPr>
          <a:xfrm>
            <a:off x="1875099" y="2617469"/>
            <a:ext cx="2617236" cy="410505"/>
          </a:xfrm>
          <a:custGeom>
            <a:avLst/>
            <a:gdLst>
              <a:gd name="connsiteX0" fmla="*/ 64294 w 2352675"/>
              <a:gd name="connsiteY0" fmla="*/ 0 h 495300"/>
              <a:gd name="connsiteX1" fmla="*/ 2153222 w 2352675"/>
              <a:gd name="connsiteY1" fmla="*/ 0 h 495300"/>
              <a:gd name="connsiteX2" fmla="*/ 2358962 w 2352675"/>
              <a:gd name="connsiteY2" fmla="*/ 498539 h 495300"/>
              <a:gd name="connsiteX3" fmla="*/ 217075 w 2352675"/>
              <a:gd name="connsiteY3" fmla="*/ 498539 h 495300"/>
              <a:gd name="connsiteX4" fmla="*/ 157735 w 2352675"/>
              <a:gd name="connsiteY4" fmla="*/ 458819 h 495300"/>
              <a:gd name="connsiteX5" fmla="*/ 4954 w 2352675"/>
              <a:gd name="connsiteY5" fmla="*/ 88678 h 495300"/>
              <a:gd name="connsiteX6" fmla="*/ 64294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94" y="0"/>
                </a:moveTo>
                <a:lnTo>
                  <a:pt x="2153222" y="0"/>
                </a:lnTo>
                <a:lnTo>
                  <a:pt x="2358962" y="498539"/>
                </a:lnTo>
                <a:lnTo>
                  <a:pt x="217075" y="498539"/>
                </a:lnTo>
                <a:cubicBezTo>
                  <a:pt x="191072" y="498539"/>
                  <a:pt x="167641" y="482822"/>
                  <a:pt x="157735" y="458819"/>
                </a:cubicBezTo>
                <a:lnTo>
                  <a:pt x="4954" y="88678"/>
                </a:lnTo>
                <a:cubicBezTo>
                  <a:pt x="-12572" y="46387"/>
                  <a:pt x="18574" y="0"/>
                  <a:pt x="64294" y="0"/>
                </a:cubicBezTo>
                <a:close/>
              </a:path>
            </a:pathLst>
          </a:custGeom>
          <a:solidFill>
            <a:srgbClr val="C9D6ED"/>
          </a:solidFill>
          <a:ln w="9525" cap="flat">
            <a:noFill/>
            <a:prstDash val="solid"/>
            <a:miter/>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Dial</a:t>
            </a:r>
          </a:p>
        </p:txBody>
      </p:sp>
      <p:sp>
        <p:nvSpPr>
          <p:cNvPr id="89" name="Freeform: Shape 88">
            <a:extLst>
              <a:ext uri="{FF2B5EF4-FFF2-40B4-BE49-F238E27FC236}">
                <a16:creationId xmlns:a16="http://schemas.microsoft.com/office/drawing/2014/main" id="{48E63FF3-B6F7-4754-9B69-FC9426658FF3}"/>
              </a:ext>
            </a:extLst>
          </p:cNvPr>
          <p:cNvSpPr/>
          <p:nvPr/>
        </p:nvSpPr>
        <p:spPr>
          <a:xfrm>
            <a:off x="6488853" y="5938139"/>
            <a:ext cx="2617236" cy="410505"/>
          </a:xfrm>
          <a:custGeom>
            <a:avLst/>
            <a:gdLst>
              <a:gd name="connsiteX0" fmla="*/ 0 w 2352675"/>
              <a:gd name="connsiteY0" fmla="*/ 498634 h 495300"/>
              <a:gd name="connsiteX1" fmla="*/ 205835 w 2352675"/>
              <a:gd name="connsiteY1" fmla="*/ 0 h 495300"/>
              <a:gd name="connsiteX2" fmla="*/ 2294763 w 2352675"/>
              <a:gd name="connsiteY2" fmla="*/ 0 h 495300"/>
              <a:gd name="connsiteX3" fmla="*/ 2354104 w 2352675"/>
              <a:gd name="connsiteY3" fmla="*/ 88773 h 495300"/>
              <a:gd name="connsiteX4" fmla="*/ 2201323 w 2352675"/>
              <a:gd name="connsiteY4" fmla="*/ 458915 h 495300"/>
              <a:gd name="connsiteX5" fmla="*/ 2141982 w 2352675"/>
              <a:gd name="connsiteY5" fmla="*/ 498634 h 495300"/>
              <a:gd name="connsiteX6" fmla="*/ 0 w 2352675"/>
              <a:gd name="connsiteY6" fmla="*/ 49863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634"/>
                </a:moveTo>
                <a:lnTo>
                  <a:pt x="205835" y="0"/>
                </a:lnTo>
                <a:lnTo>
                  <a:pt x="2294763" y="0"/>
                </a:lnTo>
                <a:cubicBezTo>
                  <a:pt x="2340483" y="0"/>
                  <a:pt x="2371629" y="46482"/>
                  <a:pt x="2354104" y="88773"/>
                </a:cubicBezTo>
                <a:lnTo>
                  <a:pt x="2201323" y="458915"/>
                </a:lnTo>
                <a:cubicBezTo>
                  <a:pt x="2191417" y="482917"/>
                  <a:pt x="2167986" y="498634"/>
                  <a:pt x="2141982" y="498634"/>
                </a:cubicBezTo>
                <a:lnTo>
                  <a:pt x="0" y="498634"/>
                </a:lnTo>
                <a:close/>
              </a:path>
            </a:pathLst>
          </a:custGeom>
          <a:solidFill>
            <a:srgbClr val="B5F1F3"/>
          </a:solidFill>
          <a:ln w="9525" cap="flat">
            <a:noFill/>
            <a:prstDash val="solid"/>
            <a:miter/>
          </a:ln>
        </p:spPr>
        <p:txBody>
          <a:bodyPr rtlCol="0" anchor="ctr"/>
          <a:lstStyle/>
          <a:p>
            <a:pPr algn="ctr"/>
            <a:r>
              <a:rPr lang="en-US" sz="1300" dirty="0">
                <a:solidFill>
                  <a:prstClr val="black"/>
                </a:solidFill>
                <a:latin typeface="Montserrat" panose="00000500000000000000" pitchFamily="50" charset="0"/>
              </a:rPr>
              <a:t>0.5%</a:t>
            </a:r>
          </a:p>
        </p:txBody>
      </p:sp>
      <p:sp>
        <p:nvSpPr>
          <p:cNvPr id="90" name="Freeform: Shape 89">
            <a:extLst>
              <a:ext uri="{FF2B5EF4-FFF2-40B4-BE49-F238E27FC236}">
                <a16:creationId xmlns:a16="http://schemas.microsoft.com/office/drawing/2014/main" id="{05FB1FEB-ADC9-4CF1-9C26-7CD12F65AE00}"/>
              </a:ext>
            </a:extLst>
          </p:cNvPr>
          <p:cNvSpPr/>
          <p:nvPr/>
        </p:nvSpPr>
        <p:spPr>
          <a:xfrm>
            <a:off x="3715005" y="5938139"/>
            <a:ext cx="2617236" cy="410505"/>
          </a:xfrm>
          <a:custGeom>
            <a:avLst/>
            <a:gdLst>
              <a:gd name="connsiteX0" fmla="*/ 64294 w 2352675"/>
              <a:gd name="connsiteY0" fmla="*/ 0 h 495300"/>
              <a:gd name="connsiteX1" fmla="*/ 2153317 w 2352675"/>
              <a:gd name="connsiteY1" fmla="*/ 0 h 495300"/>
              <a:gd name="connsiteX2" fmla="*/ 2359153 w 2352675"/>
              <a:gd name="connsiteY2" fmla="*/ 498634 h 495300"/>
              <a:gd name="connsiteX3" fmla="*/ 217075 w 2352675"/>
              <a:gd name="connsiteY3" fmla="*/ 498634 h 495300"/>
              <a:gd name="connsiteX4" fmla="*/ 157735 w 2352675"/>
              <a:gd name="connsiteY4" fmla="*/ 458915 h 495300"/>
              <a:gd name="connsiteX5" fmla="*/ 4954 w 2352675"/>
              <a:gd name="connsiteY5" fmla="*/ 88773 h 495300"/>
              <a:gd name="connsiteX6" fmla="*/ 64294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94" y="0"/>
                </a:moveTo>
                <a:lnTo>
                  <a:pt x="2153317" y="0"/>
                </a:lnTo>
                <a:lnTo>
                  <a:pt x="2359153" y="498634"/>
                </a:lnTo>
                <a:lnTo>
                  <a:pt x="217075" y="498634"/>
                </a:lnTo>
                <a:cubicBezTo>
                  <a:pt x="191072" y="498634"/>
                  <a:pt x="167641" y="482917"/>
                  <a:pt x="157735" y="458915"/>
                </a:cubicBezTo>
                <a:lnTo>
                  <a:pt x="4954" y="88773"/>
                </a:lnTo>
                <a:cubicBezTo>
                  <a:pt x="-12572" y="46387"/>
                  <a:pt x="18574" y="0"/>
                  <a:pt x="64294" y="0"/>
                </a:cubicBezTo>
                <a:close/>
              </a:path>
            </a:pathLst>
          </a:custGeom>
          <a:solidFill>
            <a:srgbClr val="C9D6ED"/>
          </a:solidFill>
          <a:ln w="9525" cap="flat">
            <a:noFill/>
            <a:prstDash val="solid"/>
            <a:miter/>
          </a:ln>
        </p:spPr>
        <p:txBody>
          <a:bodyPr rtlCol="0" anchor="ctr"/>
          <a:lstStyle/>
          <a:p>
            <a:pPr algn="ctr"/>
            <a:r>
              <a:rPr lang="en-US" sz="1300" b="1" dirty="0">
                <a:solidFill>
                  <a:prstClr val="black"/>
                </a:solidFill>
                <a:latin typeface="Montserrat" panose="00000500000000000000" pitchFamily="50" charset="0"/>
              </a:rPr>
              <a:t>Deal</a:t>
            </a:r>
          </a:p>
        </p:txBody>
      </p:sp>
      <p:sp>
        <p:nvSpPr>
          <p:cNvPr id="91" name="Freeform: Shape 90">
            <a:extLst>
              <a:ext uri="{FF2B5EF4-FFF2-40B4-BE49-F238E27FC236}">
                <a16:creationId xmlns:a16="http://schemas.microsoft.com/office/drawing/2014/main" id="{C12D5C33-9D63-4C87-B241-E87C22CC86BE}"/>
              </a:ext>
            </a:extLst>
          </p:cNvPr>
          <p:cNvSpPr/>
          <p:nvPr/>
        </p:nvSpPr>
        <p:spPr>
          <a:xfrm>
            <a:off x="7960756" y="3281619"/>
            <a:ext cx="2617236" cy="410505"/>
          </a:xfrm>
          <a:custGeom>
            <a:avLst/>
            <a:gdLst>
              <a:gd name="connsiteX0" fmla="*/ 0 w 2352675"/>
              <a:gd name="connsiteY0" fmla="*/ 498539 h 495300"/>
              <a:gd name="connsiteX1" fmla="*/ 205835 w 2352675"/>
              <a:gd name="connsiteY1" fmla="*/ 0 h 495300"/>
              <a:gd name="connsiteX2" fmla="*/ 2294763 w 2352675"/>
              <a:gd name="connsiteY2" fmla="*/ 0 h 495300"/>
              <a:gd name="connsiteX3" fmla="*/ 2354104 w 2352675"/>
              <a:gd name="connsiteY3" fmla="*/ 88773 h 495300"/>
              <a:gd name="connsiteX4" fmla="*/ 2201323 w 2352675"/>
              <a:gd name="connsiteY4" fmla="*/ 458819 h 495300"/>
              <a:gd name="connsiteX5" fmla="*/ 2141982 w 2352675"/>
              <a:gd name="connsiteY5" fmla="*/ 498539 h 495300"/>
              <a:gd name="connsiteX6" fmla="*/ 0 w 2352675"/>
              <a:gd name="connsiteY6" fmla="*/ 498539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539"/>
                </a:moveTo>
                <a:lnTo>
                  <a:pt x="205835" y="0"/>
                </a:lnTo>
                <a:lnTo>
                  <a:pt x="2294763" y="0"/>
                </a:lnTo>
                <a:cubicBezTo>
                  <a:pt x="2340483" y="0"/>
                  <a:pt x="2371630" y="46482"/>
                  <a:pt x="2354104" y="88773"/>
                </a:cubicBezTo>
                <a:lnTo>
                  <a:pt x="2201323" y="458819"/>
                </a:lnTo>
                <a:cubicBezTo>
                  <a:pt x="2191417" y="482822"/>
                  <a:pt x="2167985" y="498539"/>
                  <a:pt x="2141982" y="498539"/>
                </a:cubicBezTo>
                <a:lnTo>
                  <a:pt x="0" y="498539"/>
                </a:lnTo>
                <a:close/>
              </a:path>
            </a:pathLst>
          </a:custGeom>
          <a:solidFill>
            <a:srgbClr val="B5F1F3"/>
          </a:solidFill>
          <a:ln w="9525" cap="flat">
            <a:noFill/>
            <a:prstDash val="solid"/>
            <a:miter/>
          </a:ln>
        </p:spPr>
        <p:txBody>
          <a:bodyPr rtlCol="0" anchor="ctr"/>
          <a:lstStyle/>
          <a:p>
            <a:pPr algn="ctr"/>
            <a:r>
              <a:rPr lang="en-US" sz="1300" dirty="0">
                <a:solidFill>
                  <a:prstClr val="black"/>
                </a:solidFill>
                <a:latin typeface="Montserrat" panose="00000500000000000000" pitchFamily="50" charset="0"/>
              </a:rPr>
              <a:t>100%</a:t>
            </a:r>
          </a:p>
        </p:txBody>
      </p:sp>
      <p:sp>
        <p:nvSpPr>
          <p:cNvPr id="92" name="Freeform: Shape 91">
            <a:extLst>
              <a:ext uri="{FF2B5EF4-FFF2-40B4-BE49-F238E27FC236}">
                <a16:creationId xmlns:a16="http://schemas.microsoft.com/office/drawing/2014/main" id="{EB075AF1-E709-4E76-A59C-81CF266177BD}"/>
              </a:ext>
            </a:extLst>
          </p:cNvPr>
          <p:cNvSpPr/>
          <p:nvPr/>
        </p:nvSpPr>
        <p:spPr>
          <a:xfrm>
            <a:off x="6856643" y="5273989"/>
            <a:ext cx="2617236" cy="410505"/>
          </a:xfrm>
          <a:custGeom>
            <a:avLst/>
            <a:gdLst>
              <a:gd name="connsiteX0" fmla="*/ 0 w 2352675"/>
              <a:gd name="connsiteY0" fmla="*/ 498634 h 495300"/>
              <a:gd name="connsiteX1" fmla="*/ 205930 w 2352675"/>
              <a:gd name="connsiteY1" fmla="*/ 0 h 495300"/>
              <a:gd name="connsiteX2" fmla="*/ 2294954 w 2352675"/>
              <a:gd name="connsiteY2" fmla="*/ 0 h 495300"/>
              <a:gd name="connsiteX3" fmla="*/ 2354294 w 2352675"/>
              <a:gd name="connsiteY3" fmla="*/ 88773 h 495300"/>
              <a:gd name="connsiteX4" fmla="*/ 2201513 w 2352675"/>
              <a:gd name="connsiteY4" fmla="*/ 458914 h 495300"/>
              <a:gd name="connsiteX5" fmla="*/ 2142173 w 2352675"/>
              <a:gd name="connsiteY5" fmla="*/ 498634 h 495300"/>
              <a:gd name="connsiteX6" fmla="*/ 0 w 2352675"/>
              <a:gd name="connsiteY6" fmla="*/ 49863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634"/>
                </a:moveTo>
                <a:lnTo>
                  <a:pt x="205930" y="0"/>
                </a:lnTo>
                <a:lnTo>
                  <a:pt x="2294954" y="0"/>
                </a:lnTo>
                <a:cubicBezTo>
                  <a:pt x="2340674" y="0"/>
                  <a:pt x="2371820" y="46482"/>
                  <a:pt x="2354294" y="88773"/>
                </a:cubicBezTo>
                <a:lnTo>
                  <a:pt x="2201513" y="458914"/>
                </a:lnTo>
                <a:cubicBezTo>
                  <a:pt x="2191607" y="482917"/>
                  <a:pt x="2168176" y="498634"/>
                  <a:pt x="2142173" y="498634"/>
                </a:cubicBezTo>
                <a:lnTo>
                  <a:pt x="0" y="498634"/>
                </a:lnTo>
                <a:close/>
              </a:path>
            </a:pathLst>
          </a:custGeom>
          <a:solidFill>
            <a:srgbClr val="B5F1F3"/>
          </a:solidFill>
          <a:ln w="9525" cap="flat">
            <a:noFill/>
            <a:prstDash val="solid"/>
            <a:miter/>
          </a:ln>
        </p:spPr>
        <p:txBody>
          <a:bodyPr rtlCol="0" anchor="ctr"/>
          <a:lstStyle/>
          <a:p>
            <a:pPr algn="ctr"/>
            <a:r>
              <a:rPr lang="en-US" sz="1300" dirty="0">
                <a:solidFill>
                  <a:prstClr val="black"/>
                </a:solidFill>
                <a:latin typeface="Montserrat" panose="00000500000000000000" pitchFamily="50" charset="0"/>
              </a:rPr>
              <a:t>2%</a:t>
            </a:r>
          </a:p>
        </p:txBody>
      </p:sp>
      <p:sp>
        <p:nvSpPr>
          <p:cNvPr id="93" name="Freeform: Shape 92">
            <a:extLst>
              <a:ext uri="{FF2B5EF4-FFF2-40B4-BE49-F238E27FC236}">
                <a16:creationId xmlns:a16="http://schemas.microsoft.com/office/drawing/2014/main" id="{82E57FCB-6A43-449A-9CD9-4515B4B5F819}"/>
              </a:ext>
            </a:extLst>
          </p:cNvPr>
          <p:cNvSpPr/>
          <p:nvPr/>
        </p:nvSpPr>
        <p:spPr>
          <a:xfrm>
            <a:off x="7224752" y="4609840"/>
            <a:ext cx="2617236" cy="410505"/>
          </a:xfrm>
          <a:custGeom>
            <a:avLst/>
            <a:gdLst>
              <a:gd name="connsiteX0" fmla="*/ 0 w 2352675"/>
              <a:gd name="connsiteY0" fmla="*/ 498634 h 495300"/>
              <a:gd name="connsiteX1" fmla="*/ 205740 w 2352675"/>
              <a:gd name="connsiteY1" fmla="*/ 0 h 495300"/>
              <a:gd name="connsiteX2" fmla="*/ 2294858 w 2352675"/>
              <a:gd name="connsiteY2" fmla="*/ 0 h 495300"/>
              <a:gd name="connsiteX3" fmla="*/ 2354199 w 2352675"/>
              <a:gd name="connsiteY3" fmla="*/ 88773 h 495300"/>
              <a:gd name="connsiteX4" fmla="*/ 2201418 w 2352675"/>
              <a:gd name="connsiteY4" fmla="*/ 458914 h 495300"/>
              <a:gd name="connsiteX5" fmla="*/ 2142078 w 2352675"/>
              <a:gd name="connsiteY5" fmla="*/ 498634 h 495300"/>
              <a:gd name="connsiteX6" fmla="*/ 0 w 2352675"/>
              <a:gd name="connsiteY6" fmla="*/ 49863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634"/>
                </a:moveTo>
                <a:lnTo>
                  <a:pt x="205740" y="0"/>
                </a:lnTo>
                <a:lnTo>
                  <a:pt x="2294858" y="0"/>
                </a:lnTo>
                <a:cubicBezTo>
                  <a:pt x="2340578" y="0"/>
                  <a:pt x="2371725" y="46482"/>
                  <a:pt x="2354199" y="88773"/>
                </a:cubicBezTo>
                <a:lnTo>
                  <a:pt x="2201418" y="458914"/>
                </a:lnTo>
                <a:cubicBezTo>
                  <a:pt x="2191512" y="482917"/>
                  <a:pt x="2168081" y="498634"/>
                  <a:pt x="2142078" y="498634"/>
                </a:cubicBezTo>
                <a:lnTo>
                  <a:pt x="0" y="498634"/>
                </a:lnTo>
                <a:close/>
              </a:path>
            </a:pathLst>
          </a:custGeom>
          <a:solidFill>
            <a:srgbClr val="B5F1F3"/>
          </a:solidFill>
          <a:ln w="9525" cap="flat">
            <a:noFill/>
            <a:prstDash val="solid"/>
            <a:miter/>
          </a:ln>
        </p:spPr>
        <p:txBody>
          <a:bodyPr rtlCol="0" anchor="ctr"/>
          <a:lstStyle/>
          <a:p>
            <a:pPr algn="ctr"/>
            <a:r>
              <a:rPr lang="en-US" sz="1300" dirty="0">
                <a:solidFill>
                  <a:prstClr val="black"/>
                </a:solidFill>
                <a:latin typeface="Montserrat" panose="00000500000000000000" pitchFamily="50" charset="0"/>
              </a:rPr>
              <a:t>5%</a:t>
            </a:r>
          </a:p>
        </p:txBody>
      </p:sp>
      <p:sp>
        <p:nvSpPr>
          <p:cNvPr id="94" name="Freeform: Shape 93">
            <a:extLst>
              <a:ext uri="{FF2B5EF4-FFF2-40B4-BE49-F238E27FC236}">
                <a16:creationId xmlns:a16="http://schemas.microsoft.com/office/drawing/2014/main" id="{6A81AF06-51F2-4811-88BA-B00A0F79E560}"/>
              </a:ext>
            </a:extLst>
          </p:cNvPr>
          <p:cNvSpPr/>
          <p:nvPr/>
        </p:nvSpPr>
        <p:spPr>
          <a:xfrm>
            <a:off x="7592860" y="3945690"/>
            <a:ext cx="2617236" cy="410505"/>
          </a:xfrm>
          <a:custGeom>
            <a:avLst/>
            <a:gdLst>
              <a:gd name="connsiteX0" fmla="*/ 0 w 2352675"/>
              <a:gd name="connsiteY0" fmla="*/ 498634 h 495300"/>
              <a:gd name="connsiteX1" fmla="*/ 205740 w 2352675"/>
              <a:gd name="connsiteY1" fmla="*/ 0 h 495300"/>
              <a:gd name="connsiteX2" fmla="*/ 2294764 w 2352675"/>
              <a:gd name="connsiteY2" fmla="*/ 0 h 495300"/>
              <a:gd name="connsiteX3" fmla="*/ 2354104 w 2352675"/>
              <a:gd name="connsiteY3" fmla="*/ 88773 h 495300"/>
              <a:gd name="connsiteX4" fmla="*/ 2201228 w 2352675"/>
              <a:gd name="connsiteY4" fmla="*/ 458914 h 495300"/>
              <a:gd name="connsiteX5" fmla="*/ 2141887 w 2352675"/>
              <a:gd name="connsiteY5" fmla="*/ 498634 h 495300"/>
              <a:gd name="connsiteX6" fmla="*/ 0 w 2352675"/>
              <a:gd name="connsiteY6" fmla="*/ 498634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0" y="498634"/>
                </a:moveTo>
                <a:lnTo>
                  <a:pt x="205740" y="0"/>
                </a:lnTo>
                <a:lnTo>
                  <a:pt x="2294764" y="0"/>
                </a:lnTo>
                <a:cubicBezTo>
                  <a:pt x="2340483" y="0"/>
                  <a:pt x="2371630" y="46482"/>
                  <a:pt x="2354104" y="88773"/>
                </a:cubicBezTo>
                <a:lnTo>
                  <a:pt x="2201228" y="458914"/>
                </a:lnTo>
                <a:cubicBezTo>
                  <a:pt x="2191322" y="482917"/>
                  <a:pt x="2167890" y="498634"/>
                  <a:pt x="2141887" y="498634"/>
                </a:cubicBezTo>
                <a:lnTo>
                  <a:pt x="0" y="498634"/>
                </a:lnTo>
                <a:close/>
              </a:path>
            </a:pathLst>
          </a:custGeom>
          <a:solidFill>
            <a:srgbClr val="B5F1F3"/>
          </a:solidFill>
          <a:ln w="9525" cap="flat">
            <a:noFill/>
            <a:prstDash val="solid"/>
            <a:miter/>
          </a:ln>
        </p:spPr>
        <p:txBody>
          <a:bodyPr rtlCol="0" anchor="ctr"/>
          <a:lstStyle/>
          <a:p>
            <a:pPr algn="ctr"/>
            <a:r>
              <a:rPr lang="en-US" sz="1300" dirty="0">
                <a:solidFill>
                  <a:prstClr val="black"/>
                </a:solidFill>
                <a:latin typeface="Montserrat" panose="00000500000000000000" pitchFamily="50" charset="0"/>
              </a:rPr>
              <a:t>20%</a:t>
            </a:r>
          </a:p>
        </p:txBody>
      </p:sp>
      <p:sp>
        <p:nvSpPr>
          <p:cNvPr id="95" name="Freeform: Shape 94">
            <a:extLst>
              <a:ext uri="{FF2B5EF4-FFF2-40B4-BE49-F238E27FC236}">
                <a16:creationId xmlns:a16="http://schemas.microsoft.com/office/drawing/2014/main" id="{61B94A02-1705-4896-BB5B-76CBB63963A5}"/>
              </a:ext>
            </a:extLst>
          </p:cNvPr>
          <p:cNvSpPr/>
          <p:nvPr/>
        </p:nvSpPr>
        <p:spPr>
          <a:xfrm>
            <a:off x="2243101" y="3281618"/>
            <a:ext cx="2617235" cy="410505"/>
          </a:xfrm>
          <a:custGeom>
            <a:avLst/>
            <a:gdLst>
              <a:gd name="connsiteX0" fmla="*/ 64294 w 2352675"/>
              <a:gd name="connsiteY0" fmla="*/ 0 h 495300"/>
              <a:gd name="connsiteX1" fmla="*/ 2153127 w 2352675"/>
              <a:gd name="connsiteY1" fmla="*/ 0 h 495300"/>
              <a:gd name="connsiteX2" fmla="*/ 2358962 w 2352675"/>
              <a:gd name="connsiteY2" fmla="*/ 498539 h 495300"/>
              <a:gd name="connsiteX3" fmla="*/ 217075 w 2352675"/>
              <a:gd name="connsiteY3" fmla="*/ 498539 h 495300"/>
              <a:gd name="connsiteX4" fmla="*/ 157735 w 2352675"/>
              <a:gd name="connsiteY4" fmla="*/ 458819 h 495300"/>
              <a:gd name="connsiteX5" fmla="*/ 4954 w 2352675"/>
              <a:gd name="connsiteY5" fmla="*/ 88773 h 495300"/>
              <a:gd name="connsiteX6" fmla="*/ 64294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94" y="0"/>
                </a:moveTo>
                <a:lnTo>
                  <a:pt x="2153127" y="0"/>
                </a:lnTo>
                <a:lnTo>
                  <a:pt x="2358962" y="498539"/>
                </a:lnTo>
                <a:lnTo>
                  <a:pt x="217075" y="498539"/>
                </a:lnTo>
                <a:cubicBezTo>
                  <a:pt x="191072" y="498539"/>
                  <a:pt x="167641" y="482822"/>
                  <a:pt x="157735" y="458819"/>
                </a:cubicBezTo>
                <a:lnTo>
                  <a:pt x="4954" y="88773"/>
                </a:lnTo>
                <a:cubicBezTo>
                  <a:pt x="-12572" y="46387"/>
                  <a:pt x="18574" y="0"/>
                  <a:pt x="64294" y="0"/>
                </a:cubicBezTo>
                <a:close/>
              </a:path>
            </a:pathLst>
          </a:custGeom>
          <a:solidFill>
            <a:srgbClr val="C9D6ED"/>
          </a:solidFill>
          <a:ln w="9525" cap="flat">
            <a:noFill/>
            <a:prstDash val="solid"/>
            <a:miter/>
          </a:ln>
        </p:spPr>
        <p:txBody>
          <a:bodyPr rtlCol="0" anchor="ctr"/>
          <a:lstStyle/>
          <a:p>
            <a:pPr algn="ctr"/>
            <a:r>
              <a:rPr lang="en-US" sz="1300" b="1" dirty="0">
                <a:solidFill>
                  <a:prstClr val="black"/>
                </a:solidFill>
                <a:latin typeface="Montserrat" panose="00000500000000000000" pitchFamily="50" charset="0"/>
              </a:rPr>
              <a:t>RPC</a:t>
            </a:r>
          </a:p>
        </p:txBody>
      </p:sp>
      <p:sp>
        <p:nvSpPr>
          <p:cNvPr id="96" name="Freeform: Shape 95">
            <a:extLst>
              <a:ext uri="{FF2B5EF4-FFF2-40B4-BE49-F238E27FC236}">
                <a16:creationId xmlns:a16="http://schemas.microsoft.com/office/drawing/2014/main" id="{DFB59FD8-E074-4097-833C-33A71683FDB8}"/>
              </a:ext>
            </a:extLst>
          </p:cNvPr>
          <p:cNvSpPr/>
          <p:nvPr/>
        </p:nvSpPr>
        <p:spPr>
          <a:xfrm>
            <a:off x="2611039" y="3945688"/>
            <a:ext cx="2617235" cy="410505"/>
          </a:xfrm>
          <a:custGeom>
            <a:avLst/>
            <a:gdLst>
              <a:gd name="connsiteX0" fmla="*/ 64258 w 2352675"/>
              <a:gd name="connsiteY0" fmla="*/ 0 h 495300"/>
              <a:gd name="connsiteX1" fmla="*/ 2153186 w 2352675"/>
              <a:gd name="connsiteY1" fmla="*/ 0 h 495300"/>
              <a:gd name="connsiteX2" fmla="*/ 2359117 w 2352675"/>
              <a:gd name="connsiteY2" fmla="*/ 498634 h 495300"/>
              <a:gd name="connsiteX3" fmla="*/ 217135 w 2352675"/>
              <a:gd name="connsiteY3" fmla="*/ 498634 h 495300"/>
              <a:gd name="connsiteX4" fmla="*/ 157794 w 2352675"/>
              <a:gd name="connsiteY4" fmla="*/ 458914 h 495300"/>
              <a:gd name="connsiteX5" fmla="*/ 4918 w 2352675"/>
              <a:gd name="connsiteY5" fmla="*/ 88773 h 495300"/>
              <a:gd name="connsiteX6" fmla="*/ 64258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58" y="0"/>
                </a:moveTo>
                <a:lnTo>
                  <a:pt x="2153186" y="0"/>
                </a:lnTo>
                <a:lnTo>
                  <a:pt x="2359117" y="498634"/>
                </a:lnTo>
                <a:lnTo>
                  <a:pt x="217135" y="498634"/>
                </a:lnTo>
                <a:cubicBezTo>
                  <a:pt x="191131" y="498634"/>
                  <a:pt x="167700" y="482917"/>
                  <a:pt x="157794" y="458914"/>
                </a:cubicBezTo>
                <a:lnTo>
                  <a:pt x="4918" y="88773"/>
                </a:lnTo>
                <a:cubicBezTo>
                  <a:pt x="-12513" y="46482"/>
                  <a:pt x="18539" y="0"/>
                  <a:pt x="64258" y="0"/>
                </a:cubicBezTo>
                <a:close/>
              </a:path>
            </a:pathLst>
          </a:custGeom>
          <a:solidFill>
            <a:srgbClr val="C9D6ED"/>
          </a:solidFill>
          <a:ln w="9525" cap="flat">
            <a:noFill/>
            <a:prstDash val="solid"/>
            <a:miter/>
          </a:ln>
        </p:spPr>
        <p:txBody>
          <a:bodyPr rtlCol="0" anchor="ctr"/>
          <a:lstStyle/>
          <a:p>
            <a:pPr algn="ctr"/>
            <a:r>
              <a:rPr lang="en-US" sz="1300" b="1" dirty="0">
                <a:solidFill>
                  <a:prstClr val="black"/>
                </a:solidFill>
                <a:latin typeface="Montserrat" panose="00000500000000000000" pitchFamily="50" charset="0"/>
              </a:rPr>
              <a:t>Lead</a:t>
            </a:r>
          </a:p>
        </p:txBody>
      </p:sp>
      <p:sp>
        <p:nvSpPr>
          <p:cNvPr id="97" name="Freeform: Shape 96">
            <a:extLst>
              <a:ext uri="{FF2B5EF4-FFF2-40B4-BE49-F238E27FC236}">
                <a16:creationId xmlns:a16="http://schemas.microsoft.com/office/drawing/2014/main" id="{7654ED88-615A-40A1-A714-D2268232C0E9}"/>
              </a:ext>
            </a:extLst>
          </p:cNvPr>
          <p:cNvSpPr/>
          <p:nvPr/>
        </p:nvSpPr>
        <p:spPr>
          <a:xfrm>
            <a:off x="2979002" y="4609838"/>
            <a:ext cx="2617235" cy="410505"/>
          </a:xfrm>
          <a:custGeom>
            <a:avLst/>
            <a:gdLst>
              <a:gd name="connsiteX0" fmla="*/ 64294 w 2352675"/>
              <a:gd name="connsiteY0" fmla="*/ 0 h 495300"/>
              <a:gd name="connsiteX1" fmla="*/ 2153318 w 2352675"/>
              <a:gd name="connsiteY1" fmla="*/ 0 h 495300"/>
              <a:gd name="connsiteX2" fmla="*/ 2359248 w 2352675"/>
              <a:gd name="connsiteY2" fmla="*/ 498634 h 495300"/>
              <a:gd name="connsiteX3" fmla="*/ 217075 w 2352675"/>
              <a:gd name="connsiteY3" fmla="*/ 498634 h 495300"/>
              <a:gd name="connsiteX4" fmla="*/ 157735 w 2352675"/>
              <a:gd name="connsiteY4" fmla="*/ 458914 h 495300"/>
              <a:gd name="connsiteX5" fmla="*/ 4954 w 2352675"/>
              <a:gd name="connsiteY5" fmla="*/ 88773 h 495300"/>
              <a:gd name="connsiteX6" fmla="*/ 64294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94" y="0"/>
                </a:moveTo>
                <a:lnTo>
                  <a:pt x="2153318" y="0"/>
                </a:lnTo>
                <a:lnTo>
                  <a:pt x="2359248" y="498634"/>
                </a:lnTo>
                <a:lnTo>
                  <a:pt x="217075" y="498634"/>
                </a:lnTo>
                <a:cubicBezTo>
                  <a:pt x="191072" y="498634"/>
                  <a:pt x="167641" y="482917"/>
                  <a:pt x="157735" y="458914"/>
                </a:cubicBezTo>
                <a:lnTo>
                  <a:pt x="4954" y="88773"/>
                </a:lnTo>
                <a:cubicBezTo>
                  <a:pt x="-12572" y="46387"/>
                  <a:pt x="18574" y="0"/>
                  <a:pt x="64294" y="0"/>
                </a:cubicBezTo>
                <a:close/>
              </a:path>
            </a:pathLst>
          </a:custGeom>
          <a:solidFill>
            <a:srgbClr val="C9D6ED"/>
          </a:solidFill>
          <a:ln w="9525" cap="flat">
            <a:noFill/>
            <a:prstDash val="solid"/>
            <a:miter/>
          </a:ln>
        </p:spPr>
        <p:txBody>
          <a:bodyPr rtlCol="0" anchor="ctr"/>
          <a:lstStyle/>
          <a:p>
            <a:pPr algn="ctr"/>
            <a:r>
              <a:rPr lang="en-US" sz="1300" b="1" dirty="0">
                <a:solidFill>
                  <a:prstClr val="black"/>
                </a:solidFill>
                <a:latin typeface="Montserrat" panose="00000500000000000000" pitchFamily="50" charset="0"/>
              </a:rPr>
              <a:t>Appointment</a:t>
            </a:r>
          </a:p>
        </p:txBody>
      </p:sp>
      <p:sp>
        <p:nvSpPr>
          <p:cNvPr id="98" name="Freeform: Shape 97">
            <a:extLst>
              <a:ext uri="{FF2B5EF4-FFF2-40B4-BE49-F238E27FC236}">
                <a16:creationId xmlns:a16="http://schemas.microsoft.com/office/drawing/2014/main" id="{595AD4DA-430E-4F57-A335-C8F43BE87F64}"/>
              </a:ext>
            </a:extLst>
          </p:cNvPr>
          <p:cNvSpPr/>
          <p:nvPr/>
        </p:nvSpPr>
        <p:spPr>
          <a:xfrm>
            <a:off x="3347003" y="5273990"/>
            <a:ext cx="2617235" cy="410505"/>
          </a:xfrm>
          <a:custGeom>
            <a:avLst/>
            <a:gdLst>
              <a:gd name="connsiteX0" fmla="*/ 64295 w 2352675"/>
              <a:gd name="connsiteY0" fmla="*/ 0 h 495300"/>
              <a:gd name="connsiteX1" fmla="*/ 2153222 w 2352675"/>
              <a:gd name="connsiteY1" fmla="*/ 0 h 495300"/>
              <a:gd name="connsiteX2" fmla="*/ 2359153 w 2352675"/>
              <a:gd name="connsiteY2" fmla="*/ 498634 h 495300"/>
              <a:gd name="connsiteX3" fmla="*/ 217075 w 2352675"/>
              <a:gd name="connsiteY3" fmla="*/ 498634 h 495300"/>
              <a:gd name="connsiteX4" fmla="*/ 157735 w 2352675"/>
              <a:gd name="connsiteY4" fmla="*/ 458914 h 495300"/>
              <a:gd name="connsiteX5" fmla="*/ 4954 w 2352675"/>
              <a:gd name="connsiteY5" fmla="*/ 88773 h 495300"/>
              <a:gd name="connsiteX6" fmla="*/ 64295 w 2352675"/>
              <a:gd name="connsiteY6"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2675" h="495300">
                <a:moveTo>
                  <a:pt x="64295" y="0"/>
                </a:moveTo>
                <a:lnTo>
                  <a:pt x="2153222" y="0"/>
                </a:lnTo>
                <a:lnTo>
                  <a:pt x="2359153" y="498634"/>
                </a:lnTo>
                <a:lnTo>
                  <a:pt x="217075" y="498634"/>
                </a:lnTo>
                <a:cubicBezTo>
                  <a:pt x="191072" y="498634"/>
                  <a:pt x="167641" y="482917"/>
                  <a:pt x="157735" y="458914"/>
                </a:cubicBezTo>
                <a:lnTo>
                  <a:pt x="4954" y="88773"/>
                </a:lnTo>
                <a:cubicBezTo>
                  <a:pt x="-12572" y="46387"/>
                  <a:pt x="18574" y="0"/>
                  <a:pt x="64295" y="0"/>
                </a:cubicBezTo>
                <a:close/>
              </a:path>
            </a:pathLst>
          </a:custGeom>
          <a:solidFill>
            <a:srgbClr val="C9D6ED"/>
          </a:solidFill>
          <a:ln w="9525" cap="flat">
            <a:noFill/>
            <a:prstDash val="solid"/>
            <a:miter/>
          </a:ln>
        </p:spPr>
        <p:txBody>
          <a:bodyPr rtlCol="0" anchor="ctr"/>
          <a:lstStyle/>
          <a:p>
            <a:pPr algn="ctr"/>
            <a:r>
              <a:rPr lang="en-US" sz="1300" b="1" dirty="0">
                <a:solidFill>
                  <a:prstClr val="black"/>
                </a:solidFill>
                <a:latin typeface="Montserrat" panose="00000500000000000000" pitchFamily="50" charset="0"/>
              </a:rPr>
              <a:t>Opportunity</a:t>
            </a:r>
          </a:p>
        </p:txBody>
      </p:sp>
      <p:sp>
        <p:nvSpPr>
          <p:cNvPr id="55" name="Rectangle: Top Corners Rounded 54">
            <a:extLst>
              <a:ext uri="{FF2B5EF4-FFF2-40B4-BE49-F238E27FC236}">
                <a16:creationId xmlns:a16="http://schemas.microsoft.com/office/drawing/2014/main" id="{87904585-F64D-4160-AD34-0AD2A3BF685E}"/>
              </a:ext>
            </a:extLst>
          </p:cNvPr>
          <p:cNvSpPr/>
          <p:nvPr/>
        </p:nvSpPr>
        <p:spPr>
          <a:xfrm>
            <a:off x="4269289" y="1185418"/>
            <a:ext cx="4280823" cy="1431540"/>
          </a:xfrm>
          <a:prstGeom prst="round2SameRect">
            <a:avLst>
              <a:gd name="adj1" fmla="val 10290"/>
              <a:gd name="adj2" fmla="val 0"/>
            </a:avLst>
          </a:prstGeom>
          <a:gradFill>
            <a:gsLst>
              <a:gs pos="100000">
                <a:schemeClr val="accent4">
                  <a:alpha val="0"/>
                </a:schemeClr>
              </a:gs>
              <a:gs pos="0">
                <a:schemeClr val="accent2">
                  <a:alpha val="3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137160" rtlCol="0" anchor="t" anchorCtr="0"/>
          <a:lstStyle/>
          <a:p>
            <a:pPr marL="0" marR="0" lvl="0" indent="0" algn="ctr" defTabSz="914400" rtl="0" eaLnBrk="1" fontAlgn="auto" latinLnBrk="0" hangingPunct="1">
              <a:lnSpc>
                <a:spcPct val="100000"/>
              </a:lnSpc>
              <a:spcBef>
                <a:spcPts val="0"/>
              </a:spcBef>
              <a:spcAft>
                <a:spcPts val="1200"/>
              </a:spcAft>
              <a:buClrTx/>
              <a:buSzTx/>
              <a:buFontTx/>
              <a:buNone/>
              <a:tabLst/>
              <a:defRPr/>
            </a:pPr>
            <a:r>
              <a:rPr kumimoji="0" lang="en-US" sz="1800" b="1" i="0" u="none" strike="noStrike" kern="1200" cap="none" spc="0" normalizeH="0" baseline="0" noProof="0" dirty="0">
                <a:ln>
                  <a:noFill/>
                </a:ln>
                <a:solidFill>
                  <a:schemeClr val="tx2"/>
                </a:solidFill>
                <a:effectLst/>
                <a:uLnTx/>
                <a:uFillTx/>
                <a:latin typeface="Montserrat" panose="00000500000000000000" pitchFamily="50" charset="0"/>
                <a:ea typeface="+mn-ea"/>
                <a:cs typeface="+mn-cs"/>
              </a:rPr>
              <a:t>Target Market (N=20,000)</a:t>
            </a:r>
          </a:p>
        </p:txBody>
      </p:sp>
      <p:sp>
        <p:nvSpPr>
          <p:cNvPr id="37" name="Freeform: Shape 36">
            <a:extLst>
              <a:ext uri="{FF2B5EF4-FFF2-40B4-BE49-F238E27FC236}">
                <a16:creationId xmlns:a16="http://schemas.microsoft.com/office/drawing/2014/main" id="{C7431669-4A2F-4F03-BEA2-ABF1A1E21C3A}"/>
              </a:ext>
            </a:extLst>
          </p:cNvPr>
          <p:cNvSpPr/>
          <p:nvPr/>
        </p:nvSpPr>
        <p:spPr>
          <a:xfrm>
            <a:off x="4269287" y="2125040"/>
            <a:ext cx="4280822" cy="899954"/>
          </a:xfrm>
          <a:custGeom>
            <a:avLst/>
            <a:gdLst>
              <a:gd name="connsiteX0" fmla="*/ 0 w 3848100"/>
              <a:gd name="connsiteY0" fmla="*/ 591669 h 1085850"/>
              <a:gd name="connsiteX1" fmla="*/ 1830896 w 3848100"/>
              <a:gd name="connsiteY1" fmla="*/ 14930 h 1085850"/>
              <a:gd name="connsiteX2" fmla="*/ 2025110 w 3848100"/>
              <a:gd name="connsiteY2" fmla="*/ 14930 h 1085850"/>
              <a:gd name="connsiteX3" fmla="*/ 3855911 w 3848100"/>
              <a:gd name="connsiteY3" fmla="*/ 591669 h 1085850"/>
              <a:gd name="connsiteX4" fmla="*/ 3854863 w 3848100"/>
              <a:gd name="connsiteY4" fmla="*/ 594146 h 1085850"/>
              <a:gd name="connsiteX5" fmla="*/ 3649123 w 3848100"/>
              <a:gd name="connsiteY5" fmla="*/ 1092684 h 1085850"/>
              <a:gd name="connsiteX6" fmla="*/ 2067020 w 3848100"/>
              <a:gd name="connsiteY6" fmla="*/ 594146 h 1085850"/>
              <a:gd name="connsiteX7" fmla="*/ 1978152 w 3848100"/>
              <a:gd name="connsiteY7" fmla="*/ 566142 h 1085850"/>
              <a:gd name="connsiteX8" fmla="*/ 1972151 w 3848100"/>
              <a:gd name="connsiteY8" fmla="*/ 564332 h 1085850"/>
              <a:gd name="connsiteX9" fmla="*/ 1965960 w 3848100"/>
              <a:gd name="connsiteY9" fmla="*/ 562713 h 1085850"/>
              <a:gd name="connsiteX10" fmla="*/ 1963388 w 3848100"/>
              <a:gd name="connsiteY10" fmla="*/ 562142 h 1085850"/>
              <a:gd name="connsiteX11" fmla="*/ 1947196 w 3848100"/>
              <a:gd name="connsiteY11" fmla="*/ 559284 h 1085850"/>
              <a:gd name="connsiteX12" fmla="*/ 1946243 w 3848100"/>
              <a:gd name="connsiteY12" fmla="*/ 559189 h 1085850"/>
              <a:gd name="connsiteX13" fmla="*/ 1940052 w 3848100"/>
              <a:gd name="connsiteY13" fmla="*/ 558617 h 1085850"/>
              <a:gd name="connsiteX14" fmla="*/ 1928051 w 3848100"/>
              <a:gd name="connsiteY14" fmla="*/ 558141 h 1085850"/>
              <a:gd name="connsiteX15" fmla="*/ 1921383 w 3848100"/>
              <a:gd name="connsiteY15" fmla="*/ 558236 h 1085850"/>
              <a:gd name="connsiteX16" fmla="*/ 1909763 w 3848100"/>
              <a:gd name="connsiteY16" fmla="*/ 559189 h 1085850"/>
              <a:gd name="connsiteX17" fmla="*/ 1908715 w 3848100"/>
              <a:gd name="connsiteY17" fmla="*/ 559284 h 1085850"/>
              <a:gd name="connsiteX18" fmla="*/ 1892522 w 3848100"/>
              <a:gd name="connsiteY18" fmla="*/ 562142 h 1085850"/>
              <a:gd name="connsiteX19" fmla="*/ 1890046 w 3848100"/>
              <a:gd name="connsiteY19" fmla="*/ 562713 h 1085850"/>
              <a:gd name="connsiteX20" fmla="*/ 1883950 w 3848100"/>
              <a:gd name="connsiteY20" fmla="*/ 564332 h 1085850"/>
              <a:gd name="connsiteX21" fmla="*/ 1879378 w 3848100"/>
              <a:gd name="connsiteY21" fmla="*/ 565666 h 1085850"/>
              <a:gd name="connsiteX22" fmla="*/ 1877663 w 3848100"/>
              <a:gd name="connsiteY22" fmla="*/ 566142 h 1085850"/>
              <a:gd name="connsiteX23" fmla="*/ 1788795 w 3848100"/>
              <a:gd name="connsiteY23" fmla="*/ 594146 h 1085850"/>
              <a:gd name="connsiteX24" fmla="*/ 206788 w 3848100"/>
              <a:gd name="connsiteY24" fmla="*/ 1092684 h 1085850"/>
              <a:gd name="connsiteX25" fmla="*/ 1048 w 3848100"/>
              <a:gd name="connsiteY25" fmla="*/ 594146 h 1085850"/>
              <a:gd name="connsiteX26" fmla="*/ 0 w 3848100"/>
              <a:gd name="connsiteY26" fmla="*/ 591669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48100" h="1085850">
                <a:moveTo>
                  <a:pt x="0" y="591669"/>
                </a:moveTo>
                <a:lnTo>
                  <a:pt x="1830896" y="14930"/>
                </a:lnTo>
                <a:cubicBezTo>
                  <a:pt x="1894142" y="-4977"/>
                  <a:pt x="1961960" y="-4977"/>
                  <a:pt x="2025110" y="14930"/>
                </a:cubicBezTo>
                <a:lnTo>
                  <a:pt x="3855911" y="591669"/>
                </a:lnTo>
                <a:lnTo>
                  <a:pt x="3854863" y="594146"/>
                </a:lnTo>
                <a:lnTo>
                  <a:pt x="3649123" y="1092684"/>
                </a:lnTo>
                <a:lnTo>
                  <a:pt x="2067020" y="594146"/>
                </a:lnTo>
                <a:lnTo>
                  <a:pt x="1978152" y="566142"/>
                </a:lnTo>
                <a:cubicBezTo>
                  <a:pt x="1976057" y="565475"/>
                  <a:pt x="1974056" y="564904"/>
                  <a:pt x="1972151" y="564332"/>
                </a:cubicBezTo>
                <a:cubicBezTo>
                  <a:pt x="1970151" y="563761"/>
                  <a:pt x="1968056" y="563189"/>
                  <a:pt x="1965960" y="562713"/>
                </a:cubicBezTo>
                <a:cubicBezTo>
                  <a:pt x="1965198" y="562427"/>
                  <a:pt x="1964246" y="562237"/>
                  <a:pt x="1963388" y="562142"/>
                </a:cubicBezTo>
                <a:cubicBezTo>
                  <a:pt x="1958150" y="560903"/>
                  <a:pt x="1952625" y="559951"/>
                  <a:pt x="1947196" y="559284"/>
                </a:cubicBezTo>
                <a:cubicBezTo>
                  <a:pt x="1946815" y="559284"/>
                  <a:pt x="1946624" y="559189"/>
                  <a:pt x="1946243" y="559189"/>
                </a:cubicBezTo>
                <a:cubicBezTo>
                  <a:pt x="1944243" y="558903"/>
                  <a:pt x="1942052" y="558713"/>
                  <a:pt x="1940052" y="558617"/>
                </a:cubicBezTo>
                <a:cubicBezTo>
                  <a:pt x="1936052" y="558332"/>
                  <a:pt x="1932051" y="558141"/>
                  <a:pt x="1928051" y="558141"/>
                </a:cubicBezTo>
                <a:cubicBezTo>
                  <a:pt x="1925765" y="558141"/>
                  <a:pt x="1923574" y="558141"/>
                  <a:pt x="1921383" y="558236"/>
                </a:cubicBezTo>
                <a:cubicBezTo>
                  <a:pt x="1917573" y="558427"/>
                  <a:pt x="1913573" y="558713"/>
                  <a:pt x="1909763" y="559189"/>
                </a:cubicBezTo>
                <a:cubicBezTo>
                  <a:pt x="1909382" y="559189"/>
                  <a:pt x="1909096" y="559284"/>
                  <a:pt x="1908715" y="559284"/>
                </a:cubicBezTo>
                <a:cubicBezTo>
                  <a:pt x="1903285" y="559951"/>
                  <a:pt x="1897856" y="560903"/>
                  <a:pt x="1892522" y="562142"/>
                </a:cubicBezTo>
                <a:cubicBezTo>
                  <a:pt x="1891760" y="562332"/>
                  <a:pt x="1890808" y="562523"/>
                  <a:pt x="1890046" y="562713"/>
                </a:cubicBezTo>
                <a:cubicBezTo>
                  <a:pt x="1887855" y="563189"/>
                  <a:pt x="1885855" y="563761"/>
                  <a:pt x="1883950" y="564332"/>
                </a:cubicBezTo>
                <a:cubicBezTo>
                  <a:pt x="1882331" y="564713"/>
                  <a:pt x="1880807" y="565190"/>
                  <a:pt x="1879378" y="565666"/>
                </a:cubicBezTo>
                <a:lnTo>
                  <a:pt x="1877663" y="566142"/>
                </a:lnTo>
                <a:lnTo>
                  <a:pt x="1788795" y="594146"/>
                </a:lnTo>
                <a:lnTo>
                  <a:pt x="206788" y="1092684"/>
                </a:lnTo>
                <a:lnTo>
                  <a:pt x="1048" y="594146"/>
                </a:lnTo>
                <a:lnTo>
                  <a:pt x="0" y="591669"/>
                </a:lnTo>
                <a:close/>
              </a:path>
            </a:pathLst>
          </a:custGeom>
          <a:gradFill>
            <a:gsLst>
              <a:gs pos="100000">
                <a:srgbClr val="1EE5E2"/>
              </a:gs>
              <a:gs pos="0">
                <a:srgbClr val="4474C4"/>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Shape 37">
            <a:extLst>
              <a:ext uri="{FF2B5EF4-FFF2-40B4-BE49-F238E27FC236}">
                <a16:creationId xmlns:a16="http://schemas.microsoft.com/office/drawing/2014/main" id="{60177DC6-D436-4F46-996F-B670EF9E7CC9}"/>
              </a:ext>
            </a:extLst>
          </p:cNvPr>
          <p:cNvSpPr/>
          <p:nvPr/>
        </p:nvSpPr>
        <p:spPr>
          <a:xfrm>
            <a:off x="6109510" y="5870209"/>
            <a:ext cx="603978" cy="584180"/>
          </a:xfrm>
          <a:custGeom>
            <a:avLst/>
            <a:gdLst>
              <a:gd name="connsiteX0" fmla="*/ 0 w 542925"/>
              <a:gd name="connsiteY0" fmla="*/ 79867 h 704850"/>
              <a:gd name="connsiteX1" fmla="*/ 233839 w 542925"/>
              <a:gd name="connsiteY1" fmla="*/ 6144 h 704850"/>
              <a:gd name="connsiteX2" fmla="*/ 313754 w 542925"/>
              <a:gd name="connsiteY2" fmla="*/ 6144 h 704850"/>
              <a:gd name="connsiteX3" fmla="*/ 547592 w 542925"/>
              <a:gd name="connsiteY3" fmla="*/ 79867 h 704850"/>
              <a:gd name="connsiteX4" fmla="*/ 546735 w 542925"/>
              <a:gd name="connsiteY4" fmla="*/ 81962 h 704850"/>
              <a:gd name="connsiteX5" fmla="*/ 340900 w 542925"/>
              <a:gd name="connsiteY5" fmla="*/ 580596 h 704850"/>
              <a:gd name="connsiteX6" fmla="*/ 294418 w 542925"/>
              <a:gd name="connsiteY6" fmla="*/ 693087 h 704850"/>
              <a:gd name="connsiteX7" fmla="*/ 253079 w 542925"/>
              <a:gd name="connsiteY7" fmla="*/ 693087 h 704850"/>
              <a:gd name="connsiteX8" fmla="*/ 206597 w 542925"/>
              <a:gd name="connsiteY8" fmla="*/ 580596 h 704850"/>
              <a:gd name="connsiteX9" fmla="*/ 762 w 542925"/>
              <a:gd name="connsiteY9" fmla="*/ 81962 h 704850"/>
              <a:gd name="connsiteX10" fmla="*/ 0 w 542925"/>
              <a:gd name="connsiteY10" fmla="*/ 79867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2925" h="704850">
                <a:moveTo>
                  <a:pt x="0" y="79867"/>
                </a:moveTo>
                <a:lnTo>
                  <a:pt x="233839" y="6144"/>
                </a:lnTo>
                <a:cubicBezTo>
                  <a:pt x="259842" y="-2048"/>
                  <a:pt x="287750" y="-2048"/>
                  <a:pt x="313754" y="6144"/>
                </a:cubicBezTo>
                <a:lnTo>
                  <a:pt x="547592" y="79867"/>
                </a:lnTo>
                <a:lnTo>
                  <a:pt x="546735" y="81962"/>
                </a:lnTo>
                <a:lnTo>
                  <a:pt x="340900" y="580596"/>
                </a:lnTo>
                <a:lnTo>
                  <a:pt x="294418" y="693087"/>
                </a:lnTo>
                <a:cubicBezTo>
                  <a:pt x="286798" y="711565"/>
                  <a:pt x="260699" y="711565"/>
                  <a:pt x="253079" y="693087"/>
                </a:cubicBezTo>
                <a:lnTo>
                  <a:pt x="206597" y="580596"/>
                </a:lnTo>
                <a:lnTo>
                  <a:pt x="762" y="81962"/>
                </a:lnTo>
                <a:lnTo>
                  <a:pt x="0" y="79867"/>
                </a:lnTo>
                <a:close/>
              </a:path>
            </a:pathLst>
          </a:custGeom>
          <a:gradFill>
            <a:gsLst>
              <a:gs pos="100000">
                <a:srgbClr val="37CCDC"/>
              </a:gs>
              <a:gs pos="0">
                <a:srgbClr val="3CBED8"/>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Shape 38">
            <a:extLst>
              <a:ext uri="{FF2B5EF4-FFF2-40B4-BE49-F238E27FC236}">
                <a16:creationId xmlns:a16="http://schemas.microsoft.com/office/drawing/2014/main" id="{1CCCCDBF-F4F1-4303-B4C7-5B2B4B274EB6}"/>
              </a:ext>
            </a:extLst>
          </p:cNvPr>
          <p:cNvSpPr/>
          <p:nvPr/>
        </p:nvSpPr>
        <p:spPr>
          <a:xfrm>
            <a:off x="5741402" y="5119616"/>
            <a:ext cx="1335108" cy="560498"/>
          </a:xfrm>
          <a:custGeom>
            <a:avLst/>
            <a:gdLst>
              <a:gd name="connsiteX0" fmla="*/ 0 w 1200150"/>
              <a:gd name="connsiteY0" fmla="*/ 184071 h 676275"/>
              <a:gd name="connsiteX1" fmla="*/ 564832 w 1200150"/>
              <a:gd name="connsiteY1" fmla="*/ 6144 h 676275"/>
              <a:gd name="connsiteX2" fmla="*/ 644747 w 1200150"/>
              <a:gd name="connsiteY2" fmla="*/ 6144 h 676275"/>
              <a:gd name="connsiteX3" fmla="*/ 1209389 w 1200150"/>
              <a:gd name="connsiteY3" fmla="*/ 184071 h 676275"/>
              <a:gd name="connsiteX4" fmla="*/ 1208532 w 1200150"/>
              <a:gd name="connsiteY4" fmla="*/ 186262 h 676275"/>
              <a:gd name="connsiteX5" fmla="*/ 1002602 w 1200150"/>
              <a:gd name="connsiteY5" fmla="*/ 684895 h 676275"/>
              <a:gd name="connsiteX6" fmla="*/ 1002602 w 1200150"/>
              <a:gd name="connsiteY6" fmla="*/ 684990 h 676275"/>
              <a:gd name="connsiteX7" fmla="*/ 1002316 w 1200150"/>
              <a:gd name="connsiteY7" fmla="*/ 684895 h 676275"/>
              <a:gd name="connsiteX8" fmla="*/ 654939 w 1200150"/>
              <a:gd name="connsiteY8" fmla="*/ 575453 h 676275"/>
              <a:gd name="connsiteX9" fmla="*/ 648938 w 1200150"/>
              <a:gd name="connsiteY9" fmla="*/ 573643 h 676275"/>
              <a:gd name="connsiteX10" fmla="*/ 642747 w 1200150"/>
              <a:gd name="connsiteY10" fmla="*/ 572024 h 676275"/>
              <a:gd name="connsiteX11" fmla="*/ 623030 w 1200150"/>
              <a:gd name="connsiteY11" fmla="*/ 568500 h 676275"/>
              <a:gd name="connsiteX12" fmla="*/ 616839 w 1200150"/>
              <a:gd name="connsiteY12" fmla="*/ 567928 h 676275"/>
              <a:gd name="connsiteX13" fmla="*/ 604838 w 1200150"/>
              <a:gd name="connsiteY13" fmla="*/ 567452 h 676275"/>
              <a:gd name="connsiteX14" fmla="*/ 598170 w 1200150"/>
              <a:gd name="connsiteY14" fmla="*/ 567547 h 676275"/>
              <a:gd name="connsiteX15" fmla="*/ 586549 w 1200150"/>
              <a:gd name="connsiteY15" fmla="*/ 568500 h 676275"/>
              <a:gd name="connsiteX16" fmla="*/ 566833 w 1200150"/>
              <a:gd name="connsiteY16" fmla="*/ 572024 h 676275"/>
              <a:gd name="connsiteX17" fmla="*/ 560737 w 1200150"/>
              <a:gd name="connsiteY17" fmla="*/ 573643 h 676275"/>
              <a:gd name="connsiteX18" fmla="*/ 556165 w 1200150"/>
              <a:gd name="connsiteY18" fmla="*/ 574977 h 676275"/>
              <a:gd name="connsiteX19" fmla="*/ 554450 w 1200150"/>
              <a:gd name="connsiteY19" fmla="*/ 575453 h 676275"/>
              <a:gd name="connsiteX20" fmla="*/ 207169 w 1200150"/>
              <a:gd name="connsiteY20" fmla="*/ 684895 h 676275"/>
              <a:gd name="connsiteX21" fmla="*/ 206883 w 1200150"/>
              <a:gd name="connsiteY21" fmla="*/ 684990 h 676275"/>
              <a:gd name="connsiteX22" fmla="*/ 206883 w 1200150"/>
              <a:gd name="connsiteY22" fmla="*/ 684895 h 676275"/>
              <a:gd name="connsiteX23" fmla="*/ 953 w 1200150"/>
              <a:gd name="connsiteY23" fmla="*/ 186262 h 676275"/>
              <a:gd name="connsiteX24" fmla="*/ 0 w 1200150"/>
              <a:gd name="connsiteY24" fmla="*/ 184071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00150" h="676275">
                <a:moveTo>
                  <a:pt x="0" y="184071"/>
                </a:moveTo>
                <a:lnTo>
                  <a:pt x="564832" y="6144"/>
                </a:lnTo>
                <a:cubicBezTo>
                  <a:pt x="590836" y="-2048"/>
                  <a:pt x="618744" y="-2048"/>
                  <a:pt x="644747" y="6144"/>
                </a:cubicBezTo>
                <a:lnTo>
                  <a:pt x="1209389" y="184071"/>
                </a:lnTo>
                <a:lnTo>
                  <a:pt x="1208532" y="186262"/>
                </a:lnTo>
                <a:lnTo>
                  <a:pt x="1002602" y="684895"/>
                </a:lnTo>
                <a:lnTo>
                  <a:pt x="1002602" y="684990"/>
                </a:lnTo>
                <a:lnTo>
                  <a:pt x="1002316" y="684895"/>
                </a:lnTo>
                <a:lnTo>
                  <a:pt x="654939" y="575453"/>
                </a:lnTo>
                <a:cubicBezTo>
                  <a:pt x="652844" y="574786"/>
                  <a:pt x="650843" y="574215"/>
                  <a:pt x="648938" y="573643"/>
                </a:cubicBezTo>
                <a:cubicBezTo>
                  <a:pt x="646938" y="572976"/>
                  <a:pt x="644842" y="572500"/>
                  <a:pt x="642747" y="572024"/>
                </a:cubicBezTo>
                <a:cubicBezTo>
                  <a:pt x="636175" y="570405"/>
                  <a:pt x="629603" y="569262"/>
                  <a:pt x="623030" y="568500"/>
                </a:cubicBezTo>
                <a:cubicBezTo>
                  <a:pt x="621030" y="568214"/>
                  <a:pt x="618839" y="568023"/>
                  <a:pt x="616839" y="567928"/>
                </a:cubicBezTo>
                <a:cubicBezTo>
                  <a:pt x="612838" y="567642"/>
                  <a:pt x="608838" y="567452"/>
                  <a:pt x="604838" y="567452"/>
                </a:cubicBezTo>
                <a:cubicBezTo>
                  <a:pt x="602552" y="567452"/>
                  <a:pt x="600361" y="567452"/>
                  <a:pt x="598170" y="567547"/>
                </a:cubicBezTo>
                <a:cubicBezTo>
                  <a:pt x="594360" y="567738"/>
                  <a:pt x="590359" y="568023"/>
                  <a:pt x="586549" y="568500"/>
                </a:cubicBezTo>
                <a:cubicBezTo>
                  <a:pt x="580072" y="569262"/>
                  <a:pt x="573405" y="570405"/>
                  <a:pt x="566833" y="572024"/>
                </a:cubicBezTo>
                <a:cubicBezTo>
                  <a:pt x="564642" y="572500"/>
                  <a:pt x="562642" y="572976"/>
                  <a:pt x="560737" y="573643"/>
                </a:cubicBezTo>
                <a:cubicBezTo>
                  <a:pt x="559117" y="574024"/>
                  <a:pt x="557594" y="574500"/>
                  <a:pt x="556165" y="574977"/>
                </a:cubicBezTo>
                <a:lnTo>
                  <a:pt x="554450" y="575453"/>
                </a:lnTo>
                <a:lnTo>
                  <a:pt x="207169" y="684895"/>
                </a:lnTo>
                <a:lnTo>
                  <a:pt x="206883" y="684990"/>
                </a:lnTo>
                <a:lnTo>
                  <a:pt x="206883" y="684895"/>
                </a:lnTo>
                <a:lnTo>
                  <a:pt x="953" y="186262"/>
                </a:lnTo>
                <a:lnTo>
                  <a:pt x="0" y="184071"/>
                </a:lnTo>
                <a:close/>
              </a:path>
            </a:pathLst>
          </a:custGeom>
          <a:gradFill>
            <a:gsLst>
              <a:gs pos="100000">
                <a:srgbClr val="33D4DE"/>
              </a:gs>
              <a:gs pos="0">
                <a:srgbClr val="3EB3D5"/>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Shape 39">
            <a:extLst>
              <a:ext uri="{FF2B5EF4-FFF2-40B4-BE49-F238E27FC236}">
                <a16:creationId xmlns:a16="http://schemas.microsoft.com/office/drawing/2014/main" id="{AB33BEE4-5A4A-44E2-9732-31E34427FCC9}"/>
              </a:ext>
            </a:extLst>
          </p:cNvPr>
          <p:cNvSpPr/>
          <p:nvPr/>
        </p:nvSpPr>
        <p:spPr>
          <a:xfrm>
            <a:off x="5373400" y="4369022"/>
            <a:ext cx="2076833" cy="647334"/>
          </a:xfrm>
          <a:custGeom>
            <a:avLst/>
            <a:gdLst>
              <a:gd name="connsiteX0" fmla="*/ 0 w 1866900"/>
              <a:gd name="connsiteY0" fmla="*/ 288274 h 781050"/>
              <a:gd name="connsiteX1" fmla="*/ 895636 w 1866900"/>
              <a:gd name="connsiteY1" fmla="*/ 6144 h 781050"/>
              <a:gd name="connsiteX2" fmla="*/ 975551 w 1866900"/>
              <a:gd name="connsiteY2" fmla="*/ 6144 h 781050"/>
              <a:gd name="connsiteX3" fmla="*/ 1870996 w 1866900"/>
              <a:gd name="connsiteY3" fmla="*/ 288274 h 781050"/>
              <a:gd name="connsiteX4" fmla="*/ 1870043 w 1866900"/>
              <a:gd name="connsiteY4" fmla="*/ 290560 h 781050"/>
              <a:gd name="connsiteX5" fmla="*/ 1664303 w 1866900"/>
              <a:gd name="connsiteY5" fmla="*/ 789194 h 781050"/>
              <a:gd name="connsiteX6" fmla="*/ 985742 w 1866900"/>
              <a:gd name="connsiteY6" fmla="*/ 575453 h 781050"/>
              <a:gd name="connsiteX7" fmla="*/ 979742 w 1866900"/>
              <a:gd name="connsiteY7" fmla="*/ 573643 h 781050"/>
              <a:gd name="connsiteX8" fmla="*/ 973550 w 1866900"/>
              <a:gd name="connsiteY8" fmla="*/ 572024 h 781050"/>
              <a:gd name="connsiteX9" fmla="*/ 953834 w 1866900"/>
              <a:gd name="connsiteY9" fmla="*/ 568500 h 781050"/>
              <a:gd name="connsiteX10" fmla="*/ 947642 w 1866900"/>
              <a:gd name="connsiteY10" fmla="*/ 567928 h 781050"/>
              <a:gd name="connsiteX11" fmla="*/ 935641 w 1866900"/>
              <a:gd name="connsiteY11" fmla="*/ 567452 h 781050"/>
              <a:gd name="connsiteX12" fmla="*/ 928973 w 1866900"/>
              <a:gd name="connsiteY12" fmla="*/ 567547 h 781050"/>
              <a:gd name="connsiteX13" fmla="*/ 917353 w 1866900"/>
              <a:gd name="connsiteY13" fmla="*/ 568500 h 781050"/>
              <a:gd name="connsiteX14" fmla="*/ 897636 w 1866900"/>
              <a:gd name="connsiteY14" fmla="*/ 572024 h 781050"/>
              <a:gd name="connsiteX15" fmla="*/ 891540 w 1866900"/>
              <a:gd name="connsiteY15" fmla="*/ 573643 h 781050"/>
              <a:gd name="connsiteX16" fmla="*/ 886968 w 1866900"/>
              <a:gd name="connsiteY16" fmla="*/ 574977 h 781050"/>
              <a:gd name="connsiteX17" fmla="*/ 885254 w 1866900"/>
              <a:gd name="connsiteY17" fmla="*/ 575453 h 781050"/>
              <a:gd name="connsiteX18" fmla="*/ 206978 w 1866900"/>
              <a:gd name="connsiteY18" fmla="*/ 789194 h 781050"/>
              <a:gd name="connsiteX19" fmla="*/ 1048 w 1866900"/>
              <a:gd name="connsiteY19" fmla="*/ 290560 h 781050"/>
              <a:gd name="connsiteX20" fmla="*/ 0 w 1866900"/>
              <a:gd name="connsiteY20" fmla="*/ 2882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66900" h="781050">
                <a:moveTo>
                  <a:pt x="0" y="288274"/>
                </a:moveTo>
                <a:lnTo>
                  <a:pt x="895636" y="6144"/>
                </a:lnTo>
                <a:cubicBezTo>
                  <a:pt x="921639" y="-2048"/>
                  <a:pt x="949547" y="-2048"/>
                  <a:pt x="975551" y="6144"/>
                </a:cubicBezTo>
                <a:lnTo>
                  <a:pt x="1870996" y="288274"/>
                </a:lnTo>
                <a:lnTo>
                  <a:pt x="1870043" y="290560"/>
                </a:lnTo>
                <a:lnTo>
                  <a:pt x="1664303" y="789194"/>
                </a:lnTo>
                <a:lnTo>
                  <a:pt x="985742" y="575453"/>
                </a:lnTo>
                <a:cubicBezTo>
                  <a:pt x="983647" y="574786"/>
                  <a:pt x="981647" y="574215"/>
                  <a:pt x="979742" y="573643"/>
                </a:cubicBezTo>
                <a:cubicBezTo>
                  <a:pt x="977741" y="572976"/>
                  <a:pt x="975646" y="572500"/>
                  <a:pt x="973550" y="572024"/>
                </a:cubicBezTo>
                <a:cubicBezTo>
                  <a:pt x="966978" y="570405"/>
                  <a:pt x="960406" y="569262"/>
                  <a:pt x="953834" y="568500"/>
                </a:cubicBezTo>
                <a:cubicBezTo>
                  <a:pt x="951833" y="568214"/>
                  <a:pt x="949643" y="568023"/>
                  <a:pt x="947642" y="567928"/>
                </a:cubicBezTo>
                <a:cubicBezTo>
                  <a:pt x="943642" y="567642"/>
                  <a:pt x="939641" y="567452"/>
                  <a:pt x="935641" y="567452"/>
                </a:cubicBezTo>
                <a:cubicBezTo>
                  <a:pt x="933355" y="567452"/>
                  <a:pt x="931164" y="567452"/>
                  <a:pt x="928973" y="567547"/>
                </a:cubicBezTo>
                <a:cubicBezTo>
                  <a:pt x="925163" y="567737"/>
                  <a:pt x="921163" y="568023"/>
                  <a:pt x="917353" y="568500"/>
                </a:cubicBezTo>
                <a:cubicBezTo>
                  <a:pt x="910876" y="569262"/>
                  <a:pt x="904208" y="570405"/>
                  <a:pt x="897636" y="572024"/>
                </a:cubicBezTo>
                <a:cubicBezTo>
                  <a:pt x="895445" y="572500"/>
                  <a:pt x="893445" y="572976"/>
                  <a:pt x="891540" y="573643"/>
                </a:cubicBezTo>
                <a:cubicBezTo>
                  <a:pt x="889921" y="574024"/>
                  <a:pt x="888397" y="574500"/>
                  <a:pt x="886968" y="574977"/>
                </a:cubicBezTo>
                <a:lnTo>
                  <a:pt x="885254" y="575453"/>
                </a:lnTo>
                <a:lnTo>
                  <a:pt x="206978" y="789194"/>
                </a:lnTo>
                <a:lnTo>
                  <a:pt x="1048" y="290560"/>
                </a:lnTo>
                <a:lnTo>
                  <a:pt x="0" y="288274"/>
                </a:lnTo>
                <a:close/>
              </a:path>
            </a:pathLst>
          </a:custGeom>
          <a:gradFill>
            <a:gsLst>
              <a:gs pos="100000">
                <a:srgbClr val="2EDBDF"/>
              </a:gs>
              <a:gs pos="0">
                <a:srgbClr val="41A5D1"/>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Shape 40">
            <a:extLst>
              <a:ext uri="{FF2B5EF4-FFF2-40B4-BE49-F238E27FC236}">
                <a16:creationId xmlns:a16="http://schemas.microsoft.com/office/drawing/2014/main" id="{338D4783-18FD-4D22-86D5-E43DAE41D728}"/>
              </a:ext>
            </a:extLst>
          </p:cNvPr>
          <p:cNvSpPr/>
          <p:nvPr/>
        </p:nvSpPr>
        <p:spPr>
          <a:xfrm>
            <a:off x="5005291" y="3618509"/>
            <a:ext cx="2807964" cy="734173"/>
          </a:xfrm>
          <a:custGeom>
            <a:avLst/>
            <a:gdLst>
              <a:gd name="connsiteX0" fmla="*/ 0 w 2524125"/>
              <a:gd name="connsiteY0" fmla="*/ 392478 h 885825"/>
              <a:gd name="connsiteX1" fmla="*/ 953738 w 2524125"/>
              <a:gd name="connsiteY1" fmla="*/ 92059 h 885825"/>
              <a:gd name="connsiteX2" fmla="*/ 1226534 w 2524125"/>
              <a:gd name="connsiteY2" fmla="*/ 6144 h 885825"/>
              <a:gd name="connsiteX3" fmla="*/ 1306449 w 2524125"/>
              <a:gd name="connsiteY3" fmla="*/ 6144 h 885825"/>
              <a:gd name="connsiteX4" fmla="*/ 1579150 w 2524125"/>
              <a:gd name="connsiteY4" fmla="*/ 92059 h 885825"/>
              <a:gd name="connsiteX5" fmla="*/ 2532793 w 2524125"/>
              <a:gd name="connsiteY5" fmla="*/ 392478 h 885825"/>
              <a:gd name="connsiteX6" fmla="*/ 2531840 w 2524125"/>
              <a:gd name="connsiteY6" fmla="*/ 394764 h 885825"/>
              <a:gd name="connsiteX7" fmla="*/ 2326100 w 2524125"/>
              <a:gd name="connsiteY7" fmla="*/ 893397 h 885825"/>
              <a:gd name="connsiteX8" fmla="*/ 1316641 w 2524125"/>
              <a:gd name="connsiteY8" fmla="*/ 575358 h 885825"/>
              <a:gd name="connsiteX9" fmla="*/ 1310640 w 2524125"/>
              <a:gd name="connsiteY9" fmla="*/ 573548 h 885825"/>
              <a:gd name="connsiteX10" fmla="*/ 1304449 w 2524125"/>
              <a:gd name="connsiteY10" fmla="*/ 571929 h 885825"/>
              <a:gd name="connsiteX11" fmla="*/ 1301877 w 2524125"/>
              <a:gd name="connsiteY11" fmla="*/ 571357 h 885825"/>
              <a:gd name="connsiteX12" fmla="*/ 1285685 w 2524125"/>
              <a:gd name="connsiteY12" fmla="*/ 568500 h 885825"/>
              <a:gd name="connsiteX13" fmla="*/ 1284732 w 2524125"/>
              <a:gd name="connsiteY13" fmla="*/ 568404 h 885825"/>
              <a:gd name="connsiteX14" fmla="*/ 1278541 w 2524125"/>
              <a:gd name="connsiteY14" fmla="*/ 567833 h 885825"/>
              <a:gd name="connsiteX15" fmla="*/ 1266539 w 2524125"/>
              <a:gd name="connsiteY15" fmla="*/ 567357 h 885825"/>
              <a:gd name="connsiteX16" fmla="*/ 1259872 w 2524125"/>
              <a:gd name="connsiteY16" fmla="*/ 567452 h 885825"/>
              <a:gd name="connsiteX17" fmla="*/ 1248251 w 2524125"/>
              <a:gd name="connsiteY17" fmla="*/ 568404 h 885825"/>
              <a:gd name="connsiteX18" fmla="*/ 1247204 w 2524125"/>
              <a:gd name="connsiteY18" fmla="*/ 568500 h 885825"/>
              <a:gd name="connsiteX19" fmla="*/ 1231011 w 2524125"/>
              <a:gd name="connsiteY19" fmla="*/ 571357 h 885825"/>
              <a:gd name="connsiteX20" fmla="*/ 1228535 w 2524125"/>
              <a:gd name="connsiteY20" fmla="*/ 571929 h 885825"/>
              <a:gd name="connsiteX21" fmla="*/ 1222439 w 2524125"/>
              <a:gd name="connsiteY21" fmla="*/ 573548 h 885825"/>
              <a:gd name="connsiteX22" fmla="*/ 1217866 w 2524125"/>
              <a:gd name="connsiteY22" fmla="*/ 574881 h 885825"/>
              <a:gd name="connsiteX23" fmla="*/ 1216152 w 2524125"/>
              <a:gd name="connsiteY23" fmla="*/ 575358 h 885825"/>
              <a:gd name="connsiteX24" fmla="*/ 206978 w 2524125"/>
              <a:gd name="connsiteY24" fmla="*/ 893397 h 885825"/>
              <a:gd name="connsiteX25" fmla="*/ 1048 w 2524125"/>
              <a:gd name="connsiteY25" fmla="*/ 394764 h 885825"/>
              <a:gd name="connsiteX26" fmla="*/ 0 w 2524125"/>
              <a:gd name="connsiteY26" fmla="*/ 392478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24125" h="885825">
                <a:moveTo>
                  <a:pt x="0" y="392478"/>
                </a:moveTo>
                <a:lnTo>
                  <a:pt x="953738" y="92059"/>
                </a:lnTo>
                <a:lnTo>
                  <a:pt x="1226534" y="6144"/>
                </a:lnTo>
                <a:cubicBezTo>
                  <a:pt x="1252538" y="-2048"/>
                  <a:pt x="1280446" y="-2048"/>
                  <a:pt x="1306449" y="6144"/>
                </a:cubicBezTo>
                <a:lnTo>
                  <a:pt x="1579150" y="92059"/>
                </a:lnTo>
                <a:lnTo>
                  <a:pt x="2532793" y="392478"/>
                </a:lnTo>
                <a:lnTo>
                  <a:pt x="2531840" y="394764"/>
                </a:lnTo>
                <a:lnTo>
                  <a:pt x="2326100" y="893397"/>
                </a:lnTo>
                <a:lnTo>
                  <a:pt x="1316641" y="575358"/>
                </a:lnTo>
                <a:cubicBezTo>
                  <a:pt x="1314545" y="574691"/>
                  <a:pt x="1312545" y="574119"/>
                  <a:pt x="1310640" y="573548"/>
                </a:cubicBezTo>
                <a:cubicBezTo>
                  <a:pt x="1308640" y="572976"/>
                  <a:pt x="1306544" y="572405"/>
                  <a:pt x="1304449" y="571929"/>
                </a:cubicBezTo>
                <a:cubicBezTo>
                  <a:pt x="1303687" y="571643"/>
                  <a:pt x="1302734" y="571452"/>
                  <a:pt x="1301877" y="571357"/>
                </a:cubicBezTo>
                <a:cubicBezTo>
                  <a:pt x="1296638" y="570119"/>
                  <a:pt x="1291114" y="569166"/>
                  <a:pt x="1285685" y="568500"/>
                </a:cubicBezTo>
                <a:cubicBezTo>
                  <a:pt x="1285304" y="568500"/>
                  <a:pt x="1285113" y="568404"/>
                  <a:pt x="1284732" y="568404"/>
                </a:cubicBezTo>
                <a:cubicBezTo>
                  <a:pt x="1282732" y="568119"/>
                  <a:pt x="1280541" y="567928"/>
                  <a:pt x="1278541" y="567833"/>
                </a:cubicBezTo>
                <a:cubicBezTo>
                  <a:pt x="1274540" y="567547"/>
                  <a:pt x="1270540" y="567357"/>
                  <a:pt x="1266539" y="567357"/>
                </a:cubicBezTo>
                <a:cubicBezTo>
                  <a:pt x="1264253" y="567357"/>
                  <a:pt x="1262063" y="567357"/>
                  <a:pt x="1259872" y="567452"/>
                </a:cubicBezTo>
                <a:cubicBezTo>
                  <a:pt x="1256062" y="567642"/>
                  <a:pt x="1252061" y="567928"/>
                  <a:pt x="1248251" y="568404"/>
                </a:cubicBezTo>
                <a:cubicBezTo>
                  <a:pt x="1247870" y="568404"/>
                  <a:pt x="1247585" y="568500"/>
                  <a:pt x="1247204" y="568500"/>
                </a:cubicBezTo>
                <a:cubicBezTo>
                  <a:pt x="1241774" y="569166"/>
                  <a:pt x="1236345" y="570119"/>
                  <a:pt x="1231011" y="571357"/>
                </a:cubicBezTo>
                <a:cubicBezTo>
                  <a:pt x="1230249" y="571548"/>
                  <a:pt x="1229297" y="571738"/>
                  <a:pt x="1228535" y="571929"/>
                </a:cubicBezTo>
                <a:cubicBezTo>
                  <a:pt x="1226344" y="572405"/>
                  <a:pt x="1224344" y="572976"/>
                  <a:pt x="1222439" y="573548"/>
                </a:cubicBezTo>
                <a:cubicBezTo>
                  <a:pt x="1220819" y="573929"/>
                  <a:pt x="1219295" y="574405"/>
                  <a:pt x="1217866" y="574881"/>
                </a:cubicBezTo>
                <a:lnTo>
                  <a:pt x="1216152" y="575358"/>
                </a:lnTo>
                <a:lnTo>
                  <a:pt x="206978" y="893397"/>
                </a:lnTo>
                <a:lnTo>
                  <a:pt x="1048" y="394764"/>
                </a:lnTo>
                <a:lnTo>
                  <a:pt x="0" y="392478"/>
                </a:lnTo>
                <a:close/>
              </a:path>
            </a:pathLst>
          </a:custGeom>
          <a:gradFill>
            <a:gsLst>
              <a:gs pos="100000">
                <a:srgbClr val="29E0E1"/>
              </a:gs>
              <a:gs pos="0">
                <a:srgbClr val="4297CE"/>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Shape 41">
            <a:extLst>
              <a:ext uri="{FF2B5EF4-FFF2-40B4-BE49-F238E27FC236}">
                <a16:creationId xmlns:a16="http://schemas.microsoft.com/office/drawing/2014/main" id="{3B1AF8BD-4BC2-4C49-8C34-64B1BD18F0D5}"/>
              </a:ext>
            </a:extLst>
          </p:cNvPr>
          <p:cNvSpPr/>
          <p:nvPr/>
        </p:nvSpPr>
        <p:spPr>
          <a:xfrm>
            <a:off x="4637290" y="2867916"/>
            <a:ext cx="3549693" cy="821009"/>
          </a:xfrm>
          <a:custGeom>
            <a:avLst/>
            <a:gdLst>
              <a:gd name="connsiteX0" fmla="*/ 0 w 3190875"/>
              <a:gd name="connsiteY0" fmla="*/ 496776 h 990600"/>
              <a:gd name="connsiteX1" fmla="*/ 953548 w 3190875"/>
              <a:gd name="connsiteY1" fmla="*/ 196358 h 990600"/>
              <a:gd name="connsiteX2" fmla="*/ 1557338 w 3190875"/>
              <a:gd name="connsiteY2" fmla="*/ 6144 h 990600"/>
              <a:gd name="connsiteX3" fmla="*/ 1637252 w 3190875"/>
              <a:gd name="connsiteY3" fmla="*/ 6144 h 990600"/>
              <a:gd name="connsiteX4" fmla="*/ 2240947 w 3190875"/>
              <a:gd name="connsiteY4" fmla="*/ 196358 h 990600"/>
              <a:gd name="connsiteX5" fmla="*/ 3194399 w 3190875"/>
              <a:gd name="connsiteY5" fmla="*/ 496776 h 990600"/>
              <a:gd name="connsiteX6" fmla="*/ 3193447 w 3190875"/>
              <a:gd name="connsiteY6" fmla="*/ 499158 h 990600"/>
              <a:gd name="connsiteX7" fmla="*/ 2987612 w 3190875"/>
              <a:gd name="connsiteY7" fmla="*/ 997696 h 990600"/>
              <a:gd name="connsiteX8" fmla="*/ 1647444 w 3190875"/>
              <a:gd name="connsiteY8" fmla="*/ 575453 h 990600"/>
              <a:gd name="connsiteX9" fmla="*/ 1641443 w 3190875"/>
              <a:gd name="connsiteY9" fmla="*/ 573643 h 990600"/>
              <a:gd name="connsiteX10" fmla="*/ 1635252 w 3190875"/>
              <a:gd name="connsiteY10" fmla="*/ 572024 h 990600"/>
              <a:gd name="connsiteX11" fmla="*/ 1615535 w 3190875"/>
              <a:gd name="connsiteY11" fmla="*/ 568500 h 990600"/>
              <a:gd name="connsiteX12" fmla="*/ 1609344 w 3190875"/>
              <a:gd name="connsiteY12" fmla="*/ 567928 h 990600"/>
              <a:gd name="connsiteX13" fmla="*/ 1597343 w 3190875"/>
              <a:gd name="connsiteY13" fmla="*/ 567452 h 990600"/>
              <a:gd name="connsiteX14" fmla="*/ 1590675 w 3190875"/>
              <a:gd name="connsiteY14" fmla="*/ 567547 h 990600"/>
              <a:gd name="connsiteX15" fmla="*/ 1579055 w 3190875"/>
              <a:gd name="connsiteY15" fmla="*/ 568500 h 990600"/>
              <a:gd name="connsiteX16" fmla="*/ 1559338 w 3190875"/>
              <a:gd name="connsiteY16" fmla="*/ 572024 h 990600"/>
              <a:gd name="connsiteX17" fmla="*/ 1553242 w 3190875"/>
              <a:gd name="connsiteY17" fmla="*/ 573643 h 990600"/>
              <a:gd name="connsiteX18" fmla="*/ 1548670 w 3190875"/>
              <a:gd name="connsiteY18" fmla="*/ 574977 h 990600"/>
              <a:gd name="connsiteX19" fmla="*/ 1546955 w 3190875"/>
              <a:gd name="connsiteY19" fmla="*/ 575453 h 990600"/>
              <a:gd name="connsiteX20" fmla="*/ 206883 w 3190875"/>
              <a:gd name="connsiteY20" fmla="*/ 997696 h 990600"/>
              <a:gd name="connsiteX21" fmla="*/ 1048 w 3190875"/>
              <a:gd name="connsiteY21" fmla="*/ 499158 h 990600"/>
              <a:gd name="connsiteX22" fmla="*/ 0 w 3190875"/>
              <a:gd name="connsiteY22" fmla="*/ 496776 h 99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90875" h="990600">
                <a:moveTo>
                  <a:pt x="0" y="496776"/>
                </a:moveTo>
                <a:lnTo>
                  <a:pt x="953548" y="196358"/>
                </a:lnTo>
                <a:lnTo>
                  <a:pt x="1557338" y="6144"/>
                </a:lnTo>
                <a:cubicBezTo>
                  <a:pt x="1583341" y="-2048"/>
                  <a:pt x="1611249" y="-2048"/>
                  <a:pt x="1637252" y="6144"/>
                </a:cubicBezTo>
                <a:lnTo>
                  <a:pt x="2240947" y="196358"/>
                </a:lnTo>
                <a:lnTo>
                  <a:pt x="3194399" y="496776"/>
                </a:lnTo>
                <a:lnTo>
                  <a:pt x="3193447" y="499158"/>
                </a:lnTo>
                <a:lnTo>
                  <a:pt x="2987612" y="997696"/>
                </a:lnTo>
                <a:lnTo>
                  <a:pt x="1647444" y="575453"/>
                </a:lnTo>
                <a:cubicBezTo>
                  <a:pt x="1645349" y="574786"/>
                  <a:pt x="1643348" y="574215"/>
                  <a:pt x="1641443" y="573643"/>
                </a:cubicBezTo>
                <a:cubicBezTo>
                  <a:pt x="1639443" y="572976"/>
                  <a:pt x="1637348" y="572500"/>
                  <a:pt x="1635252" y="572024"/>
                </a:cubicBezTo>
                <a:cubicBezTo>
                  <a:pt x="1628680" y="570405"/>
                  <a:pt x="1622108" y="569262"/>
                  <a:pt x="1615535" y="568500"/>
                </a:cubicBezTo>
                <a:cubicBezTo>
                  <a:pt x="1613535" y="568214"/>
                  <a:pt x="1611344" y="568023"/>
                  <a:pt x="1609344" y="567928"/>
                </a:cubicBezTo>
                <a:cubicBezTo>
                  <a:pt x="1605344" y="567642"/>
                  <a:pt x="1601343" y="567452"/>
                  <a:pt x="1597343" y="567452"/>
                </a:cubicBezTo>
                <a:cubicBezTo>
                  <a:pt x="1595057" y="567452"/>
                  <a:pt x="1592866" y="567452"/>
                  <a:pt x="1590675" y="567547"/>
                </a:cubicBezTo>
                <a:cubicBezTo>
                  <a:pt x="1586865" y="567738"/>
                  <a:pt x="1582864" y="568023"/>
                  <a:pt x="1579055" y="568500"/>
                </a:cubicBezTo>
                <a:cubicBezTo>
                  <a:pt x="1572578" y="569262"/>
                  <a:pt x="1565910" y="570405"/>
                  <a:pt x="1559338" y="572024"/>
                </a:cubicBezTo>
                <a:cubicBezTo>
                  <a:pt x="1557147" y="572500"/>
                  <a:pt x="1555147" y="572976"/>
                  <a:pt x="1553242" y="573643"/>
                </a:cubicBezTo>
                <a:cubicBezTo>
                  <a:pt x="1551623" y="574024"/>
                  <a:pt x="1550099" y="574500"/>
                  <a:pt x="1548670" y="574977"/>
                </a:cubicBezTo>
                <a:lnTo>
                  <a:pt x="1546955" y="575453"/>
                </a:lnTo>
                <a:lnTo>
                  <a:pt x="206883" y="997696"/>
                </a:lnTo>
                <a:lnTo>
                  <a:pt x="1048" y="499158"/>
                </a:lnTo>
                <a:lnTo>
                  <a:pt x="0" y="496776"/>
                </a:lnTo>
                <a:close/>
              </a:path>
            </a:pathLst>
          </a:custGeom>
          <a:gradFill>
            <a:gsLst>
              <a:gs pos="100000">
                <a:srgbClr val="24E3E2"/>
              </a:gs>
              <a:gs pos="0">
                <a:srgbClr val="4388CA"/>
              </a:gs>
            </a:gsLst>
            <a:lin ang="0" scaled="0"/>
          </a:gradFill>
          <a:ln w="9525" cap="flat">
            <a:noFill/>
            <a:prstDash val="solid"/>
            <a:miter/>
          </a:ln>
          <a:effectLst>
            <a:outerShdw blurRad="215900" dist="63500" dir="5400000" algn="t" rotWithShape="0">
              <a:schemeClr val="accent1">
                <a:lumMod val="50000"/>
                <a:alpha val="15000"/>
              </a:schemeClr>
            </a:outerShdw>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80FDBD44-B8DD-4BBF-9E77-FF6F646C9368}"/>
              </a:ext>
            </a:extLst>
          </p:cNvPr>
          <p:cNvSpPr txBox="1"/>
          <p:nvPr/>
        </p:nvSpPr>
        <p:spPr>
          <a:xfrm>
            <a:off x="5962302" y="2224396"/>
            <a:ext cx="894797"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120,000</a:t>
            </a:r>
          </a:p>
        </p:txBody>
      </p:sp>
      <p:sp>
        <p:nvSpPr>
          <p:cNvPr id="49" name="TextBox 48">
            <a:extLst>
              <a:ext uri="{FF2B5EF4-FFF2-40B4-BE49-F238E27FC236}">
                <a16:creationId xmlns:a16="http://schemas.microsoft.com/office/drawing/2014/main" id="{8C420164-B74D-4FF1-97E5-1B58248A1E85}"/>
              </a:ext>
            </a:extLst>
          </p:cNvPr>
          <p:cNvSpPr txBox="1"/>
          <p:nvPr/>
        </p:nvSpPr>
        <p:spPr>
          <a:xfrm>
            <a:off x="5997569" y="2966315"/>
            <a:ext cx="824264"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20,000</a:t>
            </a:r>
          </a:p>
        </p:txBody>
      </p:sp>
      <p:sp>
        <p:nvSpPr>
          <p:cNvPr id="50" name="TextBox 49">
            <a:extLst>
              <a:ext uri="{FF2B5EF4-FFF2-40B4-BE49-F238E27FC236}">
                <a16:creationId xmlns:a16="http://schemas.microsoft.com/office/drawing/2014/main" id="{2F4A105C-E80C-44CF-A16C-86E3DF7F3F96}"/>
              </a:ext>
            </a:extLst>
          </p:cNvPr>
          <p:cNvSpPr txBox="1"/>
          <p:nvPr/>
        </p:nvSpPr>
        <p:spPr>
          <a:xfrm>
            <a:off x="6049665" y="3711878"/>
            <a:ext cx="72007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4,000</a:t>
            </a:r>
          </a:p>
        </p:txBody>
      </p:sp>
      <p:sp>
        <p:nvSpPr>
          <p:cNvPr id="51" name="TextBox 50">
            <a:extLst>
              <a:ext uri="{FF2B5EF4-FFF2-40B4-BE49-F238E27FC236}">
                <a16:creationId xmlns:a16="http://schemas.microsoft.com/office/drawing/2014/main" id="{130E3B8F-BB9A-4086-AB05-BE5AEED724AB}"/>
              </a:ext>
            </a:extLst>
          </p:cNvPr>
          <p:cNvSpPr txBox="1"/>
          <p:nvPr/>
        </p:nvSpPr>
        <p:spPr>
          <a:xfrm>
            <a:off x="6076117" y="4461418"/>
            <a:ext cx="667170" cy="307777"/>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1,000</a:t>
            </a:r>
          </a:p>
        </p:txBody>
      </p:sp>
      <p:sp>
        <p:nvSpPr>
          <p:cNvPr id="52" name="TextBox 51">
            <a:extLst>
              <a:ext uri="{FF2B5EF4-FFF2-40B4-BE49-F238E27FC236}">
                <a16:creationId xmlns:a16="http://schemas.microsoft.com/office/drawing/2014/main" id="{470CDA34-835C-4439-9FF1-213CD2539096}"/>
              </a:ext>
            </a:extLst>
          </p:cNvPr>
          <p:cNvSpPr txBox="1"/>
          <p:nvPr/>
        </p:nvSpPr>
        <p:spPr>
          <a:xfrm>
            <a:off x="6105602" y="5899154"/>
            <a:ext cx="608200" cy="27956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100</a:t>
            </a:r>
          </a:p>
        </p:txBody>
      </p:sp>
      <p:sp>
        <p:nvSpPr>
          <p:cNvPr id="53" name="TextBox 52">
            <a:extLst>
              <a:ext uri="{FF2B5EF4-FFF2-40B4-BE49-F238E27FC236}">
                <a16:creationId xmlns:a16="http://schemas.microsoft.com/office/drawing/2014/main" id="{A49F47D6-BD7F-43EB-9ED9-8CE8A580134D}"/>
              </a:ext>
            </a:extLst>
          </p:cNvPr>
          <p:cNvSpPr txBox="1"/>
          <p:nvPr/>
        </p:nvSpPr>
        <p:spPr>
          <a:xfrm>
            <a:off x="6073356" y="5215286"/>
            <a:ext cx="672694" cy="27956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400</a:t>
            </a:r>
          </a:p>
        </p:txBody>
      </p:sp>
      <p:sp>
        <p:nvSpPr>
          <p:cNvPr id="48" name="TextBox 47">
            <a:extLst>
              <a:ext uri="{FF2B5EF4-FFF2-40B4-BE49-F238E27FC236}">
                <a16:creationId xmlns:a16="http://schemas.microsoft.com/office/drawing/2014/main" id="{FD3E70D4-FC52-4EB9-A633-F81192B03A3C}"/>
              </a:ext>
            </a:extLst>
          </p:cNvPr>
          <p:cNvSpPr txBox="1"/>
          <p:nvPr/>
        </p:nvSpPr>
        <p:spPr>
          <a:xfrm>
            <a:off x="9955344" y="2988904"/>
            <a:ext cx="777778"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sym typeface="Wingdings 3" panose="05040102010807070707" pitchFamily="18" charset="2"/>
              </a:rPr>
              <a:t> </a:t>
            </a: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rPr>
              <a:t>16%</a:t>
            </a:r>
          </a:p>
        </p:txBody>
      </p:sp>
      <p:sp>
        <p:nvSpPr>
          <p:cNvPr id="56" name="TextBox 55">
            <a:extLst>
              <a:ext uri="{FF2B5EF4-FFF2-40B4-BE49-F238E27FC236}">
                <a16:creationId xmlns:a16="http://schemas.microsoft.com/office/drawing/2014/main" id="{6308B486-D38B-4510-9D57-8399A4F8AD01}"/>
              </a:ext>
            </a:extLst>
          </p:cNvPr>
          <p:cNvSpPr txBox="1"/>
          <p:nvPr/>
        </p:nvSpPr>
        <p:spPr>
          <a:xfrm>
            <a:off x="9537634" y="3653034"/>
            <a:ext cx="827471"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sym typeface="Wingdings 3" panose="05040102010807070707" pitchFamily="18" charset="2"/>
              </a:rPr>
              <a:t> </a:t>
            </a: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rPr>
              <a:t>20%</a:t>
            </a:r>
          </a:p>
        </p:txBody>
      </p:sp>
      <p:sp>
        <p:nvSpPr>
          <p:cNvPr id="57" name="TextBox 56">
            <a:extLst>
              <a:ext uri="{FF2B5EF4-FFF2-40B4-BE49-F238E27FC236}">
                <a16:creationId xmlns:a16="http://schemas.microsoft.com/office/drawing/2014/main" id="{0A880875-5881-4BEC-92A0-4FE8362A590A}"/>
              </a:ext>
            </a:extLst>
          </p:cNvPr>
          <p:cNvSpPr txBox="1"/>
          <p:nvPr/>
        </p:nvSpPr>
        <p:spPr>
          <a:xfrm>
            <a:off x="9187255" y="4317165"/>
            <a:ext cx="809837"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sym typeface="Wingdings 3" panose="05040102010807070707" pitchFamily="18" charset="2"/>
              </a:rPr>
              <a:t> </a:t>
            </a: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rPr>
              <a:t>25%</a:t>
            </a:r>
          </a:p>
        </p:txBody>
      </p:sp>
      <p:sp>
        <p:nvSpPr>
          <p:cNvPr id="58" name="TextBox 57">
            <a:extLst>
              <a:ext uri="{FF2B5EF4-FFF2-40B4-BE49-F238E27FC236}">
                <a16:creationId xmlns:a16="http://schemas.microsoft.com/office/drawing/2014/main" id="{0B013A6A-8952-4DEE-A8DA-1DD717BCD820}"/>
              </a:ext>
            </a:extLst>
          </p:cNvPr>
          <p:cNvSpPr txBox="1"/>
          <p:nvPr/>
        </p:nvSpPr>
        <p:spPr>
          <a:xfrm>
            <a:off x="8782366" y="4981295"/>
            <a:ext cx="846707"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sym typeface="Wingdings 3" panose="05040102010807070707" pitchFamily="18" charset="2"/>
              </a:rPr>
              <a:t> </a:t>
            </a: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rPr>
              <a:t>40%</a:t>
            </a:r>
          </a:p>
        </p:txBody>
      </p:sp>
      <p:sp>
        <p:nvSpPr>
          <p:cNvPr id="59" name="TextBox 58">
            <a:extLst>
              <a:ext uri="{FF2B5EF4-FFF2-40B4-BE49-F238E27FC236}">
                <a16:creationId xmlns:a16="http://schemas.microsoft.com/office/drawing/2014/main" id="{0FBA93F9-7871-41C4-942D-2C821C5D4EB3}"/>
              </a:ext>
            </a:extLst>
          </p:cNvPr>
          <p:cNvSpPr txBox="1"/>
          <p:nvPr/>
        </p:nvSpPr>
        <p:spPr>
          <a:xfrm>
            <a:off x="8451223" y="5645425"/>
            <a:ext cx="809837" cy="338554"/>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sym typeface="Wingdings 3" panose="05040102010807070707" pitchFamily="18" charset="2"/>
              </a:rPr>
              <a:t> </a:t>
            </a:r>
            <a:r>
              <a:rPr kumimoji="0" lang="en-US" sz="1600" b="1" i="0" u="none" strike="noStrike" kern="1200" cap="none" spc="0" normalizeH="0" baseline="0" noProof="0" dirty="0">
                <a:ln>
                  <a:noFill/>
                </a:ln>
                <a:solidFill>
                  <a:srgbClr val="1DE5E2">
                    <a:lumMod val="75000"/>
                  </a:srgbClr>
                </a:solidFill>
                <a:effectLst/>
                <a:uLnTx/>
                <a:uFillTx/>
                <a:latin typeface="Montserrat" panose="00000500000000000000" pitchFamily="50" charset="0"/>
                <a:ea typeface="+mn-ea"/>
                <a:cs typeface="+mn-cs"/>
              </a:rPr>
              <a:t>25%</a:t>
            </a:r>
          </a:p>
        </p:txBody>
      </p:sp>
      <p:sp>
        <p:nvSpPr>
          <p:cNvPr id="60" name="Arrow: Pentagon 59">
            <a:extLst>
              <a:ext uri="{FF2B5EF4-FFF2-40B4-BE49-F238E27FC236}">
                <a16:creationId xmlns:a16="http://schemas.microsoft.com/office/drawing/2014/main" id="{1FB785B2-7F68-4222-ABCE-447BE168AC01}"/>
              </a:ext>
            </a:extLst>
          </p:cNvPr>
          <p:cNvSpPr/>
          <p:nvPr/>
        </p:nvSpPr>
        <p:spPr>
          <a:xfrm rot="4343953" flipV="1">
            <a:off x="4609976" y="2202811"/>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Arrow: Pentagon 61">
            <a:extLst>
              <a:ext uri="{FF2B5EF4-FFF2-40B4-BE49-F238E27FC236}">
                <a16:creationId xmlns:a16="http://schemas.microsoft.com/office/drawing/2014/main" id="{0AECAF1E-6506-41A1-8D2D-576764091553}"/>
              </a:ext>
            </a:extLst>
          </p:cNvPr>
          <p:cNvSpPr/>
          <p:nvPr/>
        </p:nvSpPr>
        <p:spPr>
          <a:xfrm rot="4343953" flipV="1">
            <a:off x="5030684" y="2104512"/>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Arrow: Pentagon 62">
            <a:extLst>
              <a:ext uri="{FF2B5EF4-FFF2-40B4-BE49-F238E27FC236}">
                <a16:creationId xmlns:a16="http://schemas.microsoft.com/office/drawing/2014/main" id="{CD33626F-0F64-42E3-9733-40EDF133C4F5}"/>
              </a:ext>
            </a:extLst>
          </p:cNvPr>
          <p:cNvSpPr/>
          <p:nvPr/>
        </p:nvSpPr>
        <p:spPr>
          <a:xfrm rot="4343953" flipV="1">
            <a:off x="5451390" y="2006214"/>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Arrow: Pentagon 65">
            <a:extLst>
              <a:ext uri="{FF2B5EF4-FFF2-40B4-BE49-F238E27FC236}">
                <a16:creationId xmlns:a16="http://schemas.microsoft.com/office/drawing/2014/main" id="{3031AD9B-E597-4DBF-A92C-E9A984B1ACEE}"/>
              </a:ext>
            </a:extLst>
          </p:cNvPr>
          <p:cNvSpPr/>
          <p:nvPr/>
        </p:nvSpPr>
        <p:spPr>
          <a:xfrm rot="17256047" flipH="1" flipV="1">
            <a:off x="7921658" y="2202811"/>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7" name="Arrow: Pentagon 66">
            <a:extLst>
              <a:ext uri="{FF2B5EF4-FFF2-40B4-BE49-F238E27FC236}">
                <a16:creationId xmlns:a16="http://schemas.microsoft.com/office/drawing/2014/main" id="{7A7104A1-56A9-4E81-A729-9F9173AF0DAC}"/>
              </a:ext>
            </a:extLst>
          </p:cNvPr>
          <p:cNvSpPr/>
          <p:nvPr/>
        </p:nvSpPr>
        <p:spPr>
          <a:xfrm rot="17256047" flipH="1" flipV="1">
            <a:off x="7500950" y="2104512"/>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Arrow: Pentagon 67">
            <a:extLst>
              <a:ext uri="{FF2B5EF4-FFF2-40B4-BE49-F238E27FC236}">
                <a16:creationId xmlns:a16="http://schemas.microsoft.com/office/drawing/2014/main" id="{5F5AB468-3236-4209-9F9E-D5AD7CF3FD93}"/>
              </a:ext>
            </a:extLst>
          </p:cNvPr>
          <p:cNvSpPr/>
          <p:nvPr/>
        </p:nvSpPr>
        <p:spPr>
          <a:xfrm rot="17256047" flipH="1" flipV="1">
            <a:off x="7080243" y="2006214"/>
            <a:ext cx="253568" cy="198940"/>
          </a:xfrm>
          <a:prstGeom prst="homePlate">
            <a:avLst/>
          </a:prstGeom>
          <a:gradFill>
            <a:gsLst>
              <a:gs pos="0">
                <a:schemeClr val="accent4">
                  <a:alpha val="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lide Number Placeholder 2">
            <a:extLst>
              <a:ext uri="{FF2B5EF4-FFF2-40B4-BE49-F238E27FC236}">
                <a16:creationId xmlns:a16="http://schemas.microsoft.com/office/drawing/2014/main" id="{F9CD5801-7A89-48D5-8795-9C879C7A78C6}"/>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sp>
        <p:nvSpPr>
          <p:cNvPr id="6" name="TextBox 5">
            <a:extLst>
              <a:ext uri="{FF2B5EF4-FFF2-40B4-BE49-F238E27FC236}">
                <a16:creationId xmlns:a16="http://schemas.microsoft.com/office/drawing/2014/main" id="{AD32599C-7012-FE3F-72A1-F14B9A36D2EC}"/>
              </a:ext>
            </a:extLst>
          </p:cNvPr>
          <p:cNvSpPr txBox="1"/>
          <p:nvPr/>
        </p:nvSpPr>
        <p:spPr>
          <a:xfrm>
            <a:off x="4819257" y="392550"/>
            <a:ext cx="3164648" cy="477054"/>
          </a:xfrm>
          <a:prstGeom prst="rect">
            <a:avLst/>
          </a:prstGeom>
          <a:noFill/>
        </p:spPr>
        <p:txBody>
          <a:bodyPr wrap="none" rtlCol="0">
            <a:spAutoFit/>
          </a:bodyPr>
          <a:lstStyle/>
          <a:p>
            <a:pPr algn="ctr"/>
            <a:r>
              <a:rPr lang="en-US" sz="2500" b="1" dirty="0">
                <a:latin typeface="Montserrat" panose="00000500000000000000" pitchFamily="50" charset="0"/>
              </a:rPr>
              <a:t>FUNNEL METRICS</a:t>
            </a:r>
          </a:p>
        </p:txBody>
      </p:sp>
      <p:sp>
        <p:nvSpPr>
          <p:cNvPr id="2" name="TextBox 1">
            <a:extLst>
              <a:ext uri="{FF2B5EF4-FFF2-40B4-BE49-F238E27FC236}">
                <a16:creationId xmlns:a16="http://schemas.microsoft.com/office/drawing/2014/main" id="{57FE9F26-70D0-F3F4-A9F2-65CE740E4BD1}"/>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
        <p:nvSpPr>
          <p:cNvPr id="8" name="Rectangle 7">
            <a:extLst>
              <a:ext uri="{FF2B5EF4-FFF2-40B4-BE49-F238E27FC236}">
                <a16:creationId xmlns:a16="http://schemas.microsoft.com/office/drawing/2014/main" id="{61E0388D-E941-4701-955A-299EE93C30C9}"/>
              </a:ext>
            </a:extLst>
          </p:cNvPr>
          <p:cNvSpPr/>
          <p:nvPr/>
        </p:nvSpPr>
        <p:spPr>
          <a:xfrm>
            <a:off x="5876576" y="1753065"/>
            <a:ext cx="1069524" cy="307777"/>
          </a:xfrm>
          <a:prstGeom prst="rect">
            <a:avLst/>
          </a:prstGeom>
        </p:spPr>
        <p:txBody>
          <a:bodyPr wrap="none">
            <a:spAutoFit/>
          </a:bodyPr>
          <a:lstStyle/>
          <a:p>
            <a:pPr algn="ctr"/>
            <a:r>
              <a:rPr lang="en-US" sz="1400" b="1" dirty="0">
                <a:solidFill>
                  <a:schemeClr val="accent2"/>
                </a:solidFill>
                <a:latin typeface="Montserrat" panose="00000500000000000000" pitchFamily="50" charset="0"/>
              </a:rPr>
              <a:t>Outreach</a:t>
            </a:r>
            <a:endParaRPr lang="en-US" sz="1400" dirty="0"/>
          </a:p>
        </p:txBody>
      </p:sp>
    </p:spTree>
    <p:extLst>
      <p:ext uri="{BB962C8B-B14F-4D97-AF65-F5344CB8AC3E}">
        <p14:creationId xmlns:p14="http://schemas.microsoft.com/office/powerpoint/2010/main" val="111513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1500"/>
                                        <p:tgtEl>
                                          <p:spTgt spid="55"/>
                                        </p:tgtEl>
                                      </p:cBhvr>
                                    </p:animEffect>
                                    <p:anim calcmode="lin" valueType="num">
                                      <p:cBhvr>
                                        <p:cTn id="8" dur="1500" fill="hold"/>
                                        <p:tgtEl>
                                          <p:spTgt spid="55"/>
                                        </p:tgtEl>
                                        <p:attrNameLst>
                                          <p:attrName>ppt_x</p:attrName>
                                        </p:attrNameLst>
                                      </p:cBhvr>
                                      <p:tavLst>
                                        <p:tav tm="0">
                                          <p:val>
                                            <p:strVal val="#ppt_x"/>
                                          </p:val>
                                        </p:tav>
                                        <p:tav tm="100000">
                                          <p:val>
                                            <p:strVal val="#ppt_x"/>
                                          </p:val>
                                        </p:tav>
                                      </p:tavLst>
                                    </p:anim>
                                    <p:anim calcmode="lin" valueType="num">
                                      <p:cBhvr>
                                        <p:cTn id="9" dur="1500" fill="hold"/>
                                        <p:tgtEl>
                                          <p:spTgt spid="55"/>
                                        </p:tgtEl>
                                        <p:attrNameLst>
                                          <p:attrName>ppt_y</p:attrName>
                                        </p:attrNameLst>
                                      </p:cBhvr>
                                      <p:tavLst>
                                        <p:tav tm="0">
                                          <p:val>
                                            <p:strVal val="#ppt_y+.1"/>
                                          </p:val>
                                        </p:tav>
                                        <p:tav tm="100000">
                                          <p:val>
                                            <p:strVal val="#ppt_y"/>
                                          </p:val>
                                        </p:tav>
                                      </p:tavLst>
                                    </p:anim>
                                  </p:childTnLst>
                                </p:cTn>
                              </p:par>
                              <p:par>
                                <p:cTn id="10" presetID="16" presetClass="entr" presetSubtype="37" fill="hold" grpId="0" nodeType="withEffect">
                                  <p:stCondLst>
                                    <p:cond delay="1500"/>
                                  </p:stCondLst>
                                  <p:childTnLst>
                                    <p:set>
                                      <p:cBhvr>
                                        <p:cTn id="11" dur="1" fill="hold">
                                          <p:stCondLst>
                                            <p:cond delay="0"/>
                                          </p:stCondLst>
                                        </p:cTn>
                                        <p:tgtEl>
                                          <p:spTgt spid="37"/>
                                        </p:tgtEl>
                                        <p:attrNameLst>
                                          <p:attrName>style.visibility</p:attrName>
                                        </p:attrNameLst>
                                      </p:cBhvr>
                                      <p:to>
                                        <p:strVal val="visible"/>
                                      </p:to>
                                    </p:set>
                                    <p:animEffect transition="in" filter="barn(outVertical)">
                                      <p:cBhvr>
                                        <p:cTn id="12" dur="1000"/>
                                        <p:tgtEl>
                                          <p:spTgt spid="37"/>
                                        </p:tgtEl>
                                      </p:cBhvr>
                                    </p:animEffect>
                                  </p:childTnLst>
                                </p:cTn>
                              </p:par>
                              <p:par>
                                <p:cTn id="13" presetID="12" presetClass="entr" presetSubtype="2" fill="hold" grpId="0" nodeType="withEffect">
                                  <p:stCondLst>
                                    <p:cond delay="2000"/>
                                  </p:stCondLst>
                                  <p:childTnLst>
                                    <p:set>
                                      <p:cBhvr>
                                        <p:cTn id="14" dur="1" fill="hold">
                                          <p:stCondLst>
                                            <p:cond delay="0"/>
                                          </p:stCondLst>
                                        </p:cTn>
                                        <p:tgtEl>
                                          <p:spTgt spid="88"/>
                                        </p:tgtEl>
                                        <p:attrNameLst>
                                          <p:attrName>style.visibility</p:attrName>
                                        </p:attrNameLst>
                                      </p:cBhvr>
                                      <p:to>
                                        <p:strVal val="visible"/>
                                      </p:to>
                                    </p:set>
                                    <p:anim calcmode="lin" valueType="num">
                                      <p:cBhvr additive="base">
                                        <p:cTn id="15" dur="1000"/>
                                        <p:tgtEl>
                                          <p:spTgt spid="88"/>
                                        </p:tgtEl>
                                        <p:attrNameLst>
                                          <p:attrName>ppt_x</p:attrName>
                                        </p:attrNameLst>
                                      </p:cBhvr>
                                      <p:tavLst>
                                        <p:tav tm="0">
                                          <p:val>
                                            <p:strVal val="#ppt_x+#ppt_w*1.125000"/>
                                          </p:val>
                                        </p:tav>
                                        <p:tav tm="100000">
                                          <p:val>
                                            <p:strVal val="#ppt_x"/>
                                          </p:val>
                                        </p:tav>
                                      </p:tavLst>
                                    </p:anim>
                                    <p:animEffect transition="in" filter="wipe(left)">
                                      <p:cBhvr>
                                        <p:cTn id="16" dur="1000"/>
                                        <p:tgtEl>
                                          <p:spTgt spid="88"/>
                                        </p:tgtEl>
                                      </p:cBhvr>
                                    </p:animEffect>
                                  </p:childTnLst>
                                </p:cTn>
                              </p:par>
                              <p:par>
                                <p:cTn id="17" presetID="12" presetClass="entr" presetSubtype="8" fill="hold" grpId="0" nodeType="withEffect">
                                  <p:stCondLst>
                                    <p:cond delay="2000"/>
                                  </p:stCondLst>
                                  <p:childTnLst>
                                    <p:set>
                                      <p:cBhvr>
                                        <p:cTn id="18" dur="1" fill="hold">
                                          <p:stCondLst>
                                            <p:cond delay="0"/>
                                          </p:stCondLst>
                                        </p:cTn>
                                        <p:tgtEl>
                                          <p:spTgt spid="87"/>
                                        </p:tgtEl>
                                        <p:attrNameLst>
                                          <p:attrName>style.visibility</p:attrName>
                                        </p:attrNameLst>
                                      </p:cBhvr>
                                      <p:to>
                                        <p:strVal val="visible"/>
                                      </p:to>
                                    </p:set>
                                    <p:anim calcmode="lin" valueType="num">
                                      <p:cBhvr additive="base">
                                        <p:cTn id="19" dur="1000"/>
                                        <p:tgtEl>
                                          <p:spTgt spid="87"/>
                                        </p:tgtEl>
                                        <p:attrNameLst>
                                          <p:attrName>ppt_x</p:attrName>
                                        </p:attrNameLst>
                                      </p:cBhvr>
                                      <p:tavLst>
                                        <p:tav tm="0">
                                          <p:val>
                                            <p:strVal val="#ppt_x-#ppt_w*1.125000"/>
                                          </p:val>
                                        </p:tav>
                                        <p:tav tm="100000">
                                          <p:val>
                                            <p:strVal val="#ppt_x"/>
                                          </p:val>
                                        </p:tav>
                                      </p:tavLst>
                                    </p:anim>
                                    <p:animEffect transition="in" filter="wipe(right)">
                                      <p:cBhvr>
                                        <p:cTn id="20" dur="1000"/>
                                        <p:tgtEl>
                                          <p:spTgt spid="87"/>
                                        </p:tgtEl>
                                      </p:cBhvr>
                                    </p:animEffect>
                                  </p:childTnLst>
                                </p:cTn>
                              </p:par>
                              <p:par>
                                <p:cTn id="21" presetID="22" presetClass="entr" presetSubtype="4" fill="hold" grpId="0" nodeType="withEffect">
                                  <p:stCondLst>
                                    <p:cond delay="750"/>
                                  </p:stCondLst>
                                  <p:childTnLst>
                                    <p:set>
                                      <p:cBhvr>
                                        <p:cTn id="22" dur="1" fill="hold">
                                          <p:stCondLst>
                                            <p:cond delay="0"/>
                                          </p:stCondLst>
                                        </p:cTn>
                                        <p:tgtEl>
                                          <p:spTgt spid="68"/>
                                        </p:tgtEl>
                                        <p:attrNameLst>
                                          <p:attrName>style.visibility</p:attrName>
                                        </p:attrNameLst>
                                      </p:cBhvr>
                                      <p:to>
                                        <p:strVal val="visible"/>
                                      </p:to>
                                    </p:set>
                                    <p:animEffect transition="in" filter="wipe(down)">
                                      <p:cBhvr>
                                        <p:cTn id="23" dur="1000"/>
                                        <p:tgtEl>
                                          <p:spTgt spid="68"/>
                                        </p:tgtEl>
                                      </p:cBhvr>
                                    </p:animEffect>
                                  </p:childTnLst>
                                </p:cTn>
                              </p:par>
                              <p:par>
                                <p:cTn id="24" presetID="42" presetClass="path" presetSubtype="0" accel="50000" decel="50000" fill="hold" grpId="1" nodeType="withEffect">
                                  <p:stCondLst>
                                    <p:cond delay="750"/>
                                  </p:stCondLst>
                                  <p:childTnLst>
                                    <p:animMotion origin="layout" path="M 0.00143 -0.0125 L 4.16667E-6 -4.44444E-6 " pathEditMode="relative" rAng="0" ptsTypes="AA">
                                      <p:cBhvr>
                                        <p:cTn id="25" dur="1000" fill="hold"/>
                                        <p:tgtEl>
                                          <p:spTgt spid="68"/>
                                        </p:tgtEl>
                                        <p:attrNameLst>
                                          <p:attrName>ppt_x</p:attrName>
                                          <p:attrName>ppt_y</p:attrName>
                                        </p:attrNameLst>
                                      </p:cBhvr>
                                      <p:rCtr x="-7800" y="62500"/>
                                    </p:animMotion>
                                  </p:childTnLst>
                                </p:cTn>
                              </p:par>
                              <p:par>
                                <p:cTn id="26" presetID="22" presetClass="entr" presetSubtype="4" fill="hold" grpId="0" nodeType="withEffect">
                                  <p:stCondLst>
                                    <p:cond delay="750"/>
                                  </p:stCondLst>
                                  <p:childTnLst>
                                    <p:set>
                                      <p:cBhvr>
                                        <p:cTn id="27" dur="1" fill="hold">
                                          <p:stCondLst>
                                            <p:cond delay="0"/>
                                          </p:stCondLst>
                                        </p:cTn>
                                        <p:tgtEl>
                                          <p:spTgt spid="63"/>
                                        </p:tgtEl>
                                        <p:attrNameLst>
                                          <p:attrName>style.visibility</p:attrName>
                                        </p:attrNameLst>
                                      </p:cBhvr>
                                      <p:to>
                                        <p:strVal val="visible"/>
                                      </p:to>
                                    </p:set>
                                    <p:animEffect transition="in" filter="wipe(down)">
                                      <p:cBhvr>
                                        <p:cTn id="28" dur="1000"/>
                                        <p:tgtEl>
                                          <p:spTgt spid="63"/>
                                        </p:tgtEl>
                                      </p:cBhvr>
                                    </p:animEffect>
                                  </p:childTnLst>
                                </p:cTn>
                              </p:par>
                              <p:par>
                                <p:cTn id="29" presetID="42" presetClass="path" presetSubtype="0" accel="50000" decel="50000" fill="hold" grpId="1" nodeType="withEffect">
                                  <p:stCondLst>
                                    <p:cond delay="750"/>
                                  </p:stCondLst>
                                  <p:childTnLst>
                                    <p:animMotion origin="layout" path="M -0.00247 -0.0125 L -2.08333E-6 -4.44444E-6 " pathEditMode="relative" rAng="0" ptsTypes="AA">
                                      <p:cBhvr>
                                        <p:cTn id="30" dur="1000" fill="hold"/>
                                        <p:tgtEl>
                                          <p:spTgt spid="63"/>
                                        </p:tgtEl>
                                        <p:attrNameLst>
                                          <p:attrName>ppt_x</p:attrName>
                                          <p:attrName>ppt_y</p:attrName>
                                        </p:attrNameLst>
                                      </p:cBhvr>
                                      <p:rCtr x="11700" y="62500"/>
                                    </p:animMotion>
                                  </p:childTnLst>
                                </p:cTn>
                              </p:par>
                              <p:par>
                                <p:cTn id="31" presetID="22" presetClass="entr" presetSubtype="4" fill="hold" grpId="0" nodeType="withEffect">
                                  <p:stCondLst>
                                    <p:cond delay="850"/>
                                  </p:stCondLst>
                                  <p:childTnLst>
                                    <p:set>
                                      <p:cBhvr>
                                        <p:cTn id="32" dur="1" fill="hold">
                                          <p:stCondLst>
                                            <p:cond delay="0"/>
                                          </p:stCondLst>
                                        </p:cTn>
                                        <p:tgtEl>
                                          <p:spTgt spid="67"/>
                                        </p:tgtEl>
                                        <p:attrNameLst>
                                          <p:attrName>style.visibility</p:attrName>
                                        </p:attrNameLst>
                                      </p:cBhvr>
                                      <p:to>
                                        <p:strVal val="visible"/>
                                      </p:to>
                                    </p:set>
                                    <p:animEffect transition="in" filter="wipe(down)">
                                      <p:cBhvr>
                                        <p:cTn id="33" dur="1000"/>
                                        <p:tgtEl>
                                          <p:spTgt spid="67"/>
                                        </p:tgtEl>
                                      </p:cBhvr>
                                    </p:animEffect>
                                  </p:childTnLst>
                                </p:cTn>
                              </p:par>
                              <p:par>
                                <p:cTn id="34" presetID="42" presetClass="path" presetSubtype="0" accel="50000" decel="50000" fill="hold" grpId="1" nodeType="withEffect">
                                  <p:stCondLst>
                                    <p:cond delay="850"/>
                                  </p:stCondLst>
                                  <p:childTnLst>
                                    <p:animMotion origin="layout" path="M 0.00143 -0.0125 L 4.16667E-6 -4.44444E-6 " pathEditMode="relative" rAng="0" ptsTypes="AA">
                                      <p:cBhvr>
                                        <p:cTn id="35" dur="1000" fill="hold"/>
                                        <p:tgtEl>
                                          <p:spTgt spid="67"/>
                                        </p:tgtEl>
                                        <p:attrNameLst>
                                          <p:attrName>ppt_x</p:attrName>
                                          <p:attrName>ppt_y</p:attrName>
                                        </p:attrNameLst>
                                      </p:cBhvr>
                                      <p:rCtr x="-7800" y="62500"/>
                                    </p:animMotion>
                                  </p:childTnLst>
                                </p:cTn>
                              </p:par>
                              <p:par>
                                <p:cTn id="36" presetID="22" presetClass="entr" presetSubtype="4" fill="hold" grpId="0" nodeType="withEffect">
                                  <p:stCondLst>
                                    <p:cond delay="850"/>
                                  </p:stCondLst>
                                  <p:childTnLst>
                                    <p:set>
                                      <p:cBhvr>
                                        <p:cTn id="37" dur="1" fill="hold">
                                          <p:stCondLst>
                                            <p:cond delay="0"/>
                                          </p:stCondLst>
                                        </p:cTn>
                                        <p:tgtEl>
                                          <p:spTgt spid="62"/>
                                        </p:tgtEl>
                                        <p:attrNameLst>
                                          <p:attrName>style.visibility</p:attrName>
                                        </p:attrNameLst>
                                      </p:cBhvr>
                                      <p:to>
                                        <p:strVal val="visible"/>
                                      </p:to>
                                    </p:set>
                                    <p:animEffect transition="in" filter="wipe(down)">
                                      <p:cBhvr>
                                        <p:cTn id="38" dur="1000"/>
                                        <p:tgtEl>
                                          <p:spTgt spid="62"/>
                                        </p:tgtEl>
                                      </p:cBhvr>
                                    </p:animEffect>
                                  </p:childTnLst>
                                </p:cTn>
                              </p:par>
                              <p:par>
                                <p:cTn id="39" presetID="42" presetClass="path" presetSubtype="0" accel="50000" decel="50000" fill="hold" grpId="1" nodeType="withEffect">
                                  <p:stCondLst>
                                    <p:cond delay="850"/>
                                  </p:stCondLst>
                                  <p:childTnLst>
                                    <p:animMotion origin="layout" path="M -0.00247 -0.0125 L -2.08333E-6 -4.44444E-6 " pathEditMode="relative" rAng="0" ptsTypes="AA">
                                      <p:cBhvr>
                                        <p:cTn id="40" dur="1000" fill="hold"/>
                                        <p:tgtEl>
                                          <p:spTgt spid="62"/>
                                        </p:tgtEl>
                                        <p:attrNameLst>
                                          <p:attrName>ppt_x</p:attrName>
                                          <p:attrName>ppt_y</p:attrName>
                                        </p:attrNameLst>
                                      </p:cBhvr>
                                      <p:rCtr x="11700" y="62500"/>
                                    </p:animMotion>
                                  </p:childTnLst>
                                </p:cTn>
                              </p:par>
                              <p:par>
                                <p:cTn id="41" presetID="22" presetClass="entr" presetSubtype="4" fill="hold" grpId="0" nodeType="withEffect">
                                  <p:stCondLst>
                                    <p:cond delay="950"/>
                                  </p:stCondLst>
                                  <p:childTnLst>
                                    <p:set>
                                      <p:cBhvr>
                                        <p:cTn id="42" dur="1" fill="hold">
                                          <p:stCondLst>
                                            <p:cond delay="0"/>
                                          </p:stCondLst>
                                        </p:cTn>
                                        <p:tgtEl>
                                          <p:spTgt spid="66"/>
                                        </p:tgtEl>
                                        <p:attrNameLst>
                                          <p:attrName>style.visibility</p:attrName>
                                        </p:attrNameLst>
                                      </p:cBhvr>
                                      <p:to>
                                        <p:strVal val="visible"/>
                                      </p:to>
                                    </p:set>
                                    <p:animEffect transition="in" filter="wipe(down)">
                                      <p:cBhvr>
                                        <p:cTn id="43" dur="1000"/>
                                        <p:tgtEl>
                                          <p:spTgt spid="66"/>
                                        </p:tgtEl>
                                      </p:cBhvr>
                                    </p:animEffect>
                                  </p:childTnLst>
                                </p:cTn>
                              </p:par>
                              <p:par>
                                <p:cTn id="44" presetID="42" presetClass="path" presetSubtype="0" accel="50000" decel="50000" fill="hold" grpId="1" nodeType="withEffect">
                                  <p:stCondLst>
                                    <p:cond delay="950"/>
                                  </p:stCondLst>
                                  <p:childTnLst>
                                    <p:animMotion origin="layout" path="M 0.00143 -0.0125 L 4.16667E-6 -4.44444E-6 " pathEditMode="relative" rAng="0" ptsTypes="AA">
                                      <p:cBhvr>
                                        <p:cTn id="45" dur="1000" fill="hold"/>
                                        <p:tgtEl>
                                          <p:spTgt spid="66"/>
                                        </p:tgtEl>
                                        <p:attrNameLst>
                                          <p:attrName>ppt_x</p:attrName>
                                          <p:attrName>ppt_y</p:attrName>
                                        </p:attrNameLst>
                                      </p:cBhvr>
                                      <p:rCtr x="-7800" y="62500"/>
                                    </p:animMotion>
                                  </p:childTnLst>
                                </p:cTn>
                              </p:par>
                              <p:par>
                                <p:cTn id="46" presetID="22" presetClass="entr" presetSubtype="4" fill="hold" grpId="0" nodeType="withEffect">
                                  <p:stCondLst>
                                    <p:cond delay="950"/>
                                  </p:stCondLst>
                                  <p:childTnLst>
                                    <p:set>
                                      <p:cBhvr>
                                        <p:cTn id="47" dur="1" fill="hold">
                                          <p:stCondLst>
                                            <p:cond delay="0"/>
                                          </p:stCondLst>
                                        </p:cTn>
                                        <p:tgtEl>
                                          <p:spTgt spid="60"/>
                                        </p:tgtEl>
                                        <p:attrNameLst>
                                          <p:attrName>style.visibility</p:attrName>
                                        </p:attrNameLst>
                                      </p:cBhvr>
                                      <p:to>
                                        <p:strVal val="visible"/>
                                      </p:to>
                                    </p:set>
                                    <p:animEffect transition="in" filter="wipe(down)">
                                      <p:cBhvr>
                                        <p:cTn id="48" dur="1000"/>
                                        <p:tgtEl>
                                          <p:spTgt spid="60"/>
                                        </p:tgtEl>
                                      </p:cBhvr>
                                    </p:animEffect>
                                  </p:childTnLst>
                                </p:cTn>
                              </p:par>
                              <p:par>
                                <p:cTn id="49" presetID="42" presetClass="path" presetSubtype="0" accel="50000" decel="50000" fill="hold" grpId="1" nodeType="withEffect">
                                  <p:stCondLst>
                                    <p:cond delay="950"/>
                                  </p:stCondLst>
                                  <p:childTnLst>
                                    <p:animMotion origin="layout" path="M -0.00247 -0.0125 L -2.08333E-6 -4.44444E-6 " pathEditMode="relative" rAng="0" ptsTypes="AA">
                                      <p:cBhvr>
                                        <p:cTn id="50" dur="1000" fill="hold"/>
                                        <p:tgtEl>
                                          <p:spTgt spid="60"/>
                                        </p:tgtEl>
                                        <p:attrNameLst>
                                          <p:attrName>ppt_x</p:attrName>
                                          <p:attrName>ppt_y</p:attrName>
                                        </p:attrNameLst>
                                      </p:cBhvr>
                                      <p:rCtr x="11700" y="62500"/>
                                    </p:animMotion>
                                  </p:childTnLst>
                                </p:cTn>
                              </p:par>
                              <p:par>
                                <p:cTn id="51" presetID="16" presetClass="entr" presetSubtype="37" fill="hold" grpId="0" nodeType="withEffect">
                                  <p:stCondLst>
                                    <p:cond delay="950"/>
                                  </p:stCondLst>
                                  <p:childTnLst>
                                    <p:set>
                                      <p:cBhvr>
                                        <p:cTn id="52" dur="1" fill="hold">
                                          <p:stCondLst>
                                            <p:cond delay="0"/>
                                          </p:stCondLst>
                                        </p:cTn>
                                        <p:tgtEl>
                                          <p:spTgt spid="8"/>
                                        </p:tgtEl>
                                        <p:attrNameLst>
                                          <p:attrName>style.visibility</p:attrName>
                                        </p:attrNameLst>
                                      </p:cBhvr>
                                      <p:to>
                                        <p:strVal val="visible"/>
                                      </p:to>
                                    </p:set>
                                    <p:animEffect transition="in" filter="barn(outVertical)">
                                      <p:cBhvr>
                                        <p:cTn id="53" dur="1000"/>
                                        <p:tgtEl>
                                          <p:spTgt spid="8"/>
                                        </p:tgtEl>
                                      </p:cBhvr>
                                    </p:animEffect>
                                  </p:childTnLst>
                                </p:cTn>
                              </p:par>
                              <p:par>
                                <p:cTn id="54" presetID="16" presetClass="entr" presetSubtype="37" fill="hold" grpId="0" nodeType="withEffect">
                                  <p:stCondLst>
                                    <p:cond delay="1500"/>
                                  </p:stCondLst>
                                  <p:childTnLst>
                                    <p:set>
                                      <p:cBhvr>
                                        <p:cTn id="55" dur="1" fill="hold">
                                          <p:stCondLst>
                                            <p:cond delay="0"/>
                                          </p:stCondLst>
                                        </p:cTn>
                                        <p:tgtEl>
                                          <p:spTgt spid="47"/>
                                        </p:tgtEl>
                                        <p:attrNameLst>
                                          <p:attrName>style.visibility</p:attrName>
                                        </p:attrNameLst>
                                      </p:cBhvr>
                                      <p:to>
                                        <p:strVal val="visible"/>
                                      </p:to>
                                    </p:set>
                                    <p:animEffect transition="in" filter="barn(outVertical)">
                                      <p:cBhvr>
                                        <p:cTn id="56" dur="1000"/>
                                        <p:tgtEl>
                                          <p:spTgt spid="47"/>
                                        </p:tgtEl>
                                      </p:cBhvr>
                                    </p:animEffect>
                                  </p:childTnLst>
                                </p:cTn>
                              </p:par>
                              <p:par>
                                <p:cTn id="57" presetID="16" presetClass="entr" presetSubtype="37" fill="hold" grpId="0" nodeType="withEffect">
                                  <p:stCondLst>
                                    <p:cond delay="2250"/>
                                  </p:stCondLst>
                                  <p:childTnLst>
                                    <p:set>
                                      <p:cBhvr>
                                        <p:cTn id="58" dur="1" fill="hold">
                                          <p:stCondLst>
                                            <p:cond delay="0"/>
                                          </p:stCondLst>
                                        </p:cTn>
                                        <p:tgtEl>
                                          <p:spTgt spid="42"/>
                                        </p:tgtEl>
                                        <p:attrNameLst>
                                          <p:attrName>style.visibility</p:attrName>
                                        </p:attrNameLst>
                                      </p:cBhvr>
                                      <p:to>
                                        <p:strVal val="visible"/>
                                      </p:to>
                                    </p:set>
                                    <p:animEffect transition="in" filter="barn(outVertical)">
                                      <p:cBhvr>
                                        <p:cTn id="59" dur="1000"/>
                                        <p:tgtEl>
                                          <p:spTgt spid="42"/>
                                        </p:tgtEl>
                                      </p:cBhvr>
                                    </p:animEffect>
                                  </p:childTnLst>
                                </p:cTn>
                              </p:par>
                              <p:par>
                                <p:cTn id="60" presetID="16" presetClass="entr" presetSubtype="37" fill="hold" grpId="0" nodeType="withEffect">
                                  <p:stCondLst>
                                    <p:cond delay="2250"/>
                                  </p:stCondLst>
                                  <p:childTnLst>
                                    <p:set>
                                      <p:cBhvr>
                                        <p:cTn id="61" dur="1" fill="hold">
                                          <p:stCondLst>
                                            <p:cond delay="0"/>
                                          </p:stCondLst>
                                        </p:cTn>
                                        <p:tgtEl>
                                          <p:spTgt spid="49"/>
                                        </p:tgtEl>
                                        <p:attrNameLst>
                                          <p:attrName>style.visibility</p:attrName>
                                        </p:attrNameLst>
                                      </p:cBhvr>
                                      <p:to>
                                        <p:strVal val="visible"/>
                                      </p:to>
                                    </p:set>
                                    <p:animEffect transition="in" filter="barn(outVertical)">
                                      <p:cBhvr>
                                        <p:cTn id="62" dur="1000"/>
                                        <p:tgtEl>
                                          <p:spTgt spid="49"/>
                                        </p:tgtEl>
                                      </p:cBhvr>
                                    </p:animEffect>
                                  </p:childTnLst>
                                </p:cTn>
                              </p:par>
                              <p:par>
                                <p:cTn id="63" presetID="12" presetClass="entr" presetSubtype="8" fill="hold" grpId="0" nodeType="withEffect">
                                  <p:stCondLst>
                                    <p:cond delay="2750"/>
                                  </p:stCondLst>
                                  <p:childTnLst>
                                    <p:set>
                                      <p:cBhvr>
                                        <p:cTn id="64" dur="1" fill="hold">
                                          <p:stCondLst>
                                            <p:cond delay="0"/>
                                          </p:stCondLst>
                                        </p:cTn>
                                        <p:tgtEl>
                                          <p:spTgt spid="91"/>
                                        </p:tgtEl>
                                        <p:attrNameLst>
                                          <p:attrName>style.visibility</p:attrName>
                                        </p:attrNameLst>
                                      </p:cBhvr>
                                      <p:to>
                                        <p:strVal val="visible"/>
                                      </p:to>
                                    </p:set>
                                    <p:anim calcmode="lin" valueType="num">
                                      <p:cBhvr additive="base">
                                        <p:cTn id="65" dur="1000"/>
                                        <p:tgtEl>
                                          <p:spTgt spid="91"/>
                                        </p:tgtEl>
                                        <p:attrNameLst>
                                          <p:attrName>ppt_x</p:attrName>
                                        </p:attrNameLst>
                                      </p:cBhvr>
                                      <p:tavLst>
                                        <p:tav tm="0">
                                          <p:val>
                                            <p:strVal val="#ppt_x-#ppt_w*1.125000"/>
                                          </p:val>
                                        </p:tav>
                                        <p:tav tm="100000">
                                          <p:val>
                                            <p:strVal val="#ppt_x"/>
                                          </p:val>
                                        </p:tav>
                                      </p:tavLst>
                                    </p:anim>
                                    <p:animEffect transition="in" filter="wipe(right)">
                                      <p:cBhvr>
                                        <p:cTn id="66" dur="1000"/>
                                        <p:tgtEl>
                                          <p:spTgt spid="91"/>
                                        </p:tgtEl>
                                      </p:cBhvr>
                                    </p:animEffect>
                                  </p:childTnLst>
                                </p:cTn>
                              </p:par>
                              <p:par>
                                <p:cTn id="67" presetID="12" presetClass="entr" presetSubtype="2" fill="hold" grpId="0" nodeType="withEffect">
                                  <p:stCondLst>
                                    <p:cond delay="2750"/>
                                  </p:stCondLst>
                                  <p:childTnLst>
                                    <p:set>
                                      <p:cBhvr>
                                        <p:cTn id="68" dur="1" fill="hold">
                                          <p:stCondLst>
                                            <p:cond delay="0"/>
                                          </p:stCondLst>
                                        </p:cTn>
                                        <p:tgtEl>
                                          <p:spTgt spid="95"/>
                                        </p:tgtEl>
                                        <p:attrNameLst>
                                          <p:attrName>style.visibility</p:attrName>
                                        </p:attrNameLst>
                                      </p:cBhvr>
                                      <p:to>
                                        <p:strVal val="visible"/>
                                      </p:to>
                                    </p:set>
                                    <p:anim calcmode="lin" valueType="num">
                                      <p:cBhvr additive="base">
                                        <p:cTn id="69" dur="1000"/>
                                        <p:tgtEl>
                                          <p:spTgt spid="95"/>
                                        </p:tgtEl>
                                        <p:attrNameLst>
                                          <p:attrName>ppt_x</p:attrName>
                                        </p:attrNameLst>
                                      </p:cBhvr>
                                      <p:tavLst>
                                        <p:tav tm="0">
                                          <p:val>
                                            <p:strVal val="#ppt_x+#ppt_w*1.125000"/>
                                          </p:val>
                                        </p:tav>
                                        <p:tav tm="100000">
                                          <p:val>
                                            <p:strVal val="#ppt_x"/>
                                          </p:val>
                                        </p:tav>
                                      </p:tavLst>
                                    </p:anim>
                                    <p:animEffect transition="in" filter="wipe(left)">
                                      <p:cBhvr>
                                        <p:cTn id="70" dur="1000"/>
                                        <p:tgtEl>
                                          <p:spTgt spid="95"/>
                                        </p:tgtEl>
                                      </p:cBhvr>
                                    </p:animEffect>
                                  </p:childTnLst>
                                </p:cTn>
                              </p:par>
                              <p:par>
                                <p:cTn id="71" presetID="16" presetClass="entr" presetSubtype="37" fill="hold" grpId="0" nodeType="withEffect">
                                  <p:stCondLst>
                                    <p:cond delay="3000"/>
                                  </p:stCondLst>
                                  <p:childTnLst>
                                    <p:set>
                                      <p:cBhvr>
                                        <p:cTn id="72" dur="1" fill="hold">
                                          <p:stCondLst>
                                            <p:cond delay="0"/>
                                          </p:stCondLst>
                                        </p:cTn>
                                        <p:tgtEl>
                                          <p:spTgt spid="41"/>
                                        </p:tgtEl>
                                        <p:attrNameLst>
                                          <p:attrName>style.visibility</p:attrName>
                                        </p:attrNameLst>
                                      </p:cBhvr>
                                      <p:to>
                                        <p:strVal val="visible"/>
                                      </p:to>
                                    </p:set>
                                    <p:animEffect transition="in" filter="barn(outVertical)">
                                      <p:cBhvr>
                                        <p:cTn id="73" dur="1000"/>
                                        <p:tgtEl>
                                          <p:spTgt spid="41"/>
                                        </p:tgtEl>
                                      </p:cBhvr>
                                    </p:animEffect>
                                  </p:childTnLst>
                                </p:cTn>
                              </p:par>
                              <p:par>
                                <p:cTn id="74" presetID="16" presetClass="entr" presetSubtype="37" fill="hold" grpId="0" nodeType="withEffect">
                                  <p:stCondLst>
                                    <p:cond delay="3000"/>
                                  </p:stCondLst>
                                  <p:childTnLst>
                                    <p:set>
                                      <p:cBhvr>
                                        <p:cTn id="75" dur="1" fill="hold">
                                          <p:stCondLst>
                                            <p:cond delay="0"/>
                                          </p:stCondLst>
                                        </p:cTn>
                                        <p:tgtEl>
                                          <p:spTgt spid="50"/>
                                        </p:tgtEl>
                                        <p:attrNameLst>
                                          <p:attrName>style.visibility</p:attrName>
                                        </p:attrNameLst>
                                      </p:cBhvr>
                                      <p:to>
                                        <p:strVal val="visible"/>
                                      </p:to>
                                    </p:set>
                                    <p:animEffect transition="in" filter="barn(outVertical)">
                                      <p:cBhvr>
                                        <p:cTn id="76" dur="1000"/>
                                        <p:tgtEl>
                                          <p:spTgt spid="50"/>
                                        </p:tgtEl>
                                      </p:cBhvr>
                                    </p:animEffect>
                                  </p:childTnLst>
                                </p:cTn>
                              </p:par>
                              <p:par>
                                <p:cTn id="77" presetID="16" presetClass="entr" presetSubtype="37" fill="hold" grpId="0" nodeType="withEffect">
                                  <p:stCondLst>
                                    <p:cond delay="3750"/>
                                  </p:stCondLst>
                                  <p:childTnLst>
                                    <p:set>
                                      <p:cBhvr>
                                        <p:cTn id="78" dur="1" fill="hold">
                                          <p:stCondLst>
                                            <p:cond delay="0"/>
                                          </p:stCondLst>
                                        </p:cTn>
                                        <p:tgtEl>
                                          <p:spTgt spid="40"/>
                                        </p:tgtEl>
                                        <p:attrNameLst>
                                          <p:attrName>style.visibility</p:attrName>
                                        </p:attrNameLst>
                                      </p:cBhvr>
                                      <p:to>
                                        <p:strVal val="visible"/>
                                      </p:to>
                                    </p:set>
                                    <p:animEffect transition="in" filter="barn(outVertical)">
                                      <p:cBhvr>
                                        <p:cTn id="79" dur="1000"/>
                                        <p:tgtEl>
                                          <p:spTgt spid="40"/>
                                        </p:tgtEl>
                                      </p:cBhvr>
                                    </p:animEffect>
                                  </p:childTnLst>
                                </p:cTn>
                              </p:par>
                              <p:par>
                                <p:cTn id="80" presetID="16" presetClass="entr" presetSubtype="37" fill="hold" grpId="0" nodeType="withEffect">
                                  <p:stCondLst>
                                    <p:cond delay="3750"/>
                                  </p:stCondLst>
                                  <p:childTnLst>
                                    <p:set>
                                      <p:cBhvr>
                                        <p:cTn id="81" dur="1" fill="hold">
                                          <p:stCondLst>
                                            <p:cond delay="0"/>
                                          </p:stCondLst>
                                        </p:cTn>
                                        <p:tgtEl>
                                          <p:spTgt spid="51"/>
                                        </p:tgtEl>
                                        <p:attrNameLst>
                                          <p:attrName>style.visibility</p:attrName>
                                        </p:attrNameLst>
                                      </p:cBhvr>
                                      <p:to>
                                        <p:strVal val="visible"/>
                                      </p:to>
                                    </p:set>
                                    <p:animEffect transition="in" filter="barn(outVertical)">
                                      <p:cBhvr>
                                        <p:cTn id="82" dur="1000"/>
                                        <p:tgtEl>
                                          <p:spTgt spid="51"/>
                                        </p:tgtEl>
                                      </p:cBhvr>
                                    </p:animEffect>
                                  </p:childTnLst>
                                </p:cTn>
                              </p:par>
                              <p:par>
                                <p:cTn id="83" presetID="16" presetClass="entr" presetSubtype="37" fill="hold" grpId="0" nodeType="withEffect">
                                  <p:stCondLst>
                                    <p:cond delay="4500"/>
                                  </p:stCondLst>
                                  <p:childTnLst>
                                    <p:set>
                                      <p:cBhvr>
                                        <p:cTn id="84" dur="1" fill="hold">
                                          <p:stCondLst>
                                            <p:cond delay="0"/>
                                          </p:stCondLst>
                                        </p:cTn>
                                        <p:tgtEl>
                                          <p:spTgt spid="39"/>
                                        </p:tgtEl>
                                        <p:attrNameLst>
                                          <p:attrName>style.visibility</p:attrName>
                                        </p:attrNameLst>
                                      </p:cBhvr>
                                      <p:to>
                                        <p:strVal val="visible"/>
                                      </p:to>
                                    </p:set>
                                    <p:animEffect transition="in" filter="barn(outVertical)">
                                      <p:cBhvr>
                                        <p:cTn id="85" dur="1000"/>
                                        <p:tgtEl>
                                          <p:spTgt spid="39"/>
                                        </p:tgtEl>
                                      </p:cBhvr>
                                    </p:animEffect>
                                  </p:childTnLst>
                                </p:cTn>
                              </p:par>
                              <p:par>
                                <p:cTn id="86" presetID="16" presetClass="entr" presetSubtype="37" fill="hold" grpId="0" nodeType="withEffect">
                                  <p:stCondLst>
                                    <p:cond delay="4500"/>
                                  </p:stCondLst>
                                  <p:childTnLst>
                                    <p:set>
                                      <p:cBhvr>
                                        <p:cTn id="87" dur="1" fill="hold">
                                          <p:stCondLst>
                                            <p:cond delay="0"/>
                                          </p:stCondLst>
                                        </p:cTn>
                                        <p:tgtEl>
                                          <p:spTgt spid="53"/>
                                        </p:tgtEl>
                                        <p:attrNameLst>
                                          <p:attrName>style.visibility</p:attrName>
                                        </p:attrNameLst>
                                      </p:cBhvr>
                                      <p:to>
                                        <p:strVal val="visible"/>
                                      </p:to>
                                    </p:set>
                                    <p:animEffect transition="in" filter="barn(outVertical)">
                                      <p:cBhvr>
                                        <p:cTn id="88" dur="1000"/>
                                        <p:tgtEl>
                                          <p:spTgt spid="53"/>
                                        </p:tgtEl>
                                      </p:cBhvr>
                                    </p:animEffect>
                                  </p:childTnLst>
                                </p:cTn>
                              </p:par>
                              <p:par>
                                <p:cTn id="89" presetID="16" presetClass="entr" presetSubtype="37" fill="hold" grpId="0" nodeType="withEffect">
                                  <p:stCondLst>
                                    <p:cond delay="5250"/>
                                  </p:stCondLst>
                                  <p:childTnLst>
                                    <p:set>
                                      <p:cBhvr>
                                        <p:cTn id="90" dur="1" fill="hold">
                                          <p:stCondLst>
                                            <p:cond delay="0"/>
                                          </p:stCondLst>
                                        </p:cTn>
                                        <p:tgtEl>
                                          <p:spTgt spid="38"/>
                                        </p:tgtEl>
                                        <p:attrNameLst>
                                          <p:attrName>style.visibility</p:attrName>
                                        </p:attrNameLst>
                                      </p:cBhvr>
                                      <p:to>
                                        <p:strVal val="visible"/>
                                      </p:to>
                                    </p:set>
                                    <p:animEffect transition="in" filter="barn(outVertical)">
                                      <p:cBhvr>
                                        <p:cTn id="91" dur="1000"/>
                                        <p:tgtEl>
                                          <p:spTgt spid="38"/>
                                        </p:tgtEl>
                                      </p:cBhvr>
                                    </p:animEffect>
                                  </p:childTnLst>
                                </p:cTn>
                              </p:par>
                              <p:par>
                                <p:cTn id="92" presetID="16" presetClass="entr" presetSubtype="37" fill="hold" grpId="0" nodeType="withEffect">
                                  <p:stCondLst>
                                    <p:cond delay="5250"/>
                                  </p:stCondLst>
                                  <p:childTnLst>
                                    <p:set>
                                      <p:cBhvr>
                                        <p:cTn id="93" dur="1" fill="hold">
                                          <p:stCondLst>
                                            <p:cond delay="0"/>
                                          </p:stCondLst>
                                        </p:cTn>
                                        <p:tgtEl>
                                          <p:spTgt spid="52"/>
                                        </p:tgtEl>
                                        <p:attrNameLst>
                                          <p:attrName>style.visibility</p:attrName>
                                        </p:attrNameLst>
                                      </p:cBhvr>
                                      <p:to>
                                        <p:strVal val="visible"/>
                                      </p:to>
                                    </p:set>
                                    <p:animEffect transition="in" filter="barn(outVertical)">
                                      <p:cBhvr>
                                        <p:cTn id="94" dur="1000"/>
                                        <p:tgtEl>
                                          <p:spTgt spid="52"/>
                                        </p:tgtEl>
                                      </p:cBhvr>
                                    </p:animEffect>
                                  </p:childTnLst>
                                </p:cTn>
                              </p:par>
                              <p:par>
                                <p:cTn id="95" presetID="12" presetClass="entr" presetSubtype="8" fill="hold" grpId="0" nodeType="withEffect">
                                  <p:stCondLst>
                                    <p:cond delay="3500"/>
                                  </p:stCondLst>
                                  <p:childTnLst>
                                    <p:set>
                                      <p:cBhvr>
                                        <p:cTn id="96" dur="1" fill="hold">
                                          <p:stCondLst>
                                            <p:cond delay="0"/>
                                          </p:stCondLst>
                                        </p:cTn>
                                        <p:tgtEl>
                                          <p:spTgt spid="94"/>
                                        </p:tgtEl>
                                        <p:attrNameLst>
                                          <p:attrName>style.visibility</p:attrName>
                                        </p:attrNameLst>
                                      </p:cBhvr>
                                      <p:to>
                                        <p:strVal val="visible"/>
                                      </p:to>
                                    </p:set>
                                    <p:anim calcmode="lin" valueType="num">
                                      <p:cBhvr additive="base">
                                        <p:cTn id="97" dur="1000"/>
                                        <p:tgtEl>
                                          <p:spTgt spid="94"/>
                                        </p:tgtEl>
                                        <p:attrNameLst>
                                          <p:attrName>ppt_x</p:attrName>
                                        </p:attrNameLst>
                                      </p:cBhvr>
                                      <p:tavLst>
                                        <p:tav tm="0">
                                          <p:val>
                                            <p:strVal val="#ppt_x-#ppt_w*1.125000"/>
                                          </p:val>
                                        </p:tav>
                                        <p:tav tm="100000">
                                          <p:val>
                                            <p:strVal val="#ppt_x"/>
                                          </p:val>
                                        </p:tav>
                                      </p:tavLst>
                                    </p:anim>
                                    <p:animEffect transition="in" filter="wipe(right)">
                                      <p:cBhvr>
                                        <p:cTn id="98" dur="1000"/>
                                        <p:tgtEl>
                                          <p:spTgt spid="94"/>
                                        </p:tgtEl>
                                      </p:cBhvr>
                                    </p:animEffect>
                                  </p:childTnLst>
                                </p:cTn>
                              </p:par>
                              <p:par>
                                <p:cTn id="99" presetID="12" presetClass="entr" presetSubtype="2" fill="hold" grpId="0" nodeType="withEffect">
                                  <p:stCondLst>
                                    <p:cond delay="3500"/>
                                  </p:stCondLst>
                                  <p:childTnLst>
                                    <p:set>
                                      <p:cBhvr>
                                        <p:cTn id="100" dur="1" fill="hold">
                                          <p:stCondLst>
                                            <p:cond delay="0"/>
                                          </p:stCondLst>
                                        </p:cTn>
                                        <p:tgtEl>
                                          <p:spTgt spid="96"/>
                                        </p:tgtEl>
                                        <p:attrNameLst>
                                          <p:attrName>style.visibility</p:attrName>
                                        </p:attrNameLst>
                                      </p:cBhvr>
                                      <p:to>
                                        <p:strVal val="visible"/>
                                      </p:to>
                                    </p:set>
                                    <p:anim calcmode="lin" valueType="num">
                                      <p:cBhvr additive="base">
                                        <p:cTn id="101" dur="1000"/>
                                        <p:tgtEl>
                                          <p:spTgt spid="96"/>
                                        </p:tgtEl>
                                        <p:attrNameLst>
                                          <p:attrName>ppt_x</p:attrName>
                                        </p:attrNameLst>
                                      </p:cBhvr>
                                      <p:tavLst>
                                        <p:tav tm="0">
                                          <p:val>
                                            <p:strVal val="#ppt_x+#ppt_w*1.125000"/>
                                          </p:val>
                                        </p:tav>
                                        <p:tav tm="100000">
                                          <p:val>
                                            <p:strVal val="#ppt_x"/>
                                          </p:val>
                                        </p:tav>
                                      </p:tavLst>
                                    </p:anim>
                                    <p:animEffect transition="in" filter="wipe(left)">
                                      <p:cBhvr>
                                        <p:cTn id="102" dur="1000"/>
                                        <p:tgtEl>
                                          <p:spTgt spid="96"/>
                                        </p:tgtEl>
                                      </p:cBhvr>
                                    </p:animEffect>
                                  </p:childTnLst>
                                </p:cTn>
                              </p:par>
                              <p:par>
                                <p:cTn id="103" presetID="12" presetClass="entr" presetSubtype="2" fill="hold" grpId="0" nodeType="withEffect">
                                  <p:stCondLst>
                                    <p:cond delay="4250"/>
                                  </p:stCondLst>
                                  <p:childTnLst>
                                    <p:set>
                                      <p:cBhvr>
                                        <p:cTn id="104" dur="1" fill="hold">
                                          <p:stCondLst>
                                            <p:cond delay="0"/>
                                          </p:stCondLst>
                                        </p:cTn>
                                        <p:tgtEl>
                                          <p:spTgt spid="97"/>
                                        </p:tgtEl>
                                        <p:attrNameLst>
                                          <p:attrName>style.visibility</p:attrName>
                                        </p:attrNameLst>
                                      </p:cBhvr>
                                      <p:to>
                                        <p:strVal val="visible"/>
                                      </p:to>
                                    </p:set>
                                    <p:anim calcmode="lin" valueType="num">
                                      <p:cBhvr additive="base">
                                        <p:cTn id="105" dur="1000"/>
                                        <p:tgtEl>
                                          <p:spTgt spid="97"/>
                                        </p:tgtEl>
                                        <p:attrNameLst>
                                          <p:attrName>ppt_x</p:attrName>
                                        </p:attrNameLst>
                                      </p:cBhvr>
                                      <p:tavLst>
                                        <p:tav tm="0">
                                          <p:val>
                                            <p:strVal val="#ppt_x+#ppt_w*1.125000"/>
                                          </p:val>
                                        </p:tav>
                                        <p:tav tm="100000">
                                          <p:val>
                                            <p:strVal val="#ppt_x"/>
                                          </p:val>
                                        </p:tav>
                                      </p:tavLst>
                                    </p:anim>
                                    <p:animEffect transition="in" filter="wipe(left)">
                                      <p:cBhvr>
                                        <p:cTn id="106" dur="1000"/>
                                        <p:tgtEl>
                                          <p:spTgt spid="97"/>
                                        </p:tgtEl>
                                      </p:cBhvr>
                                    </p:animEffect>
                                  </p:childTnLst>
                                </p:cTn>
                              </p:par>
                              <p:par>
                                <p:cTn id="107" presetID="12" presetClass="entr" presetSubtype="8" fill="hold" grpId="0" nodeType="withEffect">
                                  <p:stCondLst>
                                    <p:cond delay="4250"/>
                                  </p:stCondLst>
                                  <p:childTnLst>
                                    <p:set>
                                      <p:cBhvr>
                                        <p:cTn id="108" dur="1" fill="hold">
                                          <p:stCondLst>
                                            <p:cond delay="0"/>
                                          </p:stCondLst>
                                        </p:cTn>
                                        <p:tgtEl>
                                          <p:spTgt spid="93"/>
                                        </p:tgtEl>
                                        <p:attrNameLst>
                                          <p:attrName>style.visibility</p:attrName>
                                        </p:attrNameLst>
                                      </p:cBhvr>
                                      <p:to>
                                        <p:strVal val="visible"/>
                                      </p:to>
                                    </p:set>
                                    <p:anim calcmode="lin" valueType="num">
                                      <p:cBhvr additive="base">
                                        <p:cTn id="109" dur="1000"/>
                                        <p:tgtEl>
                                          <p:spTgt spid="93"/>
                                        </p:tgtEl>
                                        <p:attrNameLst>
                                          <p:attrName>ppt_x</p:attrName>
                                        </p:attrNameLst>
                                      </p:cBhvr>
                                      <p:tavLst>
                                        <p:tav tm="0">
                                          <p:val>
                                            <p:strVal val="#ppt_x-#ppt_w*1.125000"/>
                                          </p:val>
                                        </p:tav>
                                        <p:tav tm="100000">
                                          <p:val>
                                            <p:strVal val="#ppt_x"/>
                                          </p:val>
                                        </p:tav>
                                      </p:tavLst>
                                    </p:anim>
                                    <p:animEffect transition="in" filter="wipe(right)">
                                      <p:cBhvr>
                                        <p:cTn id="110" dur="1000"/>
                                        <p:tgtEl>
                                          <p:spTgt spid="93"/>
                                        </p:tgtEl>
                                      </p:cBhvr>
                                    </p:animEffect>
                                  </p:childTnLst>
                                </p:cTn>
                              </p:par>
                              <p:par>
                                <p:cTn id="111" presetID="12" presetClass="entr" presetSubtype="8" fill="hold" grpId="0" nodeType="withEffect">
                                  <p:stCondLst>
                                    <p:cond delay="5000"/>
                                  </p:stCondLst>
                                  <p:childTnLst>
                                    <p:set>
                                      <p:cBhvr>
                                        <p:cTn id="112" dur="1" fill="hold">
                                          <p:stCondLst>
                                            <p:cond delay="0"/>
                                          </p:stCondLst>
                                        </p:cTn>
                                        <p:tgtEl>
                                          <p:spTgt spid="92"/>
                                        </p:tgtEl>
                                        <p:attrNameLst>
                                          <p:attrName>style.visibility</p:attrName>
                                        </p:attrNameLst>
                                      </p:cBhvr>
                                      <p:to>
                                        <p:strVal val="visible"/>
                                      </p:to>
                                    </p:set>
                                    <p:anim calcmode="lin" valueType="num">
                                      <p:cBhvr additive="base">
                                        <p:cTn id="113" dur="1000"/>
                                        <p:tgtEl>
                                          <p:spTgt spid="92"/>
                                        </p:tgtEl>
                                        <p:attrNameLst>
                                          <p:attrName>ppt_x</p:attrName>
                                        </p:attrNameLst>
                                      </p:cBhvr>
                                      <p:tavLst>
                                        <p:tav tm="0">
                                          <p:val>
                                            <p:strVal val="#ppt_x-#ppt_w*1.125000"/>
                                          </p:val>
                                        </p:tav>
                                        <p:tav tm="100000">
                                          <p:val>
                                            <p:strVal val="#ppt_x"/>
                                          </p:val>
                                        </p:tav>
                                      </p:tavLst>
                                    </p:anim>
                                    <p:animEffect transition="in" filter="wipe(right)">
                                      <p:cBhvr>
                                        <p:cTn id="114" dur="1000"/>
                                        <p:tgtEl>
                                          <p:spTgt spid="92"/>
                                        </p:tgtEl>
                                      </p:cBhvr>
                                    </p:animEffect>
                                  </p:childTnLst>
                                </p:cTn>
                              </p:par>
                              <p:par>
                                <p:cTn id="115" presetID="12" presetClass="entr" presetSubtype="2" fill="hold" grpId="0" nodeType="withEffect">
                                  <p:stCondLst>
                                    <p:cond delay="5000"/>
                                  </p:stCondLst>
                                  <p:childTnLst>
                                    <p:set>
                                      <p:cBhvr>
                                        <p:cTn id="116" dur="1" fill="hold">
                                          <p:stCondLst>
                                            <p:cond delay="0"/>
                                          </p:stCondLst>
                                        </p:cTn>
                                        <p:tgtEl>
                                          <p:spTgt spid="98"/>
                                        </p:tgtEl>
                                        <p:attrNameLst>
                                          <p:attrName>style.visibility</p:attrName>
                                        </p:attrNameLst>
                                      </p:cBhvr>
                                      <p:to>
                                        <p:strVal val="visible"/>
                                      </p:to>
                                    </p:set>
                                    <p:anim calcmode="lin" valueType="num">
                                      <p:cBhvr additive="base">
                                        <p:cTn id="117" dur="1000"/>
                                        <p:tgtEl>
                                          <p:spTgt spid="98"/>
                                        </p:tgtEl>
                                        <p:attrNameLst>
                                          <p:attrName>ppt_x</p:attrName>
                                        </p:attrNameLst>
                                      </p:cBhvr>
                                      <p:tavLst>
                                        <p:tav tm="0">
                                          <p:val>
                                            <p:strVal val="#ppt_x+#ppt_w*1.125000"/>
                                          </p:val>
                                        </p:tav>
                                        <p:tav tm="100000">
                                          <p:val>
                                            <p:strVal val="#ppt_x"/>
                                          </p:val>
                                        </p:tav>
                                      </p:tavLst>
                                    </p:anim>
                                    <p:animEffect transition="in" filter="wipe(left)">
                                      <p:cBhvr>
                                        <p:cTn id="118" dur="1000"/>
                                        <p:tgtEl>
                                          <p:spTgt spid="98"/>
                                        </p:tgtEl>
                                      </p:cBhvr>
                                    </p:animEffect>
                                  </p:childTnLst>
                                </p:cTn>
                              </p:par>
                              <p:par>
                                <p:cTn id="119" presetID="12" presetClass="entr" presetSubtype="2" fill="hold" grpId="0" nodeType="withEffect">
                                  <p:stCondLst>
                                    <p:cond delay="5750"/>
                                  </p:stCondLst>
                                  <p:childTnLst>
                                    <p:set>
                                      <p:cBhvr>
                                        <p:cTn id="120" dur="1" fill="hold">
                                          <p:stCondLst>
                                            <p:cond delay="0"/>
                                          </p:stCondLst>
                                        </p:cTn>
                                        <p:tgtEl>
                                          <p:spTgt spid="90"/>
                                        </p:tgtEl>
                                        <p:attrNameLst>
                                          <p:attrName>style.visibility</p:attrName>
                                        </p:attrNameLst>
                                      </p:cBhvr>
                                      <p:to>
                                        <p:strVal val="visible"/>
                                      </p:to>
                                    </p:set>
                                    <p:anim calcmode="lin" valueType="num">
                                      <p:cBhvr additive="base">
                                        <p:cTn id="121" dur="1000"/>
                                        <p:tgtEl>
                                          <p:spTgt spid="90"/>
                                        </p:tgtEl>
                                        <p:attrNameLst>
                                          <p:attrName>ppt_x</p:attrName>
                                        </p:attrNameLst>
                                      </p:cBhvr>
                                      <p:tavLst>
                                        <p:tav tm="0">
                                          <p:val>
                                            <p:strVal val="#ppt_x+#ppt_w*1.125000"/>
                                          </p:val>
                                        </p:tav>
                                        <p:tav tm="100000">
                                          <p:val>
                                            <p:strVal val="#ppt_x"/>
                                          </p:val>
                                        </p:tav>
                                      </p:tavLst>
                                    </p:anim>
                                    <p:animEffect transition="in" filter="wipe(left)">
                                      <p:cBhvr>
                                        <p:cTn id="122" dur="1000"/>
                                        <p:tgtEl>
                                          <p:spTgt spid="90"/>
                                        </p:tgtEl>
                                      </p:cBhvr>
                                    </p:animEffect>
                                  </p:childTnLst>
                                </p:cTn>
                              </p:par>
                              <p:par>
                                <p:cTn id="123" presetID="12" presetClass="entr" presetSubtype="8" fill="hold" grpId="0" nodeType="withEffect">
                                  <p:stCondLst>
                                    <p:cond delay="5750"/>
                                  </p:stCondLst>
                                  <p:childTnLst>
                                    <p:set>
                                      <p:cBhvr>
                                        <p:cTn id="124" dur="1" fill="hold">
                                          <p:stCondLst>
                                            <p:cond delay="0"/>
                                          </p:stCondLst>
                                        </p:cTn>
                                        <p:tgtEl>
                                          <p:spTgt spid="89"/>
                                        </p:tgtEl>
                                        <p:attrNameLst>
                                          <p:attrName>style.visibility</p:attrName>
                                        </p:attrNameLst>
                                      </p:cBhvr>
                                      <p:to>
                                        <p:strVal val="visible"/>
                                      </p:to>
                                    </p:set>
                                    <p:anim calcmode="lin" valueType="num">
                                      <p:cBhvr additive="base">
                                        <p:cTn id="125" dur="1000"/>
                                        <p:tgtEl>
                                          <p:spTgt spid="89"/>
                                        </p:tgtEl>
                                        <p:attrNameLst>
                                          <p:attrName>ppt_x</p:attrName>
                                        </p:attrNameLst>
                                      </p:cBhvr>
                                      <p:tavLst>
                                        <p:tav tm="0">
                                          <p:val>
                                            <p:strVal val="#ppt_x-#ppt_w*1.125000"/>
                                          </p:val>
                                        </p:tav>
                                        <p:tav tm="100000">
                                          <p:val>
                                            <p:strVal val="#ppt_x"/>
                                          </p:val>
                                        </p:tav>
                                      </p:tavLst>
                                    </p:anim>
                                    <p:animEffect transition="in" filter="wipe(right)">
                                      <p:cBhvr>
                                        <p:cTn id="126" dur="1000"/>
                                        <p:tgtEl>
                                          <p:spTgt spid="89"/>
                                        </p:tgtEl>
                                      </p:cBhvr>
                                    </p:animEffect>
                                  </p:childTnLst>
                                </p:cTn>
                              </p:par>
                              <p:par>
                                <p:cTn id="127" presetID="12" presetClass="entr" presetSubtype="1" fill="hold" grpId="0" nodeType="withEffect">
                                  <p:stCondLst>
                                    <p:cond delay="5750"/>
                                  </p:stCondLst>
                                  <p:childTnLst>
                                    <p:set>
                                      <p:cBhvr>
                                        <p:cTn id="128" dur="1" fill="hold">
                                          <p:stCondLst>
                                            <p:cond delay="0"/>
                                          </p:stCondLst>
                                        </p:cTn>
                                        <p:tgtEl>
                                          <p:spTgt spid="48"/>
                                        </p:tgtEl>
                                        <p:attrNameLst>
                                          <p:attrName>style.visibility</p:attrName>
                                        </p:attrNameLst>
                                      </p:cBhvr>
                                      <p:to>
                                        <p:strVal val="visible"/>
                                      </p:to>
                                    </p:set>
                                    <p:anim calcmode="lin" valueType="num">
                                      <p:cBhvr additive="base">
                                        <p:cTn id="129" dur="1000"/>
                                        <p:tgtEl>
                                          <p:spTgt spid="48"/>
                                        </p:tgtEl>
                                        <p:attrNameLst>
                                          <p:attrName>ppt_y</p:attrName>
                                        </p:attrNameLst>
                                      </p:cBhvr>
                                      <p:tavLst>
                                        <p:tav tm="0">
                                          <p:val>
                                            <p:strVal val="#ppt_y-#ppt_h*1.125000"/>
                                          </p:val>
                                        </p:tav>
                                        <p:tav tm="100000">
                                          <p:val>
                                            <p:strVal val="#ppt_y"/>
                                          </p:val>
                                        </p:tav>
                                      </p:tavLst>
                                    </p:anim>
                                    <p:animEffect transition="in" filter="wipe(down)">
                                      <p:cBhvr>
                                        <p:cTn id="130" dur="1000"/>
                                        <p:tgtEl>
                                          <p:spTgt spid="48"/>
                                        </p:tgtEl>
                                      </p:cBhvr>
                                    </p:animEffect>
                                  </p:childTnLst>
                                </p:cTn>
                              </p:par>
                              <p:par>
                                <p:cTn id="131" presetID="12" presetClass="entr" presetSubtype="1" fill="hold" grpId="0" nodeType="withEffect">
                                  <p:stCondLst>
                                    <p:cond delay="5750"/>
                                  </p:stCondLst>
                                  <p:childTnLst>
                                    <p:set>
                                      <p:cBhvr>
                                        <p:cTn id="132" dur="1" fill="hold">
                                          <p:stCondLst>
                                            <p:cond delay="0"/>
                                          </p:stCondLst>
                                        </p:cTn>
                                        <p:tgtEl>
                                          <p:spTgt spid="56"/>
                                        </p:tgtEl>
                                        <p:attrNameLst>
                                          <p:attrName>style.visibility</p:attrName>
                                        </p:attrNameLst>
                                      </p:cBhvr>
                                      <p:to>
                                        <p:strVal val="visible"/>
                                      </p:to>
                                    </p:set>
                                    <p:anim calcmode="lin" valueType="num">
                                      <p:cBhvr additive="base">
                                        <p:cTn id="133" dur="1000"/>
                                        <p:tgtEl>
                                          <p:spTgt spid="56"/>
                                        </p:tgtEl>
                                        <p:attrNameLst>
                                          <p:attrName>ppt_y</p:attrName>
                                        </p:attrNameLst>
                                      </p:cBhvr>
                                      <p:tavLst>
                                        <p:tav tm="0">
                                          <p:val>
                                            <p:strVal val="#ppt_y-#ppt_h*1.125000"/>
                                          </p:val>
                                        </p:tav>
                                        <p:tav tm="100000">
                                          <p:val>
                                            <p:strVal val="#ppt_y"/>
                                          </p:val>
                                        </p:tav>
                                      </p:tavLst>
                                    </p:anim>
                                    <p:animEffect transition="in" filter="wipe(down)">
                                      <p:cBhvr>
                                        <p:cTn id="134" dur="1000"/>
                                        <p:tgtEl>
                                          <p:spTgt spid="56"/>
                                        </p:tgtEl>
                                      </p:cBhvr>
                                    </p:animEffect>
                                  </p:childTnLst>
                                </p:cTn>
                              </p:par>
                              <p:par>
                                <p:cTn id="135" presetID="12" presetClass="entr" presetSubtype="1" fill="hold" grpId="0" nodeType="withEffect">
                                  <p:stCondLst>
                                    <p:cond delay="5750"/>
                                  </p:stCondLst>
                                  <p:childTnLst>
                                    <p:set>
                                      <p:cBhvr>
                                        <p:cTn id="136" dur="1" fill="hold">
                                          <p:stCondLst>
                                            <p:cond delay="0"/>
                                          </p:stCondLst>
                                        </p:cTn>
                                        <p:tgtEl>
                                          <p:spTgt spid="57"/>
                                        </p:tgtEl>
                                        <p:attrNameLst>
                                          <p:attrName>style.visibility</p:attrName>
                                        </p:attrNameLst>
                                      </p:cBhvr>
                                      <p:to>
                                        <p:strVal val="visible"/>
                                      </p:to>
                                    </p:set>
                                    <p:anim calcmode="lin" valueType="num">
                                      <p:cBhvr additive="base">
                                        <p:cTn id="137" dur="1000"/>
                                        <p:tgtEl>
                                          <p:spTgt spid="57"/>
                                        </p:tgtEl>
                                        <p:attrNameLst>
                                          <p:attrName>ppt_y</p:attrName>
                                        </p:attrNameLst>
                                      </p:cBhvr>
                                      <p:tavLst>
                                        <p:tav tm="0">
                                          <p:val>
                                            <p:strVal val="#ppt_y-#ppt_h*1.125000"/>
                                          </p:val>
                                        </p:tav>
                                        <p:tav tm="100000">
                                          <p:val>
                                            <p:strVal val="#ppt_y"/>
                                          </p:val>
                                        </p:tav>
                                      </p:tavLst>
                                    </p:anim>
                                    <p:animEffect transition="in" filter="wipe(down)">
                                      <p:cBhvr>
                                        <p:cTn id="138" dur="1000"/>
                                        <p:tgtEl>
                                          <p:spTgt spid="57"/>
                                        </p:tgtEl>
                                      </p:cBhvr>
                                    </p:animEffect>
                                  </p:childTnLst>
                                </p:cTn>
                              </p:par>
                              <p:par>
                                <p:cTn id="139" presetID="12" presetClass="entr" presetSubtype="1" fill="hold" grpId="0" nodeType="withEffect">
                                  <p:stCondLst>
                                    <p:cond delay="5750"/>
                                  </p:stCondLst>
                                  <p:childTnLst>
                                    <p:set>
                                      <p:cBhvr>
                                        <p:cTn id="140" dur="1" fill="hold">
                                          <p:stCondLst>
                                            <p:cond delay="0"/>
                                          </p:stCondLst>
                                        </p:cTn>
                                        <p:tgtEl>
                                          <p:spTgt spid="58"/>
                                        </p:tgtEl>
                                        <p:attrNameLst>
                                          <p:attrName>style.visibility</p:attrName>
                                        </p:attrNameLst>
                                      </p:cBhvr>
                                      <p:to>
                                        <p:strVal val="visible"/>
                                      </p:to>
                                    </p:set>
                                    <p:anim calcmode="lin" valueType="num">
                                      <p:cBhvr additive="base">
                                        <p:cTn id="141" dur="1000"/>
                                        <p:tgtEl>
                                          <p:spTgt spid="58"/>
                                        </p:tgtEl>
                                        <p:attrNameLst>
                                          <p:attrName>ppt_y</p:attrName>
                                        </p:attrNameLst>
                                      </p:cBhvr>
                                      <p:tavLst>
                                        <p:tav tm="0">
                                          <p:val>
                                            <p:strVal val="#ppt_y-#ppt_h*1.125000"/>
                                          </p:val>
                                        </p:tav>
                                        <p:tav tm="100000">
                                          <p:val>
                                            <p:strVal val="#ppt_y"/>
                                          </p:val>
                                        </p:tav>
                                      </p:tavLst>
                                    </p:anim>
                                    <p:animEffect transition="in" filter="wipe(down)">
                                      <p:cBhvr>
                                        <p:cTn id="142" dur="1000"/>
                                        <p:tgtEl>
                                          <p:spTgt spid="58"/>
                                        </p:tgtEl>
                                      </p:cBhvr>
                                    </p:animEffect>
                                  </p:childTnLst>
                                </p:cTn>
                              </p:par>
                              <p:par>
                                <p:cTn id="143" presetID="12" presetClass="entr" presetSubtype="1" fill="hold" grpId="0" nodeType="withEffect">
                                  <p:stCondLst>
                                    <p:cond delay="5750"/>
                                  </p:stCondLst>
                                  <p:childTnLst>
                                    <p:set>
                                      <p:cBhvr>
                                        <p:cTn id="144" dur="1" fill="hold">
                                          <p:stCondLst>
                                            <p:cond delay="0"/>
                                          </p:stCondLst>
                                        </p:cTn>
                                        <p:tgtEl>
                                          <p:spTgt spid="59"/>
                                        </p:tgtEl>
                                        <p:attrNameLst>
                                          <p:attrName>style.visibility</p:attrName>
                                        </p:attrNameLst>
                                      </p:cBhvr>
                                      <p:to>
                                        <p:strVal val="visible"/>
                                      </p:to>
                                    </p:set>
                                    <p:anim calcmode="lin" valueType="num">
                                      <p:cBhvr additive="base">
                                        <p:cTn id="145" dur="1000"/>
                                        <p:tgtEl>
                                          <p:spTgt spid="59"/>
                                        </p:tgtEl>
                                        <p:attrNameLst>
                                          <p:attrName>ppt_y</p:attrName>
                                        </p:attrNameLst>
                                      </p:cBhvr>
                                      <p:tavLst>
                                        <p:tav tm="0">
                                          <p:val>
                                            <p:strVal val="#ppt_y-#ppt_h*1.125000"/>
                                          </p:val>
                                        </p:tav>
                                        <p:tav tm="100000">
                                          <p:val>
                                            <p:strVal val="#ppt_y"/>
                                          </p:val>
                                        </p:tav>
                                      </p:tavLst>
                                    </p:anim>
                                    <p:animEffect transition="in" filter="wipe(down)">
                                      <p:cBhvr>
                                        <p:cTn id="146" dur="1000"/>
                                        <p:tgtEl>
                                          <p:spTgt spid="59"/>
                                        </p:tgtEl>
                                      </p:cBhvr>
                                    </p:animEffect>
                                  </p:childTnLst>
                                </p:cTn>
                              </p:par>
                              <p:par>
                                <p:cTn id="147" presetID="12" presetClass="entr" presetSubtype="4" fill="hold" grpId="0" nodeType="withEffect">
                                  <p:stCondLst>
                                    <p:cond delay="0"/>
                                  </p:stCondLst>
                                  <p:childTnLst>
                                    <p:set>
                                      <p:cBhvr>
                                        <p:cTn id="148" dur="1" fill="hold">
                                          <p:stCondLst>
                                            <p:cond delay="0"/>
                                          </p:stCondLst>
                                        </p:cTn>
                                        <p:tgtEl>
                                          <p:spTgt spid="5"/>
                                        </p:tgtEl>
                                        <p:attrNameLst>
                                          <p:attrName>style.visibility</p:attrName>
                                        </p:attrNameLst>
                                      </p:cBhvr>
                                      <p:to>
                                        <p:strVal val="visible"/>
                                      </p:to>
                                    </p:set>
                                    <p:anim calcmode="lin" valueType="num">
                                      <p:cBhvr additive="base">
                                        <p:cTn id="149" dur="1000"/>
                                        <p:tgtEl>
                                          <p:spTgt spid="5"/>
                                        </p:tgtEl>
                                        <p:attrNameLst>
                                          <p:attrName>ppt_y</p:attrName>
                                        </p:attrNameLst>
                                      </p:cBhvr>
                                      <p:tavLst>
                                        <p:tav tm="0">
                                          <p:val>
                                            <p:strVal val="#ppt_y+#ppt_h*1.125000"/>
                                          </p:val>
                                        </p:tav>
                                        <p:tav tm="100000">
                                          <p:val>
                                            <p:strVal val="#ppt_y"/>
                                          </p:val>
                                        </p:tav>
                                      </p:tavLst>
                                    </p:anim>
                                    <p:animEffect transition="in" filter="wipe(up)">
                                      <p:cBhvr>
                                        <p:cTn id="15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7" grpId="0" animBg="1"/>
      <p:bldP spid="88" grpId="0" animBg="1"/>
      <p:bldP spid="89" grpId="0" animBg="1"/>
      <p:bldP spid="90" grpId="0" animBg="1"/>
      <p:bldP spid="91" grpId="0" animBg="1"/>
      <p:bldP spid="92" grpId="0" animBg="1"/>
      <p:bldP spid="93" grpId="0" animBg="1"/>
      <p:bldP spid="94" grpId="0" animBg="1"/>
      <p:bldP spid="95" grpId="0" animBg="1"/>
      <p:bldP spid="96" grpId="0" animBg="1"/>
      <p:bldP spid="97" grpId="0" animBg="1"/>
      <p:bldP spid="98" grpId="0" animBg="1"/>
      <p:bldP spid="55" grpId="0" animBg="1"/>
      <p:bldP spid="37" grpId="0" animBg="1"/>
      <p:bldP spid="38" grpId="0" animBg="1"/>
      <p:bldP spid="39" grpId="0" animBg="1"/>
      <p:bldP spid="40" grpId="0" animBg="1"/>
      <p:bldP spid="41" grpId="0" animBg="1"/>
      <p:bldP spid="42" grpId="0" animBg="1"/>
      <p:bldP spid="47" grpId="0"/>
      <p:bldP spid="49" grpId="0"/>
      <p:bldP spid="50" grpId="0"/>
      <p:bldP spid="51" grpId="0"/>
      <p:bldP spid="52" grpId="0"/>
      <p:bldP spid="53" grpId="0"/>
      <p:bldP spid="48" grpId="0"/>
      <p:bldP spid="56" grpId="0"/>
      <p:bldP spid="57" grpId="0"/>
      <p:bldP spid="58" grpId="0"/>
      <p:bldP spid="59" grpId="0"/>
      <p:bldP spid="60" grpId="0" animBg="1"/>
      <p:bldP spid="60" grpId="1" animBg="1"/>
      <p:bldP spid="62" grpId="0" animBg="1"/>
      <p:bldP spid="62" grpId="1" animBg="1"/>
      <p:bldP spid="63" grpId="0" animBg="1"/>
      <p:bldP spid="63" grpId="1" animBg="1"/>
      <p:bldP spid="66" grpId="0" animBg="1"/>
      <p:bldP spid="66" grpId="1" animBg="1"/>
      <p:bldP spid="67" grpId="0" animBg="1"/>
      <p:bldP spid="67" grpId="1" animBg="1"/>
      <p:bldP spid="68" grpId="0" animBg="1"/>
      <p:bldP spid="68" grpId="1"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49FD4E6D-7A64-4CB6-8BB2-07764593C9B9}"/>
              </a:ext>
            </a:extLst>
          </p:cNvPr>
          <p:cNvSpPr/>
          <p:nvPr/>
        </p:nvSpPr>
        <p:spPr>
          <a:xfrm>
            <a:off x="3761631" y="872428"/>
            <a:ext cx="4935967"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524E767C-C456-4806-8BD8-9CBDA70C31E4}"/>
              </a:ext>
            </a:extLst>
          </p:cNvPr>
          <p:cNvSpPr txBox="1"/>
          <p:nvPr/>
        </p:nvSpPr>
        <p:spPr>
          <a:xfrm>
            <a:off x="3442169" y="1480498"/>
            <a:ext cx="901356" cy="369332"/>
          </a:xfrm>
          <a:prstGeom prst="rect">
            <a:avLst/>
          </a:prstGeom>
          <a:noFill/>
        </p:spPr>
        <p:txBody>
          <a:bodyPr wrap="square" rtlCol="0">
            <a:spAutoFit/>
          </a:bodyPr>
          <a:lstStyle/>
          <a:p>
            <a:pPr algn="ctr"/>
            <a:r>
              <a:rPr lang="en-US" b="1" dirty="0">
                <a:solidFill>
                  <a:schemeClr val="accent1"/>
                </a:solidFill>
                <a:latin typeface="Montserrat" panose="00000500000000000000" pitchFamily="50" charset="0"/>
              </a:rPr>
              <a:t>81%</a:t>
            </a:r>
          </a:p>
        </p:txBody>
      </p:sp>
      <p:sp>
        <p:nvSpPr>
          <p:cNvPr id="53" name="TextBox 52">
            <a:extLst>
              <a:ext uri="{FF2B5EF4-FFF2-40B4-BE49-F238E27FC236}">
                <a16:creationId xmlns:a16="http://schemas.microsoft.com/office/drawing/2014/main" id="{576694ED-A871-42D3-BEDC-ED3026F41CF1}"/>
              </a:ext>
            </a:extLst>
          </p:cNvPr>
          <p:cNvSpPr txBox="1"/>
          <p:nvPr/>
        </p:nvSpPr>
        <p:spPr>
          <a:xfrm>
            <a:off x="4622370" y="1761871"/>
            <a:ext cx="901356" cy="369332"/>
          </a:xfrm>
          <a:prstGeom prst="rect">
            <a:avLst/>
          </a:prstGeom>
          <a:noFill/>
        </p:spPr>
        <p:txBody>
          <a:bodyPr wrap="square" rtlCol="0">
            <a:spAutoFit/>
          </a:bodyPr>
          <a:lstStyle/>
          <a:p>
            <a:pPr algn="ctr"/>
            <a:r>
              <a:rPr lang="en-US" b="1" dirty="0">
                <a:solidFill>
                  <a:schemeClr val="accent1"/>
                </a:solidFill>
                <a:latin typeface="Montserrat" panose="00000500000000000000" pitchFamily="50" charset="0"/>
              </a:rPr>
              <a:t>76%</a:t>
            </a:r>
          </a:p>
        </p:txBody>
      </p:sp>
      <p:sp>
        <p:nvSpPr>
          <p:cNvPr id="54" name="TextBox 53">
            <a:extLst>
              <a:ext uri="{FF2B5EF4-FFF2-40B4-BE49-F238E27FC236}">
                <a16:creationId xmlns:a16="http://schemas.microsoft.com/office/drawing/2014/main" id="{F2657149-93B3-4442-894C-27FC69DBD720}"/>
              </a:ext>
            </a:extLst>
          </p:cNvPr>
          <p:cNvSpPr txBox="1"/>
          <p:nvPr/>
        </p:nvSpPr>
        <p:spPr>
          <a:xfrm>
            <a:off x="8162977" y="2605990"/>
            <a:ext cx="901356" cy="369332"/>
          </a:xfrm>
          <a:prstGeom prst="rect">
            <a:avLst/>
          </a:prstGeom>
          <a:noFill/>
        </p:spPr>
        <p:txBody>
          <a:bodyPr wrap="square" rtlCol="0">
            <a:spAutoFit/>
          </a:bodyPr>
          <a:lstStyle/>
          <a:p>
            <a:pPr algn="ctr"/>
            <a:r>
              <a:rPr lang="en-US" b="1" dirty="0">
                <a:solidFill>
                  <a:schemeClr val="accent3"/>
                </a:solidFill>
                <a:latin typeface="Montserrat" panose="00000500000000000000" pitchFamily="50" charset="0"/>
              </a:rPr>
              <a:t>36%</a:t>
            </a:r>
          </a:p>
        </p:txBody>
      </p:sp>
      <p:sp>
        <p:nvSpPr>
          <p:cNvPr id="55" name="TextBox 54">
            <a:extLst>
              <a:ext uri="{FF2B5EF4-FFF2-40B4-BE49-F238E27FC236}">
                <a16:creationId xmlns:a16="http://schemas.microsoft.com/office/drawing/2014/main" id="{7F18EF51-15D6-4909-8488-D4482EBF2716}"/>
              </a:ext>
            </a:extLst>
          </p:cNvPr>
          <p:cNvSpPr txBox="1"/>
          <p:nvPr/>
        </p:nvSpPr>
        <p:spPr>
          <a:xfrm>
            <a:off x="10523384" y="3168738"/>
            <a:ext cx="901356" cy="369332"/>
          </a:xfrm>
          <a:prstGeom prst="rect">
            <a:avLst/>
          </a:prstGeom>
          <a:noFill/>
        </p:spPr>
        <p:txBody>
          <a:bodyPr wrap="square" rtlCol="0">
            <a:spAutoFit/>
          </a:bodyPr>
          <a:lstStyle/>
          <a:p>
            <a:pPr algn="ctr"/>
            <a:r>
              <a:rPr lang="en-US" b="1" dirty="0">
                <a:solidFill>
                  <a:schemeClr val="bg2">
                    <a:lumMod val="50000"/>
                  </a:schemeClr>
                </a:solidFill>
                <a:latin typeface="Montserrat" panose="00000500000000000000" pitchFamily="50" charset="0"/>
              </a:rPr>
              <a:t>26%</a:t>
            </a:r>
          </a:p>
        </p:txBody>
      </p:sp>
      <p:sp>
        <p:nvSpPr>
          <p:cNvPr id="56" name="TextBox 55">
            <a:extLst>
              <a:ext uri="{FF2B5EF4-FFF2-40B4-BE49-F238E27FC236}">
                <a16:creationId xmlns:a16="http://schemas.microsoft.com/office/drawing/2014/main" id="{39269F2B-ED6C-4B9C-B8BE-F0C9EED09D99}"/>
              </a:ext>
            </a:extLst>
          </p:cNvPr>
          <p:cNvSpPr txBox="1"/>
          <p:nvPr/>
        </p:nvSpPr>
        <p:spPr>
          <a:xfrm>
            <a:off x="9343180" y="2887363"/>
            <a:ext cx="901356" cy="369332"/>
          </a:xfrm>
          <a:prstGeom prst="rect">
            <a:avLst/>
          </a:prstGeom>
          <a:noFill/>
        </p:spPr>
        <p:txBody>
          <a:bodyPr wrap="square" rtlCol="0">
            <a:spAutoFit/>
          </a:bodyPr>
          <a:lstStyle/>
          <a:p>
            <a:pPr algn="ctr"/>
            <a:r>
              <a:rPr lang="en-US" b="1" dirty="0">
                <a:solidFill>
                  <a:schemeClr val="accent3"/>
                </a:solidFill>
                <a:latin typeface="Montserrat" panose="00000500000000000000" pitchFamily="50" charset="0"/>
              </a:rPr>
              <a:t>32%</a:t>
            </a:r>
          </a:p>
        </p:txBody>
      </p:sp>
      <p:sp>
        <p:nvSpPr>
          <p:cNvPr id="57" name="TextBox 56">
            <a:extLst>
              <a:ext uri="{FF2B5EF4-FFF2-40B4-BE49-F238E27FC236}">
                <a16:creationId xmlns:a16="http://schemas.microsoft.com/office/drawing/2014/main" id="{BD73E9CA-2F12-4ABD-9A7B-6FBFCCD5A1F7}"/>
              </a:ext>
            </a:extLst>
          </p:cNvPr>
          <p:cNvSpPr txBox="1"/>
          <p:nvPr/>
        </p:nvSpPr>
        <p:spPr>
          <a:xfrm>
            <a:off x="6982776" y="2324617"/>
            <a:ext cx="901356" cy="369332"/>
          </a:xfrm>
          <a:prstGeom prst="rect">
            <a:avLst/>
          </a:prstGeom>
          <a:noFill/>
        </p:spPr>
        <p:txBody>
          <a:bodyPr wrap="square" rtlCol="0">
            <a:spAutoFit/>
          </a:bodyPr>
          <a:lstStyle/>
          <a:p>
            <a:pPr algn="ctr"/>
            <a:r>
              <a:rPr lang="en-US" b="1" dirty="0">
                <a:solidFill>
                  <a:schemeClr val="accent3"/>
                </a:solidFill>
                <a:latin typeface="Montserrat" panose="00000500000000000000" pitchFamily="50" charset="0"/>
              </a:rPr>
              <a:t>41%</a:t>
            </a:r>
          </a:p>
        </p:txBody>
      </p:sp>
      <p:sp>
        <p:nvSpPr>
          <p:cNvPr id="58" name="TextBox 57">
            <a:extLst>
              <a:ext uri="{FF2B5EF4-FFF2-40B4-BE49-F238E27FC236}">
                <a16:creationId xmlns:a16="http://schemas.microsoft.com/office/drawing/2014/main" id="{8A464E72-5F67-45D4-897C-ADBC97D1B8F8}"/>
              </a:ext>
            </a:extLst>
          </p:cNvPr>
          <p:cNvSpPr txBox="1"/>
          <p:nvPr/>
        </p:nvSpPr>
        <p:spPr>
          <a:xfrm>
            <a:off x="5802576" y="2043244"/>
            <a:ext cx="901356" cy="369332"/>
          </a:xfrm>
          <a:prstGeom prst="rect">
            <a:avLst/>
          </a:prstGeom>
          <a:noFill/>
        </p:spPr>
        <p:txBody>
          <a:bodyPr wrap="square" rtlCol="0">
            <a:spAutoFit/>
          </a:bodyPr>
          <a:lstStyle/>
          <a:p>
            <a:pPr algn="ctr"/>
            <a:r>
              <a:rPr lang="en-US" b="1" dirty="0">
                <a:solidFill>
                  <a:schemeClr val="accent1"/>
                </a:solidFill>
                <a:latin typeface="Montserrat" panose="00000500000000000000" pitchFamily="50" charset="0"/>
              </a:rPr>
              <a:t>73%</a:t>
            </a:r>
          </a:p>
        </p:txBody>
      </p:sp>
      <p:grpSp>
        <p:nvGrpSpPr>
          <p:cNvPr id="35" name="Graphic 32">
            <a:extLst>
              <a:ext uri="{FF2B5EF4-FFF2-40B4-BE49-F238E27FC236}">
                <a16:creationId xmlns:a16="http://schemas.microsoft.com/office/drawing/2014/main" id="{9DF4560B-9840-4770-96D8-69B2E7D52A31}"/>
              </a:ext>
            </a:extLst>
          </p:cNvPr>
          <p:cNvGrpSpPr/>
          <p:nvPr/>
        </p:nvGrpSpPr>
        <p:grpSpPr>
          <a:xfrm>
            <a:off x="3481255" y="2136077"/>
            <a:ext cx="7861500" cy="3720440"/>
            <a:chOff x="3348037" y="1976437"/>
            <a:chExt cx="5492115" cy="2895600"/>
          </a:xfrm>
          <a:solidFill>
            <a:srgbClr val="D6DCE5">
              <a:alpha val="25000"/>
            </a:srgbClr>
          </a:solidFill>
        </p:grpSpPr>
        <p:sp>
          <p:nvSpPr>
            <p:cNvPr id="36" name="Freeform: Shape 35">
              <a:extLst>
                <a:ext uri="{FF2B5EF4-FFF2-40B4-BE49-F238E27FC236}">
                  <a16:creationId xmlns:a16="http://schemas.microsoft.com/office/drawing/2014/main" id="{83DBFB94-ABF0-4B50-B8A9-6AF3189E0449}"/>
                </a:ext>
              </a:extLst>
            </p:cNvPr>
            <p:cNvSpPr/>
            <p:nvPr/>
          </p:nvSpPr>
          <p:spPr>
            <a:xfrm>
              <a:off x="3348037" y="1976437"/>
              <a:ext cx="1371600" cy="2895600"/>
            </a:xfrm>
            <a:custGeom>
              <a:avLst/>
              <a:gdLst>
                <a:gd name="connsiteX0" fmla="*/ 0 w 1371600"/>
                <a:gd name="connsiteY0" fmla="*/ 2900839 h 2895600"/>
                <a:gd name="connsiteX1" fmla="*/ 548450 w 1371600"/>
                <a:gd name="connsiteY1" fmla="*/ 2760250 h 2895600"/>
                <a:gd name="connsiteX2" fmla="*/ 1378458 w 1371600"/>
                <a:gd name="connsiteY2" fmla="*/ 138779 h 2895600"/>
                <a:gd name="connsiteX3" fmla="*/ 830009 w 1371600"/>
                <a:gd name="connsiteY3" fmla="*/ 0 h 2895600"/>
              </a:gdLst>
              <a:ahLst/>
              <a:cxnLst>
                <a:cxn ang="0">
                  <a:pos x="connsiteX0" y="connsiteY0"/>
                </a:cxn>
                <a:cxn ang="0">
                  <a:pos x="connsiteX1" y="connsiteY1"/>
                </a:cxn>
                <a:cxn ang="0">
                  <a:pos x="connsiteX2" y="connsiteY2"/>
                </a:cxn>
                <a:cxn ang="0">
                  <a:pos x="connsiteX3" y="connsiteY3"/>
                </a:cxn>
              </a:cxnLst>
              <a:rect l="l" t="t" r="r" b="b"/>
              <a:pathLst>
                <a:path w="1371600" h="2895600">
                  <a:moveTo>
                    <a:pt x="0" y="2900839"/>
                  </a:moveTo>
                  <a:lnTo>
                    <a:pt x="548450" y="2760250"/>
                  </a:lnTo>
                  <a:lnTo>
                    <a:pt x="1378458" y="138779"/>
                  </a:lnTo>
                  <a:lnTo>
                    <a:pt x="830009" y="0"/>
                  </a:lnTo>
                  <a:close/>
                </a:path>
              </a:pathLst>
            </a:custGeom>
            <a:solidFill>
              <a:schemeClr val="tx1">
                <a:alpha val="3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B1351921-84F5-470F-B846-B7E62E29DEF9}"/>
                </a:ext>
              </a:extLst>
            </p:cNvPr>
            <p:cNvSpPr/>
            <p:nvPr/>
          </p:nvSpPr>
          <p:spPr>
            <a:xfrm>
              <a:off x="4178045" y="2191035"/>
              <a:ext cx="1362075" cy="2466975"/>
            </a:xfrm>
            <a:custGeom>
              <a:avLst/>
              <a:gdLst>
                <a:gd name="connsiteX0" fmla="*/ 0 w 1362075"/>
                <a:gd name="connsiteY0" fmla="*/ 2471642 h 2466975"/>
                <a:gd name="connsiteX1" fmla="*/ 548450 w 1362075"/>
                <a:gd name="connsiteY1" fmla="*/ 2332863 h 2466975"/>
                <a:gd name="connsiteX2" fmla="*/ 1371029 w 1362075"/>
                <a:gd name="connsiteY2" fmla="*/ 140589 h 2466975"/>
                <a:gd name="connsiteX3" fmla="*/ 822674 w 1362075"/>
                <a:gd name="connsiteY3" fmla="*/ 0 h 2466975"/>
              </a:gdLst>
              <a:ahLst/>
              <a:cxnLst>
                <a:cxn ang="0">
                  <a:pos x="connsiteX0" y="connsiteY0"/>
                </a:cxn>
                <a:cxn ang="0">
                  <a:pos x="connsiteX1" y="connsiteY1"/>
                </a:cxn>
                <a:cxn ang="0">
                  <a:pos x="connsiteX2" y="connsiteY2"/>
                </a:cxn>
                <a:cxn ang="0">
                  <a:pos x="connsiteX3" y="connsiteY3"/>
                </a:cxn>
              </a:cxnLst>
              <a:rect l="l" t="t" r="r" b="b"/>
              <a:pathLst>
                <a:path w="1362075" h="2466975">
                  <a:moveTo>
                    <a:pt x="0" y="2471642"/>
                  </a:moveTo>
                  <a:lnTo>
                    <a:pt x="548450" y="2332863"/>
                  </a:lnTo>
                  <a:lnTo>
                    <a:pt x="1371029" y="140589"/>
                  </a:lnTo>
                  <a:lnTo>
                    <a:pt x="822674" y="0"/>
                  </a:lnTo>
                  <a:close/>
                </a:path>
              </a:pathLst>
            </a:custGeom>
            <a:solidFill>
              <a:schemeClr val="tx1">
                <a:alpha val="3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5D0F0A9-E1FC-42EC-B4FA-EE84CE2F2B7C}"/>
                </a:ext>
              </a:extLst>
            </p:cNvPr>
            <p:cNvSpPr/>
            <p:nvPr/>
          </p:nvSpPr>
          <p:spPr>
            <a:xfrm>
              <a:off x="5000720" y="2398204"/>
              <a:ext cx="1362075" cy="2047875"/>
            </a:xfrm>
            <a:custGeom>
              <a:avLst/>
              <a:gdLst>
                <a:gd name="connsiteX0" fmla="*/ 0 w 1362075"/>
                <a:gd name="connsiteY0" fmla="*/ 2057210 h 2047875"/>
                <a:gd name="connsiteX1" fmla="*/ 548354 w 1362075"/>
                <a:gd name="connsiteY1" fmla="*/ 1916621 h 2047875"/>
                <a:gd name="connsiteX2" fmla="*/ 1370933 w 1362075"/>
                <a:gd name="connsiteY2" fmla="*/ 140589 h 2047875"/>
                <a:gd name="connsiteX3" fmla="*/ 822579 w 1362075"/>
                <a:gd name="connsiteY3" fmla="*/ 0 h 2047875"/>
              </a:gdLst>
              <a:ahLst/>
              <a:cxnLst>
                <a:cxn ang="0">
                  <a:pos x="connsiteX0" y="connsiteY0"/>
                </a:cxn>
                <a:cxn ang="0">
                  <a:pos x="connsiteX1" y="connsiteY1"/>
                </a:cxn>
                <a:cxn ang="0">
                  <a:pos x="connsiteX2" y="connsiteY2"/>
                </a:cxn>
                <a:cxn ang="0">
                  <a:pos x="connsiteX3" y="connsiteY3"/>
                </a:cxn>
              </a:cxnLst>
              <a:rect l="l" t="t" r="r" b="b"/>
              <a:pathLst>
                <a:path w="1362075" h="2047875">
                  <a:moveTo>
                    <a:pt x="0" y="2057210"/>
                  </a:moveTo>
                  <a:lnTo>
                    <a:pt x="548354" y="1916621"/>
                  </a:lnTo>
                  <a:lnTo>
                    <a:pt x="1370933" y="140589"/>
                  </a:lnTo>
                  <a:lnTo>
                    <a:pt x="822579" y="0"/>
                  </a:lnTo>
                  <a:close/>
                </a:path>
              </a:pathLst>
            </a:custGeom>
            <a:solidFill>
              <a:schemeClr val="tx1">
                <a:alpha val="3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06E0C48-6677-4B41-A1BD-5843F4C16CB6}"/>
                </a:ext>
              </a:extLst>
            </p:cNvPr>
            <p:cNvSpPr/>
            <p:nvPr/>
          </p:nvSpPr>
          <p:spPr>
            <a:xfrm>
              <a:off x="5823299" y="2612802"/>
              <a:ext cx="1362075" cy="1628775"/>
            </a:xfrm>
            <a:custGeom>
              <a:avLst/>
              <a:gdLst>
                <a:gd name="connsiteX0" fmla="*/ 0 w 1362075"/>
                <a:gd name="connsiteY0" fmla="*/ 1635443 h 1628775"/>
                <a:gd name="connsiteX1" fmla="*/ 548354 w 1362075"/>
                <a:gd name="connsiteY1" fmla="*/ 1494854 h 1628775"/>
                <a:gd name="connsiteX2" fmla="*/ 1371029 w 1362075"/>
                <a:gd name="connsiteY2" fmla="*/ 138779 h 1628775"/>
                <a:gd name="connsiteX3" fmla="*/ 822579 w 1362075"/>
                <a:gd name="connsiteY3" fmla="*/ 0 h 1628775"/>
              </a:gdLst>
              <a:ahLst/>
              <a:cxnLst>
                <a:cxn ang="0">
                  <a:pos x="connsiteX0" y="connsiteY0"/>
                </a:cxn>
                <a:cxn ang="0">
                  <a:pos x="connsiteX1" y="connsiteY1"/>
                </a:cxn>
                <a:cxn ang="0">
                  <a:pos x="connsiteX2" y="connsiteY2"/>
                </a:cxn>
                <a:cxn ang="0">
                  <a:pos x="connsiteX3" y="connsiteY3"/>
                </a:cxn>
              </a:cxnLst>
              <a:rect l="l" t="t" r="r" b="b"/>
              <a:pathLst>
                <a:path w="1362075" h="1628775">
                  <a:moveTo>
                    <a:pt x="0" y="1635443"/>
                  </a:moveTo>
                  <a:lnTo>
                    <a:pt x="548354" y="1494854"/>
                  </a:lnTo>
                  <a:lnTo>
                    <a:pt x="1371029" y="138779"/>
                  </a:lnTo>
                  <a:lnTo>
                    <a:pt x="822579" y="0"/>
                  </a:lnTo>
                  <a:close/>
                </a:path>
              </a:pathLst>
            </a:custGeom>
            <a:solidFill>
              <a:schemeClr val="tx1">
                <a:alpha val="3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C6A23362-4BAC-49FD-9E70-0C8669E6BF4A}"/>
                </a:ext>
              </a:extLst>
            </p:cNvPr>
            <p:cNvSpPr/>
            <p:nvPr/>
          </p:nvSpPr>
          <p:spPr>
            <a:xfrm>
              <a:off x="6645878" y="2824380"/>
              <a:ext cx="1371600" cy="1198206"/>
            </a:xfrm>
            <a:custGeom>
              <a:avLst/>
              <a:gdLst>
                <a:gd name="connsiteX0" fmla="*/ 0 w 1362075"/>
                <a:gd name="connsiteY0" fmla="*/ 1213580 h 1209675"/>
                <a:gd name="connsiteX1" fmla="*/ 548449 w 1362075"/>
                <a:gd name="connsiteY1" fmla="*/ 1074801 h 1209675"/>
                <a:gd name="connsiteX2" fmla="*/ 1371029 w 1362075"/>
                <a:gd name="connsiteY2" fmla="*/ 138684 h 1209675"/>
                <a:gd name="connsiteX3" fmla="*/ 822674 w 1362075"/>
                <a:gd name="connsiteY3" fmla="*/ 0 h 1209675"/>
              </a:gdLst>
              <a:ahLst/>
              <a:cxnLst>
                <a:cxn ang="0">
                  <a:pos x="connsiteX0" y="connsiteY0"/>
                </a:cxn>
                <a:cxn ang="0">
                  <a:pos x="connsiteX1" y="connsiteY1"/>
                </a:cxn>
                <a:cxn ang="0">
                  <a:pos x="connsiteX2" y="connsiteY2"/>
                </a:cxn>
                <a:cxn ang="0">
                  <a:pos x="connsiteX3" y="connsiteY3"/>
                </a:cxn>
              </a:cxnLst>
              <a:rect l="l" t="t" r="r" b="b"/>
              <a:pathLst>
                <a:path w="1362075" h="1209675">
                  <a:moveTo>
                    <a:pt x="0" y="1213580"/>
                  </a:moveTo>
                  <a:lnTo>
                    <a:pt x="548449" y="1074801"/>
                  </a:lnTo>
                  <a:lnTo>
                    <a:pt x="1371029" y="138684"/>
                  </a:lnTo>
                  <a:lnTo>
                    <a:pt x="822674" y="0"/>
                  </a:lnTo>
                  <a:close/>
                </a:path>
              </a:pathLst>
            </a:custGeom>
            <a:solidFill>
              <a:schemeClr val="tx1">
                <a:alpha val="3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55540803-9BC8-4D16-A360-C374E5AD2835}"/>
                </a:ext>
              </a:extLst>
            </p:cNvPr>
            <p:cNvSpPr/>
            <p:nvPr/>
          </p:nvSpPr>
          <p:spPr>
            <a:xfrm>
              <a:off x="7468552" y="3034664"/>
              <a:ext cx="1371600" cy="790575"/>
            </a:xfrm>
            <a:custGeom>
              <a:avLst/>
              <a:gdLst>
                <a:gd name="connsiteX0" fmla="*/ 0 w 1371600"/>
                <a:gd name="connsiteY0" fmla="*/ 791813 h 790575"/>
                <a:gd name="connsiteX1" fmla="*/ 548354 w 1371600"/>
                <a:gd name="connsiteY1" fmla="*/ 653034 h 790575"/>
                <a:gd name="connsiteX2" fmla="*/ 1378363 w 1371600"/>
                <a:gd name="connsiteY2" fmla="*/ 140589 h 790575"/>
                <a:gd name="connsiteX3" fmla="*/ 830008 w 1371600"/>
                <a:gd name="connsiteY3" fmla="*/ 0 h 790575"/>
              </a:gdLst>
              <a:ahLst/>
              <a:cxnLst>
                <a:cxn ang="0">
                  <a:pos x="connsiteX0" y="connsiteY0"/>
                </a:cxn>
                <a:cxn ang="0">
                  <a:pos x="connsiteX1" y="connsiteY1"/>
                </a:cxn>
                <a:cxn ang="0">
                  <a:pos x="connsiteX2" y="connsiteY2"/>
                </a:cxn>
                <a:cxn ang="0">
                  <a:pos x="connsiteX3" y="connsiteY3"/>
                </a:cxn>
              </a:cxnLst>
              <a:rect l="l" t="t" r="r" b="b"/>
              <a:pathLst>
                <a:path w="1371600" h="790575">
                  <a:moveTo>
                    <a:pt x="0" y="791813"/>
                  </a:moveTo>
                  <a:lnTo>
                    <a:pt x="548354" y="653034"/>
                  </a:lnTo>
                  <a:lnTo>
                    <a:pt x="1378363" y="140589"/>
                  </a:lnTo>
                  <a:lnTo>
                    <a:pt x="830008" y="0"/>
                  </a:lnTo>
                  <a:close/>
                </a:path>
              </a:pathLst>
            </a:custGeom>
            <a:solidFill>
              <a:schemeClr val="tx1">
                <a:alpha val="3000"/>
              </a:schemeClr>
            </a:solidFill>
            <a:ln w="9525" cap="flat">
              <a:noFill/>
              <a:prstDash val="solid"/>
              <a:miter/>
            </a:ln>
          </p:spPr>
          <p:txBody>
            <a:bodyPr rtlCol="0" anchor="ctr"/>
            <a:lstStyle/>
            <a:p>
              <a:endParaRPr lang="en-US"/>
            </a:p>
          </p:txBody>
        </p:sp>
      </p:grpSp>
      <p:sp>
        <p:nvSpPr>
          <p:cNvPr id="8" name="Trapezoid 7">
            <a:extLst>
              <a:ext uri="{FF2B5EF4-FFF2-40B4-BE49-F238E27FC236}">
                <a16:creationId xmlns:a16="http://schemas.microsoft.com/office/drawing/2014/main" id="{C9DF92F9-CDA6-4ED9-B7E9-EA317DAEE802}"/>
              </a:ext>
            </a:extLst>
          </p:cNvPr>
          <p:cNvSpPr/>
          <p:nvPr/>
        </p:nvSpPr>
        <p:spPr>
          <a:xfrm rot="16200000" flipV="1">
            <a:off x="1874147" y="3475367"/>
            <a:ext cx="4000496" cy="786278"/>
          </a:xfrm>
          <a:prstGeom prst="trapezoid">
            <a:avLst>
              <a:gd name="adj" fmla="val 25675"/>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rapezoid 12">
            <a:extLst>
              <a:ext uri="{FF2B5EF4-FFF2-40B4-BE49-F238E27FC236}">
                <a16:creationId xmlns:a16="http://schemas.microsoft.com/office/drawing/2014/main" id="{17FEE950-3CBB-44AD-9B54-B71E4B8F6E98}"/>
              </a:ext>
            </a:extLst>
          </p:cNvPr>
          <p:cNvSpPr/>
          <p:nvPr/>
        </p:nvSpPr>
        <p:spPr>
          <a:xfrm rot="16200000" flipV="1">
            <a:off x="3321462" y="3471110"/>
            <a:ext cx="3466091" cy="786278"/>
          </a:xfrm>
          <a:prstGeom prst="trapezoid">
            <a:avLst>
              <a:gd name="adj" fmla="val 25337"/>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rapezoid 13">
            <a:extLst>
              <a:ext uri="{FF2B5EF4-FFF2-40B4-BE49-F238E27FC236}">
                <a16:creationId xmlns:a16="http://schemas.microsoft.com/office/drawing/2014/main" id="{EDC44D32-2724-43ED-8817-D1ED2CB3C871}"/>
              </a:ext>
            </a:extLst>
          </p:cNvPr>
          <p:cNvSpPr/>
          <p:nvPr/>
        </p:nvSpPr>
        <p:spPr>
          <a:xfrm rot="16200000" flipV="1">
            <a:off x="4777292" y="3475367"/>
            <a:ext cx="2914652" cy="786278"/>
          </a:xfrm>
          <a:prstGeom prst="trapezoid">
            <a:avLst>
              <a:gd name="adj" fmla="val 25675"/>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rapezoid 14">
            <a:extLst>
              <a:ext uri="{FF2B5EF4-FFF2-40B4-BE49-F238E27FC236}">
                <a16:creationId xmlns:a16="http://schemas.microsoft.com/office/drawing/2014/main" id="{85806F86-CFA6-49B2-81E4-71EF30ECBE95}"/>
              </a:ext>
            </a:extLst>
          </p:cNvPr>
          <p:cNvSpPr/>
          <p:nvPr/>
        </p:nvSpPr>
        <p:spPr>
          <a:xfrm rot="16200000" flipV="1">
            <a:off x="6228865" y="3475366"/>
            <a:ext cx="2371731" cy="786278"/>
          </a:xfrm>
          <a:prstGeom prst="trapezoid">
            <a:avLst>
              <a:gd name="adj" fmla="val 25675"/>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rapezoid 15">
            <a:extLst>
              <a:ext uri="{FF2B5EF4-FFF2-40B4-BE49-F238E27FC236}">
                <a16:creationId xmlns:a16="http://schemas.microsoft.com/office/drawing/2014/main" id="{20A5BF95-B15B-4010-B439-351C013DEF08}"/>
              </a:ext>
            </a:extLst>
          </p:cNvPr>
          <p:cNvSpPr/>
          <p:nvPr/>
        </p:nvSpPr>
        <p:spPr>
          <a:xfrm rot="16200000" flipV="1">
            <a:off x="7681871" y="3475366"/>
            <a:ext cx="1825946" cy="786278"/>
          </a:xfrm>
          <a:prstGeom prst="trapezoid">
            <a:avLst>
              <a:gd name="adj" fmla="val 25337"/>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rapezoid 16">
            <a:extLst>
              <a:ext uri="{FF2B5EF4-FFF2-40B4-BE49-F238E27FC236}">
                <a16:creationId xmlns:a16="http://schemas.microsoft.com/office/drawing/2014/main" id="{1D566650-EB3F-449C-B37A-5E3D450EB600}"/>
              </a:ext>
            </a:extLst>
          </p:cNvPr>
          <p:cNvSpPr/>
          <p:nvPr/>
        </p:nvSpPr>
        <p:spPr>
          <a:xfrm rot="16200000" flipV="1">
            <a:off x="9132016" y="3475366"/>
            <a:ext cx="1285880" cy="786278"/>
          </a:xfrm>
          <a:prstGeom prst="trapezoid">
            <a:avLst>
              <a:gd name="adj" fmla="val 25338"/>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rapezoid 17">
            <a:extLst>
              <a:ext uri="{FF2B5EF4-FFF2-40B4-BE49-F238E27FC236}">
                <a16:creationId xmlns:a16="http://schemas.microsoft.com/office/drawing/2014/main" id="{BEC0F161-5D7F-4EDA-BC25-D4817C6266DF}"/>
              </a:ext>
            </a:extLst>
          </p:cNvPr>
          <p:cNvSpPr/>
          <p:nvPr/>
        </p:nvSpPr>
        <p:spPr>
          <a:xfrm rot="16200000" flipV="1">
            <a:off x="10583590" y="3475361"/>
            <a:ext cx="742959" cy="786278"/>
          </a:xfrm>
          <a:prstGeom prst="trapezoid">
            <a:avLst>
              <a:gd name="adj" fmla="val 25675"/>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rapezoid 43">
            <a:extLst>
              <a:ext uri="{FF2B5EF4-FFF2-40B4-BE49-F238E27FC236}">
                <a16:creationId xmlns:a16="http://schemas.microsoft.com/office/drawing/2014/main" id="{AFE361AC-7986-4ACB-9974-C986CE40BE18}"/>
              </a:ext>
            </a:extLst>
          </p:cNvPr>
          <p:cNvSpPr/>
          <p:nvPr/>
        </p:nvSpPr>
        <p:spPr>
          <a:xfrm rot="16200000" flipV="1">
            <a:off x="2145606" y="3746826"/>
            <a:ext cx="3457574" cy="786278"/>
          </a:xfrm>
          <a:prstGeom prst="trapezoid">
            <a:avLst>
              <a:gd name="adj" fmla="val 25675"/>
            </a:avLst>
          </a:prstGeom>
          <a:gradFill flip="none" rotWithShape="1">
            <a:gsLst>
              <a:gs pos="100000">
                <a:schemeClr val="accent1"/>
              </a:gs>
              <a:gs pos="0">
                <a:schemeClr val="accent1">
                  <a:lumMod val="60000"/>
                  <a:lumOff val="4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rapezoid 44">
            <a:extLst>
              <a:ext uri="{FF2B5EF4-FFF2-40B4-BE49-F238E27FC236}">
                <a16:creationId xmlns:a16="http://schemas.microsoft.com/office/drawing/2014/main" id="{EB1BD212-90F7-483C-87B5-9C19124F147D}"/>
              </a:ext>
            </a:extLst>
          </p:cNvPr>
          <p:cNvSpPr/>
          <p:nvPr/>
        </p:nvSpPr>
        <p:spPr>
          <a:xfrm rot="16200000" flipV="1">
            <a:off x="3658528" y="3808174"/>
            <a:ext cx="2791957" cy="786278"/>
          </a:xfrm>
          <a:prstGeom prst="trapezoid">
            <a:avLst>
              <a:gd name="adj" fmla="val 25337"/>
            </a:avLst>
          </a:prstGeom>
          <a:gradFill flip="none" rotWithShape="1">
            <a:gsLst>
              <a:gs pos="100000">
                <a:schemeClr val="accent1"/>
              </a:gs>
              <a:gs pos="0">
                <a:schemeClr val="accent1">
                  <a:lumMod val="60000"/>
                  <a:lumOff val="4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rapezoid 45">
            <a:extLst>
              <a:ext uri="{FF2B5EF4-FFF2-40B4-BE49-F238E27FC236}">
                <a16:creationId xmlns:a16="http://schemas.microsoft.com/office/drawing/2014/main" id="{DC601106-3CA4-45A5-B7C6-70BFD283AECA}"/>
              </a:ext>
            </a:extLst>
          </p:cNvPr>
          <p:cNvSpPr/>
          <p:nvPr/>
        </p:nvSpPr>
        <p:spPr>
          <a:xfrm rot="16200000" flipV="1">
            <a:off x="5112251" y="3810330"/>
            <a:ext cx="2244725" cy="786278"/>
          </a:xfrm>
          <a:prstGeom prst="trapezoid">
            <a:avLst>
              <a:gd name="adj" fmla="val 25675"/>
            </a:avLst>
          </a:prstGeom>
          <a:gradFill flip="none" rotWithShape="1">
            <a:gsLst>
              <a:gs pos="100000">
                <a:schemeClr val="accent1"/>
              </a:gs>
              <a:gs pos="0">
                <a:schemeClr val="accent1">
                  <a:lumMod val="60000"/>
                  <a:lumOff val="40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rapezoid 46">
            <a:extLst>
              <a:ext uri="{FF2B5EF4-FFF2-40B4-BE49-F238E27FC236}">
                <a16:creationId xmlns:a16="http://schemas.microsoft.com/office/drawing/2014/main" id="{7A9ECD77-1197-47EE-8ACD-F14FAEE6FF04}"/>
              </a:ext>
            </a:extLst>
          </p:cNvPr>
          <p:cNvSpPr/>
          <p:nvPr/>
        </p:nvSpPr>
        <p:spPr>
          <a:xfrm rot="16200000" flipV="1">
            <a:off x="6689355" y="3935855"/>
            <a:ext cx="1450748" cy="786278"/>
          </a:xfrm>
          <a:prstGeom prst="trapezoid">
            <a:avLst>
              <a:gd name="adj" fmla="val 25675"/>
            </a:avLst>
          </a:prstGeom>
          <a:gradFill flip="none" rotWithShape="1">
            <a:gsLst>
              <a:gs pos="100000">
                <a:schemeClr val="accent3">
                  <a:lumMod val="75000"/>
                </a:schemeClr>
              </a:gs>
              <a:gs pos="0">
                <a:schemeClr val="accent3"/>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rapezoid 47">
            <a:extLst>
              <a:ext uri="{FF2B5EF4-FFF2-40B4-BE49-F238E27FC236}">
                <a16:creationId xmlns:a16="http://schemas.microsoft.com/office/drawing/2014/main" id="{371D581F-B035-4BE1-89ED-80E44A6D34D0}"/>
              </a:ext>
            </a:extLst>
          </p:cNvPr>
          <p:cNvSpPr/>
          <p:nvPr/>
        </p:nvSpPr>
        <p:spPr>
          <a:xfrm rot="16200000" flipV="1">
            <a:off x="8138358" y="3931852"/>
            <a:ext cx="912972" cy="786278"/>
          </a:xfrm>
          <a:prstGeom prst="trapezoid">
            <a:avLst>
              <a:gd name="adj" fmla="val 25337"/>
            </a:avLst>
          </a:prstGeom>
          <a:gradFill flip="none" rotWithShape="1">
            <a:gsLst>
              <a:gs pos="100000">
                <a:schemeClr val="accent3">
                  <a:lumMod val="75000"/>
                </a:schemeClr>
              </a:gs>
              <a:gs pos="0">
                <a:schemeClr val="accent3"/>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rapezoid 48">
            <a:extLst>
              <a:ext uri="{FF2B5EF4-FFF2-40B4-BE49-F238E27FC236}">
                <a16:creationId xmlns:a16="http://schemas.microsoft.com/office/drawing/2014/main" id="{267900D3-91CA-4D8E-AAF9-B88786D45DAF}"/>
              </a:ext>
            </a:extLst>
          </p:cNvPr>
          <p:cNvSpPr/>
          <p:nvPr/>
        </p:nvSpPr>
        <p:spPr>
          <a:xfrm rot="16200000" flipV="1">
            <a:off x="9453486" y="3796835"/>
            <a:ext cx="642940" cy="786278"/>
          </a:xfrm>
          <a:prstGeom prst="trapezoid">
            <a:avLst>
              <a:gd name="adj" fmla="val 25338"/>
            </a:avLst>
          </a:prstGeom>
          <a:gradFill flip="none" rotWithShape="1">
            <a:gsLst>
              <a:gs pos="100000">
                <a:schemeClr val="accent3">
                  <a:lumMod val="75000"/>
                </a:schemeClr>
              </a:gs>
              <a:gs pos="0">
                <a:schemeClr val="accent3"/>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rapezoid 49">
            <a:extLst>
              <a:ext uri="{FF2B5EF4-FFF2-40B4-BE49-F238E27FC236}">
                <a16:creationId xmlns:a16="http://schemas.microsoft.com/office/drawing/2014/main" id="{F9BA57E4-13B0-4F25-8E0A-1DD2A0249B55}"/>
              </a:ext>
            </a:extLst>
          </p:cNvPr>
          <p:cNvSpPr/>
          <p:nvPr/>
        </p:nvSpPr>
        <p:spPr>
          <a:xfrm rot="16200000" flipV="1">
            <a:off x="10769326" y="3661102"/>
            <a:ext cx="371476" cy="786278"/>
          </a:xfrm>
          <a:prstGeom prst="trapezoid">
            <a:avLst>
              <a:gd name="adj" fmla="val 50000"/>
            </a:avLst>
          </a:prstGeom>
          <a:gradFill flip="none" rotWithShape="1">
            <a:gsLst>
              <a:gs pos="100000">
                <a:schemeClr val="bg2">
                  <a:lumMod val="50000"/>
                </a:schemeClr>
              </a:gs>
              <a:gs pos="0">
                <a:schemeClr val="bg2">
                  <a:lumMod val="7500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EF150102-79BE-48FC-8BF2-0E8901949BA1}"/>
              </a:ext>
            </a:extLst>
          </p:cNvPr>
          <p:cNvSpPr txBox="1"/>
          <p:nvPr/>
        </p:nvSpPr>
        <p:spPr>
          <a:xfrm>
            <a:off x="3480711" y="6029795"/>
            <a:ext cx="1053189" cy="261610"/>
          </a:xfrm>
          <a:prstGeom prst="rect">
            <a:avLst/>
          </a:prstGeom>
          <a:noFill/>
        </p:spPr>
        <p:txBody>
          <a:bodyPr wrap="square" lIns="0" rtlCol="0">
            <a:spAutoFit/>
          </a:bodyPr>
          <a:lstStyle/>
          <a:p>
            <a:r>
              <a:rPr lang="en-US" sz="1100" b="1" dirty="0">
                <a:solidFill>
                  <a:schemeClr val="accent1"/>
                </a:solidFill>
                <a:latin typeface="Montserrat" panose="00000500000000000000" pitchFamily="50" charset="0"/>
              </a:rPr>
              <a:t>Qualification</a:t>
            </a:r>
          </a:p>
        </p:txBody>
      </p:sp>
      <p:sp>
        <p:nvSpPr>
          <p:cNvPr id="62" name="TextBox 61">
            <a:extLst>
              <a:ext uri="{FF2B5EF4-FFF2-40B4-BE49-F238E27FC236}">
                <a16:creationId xmlns:a16="http://schemas.microsoft.com/office/drawing/2014/main" id="{61AA3C04-D67E-4126-BE80-C1F26F4E31F8}"/>
              </a:ext>
            </a:extLst>
          </p:cNvPr>
          <p:cNvSpPr txBox="1"/>
          <p:nvPr/>
        </p:nvSpPr>
        <p:spPr>
          <a:xfrm>
            <a:off x="4660913" y="5748422"/>
            <a:ext cx="862813" cy="261610"/>
          </a:xfrm>
          <a:prstGeom prst="rect">
            <a:avLst/>
          </a:prstGeom>
          <a:noFill/>
        </p:spPr>
        <p:txBody>
          <a:bodyPr wrap="square" lIns="0" rtlCol="0">
            <a:spAutoFit/>
          </a:bodyPr>
          <a:lstStyle/>
          <a:p>
            <a:r>
              <a:rPr lang="en-US" sz="1100" b="1" dirty="0">
                <a:solidFill>
                  <a:schemeClr val="accent1"/>
                </a:solidFill>
                <a:latin typeface="Montserrat" panose="00000500000000000000" pitchFamily="50" charset="0"/>
              </a:rPr>
              <a:t>Discovery</a:t>
            </a:r>
          </a:p>
        </p:txBody>
      </p:sp>
      <p:sp>
        <p:nvSpPr>
          <p:cNvPr id="63" name="TextBox 62">
            <a:extLst>
              <a:ext uri="{FF2B5EF4-FFF2-40B4-BE49-F238E27FC236}">
                <a16:creationId xmlns:a16="http://schemas.microsoft.com/office/drawing/2014/main" id="{9658EF2B-1747-467B-9398-17A728062B88}"/>
              </a:ext>
            </a:extLst>
          </p:cNvPr>
          <p:cNvSpPr txBox="1"/>
          <p:nvPr/>
        </p:nvSpPr>
        <p:spPr>
          <a:xfrm>
            <a:off x="8201520" y="4904303"/>
            <a:ext cx="990105" cy="261610"/>
          </a:xfrm>
          <a:prstGeom prst="rect">
            <a:avLst/>
          </a:prstGeom>
          <a:noFill/>
        </p:spPr>
        <p:txBody>
          <a:bodyPr wrap="square" lIns="0" rtlCol="0">
            <a:spAutoFit/>
          </a:bodyPr>
          <a:lstStyle/>
          <a:p>
            <a:r>
              <a:rPr lang="en-US" sz="1100" b="1" dirty="0">
                <a:solidFill>
                  <a:schemeClr val="accent3"/>
                </a:solidFill>
                <a:latin typeface="Montserrat" panose="00000500000000000000" pitchFamily="50" charset="0"/>
              </a:rPr>
              <a:t>Agreement</a:t>
            </a:r>
          </a:p>
        </p:txBody>
      </p:sp>
      <p:sp>
        <p:nvSpPr>
          <p:cNvPr id="64" name="TextBox 63">
            <a:extLst>
              <a:ext uri="{FF2B5EF4-FFF2-40B4-BE49-F238E27FC236}">
                <a16:creationId xmlns:a16="http://schemas.microsoft.com/office/drawing/2014/main" id="{A6412C66-91F5-4351-91CE-72DA8B9C16DE}"/>
              </a:ext>
            </a:extLst>
          </p:cNvPr>
          <p:cNvSpPr txBox="1"/>
          <p:nvPr/>
        </p:nvSpPr>
        <p:spPr>
          <a:xfrm>
            <a:off x="10561930" y="4341555"/>
            <a:ext cx="648996" cy="261610"/>
          </a:xfrm>
          <a:prstGeom prst="rect">
            <a:avLst/>
          </a:prstGeom>
          <a:noFill/>
        </p:spPr>
        <p:txBody>
          <a:bodyPr wrap="square" lIns="0" rtlCol="0">
            <a:spAutoFit/>
          </a:bodyPr>
          <a:lstStyle/>
          <a:p>
            <a:r>
              <a:rPr lang="en-US" sz="1100" b="1" dirty="0">
                <a:solidFill>
                  <a:schemeClr val="bg2">
                    <a:lumMod val="50000"/>
                  </a:schemeClr>
                </a:solidFill>
                <a:latin typeface="Montserrat" panose="00000500000000000000" pitchFamily="50" charset="0"/>
              </a:rPr>
              <a:t>Closes</a:t>
            </a:r>
          </a:p>
        </p:txBody>
      </p:sp>
      <p:sp>
        <p:nvSpPr>
          <p:cNvPr id="65" name="TextBox 64">
            <a:extLst>
              <a:ext uri="{FF2B5EF4-FFF2-40B4-BE49-F238E27FC236}">
                <a16:creationId xmlns:a16="http://schemas.microsoft.com/office/drawing/2014/main" id="{0E4CFDBB-61A7-42E3-971F-68315AAF5795}"/>
              </a:ext>
            </a:extLst>
          </p:cNvPr>
          <p:cNvSpPr txBox="1"/>
          <p:nvPr/>
        </p:nvSpPr>
        <p:spPr>
          <a:xfrm>
            <a:off x="9381723" y="4622930"/>
            <a:ext cx="1029102" cy="261610"/>
          </a:xfrm>
          <a:prstGeom prst="rect">
            <a:avLst/>
          </a:prstGeom>
          <a:noFill/>
        </p:spPr>
        <p:txBody>
          <a:bodyPr wrap="square" lIns="0" rtlCol="0">
            <a:spAutoFit/>
          </a:bodyPr>
          <a:lstStyle/>
          <a:p>
            <a:r>
              <a:rPr lang="en-US" sz="1100" b="1" dirty="0">
                <a:solidFill>
                  <a:schemeClr val="accent3"/>
                </a:solidFill>
                <a:latin typeface="Montserrat" panose="00000500000000000000" pitchFamily="50" charset="0"/>
              </a:rPr>
              <a:t>Negotiation</a:t>
            </a:r>
          </a:p>
        </p:txBody>
      </p:sp>
      <p:sp>
        <p:nvSpPr>
          <p:cNvPr id="66" name="TextBox 65">
            <a:extLst>
              <a:ext uri="{FF2B5EF4-FFF2-40B4-BE49-F238E27FC236}">
                <a16:creationId xmlns:a16="http://schemas.microsoft.com/office/drawing/2014/main" id="{EA869471-0576-487C-927D-F3AD7C3FFE53}"/>
              </a:ext>
            </a:extLst>
          </p:cNvPr>
          <p:cNvSpPr txBox="1"/>
          <p:nvPr/>
        </p:nvSpPr>
        <p:spPr>
          <a:xfrm>
            <a:off x="7021318" y="5185676"/>
            <a:ext cx="1141659" cy="261610"/>
          </a:xfrm>
          <a:prstGeom prst="rect">
            <a:avLst/>
          </a:prstGeom>
          <a:noFill/>
        </p:spPr>
        <p:txBody>
          <a:bodyPr wrap="square" lIns="0" rtlCol="0">
            <a:spAutoFit/>
          </a:bodyPr>
          <a:lstStyle/>
          <a:p>
            <a:r>
              <a:rPr lang="en-US" sz="1100" b="1" dirty="0">
                <a:solidFill>
                  <a:schemeClr val="accent3"/>
                </a:solidFill>
                <a:latin typeface="Montserrat" panose="00000500000000000000" pitchFamily="50" charset="0"/>
              </a:rPr>
              <a:t>Presentation</a:t>
            </a:r>
          </a:p>
        </p:txBody>
      </p:sp>
      <p:sp>
        <p:nvSpPr>
          <p:cNvPr id="67" name="TextBox 66">
            <a:extLst>
              <a:ext uri="{FF2B5EF4-FFF2-40B4-BE49-F238E27FC236}">
                <a16:creationId xmlns:a16="http://schemas.microsoft.com/office/drawing/2014/main" id="{14669270-5960-4209-ABDA-9733808381F7}"/>
              </a:ext>
            </a:extLst>
          </p:cNvPr>
          <p:cNvSpPr txBox="1"/>
          <p:nvPr/>
        </p:nvSpPr>
        <p:spPr>
          <a:xfrm>
            <a:off x="5841115" y="5467049"/>
            <a:ext cx="1283585" cy="261610"/>
          </a:xfrm>
          <a:prstGeom prst="rect">
            <a:avLst/>
          </a:prstGeom>
          <a:noFill/>
        </p:spPr>
        <p:txBody>
          <a:bodyPr wrap="square" lIns="0" rtlCol="0">
            <a:spAutoFit/>
          </a:bodyPr>
          <a:lstStyle/>
          <a:p>
            <a:r>
              <a:rPr lang="en-US" sz="1100" b="1" dirty="0">
                <a:solidFill>
                  <a:schemeClr val="accent1"/>
                </a:solidFill>
                <a:latin typeface="Montserrat" panose="00000500000000000000" pitchFamily="50" charset="0"/>
              </a:rPr>
              <a:t>Building Vision</a:t>
            </a:r>
          </a:p>
        </p:txBody>
      </p:sp>
      <p:sp>
        <p:nvSpPr>
          <p:cNvPr id="4099" name="Oval 4098">
            <a:extLst>
              <a:ext uri="{FF2B5EF4-FFF2-40B4-BE49-F238E27FC236}">
                <a16:creationId xmlns:a16="http://schemas.microsoft.com/office/drawing/2014/main" id="{7DC62096-8155-4724-A15A-37E4C28A6C71}"/>
              </a:ext>
            </a:extLst>
          </p:cNvPr>
          <p:cNvSpPr/>
          <p:nvPr/>
        </p:nvSpPr>
        <p:spPr>
          <a:xfrm>
            <a:off x="1287129" y="2619579"/>
            <a:ext cx="2497841" cy="2497841"/>
          </a:xfrm>
          <a:prstGeom prst="ellipse">
            <a:avLst/>
          </a:prstGeom>
          <a:solidFill>
            <a:schemeClr val="bg1"/>
          </a:solidFill>
          <a:ln>
            <a:noFill/>
          </a:ln>
          <a:effectLst>
            <a:outerShdw blurRad="254000" dist="381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1" name="Oval 4100">
            <a:extLst>
              <a:ext uri="{FF2B5EF4-FFF2-40B4-BE49-F238E27FC236}">
                <a16:creationId xmlns:a16="http://schemas.microsoft.com/office/drawing/2014/main" id="{D085B371-0A08-475E-BCF9-6E179DBCB88E}"/>
              </a:ext>
            </a:extLst>
          </p:cNvPr>
          <p:cNvSpPr/>
          <p:nvPr/>
        </p:nvSpPr>
        <p:spPr>
          <a:xfrm>
            <a:off x="1869061" y="3388983"/>
            <a:ext cx="151674" cy="151674"/>
          </a:xfrm>
          <a:prstGeom prst="ellipse">
            <a:avLst/>
          </a:prstGeom>
          <a:gradFill flip="none" rotWithShape="1">
            <a:gsLst>
              <a:gs pos="100000">
                <a:schemeClr val="accent1"/>
              </a:gs>
              <a:gs pos="0">
                <a:schemeClr val="accent1">
                  <a:lumMod val="60000"/>
                  <a:lumOff val="4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a:extLst>
              <a:ext uri="{FF2B5EF4-FFF2-40B4-BE49-F238E27FC236}">
                <a16:creationId xmlns:a16="http://schemas.microsoft.com/office/drawing/2014/main" id="{1F933498-39EF-497A-A119-9C00BDA4AA90}"/>
              </a:ext>
            </a:extLst>
          </p:cNvPr>
          <p:cNvSpPr txBox="1"/>
          <p:nvPr/>
        </p:nvSpPr>
        <p:spPr>
          <a:xfrm>
            <a:off x="2015190" y="3334015"/>
            <a:ext cx="1249060" cy="261610"/>
          </a:xfrm>
          <a:prstGeom prst="rect">
            <a:avLst/>
          </a:prstGeom>
          <a:noFill/>
        </p:spPr>
        <p:txBody>
          <a:bodyPr wrap="none" rtlCol="0">
            <a:spAutoFit/>
          </a:bodyPr>
          <a:lstStyle/>
          <a:p>
            <a:r>
              <a:rPr lang="en-US" sz="1100" dirty="0">
                <a:latin typeface="Montserrat" panose="00000500000000000000" pitchFamily="50" charset="0"/>
              </a:rPr>
              <a:t>More than 70%</a:t>
            </a:r>
          </a:p>
        </p:txBody>
      </p:sp>
      <p:sp>
        <p:nvSpPr>
          <p:cNvPr id="77" name="Oval 76">
            <a:extLst>
              <a:ext uri="{FF2B5EF4-FFF2-40B4-BE49-F238E27FC236}">
                <a16:creationId xmlns:a16="http://schemas.microsoft.com/office/drawing/2014/main" id="{DD4998D1-CD98-44D4-8FA5-AFD52FFC3E12}"/>
              </a:ext>
            </a:extLst>
          </p:cNvPr>
          <p:cNvSpPr/>
          <p:nvPr/>
        </p:nvSpPr>
        <p:spPr>
          <a:xfrm>
            <a:off x="1869061" y="3792670"/>
            <a:ext cx="151674" cy="151674"/>
          </a:xfrm>
          <a:prstGeom prst="ellipse">
            <a:avLst/>
          </a:prstGeom>
          <a:gradFill flip="none" rotWithShape="1">
            <a:gsLst>
              <a:gs pos="100000">
                <a:schemeClr val="accent3">
                  <a:lumMod val="75000"/>
                </a:schemeClr>
              </a:gs>
              <a:gs pos="0">
                <a:schemeClr val="accent3"/>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2A5583A8-BFC0-4F5E-A952-546A69721D77}"/>
              </a:ext>
            </a:extLst>
          </p:cNvPr>
          <p:cNvSpPr txBox="1"/>
          <p:nvPr/>
        </p:nvSpPr>
        <p:spPr>
          <a:xfrm>
            <a:off x="2015190" y="3737702"/>
            <a:ext cx="896399" cy="261610"/>
          </a:xfrm>
          <a:prstGeom prst="rect">
            <a:avLst/>
          </a:prstGeom>
          <a:noFill/>
        </p:spPr>
        <p:txBody>
          <a:bodyPr wrap="none" rtlCol="0">
            <a:spAutoFit/>
          </a:bodyPr>
          <a:lstStyle/>
          <a:p>
            <a:r>
              <a:rPr lang="en-US" sz="1100" dirty="0">
                <a:latin typeface="Montserrat" panose="00000500000000000000" pitchFamily="50" charset="0"/>
              </a:rPr>
              <a:t>30% - 70%</a:t>
            </a:r>
          </a:p>
        </p:txBody>
      </p:sp>
      <p:sp>
        <p:nvSpPr>
          <p:cNvPr id="80" name="Oval 79">
            <a:extLst>
              <a:ext uri="{FF2B5EF4-FFF2-40B4-BE49-F238E27FC236}">
                <a16:creationId xmlns:a16="http://schemas.microsoft.com/office/drawing/2014/main" id="{83013D1C-0F9A-4C42-BB2C-B1FB70B85971}"/>
              </a:ext>
            </a:extLst>
          </p:cNvPr>
          <p:cNvSpPr/>
          <p:nvPr/>
        </p:nvSpPr>
        <p:spPr>
          <a:xfrm>
            <a:off x="1869061" y="4196358"/>
            <a:ext cx="151674" cy="151674"/>
          </a:xfrm>
          <a:prstGeom prst="ellipse">
            <a:avLst/>
          </a:prstGeom>
          <a:gradFill flip="none" rotWithShape="1">
            <a:gsLst>
              <a:gs pos="100000">
                <a:schemeClr val="bg2">
                  <a:lumMod val="50000"/>
                </a:schemeClr>
              </a:gs>
              <a:gs pos="0">
                <a:schemeClr val="bg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706EBCF5-127A-4C53-9B87-D61BD1AF14EC}"/>
              </a:ext>
            </a:extLst>
          </p:cNvPr>
          <p:cNvSpPr txBox="1"/>
          <p:nvPr/>
        </p:nvSpPr>
        <p:spPr>
          <a:xfrm>
            <a:off x="2015190" y="4141390"/>
            <a:ext cx="1188146" cy="261610"/>
          </a:xfrm>
          <a:prstGeom prst="rect">
            <a:avLst/>
          </a:prstGeom>
          <a:noFill/>
        </p:spPr>
        <p:txBody>
          <a:bodyPr wrap="none" rtlCol="0">
            <a:spAutoFit/>
          </a:bodyPr>
          <a:lstStyle/>
          <a:p>
            <a:r>
              <a:rPr lang="en-US" sz="1100" dirty="0">
                <a:latin typeface="Montserrat" panose="00000500000000000000" pitchFamily="50" charset="0"/>
              </a:rPr>
              <a:t>Less than 30%</a:t>
            </a:r>
          </a:p>
        </p:txBody>
      </p:sp>
      <p:sp>
        <p:nvSpPr>
          <p:cNvPr id="88" name="TextBox 87">
            <a:extLst>
              <a:ext uri="{FF2B5EF4-FFF2-40B4-BE49-F238E27FC236}">
                <a16:creationId xmlns:a16="http://schemas.microsoft.com/office/drawing/2014/main" id="{3B76C326-8818-4636-8776-97A9EE94B8F3}"/>
              </a:ext>
            </a:extLst>
          </p:cNvPr>
          <p:cNvSpPr txBox="1"/>
          <p:nvPr/>
        </p:nvSpPr>
        <p:spPr>
          <a:xfrm>
            <a:off x="3761632" y="566596"/>
            <a:ext cx="4935967" cy="477054"/>
          </a:xfrm>
          <a:prstGeom prst="rect">
            <a:avLst/>
          </a:prstGeom>
          <a:noFill/>
        </p:spPr>
        <p:txBody>
          <a:bodyPr wrap="none" rtlCol="0">
            <a:spAutoFit/>
          </a:bodyPr>
          <a:lstStyle/>
          <a:p>
            <a:pPr algn="ctr"/>
            <a:r>
              <a:rPr lang="en-US" sz="2500" b="1" dirty="0">
                <a:latin typeface="Montserrat" panose="00000500000000000000" pitchFamily="50" charset="0"/>
              </a:rPr>
              <a:t>CURRENT PIPELINE HEALTH</a:t>
            </a:r>
          </a:p>
        </p:txBody>
      </p:sp>
      <p:sp>
        <p:nvSpPr>
          <p:cNvPr id="3" name="Slide Number Placeholder 2">
            <a:extLst>
              <a:ext uri="{FF2B5EF4-FFF2-40B4-BE49-F238E27FC236}">
                <a16:creationId xmlns:a16="http://schemas.microsoft.com/office/drawing/2014/main" id="{5BB2AC54-FB12-4B51-A212-8658824AF305}"/>
              </a:ext>
            </a:extLst>
          </p:cNvPr>
          <p:cNvSpPr>
            <a:spLocks noGrp="1"/>
          </p:cNvSpPr>
          <p:nvPr>
            <p:ph type="sldNum" sz="quarter" idx="12"/>
          </p:nvPr>
        </p:nvSpPr>
        <p:spPr/>
        <p:txBody>
          <a:bodyPr/>
          <a:lstStyle/>
          <a:p>
            <a:fld id="{0994EF40-5A8D-EB43-8CF9-33945DB63878}" type="slidenum">
              <a:rPr lang="en-US" smtClean="0"/>
              <a:pPr/>
              <a:t>8</a:t>
            </a:fld>
            <a:endParaRPr lang="en-US" dirty="0"/>
          </a:p>
        </p:txBody>
      </p:sp>
      <p:sp>
        <p:nvSpPr>
          <p:cNvPr id="2" name="TextBox 1">
            <a:extLst>
              <a:ext uri="{FF2B5EF4-FFF2-40B4-BE49-F238E27FC236}">
                <a16:creationId xmlns:a16="http://schemas.microsoft.com/office/drawing/2014/main" id="{96C78DB4-5FE6-1BC1-C099-C0B1D9E20ACD}"/>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normalizeH="0" noProof="0" dirty="0">
                <a:ln>
                  <a:noFill/>
                </a:ln>
                <a:solidFill>
                  <a:schemeClr val="bg1">
                    <a:lumMod val="75000"/>
                  </a:schemeClr>
                </a:solidFill>
                <a:effectLst/>
                <a:uLnTx/>
                <a:uFillTx/>
                <a:latin typeface="Montserrat" panose="00000500000000000000" pitchFamily="50" charset="0"/>
                <a:ea typeface="+mn-ea"/>
                <a:cs typeface="+mn-cs"/>
              </a:rPr>
              <a:t> Sales Process  </a:t>
            </a:r>
            <a:r>
              <a:rPr kumimoji="0" lang="en-US" sz="1200" i="0" u="none" strike="noStrike" kern="1200" cap="none" normalizeH="0" noProof="0" dirty="0">
                <a:ln>
                  <a:noFill/>
                </a:ln>
                <a:solidFill>
                  <a:schemeClr val="bg1">
                    <a:lumMod val="50000"/>
                  </a:schemeClr>
                </a:solidFill>
                <a:effectLst/>
                <a:uLnTx/>
                <a:uFillTx/>
                <a:latin typeface="Montserrat" pitchFamily="2" charset="77"/>
              </a:rPr>
              <a:t>|</a:t>
            </a:r>
            <a:r>
              <a:rPr kumimoji="0" lang="en-US" sz="1200" b="1" i="0" u="none" strike="noStrike" kern="1200" cap="none" normalizeH="0" noProof="0" dirty="0">
                <a:ln>
                  <a:noFill/>
                </a:ln>
                <a:solidFill>
                  <a:schemeClr val="bg1">
                    <a:lumMod val="50000"/>
                  </a:schemeClr>
                </a:solidFill>
                <a:effectLst/>
                <a:uLnTx/>
                <a:uFillTx/>
                <a:latin typeface="Montserrat" panose="00000500000000000000" pitchFamily="50" charset="0"/>
                <a:ea typeface="+mn-ea"/>
                <a:cs typeface="+mn-cs"/>
              </a:rPr>
              <a:t>  </a:t>
            </a:r>
            <a:r>
              <a:rPr kumimoji="0" lang="en-US" sz="1200" b="1" i="0" u="none" strike="noStrike" kern="1200" cap="none" normalizeH="0" noProof="0" dirty="0">
                <a:ln>
                  <a:noFill/>
                </a:ln>
                <a:solidFill>
                  <a:prstClr val="white">
                    <a:lumMod val="50000"/>
                  </a:prstClr>
                </a:solidFill>
                <a:effectLst/>
                <a:uLnTx/>
                <a:uFillTx/>
                <a:latin typeface="Montserrat" panose="00000500000000000000" pitchFamily="50" charset="0"/>
                <a:ea typeface="+mn-ea"/>
                <a:cs typeface="+mn-cs"/>
              </a:rPr>
              <a:t>Pipeline</a:t>
            </a:r>
          </a:p>
        </p:txBody>
      </p:sp>
    </p:spTree>
    <p:extLst>
      <p:ext uri="{BB962C8B-B14F-4D97-AF65-F5344CB8AC3E}">
        <p14:creationId xmlns:p14="http://schemas.microsoft.com/office/powerpoint/2010/main" val="1464441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fltVal val="0"/>
                                          </p:val>
                                        </p:tav>
                                        <p:tav tm="100000">
                                          <p:val>
                                            <p:strVal val="#ppt_w"/>
                                          </p:val>
                                        </p:tav>
                                      </p:tavLst>
                                    </p:anim>
                                    <p:anim calcmode="lin" valueType="num">
                                      <p:cBhvr>
                                        <p:cTn id="8" dur="1000" fill="hold"/>
                                        <p:tgtEl>
                                          <p:spTgt spid="8"/>
                                        </p:tgtEl>
                                        <p:attrNameLst>
                                          <p:attrName>ppt_h</p:attrName>
                                        </p:attrNameLst>
                                      </p:cBhvr>
                                      <p:tavLst>
                                        <p:tav tm="0">
                                          <p:val>
                                            <p:strVal val="#ppt_h"/>
                                          </p:val>
                                        </p:tav>
                                        <p:tav tm="100000">
                                          <p:val>
                                            <p:strVal val="#ppt_h"/>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250"/>
                                        <p:tgtEl>
                                          <p:spTgt spid="13"/>
                                        </p:tgtEl>
                                      </p:cBhvr>
                                    </p:animEffect>
                                  </p:childTnLst>
                                </p:cTn>
                              </p:par>
                              <p:par>
                                <p:cTn id="12" presetID="63" presetClass="path" presetSubtype="0" accel="50000" decel="50000" fill="hold" grpId="1" nodeType="withEffect">
                                  <p:stCondLst>
                                    <p:cond delay="1000"/>
                                  </p:stCondLst>
                                  <p:childTnLst>
                                    <p:animMotion origin="layout" path="M -0.09687 4.07407E-6 L 8.33333E-7 4.07407E-6 " pathEditMode="relative" rAng="0" ptsTypes="AA">
                                      <p:cBhvr>
                                        <p:cTn id="13" dur="2000" fill="hold"/>
                                        <p:tgtEl>
                                          <p:spTgt spid="13"/>
                                        </p:tgtEl>
                                        <p:attrNameLst>
                                          <p:attrName>ppt_x</p:attrName>
                                          <p:attrName>ppt_y</p:attrName>
                                        </p:attrNameLst>
                                      </p:cBhvr>
                                      <p:rCtr x="5026" y="0"/>
                                    </p:animMotion>
                                  </p:childTnLst>
                                </p:cTn>
                              </p:par>
                              <p:par>
                                <p:cTn id="14" presetID="10" presetClass="entr" presetSubtype="0" fill="hold" grpId="0" nodeType="withEffect">
                                  <p:stCondLst>
                                    <p:cond delay="10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1250"/>
                                        <p:tgtEl>
                                          <p:spTgt spid="14"/>
                                        </p:tgtEl>
                                      </p:cBhvr>
                                    </p:animEffect>
                                  </p:childTnLst>
                                </p:cTn>
                              </p:par>
                              <p:par>
                                <p:cTn id="17" presetID="63" presetClass="path" presetSubtype="0" accel="50000" decel="50000" fill="hold" grpId="1" nodeType="withEffect">
                                  <p:stCondLst>
                                    <p:cond delay="1000"/>
                                  </p:stCondLst>
                                  <p:childTnLst>
                                    <p:animMotion origin="layout" path="M -0.19362 -3.7037E-7 L 1.875E-6 -3.7037E-7 " pathEditMode="relative" rAng="0" ptsTypes="AA">
                                      <p:cBhvr>
                                        <p:cTn id="18" dur="2000" fill="hold"/>
                                        <p:tgtEl>
                                          <p:spTgt spid="14"/>
                                        </p:tgtEl>
                                        <p:attrNameLst>
                                          <p:attrName>ppt_x</p:attrName>
                                          <p:attrName>ppt_y</p:attrName>
                                        </p:attrNameLst>
                                      </p:cBhvr>
                                      <p:rCtr x="9674" y="0"/>
                                    </p:animMotion>
                                  </p:childTnLst>
                                </p:cTn>
                              </p:par>
                              <p:par>
                                <p:cTn id="19" presetID="10" presetClass="entr" presetSubtype="0" fill="hold" grpId="0" nodeType="withEffect">
                                  <p:stCondLst>
                                    <p:cond delay="100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250"/>
                                        <p:tgtEl>
                                          <p:spTgt spid="15"/>
                                        </p:tgtEl>
                                      </p:cBhvr>
                                    </p:animEffect>
                                  </p:childTnLst>
                                </p:cTn>
                              </p:par>
                              <p:par>
                                <p:cTn id="22" presetID="63" presetClass="path" presetSubtype="0" accel="50000" decel="50000" fill="hold" grpId="1" nodeType="withEffect">
                                  <p:stCondLst>
                                    <p:cond delay="1000"/>
                                  </p:stCondLst>
                                  <p:childTnLst>
                                    <p:animMotion origin="layout" path="M -0.29049 -3.7037E-7 L -3.125E-6 -3.7037E-7 " pathEditMode="relative" rAng="0" ptsTypes="AA">
                                      <p:cBhvr>
                                        <p:cTn id="23" dur="2000" fill="hold"/>
                                        <p:tgtEl>
                                          <p:spTgt spid="15"/>
                                        </p:tgtEl>
                                        <p:attrNameLst>
                                          <p:attrName>ppt_x</p:attrName>
                                          <p:attrName>ppt_y</p:attrName>
                                        </p:attrNameLst>
                                      </p:cBhvr>
                                      <p:rCtr x="14518" y="0"/>
                                    </p:animMotion>
                                  </p:childTnLst>
                                </p:cTn>
                              </p:par>
                              <p:par>
                                <p:cTn id="24" presetID="10" presetClass="entr" presetSubtype="0" fill="hold" grpId="0" nodeType="withEffect">
                                  <p:stCondLst>
                                    <p:cond delay="100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1250"/>
                                        <p:tgtEl>
                                          <p:spTgt spid="16"/>
                                        </p:tgtEl>
                                      </p:cBhvr>
                                    </p:animEffect>
                                  </p:childTnLst>
                                </p:cTn>
                              </p:par>
                              <p:par>
                                <p:cTn id="27" presetID="63" presetClass="path" presetSubtype="0" accel="50000" decel="50000" fill="hold" grpId="1" nodeType="withEffect">
                                  <p:stCondLst>
                                    <p:cond delay="1000"/>
                                  </p:stCondLst>
                                  <p:childTnLst>
                                    <p:animMotion origin="layout" path="M -0.38789 -3.7037E-7 L 2.08333E-6 -3.7037E-7 " pathEditMode="relative" rAng="0" ptsTypes="AA">
                                      <p:cBhvr>
                                        <p:cTn id="28" dur="2000" fill="hold"/>
                                        <p:tgtEl>
                                          <p:spTgt spid="16"/>
                                        </p:tgtEl>
                                        <p:attrNameLst>
                                          <p:attrName>ppt_x</p:attrName>
                                          <p:attrName>ppt_y</p:attrName>
                                        </p:attrNameLst>
                                      </p:cBhvr>
                                      <p:rCtr x="19388" y="0"/>
                                    </p:animMotion>
                                  </p:childTnLst>
                                </p:cTn>
                              </p:par>
                              <p:par>
                                <p:cTn id="29" presetID="10" presetClass="entr" presetSubtype="0" fill="hold" grpId="0" nodeType="withEffect">
                                  <p:stCondLst>
                                    <p:cond delay="100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250"/>
                                        <p:tgtEl>
                                          <p:spTgt spid="17"/>
                                        </p:tgtEl>
                                      </p:cBhvr>
                                    </p:animEffect>
                                  </p:childTnLst>
                                </p:cTn>
                              </p:par>
                              <p:par>
                                <p:cTn id="32" presetID="63" presetClass="path" presetSubtype="0" accel="50000" decel="50000" fill="hold" grpId="1" nodeType="withEffect">
                                  <p:stCondLst>
                                    <p:cond delay="1000"/>
                                  </p:stCondLst>
                                  <p:childTnLst>
                                    <p:animMotion origin="layout" path="M -0.48398 -3.7037E-7 L -2.70833E-6 -3.7037E-7 " pathEditMode="relative" rAng="0" ptsTypes="AA">
                                      <p:cBhvr>
                                        <p:cTn id="33" dur="2000" fill="hold"/>
                                        <p:tgtEl>
                                          <p:spTgt spid="17"/>
                                        </p:tgtEl>
                                        <p:attrNameLst>
                                          <p:attrName>ppt_x</p:attrName>
                                          <p:attrName>ppt_y</p:attrName>
                                        </p:attrNameLst>
                                      </p:cBhvr>
                                      <p:rCtr x="24193" y="0"/>
                                    </p:animMotion>
                                  </p:childTnLst>
                                </p:cTn>
                              </p:par>
                              <p:par>
                                <p:cTn id="34" presetID="10" presetClass="entr" presetSubtype="0" fill="hold" grpId="0" nodeType="withEffect">
                                  <p:stCondLst>
                                    <p:cond delay="100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1250"/>
                                        <p:tgtEl>
                                          <p:spTgt spid="18"/>
                                        </p:tgtEl>
                                      </p:cBhvr>
                                    </p:animEffect>
                                  </p:childTnLst>
                                </p:cTn>
                              </p:par>
                              <p:par>
                                <p:cTn id="37" presetID="63" presetClass="path" presetSubtype="0" accel="50000" decel="50000" fill="hold" grpId="1" nodeType="withEffect">
                                  <p:stCondLst>
                                    <p:cond delay="1000"/>
                                  </p:stCondLst>
                                  <p:childTnLst>
                                    <p:animMotion origin="layout" path="M -0.58086 1.11111E-6 L 2.29167E-6 1.11111E-6 " pathEditMode="relative" rAng="0" ptsTypes="AA">
                                      <p:cBhvr>
                                        <p:cTn id="38" dur="2000" fill="hold"/>
                                        <p:tgtEl>
                                          <p:spTgt spid="18"/>
                                        </p:tgtEl>
                                        <p:attrNameLst>
                                          <p:attrName>ppt_x</p:attrName>
                                          <p:attrName>ppt_y</p:attrName>
                                        </p:attrNameLst>
                                      </p:cBhvr>
                                      <p:rCtr x="29036" y="0"/>
                                    </p:animMotion>
                                  </p:childTnLst>
                                </p:cTn>
                              </p:par>
                              <p:par>
                                <p:cTn id="39" presetID="10" presetClass="entr" presetSubtype="0" fill="hold" nodeType="withEffect">
                                  <p:stCondLst>
                                    <p:cond delay="2500"/>
                                  </p:stCondLst>
                                  <p:childTnLst>
                                    <p:set>
                                      <p:cBhvr>
                                        <p:cTn id="40" dur="1" fill="hold">
                                          <p:stCondLst>
                                            <p:cond delay="0"/>
                                          </p:stCondLst>
                                        </p:cTn>
                                        <p:tgtEl>
                                          <p:spTgt spid="35"/>
                                        </p:tgtEl>
                                        <p:attrNameLst>
                                          <p:attrName>style.visibility</p:attrName>
                                        </p:attrNameLst>
                                      </p:cBhvr>
                                      <p:to>
                                        <p:strVal val="visible"/>
                                      </p:to>
                                    </p:set>
                                    <p:animEffect transition="in" filter="fade">
                                      <p:cBhvr>
                                        <p:cTn id="41" dur="750"/>
                                        <p:tgtEl>
                                          <p:spTgt spid="35"/>
                                        </p:tgtEl>
                                      </p:cBhvr>
                                    </p:animEffect>
                                  </p:childTnLst>
                                </p:cTn>
                              </p:par>
                              <p:par>
                                <p:cTn id="42" presetID="6" presetClass="entr" presetSubtype="32" fill="hold" grpId="0" nodeType="withEffect">
                                  <p:stCondLst>
                                    <p:cond delay="2500"/>
                                  </p:stCondLst>
                                  <p:childTnLst>
                                    <p:set>
                                      <p:cBhvr>
                                        <p:cTn id="43" dur="1" fill="hold">
                                          <p:stCondLst>
                                            <p:cond delay="0"/>
                                          </p:stCondLst>
                                        </p:cTn>
                                        <p:tgtEl>
                                          <p:spTgt spid="4099"/>
                                        </p:tgtEl>
                                        <p:attrNameLst>
                                          <p:attrName>style.visibility</p:attrName>
                                        </p:attrNameLst>
                                      </p:cBhvr>
                                      <p:to>
                                        <p:strVal val="visible"/>
                                      </p:to>
                                    </p:set>
                                    <p:animEffect transition="in" filter="circle(out)">
                                      <p:cBhvr>
                                        <p:cTn id="44" dur="2000"/>
                                        <p:tgtEl>
                                          <p:spTgt spid="4099"/>
                                        </p:tgtEl>
                                      </p:cBhvr>
                                    </p:animEffect>
                                  </p:childTnLst>
                                </p:cTn>
                              </p:par>
                              <p:par>
                                <p:cTn id="45" presetID="53" presetClass="entr" presetSubtype="16" fill="hold" grpId="0" nodeType="withEffect">
                                  <p:stCondLst>
                                    <p:cond delay="3750"/>
                                  </p:stCondLst>
                                  <p:childTnLst>
                                    <p:set>
                                      <p:cBhvr>
                                        <p:cTn id="46" dur="1" fill="hold">
                                          <p:stCondLst>
                                            <p:cond delay="0"/>
                                          </p:stCondLst>
                                        </p:cTn>
                                        <p:tgtEl>
                                          <p:spTgt spid="4101"/>
                                        </p:tgtEl>
                                        <p:attrNameLst>
                                          <p:attrName>style.visibility</p:attrName>
                                        </p:attrNameLst>
                                      </p:cBhvr>
                                      <p:to>
                                        <p:strVal val="visible"/>
                                      </p:to>
                                    </p:set>
                                    <p:anim calcmode="lin" valueType="num">
                                      <p:cBhvr>
                                        <p:cTn id="47" dur="1000" fill="hold"/>
                                        <p:tgtEl>
                                          <p:spTgt spid="4101"/>
                                        </p:tgtEl>
                                        <p:attrNameLst>
                                          <p:attrName>ppt_w</p:attrName>
                                        </p:attrNameLst>
                                      </p:cBhvr>
                                      <p:tavLst>
                                        <p:tav tm="0">
                                          <p:val>
                                            <p:fltVal val="0"/>
                                          </p:val>
                                        </p:tav>
                                        <p:tav tm="100000">
                                          <p:val>
                                            <p:strVal val="#ppt_w"/>
                                          </p:val>
                                        </p:tav>
                                      </p:tavLst>
                                    </p:anim>
                                    <p:anim calcmode="lin" valueType="num">
                                      <p:cBhvr>
                                        <p:cTn id="48" dur="1000" fill="hold"/>
                                        <p:tgtEl>
                                          <p:spTgt spid="4101"/>
                                        </p:tgtEl>
                                        <p:attrNameLst>
                                          <p:attrName>ppt_h</p:attrName>
                                        </p:attrNameLst>
                                      </p:cBhvr>
                                      <p:tavLst>
                                        <p:tav tm="0">
                                          <p:val>
                                            <p:fltVal val="0"/>
                                          </p:val>
                                        </p:tav>
                                        <p:tav tm="100000">
                                          <p:val>
                                            <p:strVal val="#ppt_h"/>
                                          </p:val>
                                        </p:tav>
                                      </p:tavLst>
                                    </p:anim>
                                    <p:animEffect transition="in" filter="fade">
                                      <p:cBhvr>
                                        <p:cTn id="49" dur="1000"/>
                                        <p:tgtEl>
                                          <p:spTgt spid="4101"/>
                                        </p:tgtEl>
                                      </p:cBhvr>
                                    </p:animEffect>
                                  </p:childTnLst>
                                </p:cTn>
                              </p:par>
                              <p:par>
                                <p:cTn id="50" presetID="22" presetClass="entr" presetSubtype="8" fill="hold" grpId="0" nodeType="withEffect">
                                  <p:stCondLst>
                                    <p:cond delay="3750"/>
                                  </p:stCondLst>
                                  <p:childTnLst>
                                    <p:set>
                                      <p:cBhvr>
                                        <p:cTn id="51" dur="1" fill="hold">
                                          <p:stCondLst>
                                            <p:cond delay="0"/>
                                          </p:stCondLst>
                                        </p:cTn>
                                        <p:tgtEl>
                                          <p:spTgt spid="74"/>
                                        </p:tgtEl>
                                        <p:attrNameLst>
                                          <p:attrName>style.visibility</p:attrName>
                                        </p:attrNameLst>
                                      </p:cBhvr>
                                      <p:to>
                                        <p:strVal val="visible"/>
                                      </p:to>
                                    </p:set>
                                    <p:animEffect transition="in" filter="wipe(left)">
                                      <p:cBhvr>
                                        <p:cTn id="52" dur="1000"/>
                                        <p:tgtEl>
                                          <p:spTgt spid="74"/>
                                        </p:tgtEl>
                                      </p:cBhvr>
                                    </p:animEffect>
                                  </p:childTnLst>
                                </p:cTn>
                              </p:par>
                              <p:par>
                                <p:cTn id="53" presetID="22" presetClass="entr" presetSubtype="4" fill="hold" grpId="0" nodeType="withEffect">
                                  <p:stCondLst>
                                    <p:cond delay="3750"/>
                                  </p:stCondLst>
                                  <p:childTnLst>
                                    <p:set>
                                      <p:cBhvr>
                                        <p:cTn id="54" dur="1" fill="hold">
                                          <p:stCondLst>
                                            <p:cond delay="0"/>
                                          </p:stCondLst>
                                        </p:cTn>
                                        <p:tgtEl>
                                          <p:spTgt spid="44"/>
                                        </p:tgtEl>
                                        <p:attrNameLst>
                                          <p:attrName>style.visibility</p:attrName>
                                        </p:attrNameLst>
                                      </p:cBhvr>
                                      <p:to>
                                        <p:strVal val="visible"/>
                                      </p:to>
                                    </p:set>
                                    <p:animEffect transition="in" filter="wipe(down)">
                                      <p:cBhvr>
                                        <p:cTn id="55" dur="1000"/>
                                        <p:tgtEl>
                                          <p:spTgt spid="44"/>
                                        </p:tgtEl>
                                      </p:cBhvr>
                                    </p:animEffect>
                                  </p:childTnLst>
                                </p:cTn>
                              </p:par>
                              <p:par>
                                <p:cTn id="56" presetID="22" presetClass="entr" presetSubtype="4" fill="hold" grpId="0" nodeType="withEffect">
                                  <p:stCondLst>
                                    <p:cond delay="4080"/>
                                  </p:stCondLst>
                                  <p:childTnLst>
                                    <p:set>
                                      <p:cBhvr>
                                        <p:cTn id="57" dur="1" fill="hold">
                                          <p:stCondLst>
                                            <p:cond delay="0"/>
                                          </p:stCondLst>
                                        </p:cTn>
                                        <p:tgtEl>
                                          <p:spTgt spid="45"/>
                                        </p:tgtEl>
                                        <p:attrNameLst>
                                          <p:attrName>style.visibility</p:attrName>
                                        </p:attrNameLst>
                                      </p:cBhvr>
                                      <p:to>
                                        <p:strVal val="visible"/>
                                      </p:to>
                                    </p:set>
                                    <p:animEffect transition="in" filter="wipe(down)">
                                      <p:cBhvr>
                                        <p:cTn id="58" dur="1000"/>
                                        <p:tgtEl>
                                          <p:spTgt spid="45"/>
                                        </p:tgtEl>
                                      </p:cBhvr>
                                    </p:animEffect>
                                  </p:childTnLst>
                                </p:cTn>
                              </p:par>
                              <p:par>
                                <p:cTn id="59" presetID="22" presetClass="entr" presetSubtype="4" fill="hold" grpId="0" nodeType="withEffect">
                                  <p:stCondLst>
                                    <p:cond delay="4410"/>
                                  </p:stCondLst>
                                  <p:childTnLst>
                                    <p:set>
                                      <p:cBhvr>
                                        <p:cTn id="60" dur="1" fill="hold">
                                          <p:stCondLst>
                                            <p:cond delay="0"/>
                                          </p:stCondLst>
                                        </p:cTn>
                                        <p:tgtEl>
                                          <p:spTgt spid="46"/>
                                        </p:tgtEl>
                                        <p:attrNameLst>
                                          <p:attrName>style.visibility</p:attrName>
                                        </p:attrNameLst>
                                      </p:cBhvr>
                                      <p:to>
                                        <p:strVal val="visible"/>
                                      </p:to>
                                    </p:set>
                                    <p:animEffect transition="in" filter="wipe(down)">
                                      <p:cBhvr>
                                        <p:cTn id="61" dur="1000"/>
                                        <p:tgtEl>
                                          <p:spTgt spid="46"/>
                                        </p:tgtEl>
                                      </p:cBhvr>
                                    </p:animEffect>
                                  </p:childTnLst>
                                </p:cTn>
                              </p:par>
                              <p:par>
                                <p:cTn id="62" presetID="22" presetClass="entr" presetSubtype="8" fill="hold" grpId="0" nodeType="withEffect">
                                  <p:stCondLst>
                                    <p:cond delay="3750"/>
                                  </p:stCondLst>
                                  <p:childTnLst>
                                    <p:set>
                                      <p:cBhvr>
                                        <p:cTn id="63" dur="1" fill="hold">
                                          <p:stCondLst>
                                            <p:cond delay="0"/>
                                          </p:stCondLst>
                                        </p:cTn>
                                        <p:tgtEl>
                                          <p:spTgt spid="61"/>
                                        </p:tgtEl>
                                        <p:attrNameLst>
                                          <p:attrName>style.visibility</p:attrName>
                                        </p:attrNameLst>
                                      </p:cBhvr>
                                      <p:to>
                                        <p:strVal val="visible"/>
                                      </p:to>
                                    </p:set>
                                    <p:animEffect transition="in" filter="wipe(left)">
                                      <p:cBhvr>
                                        <p:cTn id="64" dur="1000"/>
                                        <p:tgtEl>
                                          <p:spTgt spid="61"/>
                                        </p:tgtEl>
                                      </p:cBhvr>
                                    </p:animEffect>
                                  </p:childTnLst>
                                </p:cTn>
                              </p:par>
                              <p:par>
                                <p:cTn id="65" presetID="22" presetClass="entr" presetSubtype="8" fill="hold" grpId="0" nodeType="withEffect">
                                  <p:stCondLst>
                                    <p:cond delay="4080"/>
                                  </p:stCondLst>
                                  <p:childTnLst>
                                    <p:set>
                                      <p:cBhvr>
                                        <p:cTn id="66" dur="1" fill="hold">
                                          <p:stCondLst>
                                            <p:cond delay="0"/>
                                          </p:stCondLst>
                                        </p:cTn>
                                        <p:tgtEl>
                                          <p:spTgt spid="62"/>
                                        </p:tgtEl>
                                        <p:attrNameLst>
                                          <p:attrName>style.visibility</p:attrName>
                                        </p:attrNameLst>
                                      </p:cBhvr>
                                      <p:to>
                                        <p:strVal val="visible"/>
                                      </p:to>
                                    </p:set>
                                    <p:animEffect transition="in" filter="wipe(left)">
                                      <p:cBhvr>
                                        <p:cTn id="67" dur="1000"/>
                                        <p:tgtEl>
                                          <p:spTgt spid="62"/>
                                        </p:tgtEl>
                                      </p:cBhvr>
                                    </p:animEffect>
                                  </p:childTnLst>
                                </p:cTn>
                              </p:par>
                              <p:par>
                                <p:cTn id="68" presetID="22" presetClass="entr" presetSubtype="8" fill="hold" grpId="0" nodeType="withEffect">
                                  <p:stCondLst>
                                    <p:cond delay="4410"/>
                                  </p:stCondLst>
                                  <p:childTnLst>
                                    <p:set>
                                      <p:cBhvr>
                                        <p:cTn id="69" dur="1" fill="hold">
                                          <p:stCondLst>
                                            <p:cond delay="0"/>
                                          </p:stCondLst>
                                        </p:cTn>
                                        <p:tgtEl>
                                          <p:spTgt spid="67"/>
                                        </p:tgtEl>
                                        <p:attrNameLst>
                                          <p:attrName>style.visibility</p:attrName>
                                        </p:attrNameLst>
                                      </p:cBhvr>
                                      <p:to>
                                        <p:strVal val="visible"/>
                                      </p:to>
                                    </p:set>
                                    <p:animEffect transition="in" filter="wipe(left)">
                                      <p:cBhvr>
                                        <p:cTn id="70" dur="1000"/>
                                        <p:tgtEl>
                                          <p:spTgt spid="67"/>
                                        </p:tgtEl>
                                      </p:cBhvr>
                                    </p:animEffect>
                                  </p:childTnLst>
                                </p:cTn>
                              </p:par>
                              <p:par>
                                <p:cTn id="71" presetID="12" presetClass="entr" presetSubtype="4" fill="hold" grpId="0" nodeType="withEffect">
                                  <p:stCondLst>
                                    <p:cond delay="3750"/>
                                  </p:stCondLst>
                                  <p:childTnLst>
                                    <p:set>
                                      <p:cBhvr>
                                        <p:cTn id="72" dur="1" fill="hold">
                                          <p:stCondLst>
                                            <p:cond delay="0"/>
                                          </p:stCondLst>
                                        </p:cTn>
                                        <p:tgtEl>
                                          <p:spTgt spid="51"/>
                                        </p:tgtEl>
                                        <p:attrNameLst>
                                          <p:attrName>style.visibility</p:attrName>
                                        </p:attrNameLst>
                                      </p:cBhvr>
                                      <p:to>
                                        <p:strVal val="visible"/>
                                      </p:to>
                                    </p:set>
                                    <p:anim calcmode="lin" valueType="num">
                                      <p:cBhvr additive="base">
                                        <p:cTn id="73" dur="1000"/>
                                        <p:tgtEl>
                                          <p:spTgt spid="51"/>
                                        </p:tgtEl>
                                        <p:attrNameLst>
                                          <p:attrName>ppt_y</p:attrName>
                                        </p:attrNameLst>
                                      </p:cBhvr>
                                      <p:tavLst>
                                        <p:tav tm="0">
                                          <p:val>
                                            <p:strVal val="#ppt_y+#ppt_h*1.125000"/>
                                          </p:val>
                                        </p:tav>
                                        <p:tav tm="100000">
                                          <p:val>
                                            <p:strVal val="#ppt_y"/>
                                          </p:val>
                                        </p:tav>
                                      </p:tavLst>
                                    </p:anim>
                                    <p:animEffect transition="in" filter="wipe(up)">
                                      <p:cBhvr>
                                        <p:cTn id="74" dur="1000"/>
                                        <p:tgtEl>
                                          <p:spTgt spid="51"/>
                                        </p:tgtEl>
                                      </p:cBhvr>
                                    </p:animEffect>
                                  </p:childTnLst>
                                </p:cTn>
                              </p:par>
                              <p:par>
                                <p:cTn id="75" presetID="12" presetClass="entr" presetSubtype="4" fill="hold" grpId="0" nodeType="withEffect">
                                  <p:stCondLst>
                                    <p:cond delay="4080"/>
                                  </p:stCondLst>
                                  <p:childTnLst>
                                    <p:set>
                                      <p:cBhvr>
                                        <p:cTn id="76" dur="1" fill="hold">
                                          <p:stCondLst>
                                            <p:cond delay="0"/>
                                          </p:stCondLst>
                                        </p:cTn>
                                        <p:tgtEl>
                                          <p:spTgt spid="53"/>
                                        </p:tgtEl>
                                        <p:attrNameLst>
                                          <p:attrName>style.visibility</p:attrName>
                                        </p:attrNameLst>
                                      </p:cBhvr>
                                      <p:to>
                                        <p:strVal val="visible"/>
                                      </p:to>
                                    </p:set>
                                    <p:anim calcmode="lin" valueType="num">
                                      <p:cBhvr additive="base">
                                        <p:cTn id="77" dur="1000"/>
                                        <p:tgtEl>
                                          <p:spTgt spid="53"/>
                                        </p:tgtEl>
                                        <p:attrNameLst>
                                          <p:attrName>ppt_y</p:attrName>
                                        </p:attrNameLst>
                                      </p:cBhvr>
                                      <p:tavLst>
                                        <p:tav tm="0">
                                          <p:val>
                                            <p:strVal val="#ppt_y+#ppt_h*1.125000"/>
                                          </p:val>
                                        </p:tav>
                                        <p:tav tm="100000">
                                          <p:val>
                                            <p:strVal val="#ppt_y"/>
                                          </p:val>
                                        </p:tav>
                                      </p:tavLst>
                                    </p:anim>
                                    <p:animEffect transition="in" filter="wipe(up)">
                                      <p:cBhvr>
                                        <p:cTn id="78" dur="1000"/>
                                        <p:tgtEl>
                                          <p:spTgt spid="53"/>
                                        </p:tgtEl>
                                      </p:cBhvr>
                                    </p:animEffect>
                                  </p:childTnLst>
                                </p:cTn>
                              </p:par>
                              <p:par>
                                <p:cTn id="79" presetID="12" presetClass="entr" presetSubtype="4" fill="hold" grpId="0" nodeType="withEffect">
                                  <p:stCondLst>
                                    <p:cond delay="4410"/>
                                  </p:stCondLst>
                                  <p:childTnLst>
                                    <p:set>
                                      <p:cBhvr>
                                        <p:cTn id="80" dur="1" fill="hold">
                                          <p:stCondLst>
                                            <p:cond delay="0"/>
                                          </p:stCondLst>
                                        </p:cTn>
                                        <p:tgtEl>
                                          <p:spTgt spid="58"/>
                                        </p:tgtEl>
                                        <p:attrNameLst>
                                          <p:attrName>style.visibility</p:attrName>
                                        </p:attrNameLst>
                                      </p:cBhvr>
                                      <p:to>
                                        <p:strVal val="visible"/>
                                      </p:to>
                                    </p:set>
                                    <p:anim calcmode="lin" valueType="num">
                                      <p:cBhvr additive="base">
                                        <p:cTn id="81" dur="1000"/>
                                        <p:tgtEl>
                                          <p:spTgt spid="58"/>
                                        </p:tgtEl>
                                        <p:attrNameLst>
                                          <p:attrName>ppt_y</p:attrName>
                                        </p:attrNameLst>
                                      </p:cBhvr>
                                      <p:tavLst>
                                        <p:tav tm="0">
                                          <p:val>
                                            <p:strVal val="#ppt_y+#ppt_h*1.125000"/>
                                          </p:val>
                                        </p:tav>
                                        <p:tav tm="100000">
                                          <p:val>
                                            <p:strVal val="#ppt_y"/>
                                          </p:val>
                                        </p:tav>
                                      </p:tavLst>
                                    </p:anim>
                                    <p:animEffect transition="in" filter="wipe(up)">
                                      <p:cBhvr>
                                        <p:cTn id="82" dur="1000"/>
                                        <p:tgtEl>
                                          <p:spTgt spid="58"/>
                                        </p:tgtEl>
                                      </p:cBhvr>
                                    </p:animEffect>
                                  </p:childTnLst>
                                </p:cTn>
                              </p:par>
                              <p:par>
                                <p:cTn id="83" presetID="53" presetClass="entr" presetSubtype="16" fill="hold" grpId="0" nodeType="withEffect">
                                  <p:stCondLst>
                                    <p:cond delay="4750"/>
                                  </p:stCondLst>
                                  <p:childTnLst>
                                    <p:set>
                                      <p:cBhvr>
                                        <p:cTn id="84" dur="1" fill="hold">
                                          <p:stCondLst>
                                            <p:cond delay="0"/>
                                          </p:stCondLst>
                                        </p:cTn>
                                        <p:tgtEl>
                                          <p:spTgt spid="77"/>
                                        </p:tgtEl>
                                        <p:attrNameLst>
                                          <p:attrName>style.visibility</p:attrName>
                                        </p:attrNameLst>
                                      </p:cBhvr>
                                      <p:to>
                                        <p:strVal val="visible"/>
                                      </p:to>
                                    </p:set>
                                    <p:anim calcmode="lin" valueType="num">
                                      <p:cBhvr>
                                        <p:cTn id="85" dur="1000" fill="hold"/>
                                        <p:tgtEl>
                                          <p:spTgt spid="77"/>
                                        </p:tgtEl>
                                        <p:attrNameLst>
                                          <p:attrName>ppt_w</p:attrName>
                                        </p:attrNameLst>
                                      </p:cBhvr>
                                      <p:tavLst>
                                        <p:tav tm="0">
                                          <p:val>
                                            <p:fltVal val="0"/>
                                          </p:val>
                                        </p:tav>
                                        <p:tav tm="100000">
                                          <p:val>
                                            <p:strVal val="#ppt_w"/>
                                          </p:val>
                                        </p:tav>
                                      </p:tavLst>
                                    </p:anim>
                                    <p:anim calcmode="lin" valueType="num">
                                      <p:cBhvr>
                                        <p:cTn id="86" dur="1000" fill="hold"/>
                                        <p:tgtEl>
                                          <p:spTgt spid="77"/>
                                        </p:tgtEl>
                                        <p:attrNameLst>
                                          <p:attrName>ppt_h</p:attrName>
                                        </p:attrNameLst>
                                      </p:cBhvr>
                                      <p:tavLst>
                                        <p:tav tm="0">
                                          <p:val>
                                            <p:fltVal val="0"/>
                                          </p:val>
                                        </p:tav>
                                        <p:tav tm="100000">
                                          <p:val>
                                            <p:strVal val="#ppt_h"/>
                                          </p:val>
                                        </p:tav>
                                      </p:tavLst>
                                    </p:anim>
                                    <p:animEffect transition="in" filter="fade">
                                      <p:cBhvr>
                                        <p:cTn id="87" dur="1000"/>
                                        <p:tgtEl>
                                          <p:spTgt spid="77"/>
                                        </p:tgtEl>
                                      </p:cBhvr>
                                    </p:animEffect>
                                  </p:childTnLst>
                                </p:cTn>
                              </p:par>
                              <p:par>
                                <p:cTn id="88" presetID="22" presetClass="entr" presetSubtype="8" fill="hold" grpId="0" nodeType="withEffect">
                                  <p:stCondLst>
                                    <p:cond delay="4750"/>
                                  </p:stCondLst>
                                  <p:childTnLst>
                                    <p:set>
                                      <p:cBhvr>
                                        <p:cTn id="89" dur="1" fill="hold">
                                          <p:stCondLst>
                                            <p:cond delay="0"/>
                                          </p:stCondLst>
                                        </p:cTn>
                                        <p:tgtEl>
                                          <p:spTgt spid="78"/>
                                        </p:tgtEl>
                                        <p:attrNameLst>
                                          <p:attrName>style.visibility</p:attrName>
                                        </p:attrNameLst>
                                      </p:cBhvr>
                                      <p:to>
                                        <p:strVal val="visible"/>
                                      </p:to>
                                    </p:set>
                                    <p:animEffect transition="in" filter="wipe(left)">
                                      <p:cBhvr>
                                        <p:cTn id="90" dur="1000"/>
                                        <p:tgtEl>
                                          <p:spTgt spid="78"/>
                                        </p:tgtEl>
                                      </p:cBhvr>
                                    </p:animEffect>
                                  </p:childTnLst>
                                </p:cTn>
                              </p:par>
                              <p:par>
                                <p:cTn id="91" presetID="22" presetClass="entr" presetSubtype="4" fill="hold" grpId="0" nodeType="withEffect">
                                  <p:stCondLst>
                                    <p:cond delay="4750"/>
                                  </p:stCondLst>
                                  <p:childTnLst>
                                    <p:set>
                                      <p:cBhvr>
                                        <p:cTn id="92" dur="1" fill="hold">
                                          <p:stCondLst>
                                            <p:cond delay="0"/>
                                          </p:stCondLst>
                                        </p:cTn>
                                        <p:tgtEl>
                                          <p:spTgt spid="47"/>
                                        </p:tgtEl>
                                        <p:attrNameLst>
                                          <p:attrName>style.visibility</p:attrName>
                                        </p:attrNameLst>
                                      </p:cBhvr>
                                      <p:to>
                                        <p:strVal val="visible"/>
                                      </p:to>
                                    </p:set>
                                    <p:animEffect transition="in" filter="wipe(down)">
                                      <p:cBhvr>
                                        <p:cTn id="93" dur="1000"/>
                                        <p:tgtEl>
                                          <p:spTgt spid="47"/>
                                        </p:tgtEl>
                                      </p:cBhvr>
                                    </p:animEffect>
                                  </p:childTnLst>
                                </p:cTn>
                              </p:par>
                              <p:par>
                                <p:cTn id="94" presetID="22" presetClass="entr" presetSubtype="4" fill="hold" grpId="0" nodeType="withEffect">
                                  <p:stCondLst>
                                    <p:cond delay="5080"/>
                                  </p:stCondLst>
                                  <p:childTnLst>
                                    <p:set>
                                      <p:cBhvr>
                                        <p:cTn id="95" dur="1" fill="hold">
                                          <p:stCondLst>
                                            <p:cond delay="0"/>
                                          </p:stCondLst>
                                        </p:cTn>
                                        <p:tgtEl>
                                          <p:spTgt spid="48"/>
                                        </p:tgtEl>
                                        <p:attrNameLst>
                                          <p:attrName>style.visibility</p:attrName>
                                        </p:attrNameLst>
                                      </p:cBhvr>
                                      <p:to>
                                        <p:strVal val="visible"/>
                                      </p:to>
                                    </p:set>
                                    <p:animEffect transition="in" filter="wipe(down)">
                                      <p:cBhvr>
                                        <p:cTn id="96" dur="1000"/>
                                        <p:tgtEl>
                                          <p:spTgt spid="48"/>
                                        </p:tgtEl>
                                      </p:cBhvr>
                                    </p:animEffect>
                                  </p:childTnLst>
                                </p:cTn>
                              </p:par>
                              <p:par>
                                <p:cTn id="97" presetID="22" presetClass="entr" presetSubtype="4" fill="hold" grpId="0" nodeType="withEffect">
                                  <p:stCondLst>
                                    <p:cond delay="5410"/>
                                  </p:stCondLst>
                                  <p:childTnLst>
                                    <p:set>
                                      <p:cBhvr>
                                        <p:cTn id="98" dur="1" fill="hold">
                                          <p:stCondLst>
                                            <p:cond delay="0"/>
                                          </p:stCondLst>
                                        </p:cTn>
                                        <p:tgtEl>
                                          <p:spTgt spid="49"/>
                                        </p:tgtEl>
                                        <p:attrNameLst>
                                          <p:attrName>style.visibility</p:attrName>
                                        </p:attrNameLst>
                                      </p:cBhvr>
                                      <p:to>
                                        <p:strVal val="visible"/>
                                      </p:to>
                                    </p:set>
                                    <p:animEffect transition="in" filter="wipe(down)">
                                      <p:cBhvr>
                                        <p:cTn id="99" dur="1000"/>
                                        <p:tgtEl>
                                          <p:spTgt spid="49"/>
                                        </p:tgtEl>
                                      </p:cBhvr>
                                    </p:animEffect>
                                  </p:childTnLst>
                                </p:cTn>
                              </p:par>
                              <p:par>
                                <p:cTn id="100" presetID="22" presetClass="entr" presetSubtype="8" fill="hold" grpId="0" nodeType="withEffect">
                                  <p:stCondLst>
                                    <p:cond delay="4750"/>
                                  </p:stCondLst>
                                  <p:childTnLst>
                                    <p:set>
                                      <p:cBhvr>
                                        <p:cTn id="101" dur="1" fill="hold">
                                          <p:stCondLst>
                                            <p:cond delay="0"/>
                                          </p:stCondLst>
                                        </p:cTn>
                                        <p:tgtEl>
                                          <p:spTgt spid="66"/>
                                        </p:tgtEl>
                                        <p:attrNameLst>
                                          <p:attrName>style.visibility</p:attrName>
                                        </p:attrNameLst>
                                      </p:cBhvr>
                                      <p:to>
                                        <p:strVal val="visible"/>
                                      </p:to>
                                    </p:set>
                                    <p:animEffect transition="in" filter="wipe(left)">
                                      <p:cBhvr>
                                        <p:cTn id="102" dur="1000"/>
                                        <p:tgtEl>
                                          <p:spTgt spid="66"/>
                                        </p:tgtEl>
                                      </p:cBhvr>
                                    </p:animEffect>
                                  </p:childTnLst>
                                </p:cTn>
                              </p:par>
                              <p:par>
                                <p:cTn id="103" presetID="22" presetClass="entr" presetSubtype="8" fill="hold" grpId="0" nodeType="withEffect">
                                  <p:stCondLst>
                                    <p:cond delay="5080"/>
                                  </p:stCondLst>
                                  <p:childTnLst>
                                    <p:set>
                                      <p:cBhvr>
                                        <p:cTn id="104" dur="1" fill="hold">
                                          <p:stCondLst>
                                            <p:cond delay="0"/>
                                          </p:stCondLst>
                                        </p:cTn>
                                        <p:tgtEl>
                                          <p:spTgt spid="63"/>
                                        </p:tgtEl>
                                        <p:attrNameLst>
                                          <p:attrName>style.visibility</p:attrName>
                                        </p:attrNameLst>
                                      </p:cBhvr>
                                      <p:to>
                                        <p:strVal val="visible"/>
                                      </p:to>
                                    </p:set>
                                    <p:animEffect transition="in" filter="wipe(left)">
                                      <p:cBhvr>
                                        <p:cTn id="105" dur="1000"/>
                                        <p:tgtEl>
                                          <p:spTgt spid="63"/>
                                        </p:tgtEl>
                                      </p:cBhvr>
                                    </p:animEffect>
                                  </p:childTnLst>
                                </p:cTn>
                              </p:par>
                              <p:par>
                                <p:cTn id="106" presetID="22" presetClass="entr" presetSubtype="8" fill="hold" grpId="0" nodeType="withEffect">
                                  <p:stCondLst>
                                    <p:cond delay="5410"/>
                                  </p:stCondLst>
                                  <p:childTnLst>
                                    <p:set>
                                      <p:cBhvr>
                                        <p:cTn id="107" dur="1" fill="hold">
                                          <p:stCondLst>
                                            <p:cond delay="0"/>
                                          </p:stCondLst>
                                        </p:cTn>
                                        <p:tgtEl>
                                          <p:spTgt spid="65"/>
                                        </p:tgtEl>
                                        <p:attrNameLst>
                                          <p:attrName>style.visibility</p:attrName>
                                        </p:attrNameLst>
                                      </p:cBhvr>
                                      <p:to>
                                        <p:strVal val="visible"/>
                                      </p:to>
                                    </p:set>
                                    <p:animEffect transition="in" filter="wipe(left)">
                                      <p:cBhvr>
                                        <p:cTn id="108" dur="1000"/>
                                        <p:tgtEl>
                                          <p:spTgt spid="65"/>
                                        </p:tgtEl>
                                      </p:cBhvr>
                                    </p:animEffect>
                                  </p:childTnLst>
                                </p:cTn>
                              </p:par>
                              <p:par>
                                <p:cTn id="109" presetID="12" presetClass="entr" presetSubtype="4" fill="hold" grpId="0" nodeType="withEffect">
                                  <p:stCondLst>
                                    <p:cond delay="4750"/>
                                  </p:stCondLst>
                                  <p:childTnLst>
                                    <p:set>
                                      <p:cBhvr>
                                        <p:cTn id="110" dur="1" fill="hold">
                                          <p:stCondLst>
                                            <p:cond delay="0"/>
                                          </p:stCondLst>
                                        </p:cTn>
                                        <p:tgtEl>
                                          <p:spTgt spid="57"/>
                                        </p:tgtEl>
                                        <p:attrNameLst>
                                          <p:attrName>style.visibility</p:attrName>
                                        </p:attrNameLst>
                                      </p:cBhvr>
                                      <p:to>
                                        <p:strVal val="visible"/>
                                      </p:to>
                                    </p:set>
                                    <p:anim calcmode="lin" valueType="num">
                                      <p:cBhvr additive="base">
                                        <p:cTn id="111" dur="1000"/>
                                        <p:tgtEl>
                                          <p:spTgt spid="57"/>
                                        </p:tgtEl>
                                        <p:attrNameLst>
                                          <p:attrName>ppt_y</p:attrName>
                                        </p:attrNameLst>
                                      </p:cBhvr>
                                      <p:tavLst>
                                        <p:tav tm="0">
                                          <p:val>
                                            <p:strVal val="#ppt_y+#ppt_h*1.125000"/>
                                          </p:val>
                                        </p:tav>
                                        <p:tav tm="100000">
                                          <p:val>
                                            <p:strVal val="#ppt_y"/>
                                          </p:val>
                                        </p:tav>
                                      </p:tavLst>
                                    </p:anim>
                                    <p:animEffect transition="in" filter="wipe(up)">
                                      <p:cBhvr>
                                        <p:cTn id="112" dur="1000"/>
                                        <p:tgtEl>
                                          <p:spTgt spid="57"/>
                                        </p:tgtEl>
                                      </p:cBhvr>
                                    </p:animEffect>
                                  </p:childTnLst>
                                </p:cTn>
                              </p:par>
                              <p:par>
                                <p:cTn id="113" presetID="12" presetClass="entr" presetSubtype="4" fill="hold" grpId="0" nodeType="withEffect">
                                  <p:stCondLst>
                                    <p:cond delay="5080"/>
                                  </p:stCondLst>
                                  <p:childTnLst>
                                    <p:set>
                                      <p:cBhvr>
                                        <p:cTn id="114" dur="1" fill="hold">
                                          <p:stCondLst>
                                            <p:cond delay="0"/>
                                          </p:stCondLst>
                                        </p:cTn>
                                        <p:tgtEl>
                                          <p:spTgt spid="54"/>
                                        </p:tgtEl>
                                        <p:attrNameLst>
                                          <p:attrName>style.visibility</p:attrName>
                                        </p:attrNameLst>
                                      </p:cBhvr>
                                      <p:to>
                                        <p:strVal val="visible"/>
                                      </p:to>
                                    </p:set>
                                    <p:anim calcmode="lin" valueType="num">
                                      <p:cBhvr additive="base">
                                        <p:cTn id="115" dur="1000"/>
                                        <p:tgtEl>
                                          <p:spTgt spid="54"/>
                                        </p:tgtEl>
                                        <p:attrNameLst>
                                          <p:attrName>ppt_y</p:attrName>
                                        </p:attrNameLst>
                                      </p:cBhvr>
                                      <p:tavLst>
                                        <p:tav tm="0">
                                          <p:val>
                                            <p:strVal val="#ppt_y+#ppt_h*1.125000"/>
                                          </p:val>
                                        </p:tav>
                                        <p:tav tm="100000">
                                          <p:val>
                                            <p:strVal val="#ppt_y"/>
                                          </p:val>
                                        </p:tav>
                                      </p:tavLst>
                                    </p:anim>
                                    <p:animEffect transition="in" filter="wipe(up)">
                                      <p:cBhvr>
                                        <p:cTn id="116" dur="1000"/>
                                        <p:tgtEl>
                                          <p:spTgt spid="54"/>
                                        </p:tgtEl>
                                      </p:cBhvr>
                                    </p:animEffect>
                                  </p:childTnLst>
                                </p:cTn>
                              </p:par>
                              <p:par>
                                <p:cTn id="117" presetID="12" presetClass="entr" presetSubtype="4" fill="hold" grpId="0" nodeType="withEffect">
                                  <p:stCondLst>
                                    <p:cond delay="5410"/>
                                  </p:stCondLst>
                                  <p:childTnLst>
                                    <p:set>
                                      <p:cBhvr>
                                        <p:cTn id="118" dur="1" fill="hold">
                                          <p:stCondLst>
                                            <p:cond delay="0"/>
                                          </p:stCondLst>
                                        </p:cTn>
                                        <p:tgtEl>
                                          <p:spTgt spid="56"/>
                                        </p:tgtEl>
                                        <p:attrNameLst>
                                          <p:attrName>style.visibility</p:attrName>
                                        </p:attrNameLst>
                                      </p:cBhvr>
                                      <p:to>
                                        <p:strVal val="visible"/>
                                      </p:to>
                                    </p:set>
                                    <p:anim calcmode="lin" valueType="num">
                                      <p:cBhvr additive="base">
                                        <p:cTn id="119" dur="1000"/>
                                        <p:tgtEl>
                                          <p:spTgt spid="56"/>
                                        </p:tgtEl>
                                        <p:attrNameLst>
                                          <p:attrName>ppt_y</p:attrName>
                                        </p:attrNameLst>
                                      </p:cBhvr>
                                      <p:tavLst>
                                        <p:tav tm="0">
                                          <p:val>
                                            <p:strVal val="#ppt_y+#ppt_h*1.125000"/>
                                          </p:val>
                                        </p:tav>
                                        <p:tav tm="100000">
                                          <p:val>
                                            <p:strVal val="#ppt_y"/>
                                          </p:val>
                                        </p:tav>
                                      </p:tavLst>
                                    </p:anim>
                                    <p:animEffect transition="in" filter="wipe(up)">
                                      <p:cBhvr>
                                        <p:cTn id="120" dur="1000"/>
                                        <p:tgtEl>
                                          <p:spTgt spid="56"/>
                                        </p:tgtEl>
                                      </p:cBhvr>
                                    </p:animEffect>
                                  </p:childTnLst>
                                </p:cTn>
                              </p:par>
                              <p:par>
                                <p:cTn id="121" presetID="53" presetClass="entr" presetSubtype="16" fill="hold" grpId="0" nodeType="withEffect">
                                  <p:stCondLst>
                                    <p:cond delay="5750"/>
                                  </p:stCondLst>
                                  <p:childTnLst>
                                    <p:set>
                                      <p:cBhvr>
                                        <p:cTn id="122" dur="1" fill="hold">
                                          <p:stCondLst>
                                            <p:cond delay="0"/>
                                          </p:stCondLst>
                                        </p:cTn>
                                        <p:tgtEl>
                                          <p:spTgt spid="80"/>
                                        </p:tgtEl>
                                        <p:attrNameLst>
                                          <p:attrName>style.visibility</p:attrName>
                                        </p:attrNameLst>
                                      </p:cBhvr>
                                      <p:to>
                                        <p:strVal val="visible"/>
                                      </p:to>
                                    </p:set>
                                    <p:anim calcmode="lin" valueType="num">
                                      <p:cBhvr>
                                        <p:cTn id="123" dur="1000" fill="hold"/>
                                        <p:tgtEl>
                                          <p:spTgt spid="80"/>
                                        </p:tgtEl>
                                        <p:attrNameLst>
                                          <p:attrName>ppt_w</p:attrName>
                                        </p:attrNameLst>
                                      </p:cBhvr>
                                      <p:tavLst>
                                        <p:tav tm="0">
                                          <p:val>
                                            <p:fltVal val="0"/>
                                          </p:val>
                                        </p:tav>
                                        <p:tav tm="100000">
                                          <p:val>
                                            <p:strVal val="#ppt_w"/>
                                          </p:val>
                                        </p:tav>
                                      </p:tavLst>
                                    </p:anim>
                                    <p:anim calcmode="lin" valueType="num">
                                      <p:cBhvr>
                                        <p:cTn id="124" dur="1000" fill="hold"/>
                                        <p:tgtEl>
                                          <p:spTgt spid="80"/>
                                        </p:tgtEl>
                                        <p:attrNameLst>
                                          <p:attrName>ppt_h</p:attrName>
                                        </p:attrNameLst>
                                      </p:cBhvr>
                                      <p:tavLst>
                                        <p:tav tm="0">
                                          <p:val>
                                            <p:fltVal val="0"/>
                                          </p:val>
                                        </p:tav>
                                        <p:tav tm="100000">
                                          <p:val>
                                            <p:strVal val="#ppt_h"/>
                                          </p:val>
                                        </p:tav>
                                      </p:tavLst>
                                    </p:anim>
                                    <p:animEffect transition="in" filter="fade">
                                      <p:cBhvr>
                                        <p:cTn id="125" dur="1000"/>
                                        <p:tgtEl>
                                          <p:spTgt spid="80"/>
                                        </p:tgtEl>
                                      </p:cBhvr>
                                    </p:animEffect>
                                  </p:childTnLst>
                                </p:cTn>
                              </p:par>
                              <p:par>
                                <p:cTn id="126" presetID="22" presetClass="entr" presetSubtype="8" fill="hold" grpId="0" nodeType="withEffect">
                                  <p:stCondLst>
                                    <p:cond delay="5750"/>
                                  </p:stCondLst>
                                  <p:childTnLst>
                                    <p:set>
                                      <p:cBhvr>
                                        <p:cTn id="127" dur="1" fill="hold">
                                          <p:stCondLst>
                                            <p:cond delay="0"/>
                                          </p:stCondLst>
                                        </p:cTn>
                                        <p:tgtEl>
                                          <p:spTgt spid="81"/>
                                        </p:tgtEl>
                                        <p:attrNameLst>
                                          <p:attrName>style.visibility</p:attrName>
                                        </p:attrNameLst>
                                      </p:cBhvr>
                                      <p:to>
                                        <p:strVal val="visible"/>
                                      </p:to>
                                    </p:set>
                                    <p:animEffect transition="in" filter="wipe(left)">
                                      <p:cBhvr>
                                        <p:cTn id="128" dur="1000"/>
                                        <p:tgtEl>
                                          <p:spTgt spid="81"/>
                                        </p:tgtEl>
                                      </p:cBhvr>
                                    </p:animEffect>
                                  </p:childTnLst>
                                </p:cTn>
                              </p:par>
                              <p:par>
                                <p:cTn id="129" presetID="22" presetClass="entr" presetSubtype="4" fill="hold" grpId="0" nodeType="withEffect">
                                  <p:stCondLst>
                                    <p:cond delay="5750"/>
                                  </p:stCondLst>
                                  <p:childTnLst>
                                    <p:set>
                                      <p:cBhvr>
                                        <p:cTn id="130" dur="1" fill="hold">
                                          <p:stCondLst>
                                            <p:cond delay="0"/>
                                          </p:stCondLst>
                                        </p:cTn>
                                        <p:tgtEl>
                                          <p:spTgt spid="50"/>
                                        </p:tgtEl>
                                        <p:attrNameLst>
                                          <p:attrName>style.visibility</p:attrName>
                                        </p:attrNameLst>
                                      </p:cBhvr>
                                      <p:to>
                                        <p:strVal val="visible"/>
                                      </p:to>
                                    </p:set>
                                    <p:animEffect transition="in" filter="wipe(down)">
                                      <p:cBhvr>
                                        <p:cTn id="131" dur="1000"/>
                                        <p:tgtEl>
                                          <p:spTgt spid="50"/>
                                        </p:tgtEl>
                                      </p:cBhvr>
                                    </p:animEffect>
                                  </p:childTnLst>
                                </p:cTn>
                              </p:par>
                              <p:par>
                                <p:cTn id="132" presetID="22" presetClass="entr" presetSubtype="8" fill="hold" grpId="0" nodeType="withEffect">
                                  <p:stCondLst>
                                    <p:cond delay="5750"/>
                                  </p:stCondLst>
                                  <p:childTnLst>
                                    <p:set>
                                      <p:cBhvr>
                                        <p:cTn id="133" dur="1" fill="hold">
                                          <p:stCondLst>
                                            <p:cond delay="0"/>
                                          </p:stCondLst>
                                        </p:cTn>
                                        <p:tgtEl>
                                          <p:spTgt spid="64"/>
                                        </p:tgtEl>
                                        <p:attrNameLst>
                                          <p:attrName>style.visibility</p:attrName>
                                        </p:attrNameLst>
                                      </p:cBhvr>
                                      <p:to>
                                        <p:strVal val="visible"/>
                                      </p:to>
                                    </p:set>
                                    <p:animEffect transition="in" filter="wipe(left)">
                                      <p:cBhvr>
                                        <p:cTn id="134" dur="1000"/>
                                        <p:tgtEl>
                                          <p:spTgt spid="64"/>
                                        </p:tgtEl>
                                      </p:cBhvr>
                                    </p:animEffect>
                                  </p:childTnLst>
                                </p:cTn>
                              </p:par>
                              <p:par>
                                <p:cTn id="135" presetID="22" presetClass="entr" presetSubtype="8" fill="hold" grpId="0" nodeType="withEffect">
                                  <p:stCondLst>
                                    <p:cond delay="5750"/>
                                  </p:stCondLst>
                                  <p:childTnLst>
                                    <p:set>
                                      <p:cBhvr>
                                        <p:cTn id="136" dur="1" fill="hold">
                                          <p:stCondLst>
                                            <p:cond delay="0"/>
                                          </p:stCondLst>
                                        </p:cTn>
                                        <p:tgtEl>
                                          <p:spTgt spid="55"/>
                                        </p:tgtEl>
                                        <p:attrNameLst>
                                          <p:attrName>style.visibility</p:attrName>
                                        </p:attrNameLst>
                                      </p:cBhvr>
                                      <p:to>
                                        <p:strVal val="visible"/>
                                      </p:to>
                                    </p:set>
                                    <p:animEffect transition="in" filter="wipe(left)">
                                      <p:cBhvr>
                                        <p:cTn id="137" dur="1000"/>
                                        <p:tgtEl>
                                          <p:spTgt spid="55"/>
                                        </p:tgtEl>
                                      </p:cBhvr>
                                    </p:animEffect>
                                  </p:childTnLst>
                                </p:cTn>
                              </p:par>
                              <p:par>
                                <p:cTn id="138" presetID="12" presetClass="entr" presetSubtype="4" fill="hold" grpId="0" nodeType="withEffect">
                                  <p:stCondLst>
                                    <p:cond delay="0"/>
                                  </p:stCondLst>
                                  <p:childTnLst>
                                    <p:set>
                                      <p:cBhvr>
                                        <p:cTn id="139" dur="1" fill="hold">
                                          <p:stCondLst>
                                            <p:cond delay="0"/>
                                          </p:stCondLst>
                                        </p:cTn>
                                        <p:tgtEl>
                                          <p:spTgt spid="87"/>
                                        </p:tgtEl>
                                        <p:attrNameLst>
                                          <p:attrName>style.visibility</p:attrName>
                                        </p:attrNameLst>
                                      </p:cBhvr>
                                      <p:to>
                                        <p:strVal val="visible"/>
                                      </p:to>
                                    </p:set>
                                    <p:anim calcmode="lin" valueType="num">
                                      <p:cBhvr additive="base">
                                        <p:cTn id="140" dur="1000"/>
                                        <p:tgtEl>
                                          <p:spTgt spid="87"/>
                                        </p:tgtEl>
                                        <p:attrNameLst>
                                          <p:attrName>ppt_y</p:attrName>
                                        </p:attrNameLst>
                                      </p:cBhvr>
                                      <p:tavLst>
                                        <p:tav tm="0">
                                          <p:val>
                                            <p:strVal val="#ppt_y+#ppt_h*1.125000"/>
                                          </p:val>
                                        </p:tav>
                                        <p:tav tm="100000">
                                          <p:val>
                                            <p:strVal val="#ppt_y"/>
                                          </p:val>
                                        </p:tav>
                                      </p:tavLst>
                                    </p:anim>
                                    <p:animEffect transition="in" filter="wipe(up)">
                                      <p:cBhvr>
                                        <p:cTn id="141" dur="10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51" grpId="0"/>
      <p:bldP spid="53" grpId="0"/>
      <p:bldP spid="54" grpId="0"/>
      <p:bldP spid="55" grpId="0"/>
      <p:bldP spid="56" grpId="0"/>
      <p:bldP spid="57" grpId="0"/>
      <p:bldP spid="58" grpId="0"/>
      <p:bldP spid="8" grpId="0"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44" grpId="0" animBg="1"/>
      <p:bldP spid="45" grpId="0" animBg="1"/>
      <p:bldP spid="46" grpId="0" animBg="1"/>
      <p:bldP spid="47" grpId="0" animBg="1"/>
      <p:bldP spid="48" grpId="0" animBg="1"/>
      <p:bldP spid="49" grpId="0" animBg="1"/>
      <p:bldP spid="50" grpId="0" animBg="1"/>
      <p:bldP spid="61" grpId="0"/>
      <p:bldP spid="62" grpId="0"/>
      <p:bldP spid="63" grpId="0"/>
      <p:bldP spid="64" grpId="0"/>
      <p:bldP spid="65" grpId="0"/>
      <p:bldP spid="66" grpId="0"/>
      <p:bldP spid="67" grpId="0"/>
      <p:bldP spid="4099" grpId="0" animBg="1"/>
      <p:bldP spid="4101" grpId="0" animBg="1"/>
      <p:bldP spid="74" grpId="0"/>
      <p:bldP spid="77" grpId="0" animBg="1"/>
      <p:bldP spid="78" grpId="0"/>
      <p:bldP spid="80" grpId="0" animBg="1"/>
      <p:bldP spid="8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64E26E2-729D-4604-92A9-1D0385C5F0B6}"/>
              </a:ext>
            </a:extLst>
          </p:cNvPr>
          <p:cNvSpPr/>
          <p:nvPr/>
        </p:nvSpPr>
        <p:spPr>
          <a:xfrm>
            <a:off x="1540926" y="770306"/>
            <a:ext cx="4783674" cy="85487"/>
          </a:xfrm>
          <a:prstGeom prst="rect">
            <a:avLst/>
          </a:prstGeom>
          <a:gradFill>
            <a:gsLst>
              <a:gs pos="100000">
                <a:schemeClr val="accent2">
                  <a:alpha val="50000"/>
                </a:schemeClr>
              </a:gs>
              <a:gs pos="0">
                <a:schemeClr val="accent4">
                  <a:alpha val="50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93F95FC3-2619-27A0-B6D6-34D21123564C}"/>
              </a:ext>
            </a:extLst>
          </p:cNvPr>
          <p:cNvGrpSpPr/>
          <p:nvPr/>
        </p:nvGrpSpPr>
        <p:grpSpPr>
          <a:xfrm>
            <a:off x="4551391" y="1382761"/>
            <a:ext cx="2685577" cy="4899229"/>
            <a:chOff x="4322791" y="1158530"/>
            <a:chExt cx="2685577" cy="2860674"/>
          </a:xfrm>
        </p:grpSpPr>
        <p:cxnSp>
          <p:nvCxnSpPr>
            <p:cNvPr id="2" name="Straight Connector 1">
              <a:extLst>
                <a:ext uri="{FF2B5EF4-FFF2-40B4-BE49-F238E27FC236}">
                  <a16:creationId xmlns:a16="http://schemas.microsoft.com/office/drawing/2014/main" id="{F4C7B32F-9A2E-060F-1A9A-DA24FE24E8B4}"/>
                </a:ext>
              </a:extLst>
            </p:cNvPr>
            <p:cNvCxnSpPr>
              <a:cxnSpLocks/>
            </p:cNvCxnSpPr>
            <p:nvPr/>
          </p:nvCxnSpPr>
          <p:spPr>
            <a:xfrm>
              <a:off x="4322791" y="1158530"/>
              <a:ext cx="0" cy="2860674"/>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9247636-E618-410D-F9C5-E00124B2EFD7}"/>
                </a:ext>
              </a:extLst>
            </p:cNvPr>
            <p:cNvCxnSpPr>
              <a:cxnSpLocks/>
            </p:cNvCxnSpPr>
            <p:nvPr/>
          </p:nvCxnSpPr>
          <p:spPr>
            <a:xfrm>
              <a:off x="7008368" y="1158530"/>
              <a:ext cx="0" cy="2860674"/>
            </a:xfrm>
            <a:prstGeom prst="line">
              <a:avLst/>
            </a:prstGeom>
            <a:ln w="508000">
              <a:gradFill flip="none" rotWithShape="1">
                <a:gsLst>
                  <a:gs pos="0">
                    <a:schemeClr val="bg1">
                      <a:alpha val="0"/>
                    </a:schemeClr>
                  </a:gs>
                  <a:gs pos="100000">
                    <a:schemeClr val="bg2">
                      <a:alpha val="54296"/>
                    </a:schemeClr>
                  </a:gs>
                </a:gsLst>
                <a:lin ang="0" scaled="1"/>
                <a:tileRect/>
              </a:gradFill>
            </a:ln>
          </p:spPr>
          <p:style>
            <a:lnRef idx="1">
              <a:schemeClr val="accent1"/>
            </a:lnRef>
            <a:fillRef idx="0">
              <a:schemeClr val="accent1"/>
            </a:fillRef>
            <a:effectRef idx="0">
              <a:schemeClr val="accent1"/>
            </a:effectRef>
            <a:fontRef idx="minor">
              <a:schemeClr val="tx1"/>
            </a:fontRef>
          </p:style>
        </p:cxnSp>
      </p:grpSp>
      <p:sp>
        <p:nvSpPr>
          <p:cNvPr id="7" name="Slide Number Placeholder 6">
            <a:extLst>
              <a:ext uri="{FF2B5EF4-FFF2-40B4-BE49-F238E27FC236}">
                <a16:creationId xmlns:a16="http://schemas.microsoft.com/office/drawing/2014/main" id="{77663654-7745-4190-9548-0F917186F17B}"/>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0994EF40-5A8D-EB43-8CF9-33945DB63878}" type="slidenum">
              <a:rPr kumimoji="0" lang="en-US" sz="900" b="0" i="0" u="none" strike="noStrike" kern="1200" cap="none" spc="0" normalizeH="0" baseline="0" noProof="0" smtClean="0">
                <a:ln>
                  <a:noFill/>
                </a:ln>
                <a:solidFill>
                  <a:prstClr val="white"/>
                </a:solidFill>
                <a:effectLst/>
                <a:uLnTx/>
                <a:uFillTx/>
                <a:latin typeface="Montserrat" panose="00000500000000000000" pitchFamily="50"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sz="900" b="0" i="0" u="none" strike="noStrike" kern="1200" cap="none" spc="0" normalizeH="0" baseline="0" noProof="0" dirty="0">
              <a:ln>
                <a:noFill/>
              </a:ln>
              <a:solidFill>
                <a:prstClr val="white"/>
              </a:solidFill>
              <a:effectLst/>
              <a:uLnTx/>
              <a:uFillTx/>
              <a:latin typeface="Montserrat" panose="00000500000000000000" pitchFamily="50" charset="0"/>
              <a:ea typeface="+mn-ea"/>
              <a:cs typeface="+mn-cs"/>
            </a:endParaRPr>
          </a:p>
        </p:txBody>
      </p:sp>
      <p:sp>
        <p:nvSpPr>
          <p:cNvPr id="11" name="TextBox 10">
            <a:extLst>
              <a:ext uri="{FF2B5EF4-FFF2-40B4-BE49-F238E27FC236}">
                <a16:creationId xmlns:a16="http://schemas.microsoft.com/office/drawing/2014/main" id="{E3BEB764-4134-4FE6-961A-CC96B7213877}"/>
              </a:ext>
            </a:extLst>
          </p:cNvPr>
          <p:cNvSpPr txBox="1"/>
          <p:nvPr/>
        </p:nvSpPr>
        <p:spPr>
          <a:xfrm rot="16200000">
            <a:off x="-775164" y="1177451"/>
            <a:ext cx="2198038" cy="276999"/>
          </a:xfrm>
          <a:prstGeom prst="rect">
            <a:avLst/>
          </a:prstGeom>
          <a:noFill/>
        </p:spPr>
        <p:txBody>
          <a:bodyPr wrap="non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lumMod val="75000"/>
                  </a:prstClr>
                </a:solidFill>
                <a:effectLst/>
                <a:uLnTx/>
                <a:uFillTx/>
                <a:latin typeface="Montserrat" panose="00000500000000000000" pitchFamily="50" charset="0"/>
                <a:ea typeface="+mn-ea"/>
                <a:cs typeface="+mn-cs"/>
              </a:rPr>
              <a:t> Sales Process  </a:t>
            </a:r>
            <a:r>
              <a:rPr kumimoji="0" lang="en-US" sz="1200" b="0" i="0" u="none" strike="noStrike" kern="1200" cap="none" spc="0" normalizeH="0" baseline="0" noProof="0" dirty="0">
                <a:ln>
                  <a:noFill/>
                </a:ln>
                <a:solidFill>
                  <a:prstClr val="white">
                    <a:lumMod val="50000"/>
                  </a:prstClr>
                </a:solidFill>
                <a:effectLst/>
                <a:uLnTx/>
                <a:uFillTx/>
                <a:latin typeface="Montserrat" pitchFamily="2" charset="77"/>
                <a:ea typeface="+mn-ea"/>
                <a:cs typeface="+mn-cs"/>
              </a:rPr>
              <a:t>|</a:t>
            </a:r>
            <a:r>
              <a:rPr kumimoji="0" lang="en-US" sz="1200" b="1" i="0" u="none" strike="noStrike" kern="1200" cap="none" spc="0" normalizeH="0" baseline="0" noProof="0" dirty="0">
                <a:ln>
                  <a:noFill/>
                </a:ln>
                <a:solidFill>
                  <a:prstClr val="white">
                    <a:lumMod val="50000"/>
                  </a:prstClr>
                </a:solidFill>
                <a:effectLst/>
                <a:uLnTx/>
                <a:uFillTx/>
                <a:latin typeface="Montserrat" panose="00000500000000000000" pitchFamily="50" charset="0"/>
                <a:ea typeface="+mn-ea"/>
                <a:cs typeface="+mn-cs"/>
              </a:rPr>
              <a:t>  Pipeline</a:t>
            </a:r>
          </a:p>
        </p:txBody>
      </p:sp>
      <p:sp>
        <p:nvSpPr>
          <p:cNvPr id="10" name="TextBox 9">
            <a:extLst>
              <a:ext uri="{FF2B5EF4-FFF2-40B4-BE49-F238E27FC236}">
                <a16:creationId xmlns:a16="http://schemas.microsoft.com/office/drawing/2014/main" id="{0AE93AC2-4F3D-4544-9FC4-18076F213CD7}"/>
              </a:ext>
            </a:extLst>
          </p:cNvPr>
          <p:cNvSpPr txBox="1"/>
          <p:nvPr/>
        </p:nvSpPr>
        <p:spPr>
          <a:xfrm>
            <a:off x="1540926" y="464474"/>
            <a:ext cx="4753224" cy="4770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5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CURRENT PIPELINE ISSUES</a:t>
            </a:r>
          </a:p>
        </p:txBody>
      </p:sp>
      <p:grpSp>
        <p:nvGrpSpPr>
          <p:cNvPr id="63" name="Group 62">
            <a:extLst>
              <a:ext uri="{FF2B5EF4-FFF2-40B4-BE49-F238E27FC236}">
                <a16:creationId xmlns:a16="http://schemas.microsoft.com/office/drawing/2014/main" id="{2D1533DA-B07D-48D1-B01E-308B6CCB32B8}"/>
              </a:ext>
            </a:extLst>
          </p:cNvPr>
          <p:cNvGrpSpPr/>
          <p:nvPr/>
        </p:nvGrpSpPr>
        <p:grpSpPr>
          <a:xfrm>
            <a:off x="2156511" y="1780064"/>
            <a:ext cx="8776770" cy="2904331"/>
            <a:chOff x="1927911" y="2056437"/>
            <a:chExt cx="8465521" cy="3013097"/>
          </a:xfrm>
        </p:grpSpPr>
        <p:sp>
          <p:nvSpPr>
            <p:cNvPr id="13" name="Freeform: Shape 12">
              <a:extLst>
                <a:ext uri="{FF2B5EF4-FFF2-40B4-BE49-F238E27FC236}">
                  <a16:creationId xmlns:a16="http://schemas.microsoft.com/office/drawing/2014/main" id="{009D652C-F885-4CC6-AE56-F2455A6FA088}"/>
                </a:ext>
              </a:extLst>
            </p:cNvPr>
            <p:cNvSpPr/>
            <p:nvPr/>
          </p:nvSpPr>
          <p:spPr>
            <a:xfrm>
              <a:off x="9855183" y="3171608"/>
              <a:ext cx="537102" cy="781655"/>
            </a:xfrm>
            <a:custGeom>
              <a:avLst/>
              <a:gdLst>
                <a:gd name="connsiteX0" fmla="*/ 775147 w 773496"/>
                <a:gd name="connsiteY0" fmla="*/ 646624 h 1292304"/>
                <a:gd name="connsiteX1" fmla="*/ 387573 w 773496"/>
                <a:gd name="connsiteY1" fmla="*/ 1293248 h 1292304"/>
                <a:gd name="connsiteX2" fmla="*/ 0 w 773496"/>
                <a:gd name="connsiteY2" fmla="*/ 646624 h 1292304"/>
                <a:gd name="connsiteX3" fmla="*/ 387573 w 773496"/>
                <a:gd name="connsiteY3" fmla="*/ 0 h 1292304"/>
                <a:gd name="connsiteX4" fmla="*/ 775147 w 773496"/>
                <a:gd name="connsiteY4" fmla="*/ 646624 h 1292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3496" h="1292304">
                  <a:moveTo>
                    <a:pt x="775147" y="646624"/>
                  </a:moveTo>
                  <a:cubicBezTo>
                    <a:pt x="775147" y="1003745"/>
                    <a:pt x="601625" y="1293248"/>
                    <a:pt x="387573" y="1293248"/>
                  </a:cubicBezTo>
                  <a:cubicBezTo>
                    <a:pt x="173522" y="1293248"/>
                    <a:pt x="0" y="1003745"/>
                    <a:pt x="0" y="646624"/>
                  </a:cubicBezTo>
                  <a:cubicBezTo>
                    <a:pt x="0" y="289504"/>
                    <a:pt x="173522" y="0"/>
                    <a:pt x="387573" y="0"/>
                  </a:cubicBezTo>
                  <a:cubicBezTo>
                    <a:pt x="601625" y="0"/>
                    <a:pt x="775147" y="289504"/>
                    <a:pt x="775147" y="646624"/>
                  </a:cubicBezTo>
                  <a:close/>
                </a:path>
              </a:pathLst>
            </a:custGeom>
            <a:solidFill>
              <a:schemeClr val="tx2">
                <a:alpha val="35000"/>
              </a:schemeClr>
            </a:solidFill>
            <a:ln w="235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B5EAD3BA-6D43-4883-9117-E616DA1B0615}"/>
                </a:ext>
              </a:extLst>
            </p:cNvPr>
            <p:cNvSpPr/>
            <p:nvPr/>
          </p:nvSpPr>
          <p:spPr>
            <a:xfrm>
              <a:off x="1927911" y="2056437"/>
              <a:ext cx="8465521" cy="3013097"/>
            </a:xfrm>
            <a:custGeom>
              <a:avLst/>
              <a:gdLst>
                <a:gd name="connsiteX0" fmla="*/ 829691 w 8465521"/>
                <a:gd name="connsiteY0" fmla="*/ 899 h 3013097"/>
                <a:gd name="connsiteX1" fmla="*/ 830182 w 8465521"/>
                <a:gd name="connsiteY1" fmla="*/ 899 h 3013097"/>
                <a:gd name="connsiteX2" fmla="*/ 1659381 w 8465521"/>
                <a:gd name="connsiteY2" fmla="*/ 1506998 h 3013097"/>
                <a:gd name="connsiteX3" fmla="*/ 1176137 w 8465521"/>
                <a:gd name="connsiteY3" fmla="*/ 2875915 h 3013097"/>
                <a:gd name="connsiteX4" fmla="*/ 1103078 w 8465521"/>
                <a:gd name="connsiteY4" fmla="*/ 2929423 h 3013097"/>
                <a:gd name="connsiteX5" fmla="*/ 1026770 w 8465521"/>
                <a:gd name="connsiteY5" fmla="*/ 2970352 h 3013097"/>
                <a:gd name="connsiteX6" fmla="*/ 865946 w 8465521"/>
                <a:gd name="connsiteY6" fmla="*/ 3011685 h 3013097"/>
                <a:gd name="connsiteX7" fmla="*/ 865948 w 8465521"/>
                <a:gd name="connsiteY7" fmla="*/ 3011685 h 3013097"/>
                <a:gd name="connsiteX8" fmla="*/ 865945 w 8465521"/>
                <a:gd name="connsiteY8" fmla="*/ 3011685 h 3013097"/>
                <a:gd name="connsiteX9" fmla="*/ 829691 w 8465521"/>
                <a:gd name="connsiteY9" fmla="*/ 3013097 h 3013097"/>
                <a:gd name="connsiteX10" fmla="*/ 0 w 8465521"/>
                <a:gd name="connsiteY10" fmla="*/ 1506998 h 3013097"/>
                <a:gd name="connsiteX11" fmla="*/ 829691 w 8465521"/>
                <a:gd name="connsiteY11" fmla="*/ 899 h 3013097"/>
                <a:gd name="connsiteX12" fmla="*/ 830182 w 8465521"/>
                <a:gd name="connsiteY12" fmla="*/ 0 h 3013097"/>
                <a:gd name="connsiteX13" fmla="*/ 8196396 w 8465521"/>
                <a:gd name="connsiteY13" fmla="*/ 1115172 h 3013097"/>
                <a:gd name="connsiteX14" fmla="*/ 8465521 w 8465521"/>
                <a:gd name="connsiteY14" fmla="*/ 1506285 h 3013097"/>
                <a:gd name="connsiteX15" fmla="*/ 8196396 w 8465521"/>
                <a:gd name="connsiteY15" fmla="*/ 1897398 h 3013097"/>
                <a:gd name="connsiteX16" fmla="*/ 8179367 w 8465521"/>
                <a:gd name="connsiteY16" fmla="*/ 1896628 h 3013097"/>
                <a:gd name="connsiteX17" fmla="*/ 1304460 w 8465521"/>
                <a:gd name="connsiteY17" fmla="*/ 2997516 h 3013097"/>
                <a:gd name="connsiteX18" fmla="*/ 865948 w 8465521"/>
                <a:gd name="connsiteY18" fmla="*/ 3011685 h 3013097"/>
                <a:gd name="connsiteX19" fmla="*/ 947597 w 8465521"/>
                <a:gd name="connsiteY19" fmla="*/ 2998006 h 3013097"/>
                <a:gd name="connsiteX20" fmla="*/ 1103078 w 8465521"/>
                <a:gd name="connsiteY20" fmla="*/ 2929423 h 3013097"/>
                <a:gd name="connsiteX21" fmla="*/ 1103078 w 8465521"/>
                <a:gd name="connsiteY21" fmla="*/ 2929423 h 3013097"/>
                <a:gd name="connsiteX22" fmla="*/ 1103079 w 8465521"/>
                <a:gd name="connsiteY22" fmla="*/ 2929422 h 3013097"/>
                <a:gd name="connsiteX23" fmla="*/ 1659382 w 8465521"/>
                <a:gd name="connsiteY23" fmla="*/ 1506998 h 3013097"/>
                <a:gd name="connsiteX24" fmla="*/ 830182 w 8465521"/>
                <a:gd name="connsiteY24" fmla="*/ 899 h 301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465521" h="3013097">
                  <a:moveTo>
                    <a:pt x="829691" y="899"/>
                  </a:moveTo>
                  <a:lnTo>
                    <a:pt x="830182" y="899"/>
                  </a:lnTo>
                  <a:cubicBezTo>
                    <a:pt x="1288175" y="1384"/>
                    <a:pt x="1659381" y="675505"/>
                    <a:pt x="1659381" y="1506998"/>
                  </a:cubicBezTo>
                  <a:cubicBezTo>
                    <a:pt x="1659381" y="2114304"/>
                    <a:pt x="1461364" y="2637661"/>
                    <a:pt x="1176137" y="2875915"/>
                  </a:cubicBezTo>
                  <a:lnTo>
                    <a:pt x="1103078" y="2929423"/>
                  </a:lnTo>
                  <a:lnTo>
                    <a:pt x="1026770" y="2970352"/>
                  </a:lnTo>
                  <a:cubicBezTo>
                    <a:pt x="974901" y="2993291"/>
                    <a:pt x="921121" y="3007379"/>
                    <a:pt x="865946" y="3011685"/>
                  </a:cubicBezTo>
                  <a:lnTo>
                    <a:pt x="865948" y="3011685"/>
                  </a:lnTo>
                  <a:lnTo>
                    <a:pt x="865945" y="3011685"/>
                  </a:lnTo>
                  <a:cubicBezTo>
                    <a:pt x="853926" y="3012626"/>
                    <a:pt x="841841" y="3013097"/>
                    <a:pt x="829691" y="3013097"/>
                  </a:cubicBezTo>
                  <a:cubicBezTo>
                    <a:pt x="371468" y="3013097"/>
                    <a:pt x="0" y="2338791"/>
                    <a:pt x="0" y="1506998"/>
                  </a:cubicBezTo>
                  <a:cubicBezTo>
                    <a:pt x="0" y="675205"/>
                    <a:pt x="371468" y="899"/>
                    <a:pt x="829691" y="899"/>
                  </a:cubicBezTo>
                  <a:close/>
                  <a:moveTo>
                    <a:pt x="830182" y="0"/>
                  </a:moveTo>
                  <a:cubicBezTo>
                    <a:pt x="3183063" y="0"/>
                    <a:pt x="5570544" y="1115172"/>
                    <a:pt x="8196396" y="1115172"/>
                  </a:cubicBezTo>
                  <a:cubicBezTo>
                    <a:pt x="8345017" y="1115172"/>
                    <a:pt x="8465521" y="1290288"/>
                    <a:pt x="8465521" y="1506285"/>
                  </a:cubicBezTo>
                  <a:cubicBezTo>
                    <a:pt x="8465521" y="1722281"/>
                    <a:pt x="8345017" y="1897398"/>
                    <a:pt x="8196396" y="1897398"/>
                  </a:cubicBezTo>
                  <a:cubicBezTo>
                    <a:pt x="8190682" y="1897398"/>
                    <a:pt x="8184999" y="1897141"/>
                    <a:pt x="8179367" y="1896628"/>
                  </a:cubicBezTo>
                  <a:cubicBezTo>
                    <a:pt x="5736451" y="1901749"/>
                    <a:pt x="3499573" y="2868197"/>
                    <a:pt x="1304460" y="2997516"/>
                  </a:cubicBezTo>
                  <a:lnTo>
                    <a:pt x="865948" y="3011685"/>
                  </a:lnTo>
                  <a:lnTo>
                    <a:pt x="947597" y="2998006"/>
                  </a:lnTo>
                  <a:cubicBezTo>
                    <a:pt x="1001248" y="2984151"/>
                    <a:pt x="1053246" y="2960980"/>
                    <a:pt x="1103078" y="2929423"/>
                  </a:cubicBezTo>
                  <a:lnTo>
                    <a:pt x="1103078" y="2929423"/>
                  </a:lnTo>
                  <a:lnTo>
                    <a:pt x="1103079" y="2929422"/>
                  </a:lnTo>
                  <a:cubicBezTo>
                    <a:pt x="1426986" y="2724304"/>
                    <a:pt x="1659382" y="2164913"/>
                    <a:pt x="1659382" y="1506998"/>
                  </a:cubicBezTo>
                  <a:cubicBezTo>
                    <a:pt x="1659382" y="675505"/>
                    <a:pt x="1288176" y="1383"/>
                    <a:pt x="830182" y="899"/>
                  </a:cubicBezTo>
                  <a:close/>
                </a:path>
              </a:pathLst>
            </a:custGeom>
            <a:gradFill flip="none" rotWithShape="1">
              <a:gsLst>
                <a:gs pos="73000">
                  <a:schemeClr val="accent1">
                    <a:alpha val="61270"/>
                  </a:schemeClr>
                </a:gs>
                <a:gs pos="20000">
                  <a:schemeClr val="accent3">
                    <a:alpha val="45000"/>
                  </a:schemeClr>
                </a:gs>
              </a:gsLst>
              <a:lin ang="5400000" scaled="0"/>
              <a:tileRect/>
            </a:gradFill>
            <a:ln w="235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6" name="Freeform: Shape 15">
            <a:extLst>
              <a:ext uri="{FF2B5EF4-FFF2-40B4-BE49-F238E27FC236}">
                <a16:creationId xmlns:a16="http://schemas.microsoft.com/office/drawing/2014/main" id="{23221E85-DEAB-4A5F-9A94-2F8512D27862}"/>
              </a:ext>
            </a:extLst>
          </p:cNvPr>
          <p:cNvSpPr/>
          <p:nvPr/>
        </p:nvSpPr>
        <p:spPr>
          <a:xfrm>
            <a:off x="2156511" y="1780064"/>
            <a:ext cx="1658791" cy="2902392"/>
          </a:xfrm>
          <a:custGeom>
            <a:avLst/>
            <a:gdLst>
              <a:gd name="connsiteX0" fmla="*/ 2389726 w 2388877"/>
              <a:gd name="connsiteY0" fmla="*/ 2490022 h 4978203"/>
              <a:gd name="connsiteX1" fmla="*/ 1247074 w 2388877"/>
              <a:gd name="connsiteY1" fmla="*/ 4977709 h 4978203"/>
              <a:gd name="connsiteX2" fmla="*/ 1194863 w 2388877"/>
              <a:gd name="connsiteY2" fmla="*/ 4980043 h 4978203"/>
              <a:gd name="connsiteX3" fmla="*/ 0 w 2388877"/>
              <a:gd name="connsiteY3" fmla="*/ 2490022 h 4978203"/>
              <a:gd name="connsiteX4" fmla="*/ 1194863 w 2388877"/>
              <a:gd name="connsiteY4" fmla="*/ 0 h 4978203"/>
              <a:gd name="connsiteX5" fmla="*/ 1195571 w 2388877"/>
              <a:gd name="connsiteY5" fmla="*/ 0 h 4978203"/>
              <a:gd name="connsiteX6" fmla="*/ 2389726 w 2388877"/>
              <a:gd name="connsiteY6" fmla="*/ 2490022 h 4978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8877" h="4978203">
                <a:moveTo>
                  <a:pt x="2389726" y="2490022"/>
                </a:moveTo>
                <a:cubicBezTo>
                  <a:pt x="2389726" y="3828760"/>
                  <a:pt x="1882756" y="4920758"/>
                  <a:pt x="1247074" y="4977709"/>
                </a:cubicBezTo>
                <a:cubicBezTo>
                  <a:pt x="1229765" y="4979265"/>
                  <a:pt x="1212361" y="4980043"/>
                  <a:pt x="1194863" y="4980043"/>
                </a:cubicBezTo>
                <a:cubicBezTo>
                  <a:pt x="534962" y="4980043"/>
                  <a:pt x="0" y="3865218"/>
                  <a:pt x="0" y="2490022"/>
                </a:cubicBezTo>
                <a:cubicBezTo>
                  <a:pt x="0" y="1114825"/>
                  <a:pt x="534962" y="0"/>
                  <a:pt x="1194863" y="0"/>
                </a:cubicBezTo>
                <a:lnTo>
                  <a:pt x="1195571" y="0"/>
                </a:lnTo>
                <a:cubicBezTo>
                  <a:pt x="1855141" y="802"/>
                  <a:pt x="2389726" y="1115320"/>
                  <a:pt x="2389726" y="2490022"/>
                </a:cubicBezTo>
                <a:close/>
              </a:path>
            </a:pathLst>
          </a:custGeom>
          <a:solidFill>
            <a:schemeClr val="accent1">
              <a:alpha val="71894"/>
            </a:schemeClr>
          </a:solidFill>
          <a:ln w="2358" cap="flat">
            <a:noFill/>
            <a:prstDash val="solid"/>
            <a:miter/>
          </a:ln>
          <a:effectLst>
            <a:outerShdw blurRad="489945" dist="38100" algn="l" rotWithShape="0">
              <a:schemeClr val="bg1">
                <a:alpha val="16668"/>
              </a:scheme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40" name="Straight Arrow Connector 39">
            <a:extLst>
              <a:ext uri="{FF2B5EF4-FFF2-40B4-BE49-F238E27FC236}">
                <a16:creationId xmlns:a16="http://schemas.microsoft.com/office/drawing/2014/main" id="{5255F45E-E78F-46AF-8833-9849425DBB5D}"/>
              </a:ext>
            </a:extLst>
          </p:cNvPr>
          <p:cNvCxnSpPr/>
          <p:nvPr/>
        </p:nvCxnSpPr>
        <p:spPr>
          <a:xfrm>
            <a:off x="1715906" y="3232230"/>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9427885-4810-4270-967E-85583D25ABC8}"/>
              </a:ext>
            </a:extLst>
          </p:cNvPr>
          <p:cNvCxnSpPr/>
          <p:nvPr/>
        </p:nvCxnSpPr>
        <p:spPr>
          <a:xfrm>
            <a:off x="2156511" y="2342584"/>
            <a:ext cx="774700" cy="0"/>
          </a:xfrm>
          <a:prstGeom prst="straightConnector1">
            <a:avLst/>
          </a:prstGeom>
          <a:ln w="19050">
            <a:gradFill>
              <a:gsLst>
                <a:gs pos="0">
                  <a:schemeClr val="bg1">
                    <a:alpha val="0"/>
                  </a:schemeClr>
                </a:gs>
                <a:gs pos="100000">
                  <a:schemeClr val="bg1">
                    <a:alpha val="38387"/>
                  </a:schemeClr>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0A08618-BD07-4703-AC32-556677ABC0A4}"/>
              </a:ext>
            </a:extLst>
          </p:cNvPr>
          <p:cNvCxnSpPr/>
          <p:nvPr/>
        </p:nvCxnSpPr>
        <p:spPr>
          <a:xfrm>
            <a:off x="2598556" y="2642502"/>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FE277A8-8D8F-4ECC-8067-99C5A9C9DA07}"/>
              </a:ext>
            </a:extLst>
          </p:cNvPr>
          <p:cNvCxnSpPr/>
          <p:nvPr/>
        </p:nvCxnSpPr>
        <p:spPr>
          <a:xfrm>
            <a:off x="1986467" y="2868971"/>
            <a:ext cx="774700" cy="0"/>
          </a:xfrm>
          <a:prstGeom prst="straightConnector1">
            <a:avLst/>
          </a:prstGeom>
          <a:ln w="19050">
            <a:gradFill>
              <a:gsLst>
                <a:gs pos="0">
                  <a:schemeClr val="bg1">
                    <a:alpha val="0"/>
                  </a:schemeClr>
                </a:gs>
                <a:gs pos="100000">
                  <a:schemeClr val="bg1">
                    <a:alpha val="38387"/>
                  </a:schemeClr>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7DDE51A-C707-49CD-BDDB-84C51B1EDD64}"/>
              </a:ext>
            </a:extLst>
          </p:cNvPr>
          <p:cNvCxnSpPr/>
          <p:nvPr/>
        </p:nvCxnSpPr>
        <p:spPr>
          <a:xfrm>
            <a:off x="1823856" y="3460000"/>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B3E169A7-ECAF-465A-B3F9-036CC1550F01}"/>
              </a:ext>
            </a:extLst>
          </p:cNvPr>
          <p:cNvCxnSpPr/>
          <p:nvPr/>
        </p:nvCxnSpPr>
        <p:spPr>
          <a:xfrm>
            <a:off x="2674756" y="3184565"/>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27E6923-A7BC-4907-8D21-E7A4B4172CD1}"/>
              </a:ext>
            </a:extLst>
          </p:cNvPr>
          <p:cNvCxnSpPr/>
          <p:nvPr/>
        </p:nvCxnSpPr>
        <p:spPr>
          <a:xfrm>
            <a:off x="2931211" y="2872405"/>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78B8A6E7-2F57-4F3F-942A-F9ED0FF84C45}"/>
              </a:ext>
            </a:extLst>
          </p:cNvPr>
          <p:cNvCxnSpPr/>
          <p:nvPr/>
        </p:nvCxnSpPr>
        <p:spPr>
          <a:xfrm>
            <a:off x="2475417" y="3726363"/>
            <a:ext cx="774700" cy="0"/>
          </a:xfrm>
          <a:prstGeom prst="straightConnector1">
            <a:avLst/>
          </a:prstGeom>
          <a:ln w="19050">
            <a:gradFill>
              <a:gsLst>
                <a:gs pos="0">
                  <a:schemeClr val="bg1">
                    <a:alpha val="0"/>
                  </a:schemeClr>
                </a:gs>
                <a:gs pos="100000">
                  <a:schemeClr val="bg1"/>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FF376823-A161-49D3-BB39-17127AE497AF}"/>
              </a:ext>
            </a:extLst>
          </p:cNvPr>
          <p:cNvCxnSpPr/>
          <p:nvPr/>
        </p:nvCxnSpPr>
        <p:spPr>
          <a:xfrm>
            <a:off x="2114873" y="4003121"/>
            <a:ext cx="774700" cy="0"/>
          </a:xfrm>
          <a:prstGeom prst="straightConnector1">
            <a:avLst/>
          </a:prstGeom>
          <a:ln w="19050">
            <a:gradFill>
              <a:gsLst>
                <a:gs pos="0">
                  <a:schemeClr val="bg1">
                    <a:alpha val="0"/>
                  </a:schemeClr>
                </a:gs>
                <a:gs pos="100000">
                  <a:schemeClr val="bg1">
                    <a:alpha val="38387"/>
                  </a:schemeClr>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E4241453-DE9F-4F53-88E5-4FC188CD7DB5}"/>
              </a:ext>
            </a:extLst>
          </p:cNvPr>
          <p:cNvCxnSpPr/>
          <p:nvPr/>
        </p:nvCxnSpPr>
        <p:spPr>
          <a:xfrm>
            <a:off x="2842634" y="3460000"/>
            <a:ext cx="774700" cy="0"/>
          </a:xfrm>
          <a:prstGeom prst="straightConnector1">
            <a:avLst/>
          </a:prstGeom>
          <a:ln w="19050">
            <a:gradFill>
              <a:gsLst>
                <a:gs pos="0">
                  <a:schemeClr val="bg1">
                    <a:alpha val="0"/>
                  </a:schemeClr>
                </a:gs>
                <a:gs pos="100000">
                  <a:schemeClr val="bg1">
                    <a:alpha val="38387"/>
                  </a:schemeClr>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grpSp>
        <p:nvGrpSpPr>
          <p:cNvPr id="105" name="Group 104">
            <a:extLst>
              <a:ext uri="{FF2B5EF4-FFF2-40B4-BE49-F238E27FC236}">
                <a16:creationId xmlns:a16="http://schemas.microsoft.com/office/drawing/2014/main" id="{2DBE9490-B7FE-4117-B432-FC556F35D621}"/>
              </a:ext>
            </a:extLst>
          </p:cNvPr>
          <p:cNvGrpSpPr/>
          <p:nvPr/>
        </p:nvGrpSpPr>
        <p:grpSpPr>
          <a:xfrm>
            <a:off x="5727180" y="3987450"/>
            <a:ext cx="1121240" cy="541723"/>
            <a:chOff x="5498580" y="4114180"/>
            <a:chExt cx="1121240" cy="541723"/>
          </a:xfrm>
        </p:grpSpPr>
        <p:sp>
          <p:nvSpPr>
            <p:cNvPr id="24" name="Freeform: Shape 23">
              <a:extLst>
                <a:ext uri="{FF2B5EF4-FFF2-40B4-BE49-F238E27FC236}">
                  <a16:creationId xmlns:a16="http://schemas.microsoft.com/office/drawing/2014/main" id="{8F37084C-E2A7-44FE-B2F4-47B3F7B8AAE2}"/>
                </a:ext>
              </a:extLst>
            </p:cNvPr>
            <p:cNvSpPr/>
            <p:nvPr/>
          </p:nvSpPr>
          <p:spPr>
            <a:xfrm rot="21178058">
              <a:off x="5505549" y="4158118"/>
              <a:ext cx="1114271" cy="497785"/>
            </a:xfrm>
            <a:custGeom>
              <a:avLst/>
              <a:gdLst>
                <a:gd name="connsiteX0" fmla="*/ 708972 w 1183624"/>
                <a:gd name="connsiteY0" fmla="*/ 5577 h 548570"/>
                <a:gd name="connsiteX1" fmla="*/ 1180235 w 1183624"/>
                <a:gd name="connsiteY1" fmla="*/ 219182 h 548570"/>
                <a:gd name="connsiteX2" fmla="*/ 1183624 w 1183624"/>
                <a:gd name="connsiteY2" fmla="*/ 234422 h 548570"/>
                <a:gd name="connsiteX3" fmla="*/ 1162739 w 1183624"/>
                <a:gd name="connsiteY3" fmla="*/ 279928 h 548570"/>
                <a:gd name="connsiteX4" fmla="*/ 641845 w 1183624"/>
                <a:gd name="connsiteY4" fmla="*/ 540250 h 548570"/>
                <a:gd name="connsiteX5" fmla="*/ 577332 w 1183624"/>
                <a:gd name="connsiteY5" fmla="*/ 548570 h 548570"/>
                <a:gd name="connsiteX6" fmla="*/ 464863 w 1183624"/>
                <a:gd name="connsiteY6" fmla="*/ 543431 h 548570"/>
                <a:gd name="connsiteX7" fmla="*/ 28887 w 1183624"/>
                <a:gd name="connsiteY7" fmla="*/ 381353 h 548570"/>
                <a:gd name="connsiteX8" fmla="*/ 0 w 1183624"/>
                <a:gd name="connsiteY8" fmla="*/ 339173 h 548570"/>
                <a:gd name="connsiteX9" fmla="*/ 888 w 1183624"/>
                <a:gd name="connsiteY9" fmla="*/ 320215 h 548570"/>
                <a:gd name="connsiteX10" fmla="*/ 547705 w 1183624"/>
                <a:gd name="connsiteY10" fmla="*/ 3412 h 548570"/>
                <a:gd name="connsiteX11" fmla="*/ 567160 w 1183624"/>
                <a:gd name="connsiteY11" fmla="*/ 903 h 548570"/>
                <a:gd name="connsiteX12" fmla="*/ 586918 w 1183624"/>
                <a:gd name="connsiteY12" fmla="*/ 0 h 548570"/>
                <a:gd name="connsiteX13" fmla="*/ 708972 w 1183624"/>
                <a:gd name="connsiteY13" fmla="*/ 5577 h 548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83624" h="548570">
                  <a:moveTo>
                    <a:pt x="708972" y="5577"/>
                  </a:moveTo>
                  <a:cubicBezTo>
                    <a:pt x="945519" y="27517"/>
                    <a:pt x="1131831" y="111965"/>
                    <a:pt x="1180235" y="219182"/>
                  </a:cubicBezTo>
                  <a:lnTo>
                    <a:pt x="1183624" y="234422"/>
                  </a:lnTo>
                  <a:lnTo>
                    <a:pt x="1162739" y="279928"/>
                  </a:lnTo>
                  <a:cubicBezTo>
                    <a:pt x="1089076" y="392147"/>
                    <a:pt x="888931" y="496922"/>
                    <a:pt x="641845" y="540250"/>
                  </a:cubicBezTo>
                  <a:lnTo>
                    <a:pt x="577332" y="548570"/>
                  </a:lnTo>
                  <a:lnTo>
                    <a:pt x="464863" y="543431"/>
                  </a:lnTo>
                  <a:cubicBezTo>
                    <a:pt x="267741" y="525148"/>
                    <a:pt x="105503" y="463456"/>
                    <a:pt x="28887" y="381353"/>
                  </a:cubicBezTo>
                  <a:lnTo>
                    <a:pt x="0" y="339173"/>
                  </a:lnTo>
                  <a:lnTo>
                    <a:pt x="888" y="320215"/>
                  </a:lnTo>
                  <a:cubicBezTo>
                    <a:pt x="35062" y="188147"/>
                    <a:pt x="259437" y="53963"/>
                    <a:pt x="547705" y="3412"/>
                  </a:cubicBezTo>
                  <a:lnTo>
                    <a:pt x="567160" y="903"/>
                  </a:lnTo>
                  <a:lnTo>
                    <a:pt x="586918" y="0"/>
                  </a:lnTo>
                  <a:cubicBezTo>
                    <a:pt x="628727" y="0"/>
                    <a:pt x="669547" y="1920"/>
                    <a:pt x="708972" y="557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8B9094A6-444E-4DB3-A810-9A576AB64233}"/>
                </a:ext>
              </a:extLst>
            </p:cNvPr>
            <p:cNvSpPr/>
            <p:nvPr/>
          </p:nvSpPr>
          <p:spPr>
            <a:xfrm rot="21178058">
              <a:off x="6018505" y="4114180"/>
              <a:ext cx="559115" cy="227536"/>
            </a:xfrm>
            <a:custGeom>
              <a:avLst/>
              <a:gdLst>
                <a:gd name="connsiteX0" fmla="*/ 322104 w 626019"/>
                <a:gd name="connsiteY0" fmla="*/ 7095 h 250749"/>
                <a:gd name="connsiteX1" fmla="*/ 624135 w 626019"/>
                <a:gd name="connsiteY1" fmla="*/ 183553 h 250749"/>
                <a:gd name="connsiteX2" fmla="*/ 621502 w 626019"/>
                <a:gd name="connsiteY2" fmla="*/ 239774 h 250749"/>
                <a:gd name="connsiteX3" fmla="*/ 616464 w 626019"/>
                <a:gd name="connsiteY3" fmla="*/ 250749 h 250749"/>
                <a:gd name="connsiteX4" fmla="*/ 613075 w 626019"/>
                <a:gd name="connsiteY4" fmla="*/ 235509 h 250749"/>
                <a:gd name="connsiteX5" fmla="*/ 19758 w 626019"/>
                <a:gd name="connsiteY5" fmla="*/ 16327 h 250749"/>
                <a:gd name="connsiteX6" fmla="*/ 0 w 626019"/>
                <a:gd name="connsiteY6" fmla="*/ 17230 h 250749"/>
                <a:gd name="connsiteX7" fmla="*/ 101721 w 626019"/>
                <a:gd name="connsiteY7" fmla="*/ 4111 h 250749"/>
                <a:gd name="connsiteX8" fmla="*/ 322104 w 626019"/>
                <a:gd name="connsiteY8" fmla="*/ 7095 h 2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019" h="250749">
                  <a:moveTo>
                    <a:pt x="322104" y="7095"/>
                  </a:moveTo>
                  <a:cubicBezTo>
                    <a:pt x="489238" y="27507"/>
                    <a:pt x="607887" y="90901"/>
                    <a:pt x="624135" y="183553"/>
                  </a:cubicBezTo>
                  <a:cubicBezTo>
                    <a:pt x="627384" y="202083"/>
                    <a:pt x="626384" y="220907"/>
                    <a:pt x="621502" y="239774"/>
                  </a:cubicBezTo>
                  <a:lnTo>
                    <a:pt x="616464" y="250749"/>
                  </a:lnTo>
                  <a:lnTo>
                    <a:pt x="613075" y="235509"/>
                  </a:lnTo>
                  <a:cubicBezTo>
                    <a:pt x="556603" y="110422"/>
                    <a:pt x="312424" y="16327"/>
                    <a:pt x="19758" y="16327"/>
                  </a:cubicBezTo>
                  <a:lnTo>
                    <a:pt x="0" y="17230"/>
                  </a:lnTo>
                  <a:lnTo>
                    <a:pt x="101721" y="4111"/>
                  </a:lnTo>
                  <a:cubicBezTo>
                    <a:pt x="180639" y="-2357"/>
                    <a:pt x="255250" y="-1070"/>
                    <a:pt x="322104" y="7095"/>
                  </a:cubicBezTo>
                  <a:close/>
                </a:path>
              </a:pathLst>
            </a:cu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1BDDFCF4-FE7E-46E2-979F-FCE7B32D846C}"/>
                </a:ext>
              </a:extLst>
            </p:cNvPr>
            <p:cNvSpPr/>
            <p:nvPr/>
          </p:nvSpPr>
          <p:spPr>
            <a:xfrm rot="21178058">
              <a:off x="5498580" y="4193724"/>
              <a:ext cx="531056" cy="306954"/>
            </a:xfrm>
            <a:custGeom>
              <a:avLst/>
              <a:gdLst>
                <a:gd name="connsiteX0" fmla="*/ 585865 w 585865"/>
                <a:gd name="connsiteY0" fmla="*/ 0 h 338270"/>
                <a:gd name="connsiteX1" fmla="*/ 566410 w 585865"/>
                <a:gd name="connsiteY1" fmla="*/ 2509 h 338270"/>
                <a:gd name="connsiteX2" fmla="*/ 19593 w 585865"/>
                <a:gd name="connsiteY2" fmla="*/ 319312 h 338270"/>
                <a:gd name="connsiteX3" fmla="*/ 18705 w 585865"/>
                <a:gd name="connsiteY3" fmla="*/ 338270 h 338270"/>
                <a:gd name="connsiteX4" fmla="*/ 12304 w 585865"/>
                <a:gd name="connsiteY4" fmla="*/ 328923 h 338270"/>
                <a:gd name="connsiteX5" fmla="*/ 0 w 585865"/>
                <a:gd name="connsiteY5" fmla="*/ 273602 h 338270"/>
                <a:gd name="connsiteX6" fmla="*/ 483569 w 585865"/>
                <a:gd name="connsiteY6" fmla="*/ 4674 h 338270"/>
                <a:gd name="connsiteX7" fmla="*/ 585865 w 585865"/>
                <a:gd name="connsiteY7" fmla="*/ 0 h 338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865" h="338270">
                  <a:moveTo>
                    <a:pt x="585865" y="0"/>
                  </a:moveTo>
                  <a:lnTo>
                    <a:pt x="566410" y="2509"/>
                  </a:lnTo>
                  <a:cubicBezTo>
                    <a:pt x="278142" y="53060"/>
                    <a:pt x="53767" y="187244"/>
                    <a:pt x="19593" y="319312"/>
                  </a:cubicBezTo>
                  <a:lnTo>
                    <a:pt x="18705" y="338270"/>
                  </a:lnTo>
                  <a:lnTo>
                    <a:pt x="12304" y="328923"/>
                  </a:lnTo>
                  <a:cubicBezTo>
                    <a:pt x="4236" y="311054"/>
                    <a:pt x="0" y="292552"/>
                    <a:pt x="0" y="273602"/>
                  </a:cubicBezTo>
                  <a:cubicBezTo>
                    <a:pt x="0" y="140948"/>
                    <a:pt x="207596" y="30271"/>
                    <a:pt x="483569" y="4674"/>
                  </a:cubicBezTo>
                  <a:lnTo>
                    <a:pt x="585865" y="0"/>
                  </a:lnTo>
                  <a:close/>
                </a:path>
              </a:pathLst>
            </a:cu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cxnSp>
        <p:nvCxnSpPr>
          <p:cNvPr id="49" name="Straight Arrow Connector 48">
            <a:extLst>
              <a:ext uri="{FF2B5EF4-FFF2-40B4-BE49-F238E27FC236}">
                <a16:creationId xmlns:a16="http://schemas.microsoft.com/office/drawing/2014/main" id="{C08EA2E7-A449-4AD8-99CC-C7189DAB567D}"/>
              </a:ext>
            </a:extLst>
          </p:cNvPr>
          <p:cNvCxnSpPr>
            <a:cxnSpLocks/>
          </p:cNvCxnSpPr>
          <p:nvPr/>
        </p:nvCxnSpPr>
        <p:spPr>
          <a:xfrm>
            <a:off x="5999137" y="3994745"/>
            <a:ext cx="0" cy="509223"/>
          </a:xfrm>
          <a:prstGeom prst="straightConnector1">
            <a:avLst/>
          </a:prstGeom>
          <a:ln w="19050">
            <a:gradFill>
              <a:gsLst>
                <a:gs pos="0">
                  <a:schemeClr val="tx2">
                    <a:lumMod val="60000"/>
                    <a:lumOff val="40000"/>
                    <a:alpha val="0"/>
                  </a:schemeClr>
                </a:gs>
                <a:gs pos="100000">
                  <a:schemeClr val="tx2"/>
                </a:gs>
              </a:gsLst>
              <a:lin ang="540000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E2F952D-8DA8-420D-A01F-929F68D93646}"/>
              </a:ext>
            </a:extLst>
          </p:cNvPr>
          <p:cNvCxnSpPr>
            <a:cxnSpLocks/>
          </p:cNvCxnSpPr>
          <p:nvPr/>
        </p:nvCxnSpPr>
        <p:spPr>
          <a:xfrm>
            <a:off x="6275733" y="4178402"/>
            <a:ext cx="0" cy="525622"/>
          </a:xfrm>
          <a:prstGeom prst="straightConnector1">
            <a:avLst/>
          </a:prstGeom>
          <a:ln w="19050">
            <a:gradFill>
              <a:gsLst>
                <a:gs pos="0">
                  <a:schemeClr val="tx2">
                    <a:lumMod val="60000"/>
                    <a:lumOff val="40000"/>
                    <a:alpha val="0"/>
                  </a:schemeClr>
                </a:gs>
                <a:gs pos="100000">
                  <a:schemeClr val="tx2"/>
                </a:gs>
              </a:gsLst>
              <a:lin ang="5400000" scaled="0"/>
            </a:gradFill>
            <a:tailEnd type="triangle" w="lg"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B37FCED6-3EB4-4E5E-98BD-E8FD068082C6}"/>
              </a:ext>
            </a:extLst>
          </p:cNvPr>
          <p:cNvCxnSpPr>
            <a:cxnSpLocks/>
          </p:cNvCxnSpPr>
          <p:nvPr/>
        </p:nvCxnSpPr>
        <p:spPr>
          <a:xfrm>
            <a:off x="6516185" y="3907669"/>
            <a:ext cx="0" cy="500409"/>
          </a:xfrm>
          <a:prstGeom prst="straightConnector1">
            <a:avLst/>
          </a:prstGeom>
          <a:ln w="19050">
            <a:gradFill>
              <a:gsLst>
                <a:gs pos="0">
                  <a:schemeClr val="tx2">
                    <a:lumMod val="60000"/>
                    <a:lumOff val="40000"/>
                    <a:alpha val="0"/>
                  </a:schemeClr>
                </a:gs>
                <a:gs pos="100000">
                  <a:schemeClr val="tx2"/>
                </a:gs>
              </a:gsLst>
              <a:lin ang="5400000" scaled="0"/>
            </a:gradFill>
            <a:tailEnd type="triangle" w="lg" len="lg"/>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250DB012-6CA0-40C6-BCC8-1B5055CF5029}"/>
              </a:ext>
            </a:extLst>
          </p:cNvPr>
          <p:cNvGrpSpPr/>
          <p:nvPr/>
        </p:nvGrpSpPr>
        <p:grpSpPr>
          <a:xfrm>
            <a:off x="3871372" y="3032672"/>
            <a:ext cx="6855393" cy="267000"/>
            <a:chOff x="3871372" y="3032672"/>
            <a:chExt cx="6855393" cy="267000"/>
          </a:xfrm>
        </p:grpSpPr>
        <p:sp>
          <p:nvSpPr>
            <p:cNvPr id="58" name="TextBox 57">
              <a:extLst>
                <a:ext uri="{FF2B5EF4-FFF2-40B4-BE49-F238E27FC236}">
                  <a16:creationId xmlns:a16="http://schemas.microsoft.com/office/drawing/2014/main" id="{F328FB84-9375-4C71-B9FB-02658CF4DD71}"/>
                </a:ext>
              </a:extLst>
            </p:cNvPr>
            <p:cNvSpPr txBox="1"/>
            <p:nvPr/>
          </p:nvSpPr>
          <p:spPr>
            <a:xfrm>
              <a:off x="3871372" y="3032672"/>
              <a:ext cx="849271"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REACH</a:t>
              </a:r>
            </a:p>
          </p:txBody>
        </p:sp>
        <p:sp>
          <p:nvSpPr>
            <p:cNvPr id="59" name="TextBox 58">
              <a:extLst>
                <a:ext uri="{FF2B5EF4-FFF2-40B4-BE49-F238E27FC236}">
                  <a16:creationId xmlns:a16="http://schemas.microsoft.com/office/drawing/2014/main" id="{C64DAFB3-3E05-4A75-BEDF-0B6D3D9DCEAA}"/>
                </a:ext>
              </a:extLst>
            </p:cNvPr>
            <p:cNvSpPr txBox="1"/>
            <p:nvPr/>
          </p:nvSpPr>
          <p:spPr>
            <a:xfrm>
              <a:off x="4964874" y="3032672"/>
              <a:ext cx="1057662"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INTEREST</a:t>
              </a:r>
            </a:p>
          </p:txBody>
        </p:sp>
        <p:sp>
          <p:nvSpPr>
            <p:cNvPr id="60" name="TextBox 59">
              <a:extLst>
                <a:ext uri="{FF2B5EF4-FFF2-40B4-BE49-F238E27FC236}">
                  <a16:creationId xmlns:a16="http://schemas.microsoft.com/office/drawing/2014/main" id="{A3281D91-E2B9-4048-88FF-6DA2DD12269B}"/>
                </a:ext>
              </a:extLst>
            </p:cNvPr>
            <p:cNvSpPr txBox="1"/>
            <p:nvPr/>
          </p:nvSpPr>
          <p:spPr>
            <a:xfrm>
              <a:off x="6266767" y="3032672"/>
              <a:ext cx="870110"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DESIRE</a:t>
              </a:r>
            </a:p>
          </p:txBody>
        </p:sp>
        <p:sp>
          <p:nvSpPr>
            <p:cNvPr id="61" name="TextBox 60">
              <a:extLst>
                <a:ext uri="{FF2B5EF4-FFF2-40B4-BE49-F238E27FC236}">
                  <a16:creationId xmlns:a16="http://schemas.microsoft.com/office/drawing/2014/main" id="{86AE0B04-4E7E-4610-9F91-136A1BC3785A}"/>
                </a:ext>
              </a:extLst>
            </p:cNvPr>
            <p:cNvSpPr txBox="1"/>
            <p:nvPr/>
          </p:nvSpPr>
          <p:spPr>
            <a:xfrm>
              <a:off x="7381108" y="3032672"/>
              <a:ext cx="1070486"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CONVERT</a:t>
              </a:r>
            </a:p>
          </p:txBody>
        </p:sp>
        <p:sp>
          <p:nvSpPr>
            <p:cNvPr id="64" name="TextBox 63">
              <a:extLst>
                <a:ext uri="{FF2B5EF4-FFF2-40B4-BE49-F238E27FC236}">
                  <a16:creationId xmlns:a16="http://schemas.microsoft.com/office/drawing/2014/main" id="{BA70A717-B706-42E5-A043-4EAF7A57B1AB}"/>
                </a:ext>
              </a:extLst>
            </p:cNvPr>
            <p:cNvSpPr txBox="1"/>
            <p:nvPr/>
          </p:nvSpPr>
          <p:spPr>
            <a:xfrm>
              <a:off x="8695825" y="3032672"/>
              <a:ext cx="905376"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ENRICH</a:t>
              </a:r>
            </a:p>
          </p:txBody>
        </p:sp>
        <p:sp>
          <p:nvSpPr>
            <p:cNvPr id="65" name="TextBox 64">
              <a:extLst>
                <a:ext uri="{FF2B5EF4-FFF2-40B4-BE49-F238E27FC236}">
                  <a16:creationId xmlns:a16="http://schemas.microsoft.com/office/drawing/2014/main" id="{AD83CDF2-A952-43EF-BE65-7DC2FE9945B6}"/>
                </a:ext>
              </a:extLst>
            </p:cNvPr>
            <p:cNvSpPr txBox="1"/>
            <p:nvPr/>
          </p:nvSpPr>
          <p:spPr>
            <a:xfrm>
              <a:off x="9845433" y="3032672"/>
              <a:ext cx="881332" cy="267000"/>
            </a:xfrm>
            <a:prstGeom prst="rect">
              <a:avLst/>
            </a:prstGeom>
            <a:noFill/>
          </p:spPr>
          <p:txBody>
            <a:bodyPr wrap="none" lIns="137160" rIns="13716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prstClr val="white"/>
                  </a:solidFill>
                  <a:effectLst/>
                  <a:uLnTx/>
                  <a:uFillTx/>
                  <a:latin typeface="Montserrat" panose="00000500000000000000" pitchFamily="50" charset="0"/>
                  <a:ea typeface="+mn-ea"/>
                  <a:cs typeface="+mn-cs"/>
                </a:rPr>
                <a:t>RETAIN</a:t>
              </a:r>
            </a:p>
          </p:txBody>
        </p:sp>
        <p:cxnSp>
          <p:nvCxnSpPr>
            <p:cNvPr id="67" name="Straight Arrow Connector 66">
              <a:extLst>
                <a:ext uri="{FF2B5EF4-FFF2-40B4-BE49-F238E27FC236}">
                  <a16:creationId xmlns:a16="http://schemas.microsoft.com/office/drawing/2014/main" id="{C5835459-B07F-417F-9D21-993995D0FAED}"/>
                </a:ext>
              </a:extLst>
            </p:cNvPr>
            <p:cNvCxnSpPr>
              <a:cxnSpLocks/>
              <a:stCxn id="58" idx="3"/>
              <a:endCxn id="59" idx="1"/>
            </p:cNvCxnSpPr>
            <p:nvPr/>
          </p:nvCxnSpPr>
          <p:spPr>
            <a:xfrm>
              <a:off x="4720643" y="3166172"/>
              <a:ext cx="244231" cy="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B5CB16E-A844-43BB-8575-BF352D2BBB72}"/>
                </a:ext>
              </a:extLst>
            </p:cNvPr>
            <p:cNvCxnSpPr>
              <a:cxnSpLocks/>
              <a:stCxn id="59" idx="3"/>
              <a:endCxn id="60" idx="1"/>
            </p:cNvCxnSpPr>
            <p:nvPr/>
          </p:nvCxnSpPr>
          <p:spPr>
            <a:xfrm>
              <a:off x="6022536" y="3166172"/>
              <a:ext cx="244231" cy="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8A0DB41B-DB11-455A-9D7D-B44A278C0A34}"/>
                </a:ext>
              </a:extLst>
            </p:cNvPr>
            <p:cNvCxnSpPr>
              <a:cxnSpLocks/>
              <a:stCxn id="60" idx="3"/>
              <a:endCxn id="61" idx="1"/>
            </p:cNvCxnSpPr>
            <p:nvPr/>
          </p:nvCxnSpPr>
          <p:spPr>
            <a:xfrm>
              <a:off x="7136877" y="3166172"/>
              <a:ext cx="244231" cy="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81525645-3E4E-46B3-9F89-4D3BA1A3ABF6}"/>
                </a:ext>
              </a:extLst>
            </p:cNvPr>
            <p:cNvCxnSpPr>
              <a:cxnSpLocks/>
              <a:stCxn id="61" idx="3"/>
              <a:endCxn id="64" idx="1"/>
            </p:cNvCxnSpPr>
            <p:nvPr/>
          </p:nvCxnSpPr>
          <p:spPr>
            <a:xfrm>
              <a:off x="8451594" y="3166172"/>
              <a:ext cx="244231" cy="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180570A0-002B-4839-983B-765BD398E72B}"/>
                </a:ext>
              </a:extLst>
            </p:cNvPr>
            <p:cNvCxnSpPr>
              <a:cxnSpLocks/>
              <a:stCxn id="64" idx="3"/>
              <a:endCxn id="65" idx="1"/>
            </p:cNvCxnSpPr>
            <p:nvPr/>
          </p:nvCxnSpPr>
          <p:spPr>
            <a:xfrm>
              <a:off x="9601201" y="3166172"/>
              <a:ext cx="244232" cy="0"/>
            </a:xfrm>
            <a:prstGeom prst="straightConnector1">
              <a:avLst/>
            </a:prstGeom>
            <a:ln w="1270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
        <p:nvSpPr>
          <p:cNvPr id="83" name="Rectangle: Rounded Corners 82">
            <a:extLst>
              <a:ext uri="{FF2B5EF4-FFF2-40B4-BE49-F238E27FC236}">
                <a16:creationId xmlns:a16="http://schemas.microsoft.com/office/drawing/2014/main" id="{7E0169A0-E80D-451E-9D8D-D370242896A1}"/>
              </a:ext>
            </a:extLst>
          </p:cNvPr>
          <p:cNvSpPr/>
          <p:nvPr/>
        </p:nvSpPr>
        <p:spPr>
          <a:xfrm>
            <a:off x="1599423" y="5353480"/>
            <a:ext cx="3139060" cy="928512"/>
          </a:xfrm>
          <a:prstGeom prst="roundRect">
            <a:avLst>
              <a:gd name="adj" fmla="val 50000"/>
            </a:avLst>
          </a:prstGeom>
          <a:solidFill>
            <a:srgbClr val="E1E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ISSUE 1</a:t>
            </a:r>
          </a:p>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Marketing hands off leads too easily. Unqualified leads waste sales’ time</a:t>
            </a:r>
          </a:p>
        </p:txBody>
      </p:sp>
      <p:sp>
        <p:nvSpPr>
          <p:cNvPr id="86" name="Rectangle: Rounded Corners 85">
            <a:extLst>
              <a:ext uri="{FF2B5EF4-FFF2-40B4-BE49-F238E27FC236}">
                <a16:creationId xmlns:a16="http://schemas.microsoft.com/office/drawing/2014/main" id="{B75DAC0B-D8EF-4F3C-895E-FF19411F0FBB}"/>
              </a:ext>
            </a:extLst>
          </p:cNvPr>
          <p:cNvSpPr/>
          <p:nvPr/>
        </p:nvSpPr>
        <p:spPr>
          <a:xfrm>
            <a:off x="4865122" y="5353480"/>
            <a:ext cx="2551708" cy="928512"/>
          </a:xfrm>
          <a:prstGeom prst="roundRect">
            <a:avLst>
              <a:gd name="adj" fmla="val 50000"/>
            </a:avLst>
          </a:prstGeom>
          <a:solidFill>
            <a:srgbClr val="E1E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ISSUE 2</a:t>
            </a:r>
          </a:p>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Marketing spends more to recapture lost leads.</a:t>
            </a:r>
          </a:p>
        </p:txBody>
      </p:sp>
      <p:sp>
        <p:nvSpPr>
          <p:cNvPr id="87" name="Rectangle: Rounded Corners 86">
            <a:extLst>
              <a:ext uri="{FF2B5EF4-FFF2-40B4-BE49-F238E27FC236}">
                <a16:creationId xmlns:a16="http://schemas.microsoft.com/office/drawing/2014/main" id="{76D3550B-47C0-4F1D-9AB2-B911DB41DCAD}"/>
              </a:ext>
            </a:extLst>
          </p:cNvPr>
          <p:cNvSpPr/>
          <p:nvPr/>
        </p:nvSpPr>
        <p:spPr>
          <a:xfrm>
            <a:off x="7554664" y="5353480"/>
            <a:ext cx="3694358" cy="928512"/>
          </a:xfrm>
          <a:prstGeom prst="roundRect">
            <a:avLst>
              <a:gd name="adj" fmla="val 50000"/>
            </a:avLst>
          </a:prstGeom>
          <a:solidFill>
            <a:srgbClr val="E1E5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1"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ISSUE 3</a:t>
            </a:r>
          </a:p>
          <a:p>
            <a:pPr marL="0" marR="0" lvl="0" indent="0" algn="ctr" defTabSz="914400" rtl="0" eaLnBrk="1" fontAlgn="auto" latinLnBrk="0" hangingPunct="1">
              <a:lnSpc>
                <a:spcPts val="1500"/>
              </a:lnSpc>
              <a:spcBef>
                <a:spcPts val="0"/>
              </a:spcBef>
              <a:spcAft>
                <a:spcPts val="30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ontserrat" panose="00000500000000000000" pitchFamily="50" charset="0"/>
                <a:ea typeface="+mn-ea"/>
                <a:cs typeface="+mn-cs"/>
              </a:rPr>
              <a:t>Sales cherry picks leads, letting longer-time-frame leads leak out</a:t>
            </a:r>
          </a:p>
        </p:txBody>
      </p:sp>
      <p:sp>
        <p:nvSpPr>
          <p:cNvPr id="89" name="TextBox 88">
            <a:extLst>
              <a:ext uri="{FF2B5EF4-FFF2-40B4-BE49-F238E27FC236}">
                <a16:creationId xmlns:a16="http://schemas.microsoft.com/office/drawing/2014/main" id="{8320C324-A715-4E10-87B6-092BD28B6D41}"/>
              </a:ext>
            </a:extLst>
          </p:cNvPr>
          <p:cNvSpPr txBox="1"/>
          <p:nvPr/>
        </p:nvSpPr>
        <p:spPr>
          <a:xfrm>
            <a:off x="5147232" y="4790135"/>
            <a:ext cx="2258441"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44546A"/>
                </a:solidFill>
                <a:effectLst/>
                <a:uLnTx/>
                <a:uFillTx/>
                <a:latin typeface="Montserrat" panose="00000500000000000000" pitchFamily="50" charset="0"/>
                <a:ea typeface="+mn-ea"/>
                <a:cs typeface="+mn-cs"/>
              </a:rPr>
              <a:t>Warm leads leak out</a:t>
            </a:r>
          </a:p>
        </p:txBody>
      </p:sp>
      <p:cxnSp>
        <p:nvCxnSpPr>
          <p:cNvPr id="98" name="Connector: Elbow 97">
            <a:extLst>
              <a:ext uri="{FF2B5EF4-FFF2-40B4-BE49-F238E27FC236}">
                <a16:creationId xmlns:a16="http://schemas.microsoft.com/office/drawing/2014/main" id="{D788D576-6E54-4DBE-BB31-1716688075EB}"/>
              </a:ext>
            </a:extLst>
          </p:cNvPr>
          <p:cNvCxnSpPr>
            <a:cxnSpLocks/>
            <a:endCxn id="16" idx="3"/>
          </p:cNvCxnSpPr>
          <p:nvPr/>
        </p:nvCxnSpPr>
        <p:spPr>
          <a:xfrm rot="10800000">
            <a:off x="2156512" y="3231798"/>
            <a:ext cx="3230985" cy="1689143"/>
          </a:xfrm>
          <a:prstGeom prst="bentConnector3">
            <a:avLst>
              <a:gd name="adj1" fmla="val 116928"/>
            </a:avLst>
          </a:prstGeom>
          <a:ln w="12700">
            <a:gradFill>
              <a:gsLst>
                <a:gs pos="60000">
                  <a:schemeClr val="tx2">
                    <a:lumMod val="20000"/>
                    <a:lumOff val="80000"/>
                  </a:schemeClr>
                </a:gs>
                <a:gs pos="100000">
                  <a:schemeClr val="tx2">
                    <a:lumMod val="60000"/>
                    <a:lumOff val="40000"/>
                  </a:schemeClr>
                </a:gs>
              </a:gsLst>
              <a:lin ang="0" scaled="0"/>
            </a:gradFill>
            <a:tailEnd type="triangle" w="lg" len="lg"/>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68E70B9F-CA99-409C-96C5-095C594A20AE}"/>
              </a:ext>
            </a:extLst>
          </p:cNvPr>
          <p:cNvSpPr txBox="1"/>
          <p:nvPr/>
        </p:nvSpPr>
        <p:spPr>
          <a:xfrm>
            <a:off x="1540925" y="1382762"/>
            <a:ext cx="3260869"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44546A"/>
                </a:solidFill>
                <a:effectLst/>
                <a:uLnTx/>
                <a:uFillTx/>
                <a:latin typeface="Montserrat" panose="00000500000000000000" pitchFamily="50" charset="0"/>
                <a:ea typeface="+mn-ea"/>
                <a:cs typeface="+mn-cs"/>
              </a:rPr>
              <a:t>CURRENT MARKETING FOCUS</a:t>
            </a:r>
          </a:p>
        </p:txBody>
      </p:sp>
      <p:sp>
        <p:nvSpPr>
          <p:cNvPr id="106" name="TextBox 105">
            <a:extLst>
              <a:ext uri="{FF2B5EF4-FFF2-40B4-BE49-F238E27FC236}">
                <a16:creationId xmlns:a16="http://schemas.microsoft.com/office/drawing/2014/main" id="{4072B3F0-B3DF-4128-8299-D579E35929A1}"/>
              </a:ext>
            </a:extLst>
          </p:cNvPr>
          <p:cNvSpPr txBox="1"/>
          <p:nvPr/>
        </p:nvSpPr>
        <p:spPr>
          <a:xfrm>
            <a:off x="4801794" y="1382762"/>
            <a:ext cx="2678370"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chemeClr val="accent1"/>
                </a:solidFill>
                <a:effectLst/>
                <a:uLnTx/>
                <a:uFillTx/>
                <a:latin typeface="Montserrat" panose="00000500000000000000" pitchFamily="50" charset="0"/>
                <a:ea typeface="+mn-ea"/>
                <a:cs typeface="+mn-cs"/>
              </a:rPr>
              <a:t>LEAD DEVELOPMENT GAP</a:t>
            </a:r>
          </a:p>
        </p:txBody>
      </p:sp>
      <p:sp>
        <p:nvSpPr>
          <p:cNvPr id="107" name="TextBox 106">
            <a:extLst>
              <a:ext uri="{FF2B5EF4-FFF2-40B4-BE49-F238E27FC236}">
                <a16:creationId xmlns:a16="http://schemas.microsoft.com/office/drawing/2014/main" id="{F840877F-FFBD-4903-85AE-6177B5304D76}"/>
              </a:ext>
            </a:extLst>
          </p:cNvPr>
          <p:cNvSpPr txBox="1"/>
          <p:nvPr/>
        </p:nvSpPr>
        <p:spPr>
          <a:xfrm>
            <a:off x="7480163" y="1382762"/>
            <a:ext cx="3843379" cy="2616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44546A"/>
                </a:solidFill>
                <a:effectLst/>
                <a:uLnTx/>
                <a:uFillTx/>
                <a:latin typeface="Montserrat" panose="00000500000000000000" pitchFamily="50" charset="0"/>
                <a:ea typeface="+mn-ea"/>
                <a:cs typeface="+mn-cs"/>
              </a:rPr>
              <a:t>CURRENT SALES FOCUS</a:t>
            </a:r>
          </a:p>
        </p:txBody>
      </p:sp>
    </p:spTree>
    <p:extLst>
      <p:ext uri="{BB962C8B-B14F-4D97-AF65-F5344CB8AC3E}">
        <p14:creationId xmlns:p14="http://schemas.microsoft.com/office/powerpoint/2010/main" val="106742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Effect transition="in" filter="fade">
                                      <p:cBhvr>
                                        <p:cTn id="9" dur="1000"/>
                                        <p:tgtEl>
                                          <p:spTgt spid="16"/>
                                        </p:tgtEl>
                                      </p:cBhvr>
                                    </p:animEffect>
                                  </p:childTnLst>
                                </p:cTn>
                              </p:par>
                              <p:par>
                                <p:cTn id="10" presetID="22" presetClass="entr" presetSubtype="2" fill="hold"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wipe(right)">
                                      <p:cBhvr>
                                        <p:cTn id="12" dur="1500"/>
                                        <p:tgtEl>
                                          <p:spTgt spid="36"/>
                                        </p:tgtEl>
                                      </p:cBhvr>
                                    </p:animEffect>
                                  </p:childTnLst>
                                </p:cTn>
                              </p:par>
                              <p:par>
                                <p:cTn id="13" presetID="22" presetClass="entr" presetSubtype="2" fill="hold" nodeType="with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wipe(right)">
                                      <p:cBhvr>
                                        <p:cTn id="15" dur="1500"/>
                                        <p:tgtEl>
                                          <p:spTgt spid="43"/>
                                        </p:tgtEl>
                                      </p:cBhvr>
                                    </p:animEffect>
                                  </p:childTnLst>
                                </p:cTn>
                              </p:par>
                              <p:par>
                                <p:cTn id="16" presetID="63" presetClass="path" presetSubtype="0" accel="50000" decel="50000" fill="hold" nodeType="withEffect">
                                  <p:stCondLst>
                                    <p:cond delay="0"/>
                                  </p:stCondLst>
                                  <p:childTnLst>
                                    <p:animMotion origin="layout" path="M -0.03177 3.33333E-6 L -2.91667E-6 3.33333E-6 " pathEditMode="relative" rAng="0" ptsTypes="AA">
                                      <p:cBhvr>
                                        <p:cTn id="17" dur="1500" fill="hold"/>
                                        <p:tgtEl>
                                          <p:spTgt spid="36"/>
                                        </p:tgtEl>
                                        <p:attrNameLst>
                                          <p:attrName>ppt_x</p:attrName>
                                          <p:attrName>ppt_y</p:attrName>
                                        </p:attrNameLst>
                                      </p:cBhvr>
                                      <p:rCtr x="1563" y="0"/>
                                    </p:animMotion>
                                  </p:childTnLst>
                                </p:cTn>
                              </p:par>
                              <p:par>
                                <p:cTn id="18" presetID="22" presetClass="entr" presetSubtype="2" fill="hold" nodeType="withEffect">
                                  <p:stCondLst>
                                    <p:cond delay="100"/>
                                  </p:stCondLst>
                                  <p:childTnLst>
                                    <p:set>
                                      <p:cBhvr>
                                        <p:cTn id="19" dur="1" fill="hold">
                                          <p:stCondLst>
                                            <p:cond delay="0"/>
                                          </p:stCondLst>
                                        </p:cTn>
                                        <p:tgtEl>
                                          <p:spTgt spid="41"/>
                                        </p:tgtEl>
                                        <p:attrNameLst>
                                          <p:attrName>style.visibility</p:attrName>
                                        </p:attrNameLst>
                                      </p:cBhvr>
                                      <p:to>
                                        <p:strVal val="visible"/>
                                      </p:to>
                                    </p:set>
                                    <p:animEffect transition="in" filter="wipe(right)">
                                      <p:cBhvr>
                                        <p:cTn id="20" dur="1500"/>
                                        <p:tgtEl>
                                          <p:spTgt spid="41"/>
                                        </p:tgtEl>
                                      </p:cBhvr>
                                    </p:animEffect>
                                  </p:childTnLst>
                                </p:cTn>
                              </p:par>
                              <p:par>
                                <p:cTn id="21" presetID="63" presetClass="path" presetSubtype="0" accel="50000" decel="50000" fill="hold" nodeType="withEffect">
                                  <p:stCondLst>
                                    <p:cond delay="100"/>
                                  </p:stCondLst>
                                  <p:childTnLst>
                                    <p:animMotion origin="layout" path="M -0.03177 3.33333E-6 L -2.91667E-6 3.33333E-6 " pathEditMode="relative" rAng="0" ptsTypes="AA">
                                      <p:cBhvr>
                                        <p:cTn id="22" dur="1500" fill="hold"/>
                                        <p:tgtEl>
                                          <p:spTgt spid="41"/>
                                        </p:tgtEl>
                                        <p:attrNameLst>
                                          <p:attrName>ppt_x</p:attrName>
                                          <p:attrName>ppt_y</p:attrName>
                                        </p:attrNameLst>
                                      </p:cBhvr>
                                      <p:rCtr x="1563" y="0"/>
                                    </p:animMotion>
                                  </p:childTnLst>
                                </p:cTn>
                              </p:par>
                              <p:par>
                                <p:cTn id="23" presetID="22" presetClass="entr" presetSubtype="2" fill="hold" nodeType="withEffect">
                                  <p:stCondLst>
                                    <p:cond delay="200"/>
                                  </p:stCondLst>
                                  <p:childTnLst>
                                    <p:set>
                                      <p:cBhvr>
                                        <p:cTn id="24" dur="1" fill="hold">
                                          <p:stCondLst>
                                            <p:cond delay="0"/>
                                          </p:stCondLst>
                                        </p:cTn>
                                        <p:tgtEl>
                                          <p:spTgt spid="37"/>
                                        </p:tgtEl>
                                        <p:attrNameLst>
                                          <p:attrName>style.visibility</p:attrName>
                                        </p:attrNameLst>
                                      </p:cBhvr>
                                      <p:to>
                                        <p:strVal val="visible"/>
                                      </p:to>
                                    </p:set>
                                    <p:animEffect transition="in" filter="wipe(right)">
                                      <p:cBhvr>
                                        <p:cTn id="25" dur="1500"/>
                                        <p:tgtEl>
                                          <p:spTgt spid="37"/>
                                        </p:tgtEl>
                                      </p:cBhvr>
                                    </p:animEffect>
                                  </p:childTnLst>
                                </p:cTn>
                              </p:par>
                              <p:par>
                                <p:cTn id="26" presetID="63" presetClass="path" presetSubtype="0" accel="50000" decel="50000" fill="hold" nodeType="withEffect">
                                  <p:stCondLst>
                                    <p:cond delay="200"/>
                                  </p:stCondLst>
                                  <p:childTnLst>
                                    <p:animMotion origin="layout" path="M -0.03177 3.33333E-6 L -2.91667E-6 3.33333E-6 " pathEditMode="relative" rAng="0" ptsTypes="AA">
                                      <p:cBhvr>
                                        <p:cTn id="27" dur="1500" fill="hold"/>
                                        <p:tgtEl>
                                          <p:spTgt spid="37"/>
                                        </p:tgtEl>
                                        <p:attrNameLst>
                                          <p:attrName>ppt_x</p:attrName>
                                          <p:attrName>ppt_y</p:attrName>
                                        </p:attrNameLst>
                                      </p:cBhvr>
                                      <p:rCtr x="1563" y="0"/>
                                    </p:animMotion>
                                  </p:childTnLst>
                                </p:cTn>
                              </p:par>
                              <p:par>
                                <p:cTn id="28" presetID="22" presetClass="entr" presetSubtype="2" fill="hold" nodeType="withEffect">
                                  <p:stCondLst>
                                    <p:cond delay="300"/>
                                  </p:stCondLst>
                                  <p:childTnLst>
                                    <p:set>
                                      <p:cBhvr>
                                        <p:cTn id="29" dur="1" fill="hold">
                                          <p:stCondLst>
                                            <p:cond delay="0"/>
                                          </p:stCondLst>
                                        </p:cTn>
                                        <p:tgtEl>
                                          <p:spTgt spid="39"/>
                                        </p:tgtEl>
                                        <p:attrNameLst>
                                          <p:attrName>style.visibility</p:attrName>
                                        </p:attrNameLst>
                                      </p:cBhvr>
                                      <p:to>
                                        <p:strVal val="visible"/>
                                      </p:to>
                                    </p:set>
                                    <p:animEffect transition="in" filter="wipe(right)">
                                      <p:cBhvr>
                                        <p:cTn id="30" dur="1500"/>
                                        <p:tgtEl>
                                          <p:spTgt spid="39"/>
                                        </p:tgtEl>
                                      </p:cBhvr>
                                    </p:animEffect>
                                  </p:childTnLst>
                                </p:cTn>
                              </p:par>
                              <p:par>
                                <p:cTn id="31" presetID="63" presetClass="path" presetSubtype="0" accel="50000" decel="50000" fill="hold" nodeType="withEffect">
                                  <p:stCondLst>
                                    <p:cond delay="300"/>
                                  </p:stCondLst>
                                  <p:childTnLst>
                                    <p:animMotion origin="layout" path="M -0.03177 3.33333E-6 L -2.91667E-6 3.33333E-6 " pathEditMode="relative" rAng="0" ptsTypes="AA">
                                      <p:cBhvr>
                                        <p:cTn id="32" dur="1500" fill="hold"/>
                                        <p:tgtEl>
                                          <p:spTgt spid="39"/>
                                        </p:tgtEl>
                                        <p:attrNameLst>
                                          <p:attrName>ppt_x</p:attrName>
                                          <p:attrName>ppt_y</p:attrName>
                                        </p:attrNameLst>
                                      </p:cBhvr>
                                      <p:rCtr x="1563" y="0"/>
                                    </p:animMotion>
                                  </p:childTnLst>
                                </p:cTn>
                              </p:par>
                              <p:par>
                                <p:cTn id="33" presetID="22" presetClass="entr" presetSubtype="2" fill="hold" nodeType="withEffect">
                                  <p:stCondLst>
                                    <p:cond delay="400"/>
                                  </p:stCondLst>
                                  <p:childTnLst>
                                    <p:set>
                                      <p:cBhvr>
                                        <p:cTn id="34" dur="1" fill="hold">
                                          <p:stCondLst>
                                            <p:cond delay="0"/>
                                          </p:stCondLst>
                                        </p:cTn>
                                        <p:tgtEl>
                                          <p:spTgt spid="44"/>
                                        </p:tgtEl>
                                        <p:attrNameLst>
                                          <p:attrName>style.visibility</p:attrName>
                                        </p:attrNameLst>
                                      </p:cBhvr>
                                      <p:to>
                                        <p:strVal val="visible"/>
                                      </p:to>
                                    </p:set>
                                    <p:animEffect transition="in" filter="wipe(right)">
                                      <p:cBhvr>
                                        <p:cTn id="35" dur="1500"/>
                                        <p:tgtEl>
                                          <p:spTgt spid="44"/>
                                        </p:tgtEl>
                                      </p:cBhvr>
                                    </p:animEffect>
                                  </p:childTnLst>
                                </p:cTn>
                              </p:par>
                              <p:par>
                                <p:cTn id="36" presetID="63" presetClass="path" presetSubtype="0" accel="50000" decel="50000" fill="hold" nodeType="withEffect">
                                  <p:stCondLst>
                                    <p:cond delay="400"/>
                                  </p:stCondLst>
                                  <p:childTnLst>
                                    <p:animMotion origin="layout" path="M -0.03177 3.33333E-6 L -2.91667E-6 3.33333E-6 " pathEditMode="relative" rAng="0" ptsTypes="AA">
                                      <p:cBhvr>
                                        <p:cTn id="37" dur="1500" fill="hold"/>
                                        <p:tgtEl>
                                          <p:spTgt spid="44"/>
                                        </p:tgtEl>
                                        <p:attrNameLst>
                                          <p:attrName>ppt_x</p:attrName>
                                          <p:attrName>ppt_y</p:attrName>
                                        </p:attrNameLst>
                                      </p:cBhvr>
                                      <p:rCtr x="1563" y="0"/>
                                    </p:animMotion>
                                  </p:childTnLst>
                                </p:cTn>
                              </p:par>
                              <p:par>
                                <p:cTn id="38" presetID="22" presetClass="entr" presetSubtype="2" fill="hold" nodeType="withEffect">
                                  <p:stCondLst>
                                    <p:cond delay="400"/>
                                  </p:stCondLst>
                                  <p:childTnLst>
                                    <p:set>
                                      <p:cBhvr>
                                        <p:cTn id="39" dur="1" fill="hold">
                                          <p:stCondLst>
                                            <p:cond delay="0"/>
                                          </p:stCondLst>
                                        </p:cTn>
                                        <p:tgtEl>
                                          <p:spTgt spid="38"/>
                                        </p:tgtEl>
                                        <p:attrNameLst>
                                          <p:attrName>style.visibility</p:attrName>
                                        </p:attrNameLst>
                                      </p:cBhvr>
                                      <p:to>
                                        <p:strVal val="visible"/>
                                      </p:to>
                                    </p:set>
                                    <p:animEffect transition="in" filter="wipe(right)">
                                      <p:cBhvr>
                                        <p:cTn id="40" dur="1500"/>
                                        <p:tgtEl>
                                          <p:spTgt spid="38"/>
                                        </p:tgtEl>
                                      </p:cBhvr>
                                    </p:animEffect>
                                  </p:childTnLst>
                                </p:cTn>
                              </p:par>
                              <p:par>
                                <p:cTn id="41" presetID="63" presetClass="path" presetSubtype="0" accel="50000" decel="50000" fill="hold" nodeType="withEffect">
                                  <p:stCondLst>
                                    <p:cond delay="400"/>
                                  </p:stCondLst>
                                  <p:childTnLst>
                                    <p:animMotion origin="layout" path="M -0.03177 3.33333E-6 L -2.91667E-6 3.33333E-6 " pathEditMode="relative" rAng="0" ptsTypes="AA">
                                      <p:cBhvr>
                                        <p:cTn id="42" dur="1500" fill="hold"/>
                                        <p:tgtEl>
                                          <p:spTgt spid="38"/>
                                        </p:tgtEl>
                                        <p:attrNameLst>
                                          <p:attrName>ppt_x</p:attrName>
                                          <p:attrName>ppt_y</p:attrName>
                                        </p:attrNameLst>
                                      </p:cBhvr>
                                      <p:rCtr x="1563" y="0"/>
                                    </p:animMotion>
                                  </p:childTnLst>
                                </p:cTn>
                              </p:par>
                              <p:par>
                                <p:cTn id="43" presetID="22" presetClass="entr" presetSubtype="2" fill="hold" nodeType="withEffect">
                                  <p:stCondLst>
                                    <p:cond delay="500"/>
                                  </p:stCondLst>
                                  <p:childTnLst>
                                    <p:set>
                                      <p:cBhvr>
                                        <p:cTn id="44" dur="1" fill="hold">
                                          <p:stCondLst>
                                            <p:cond delay="0"/>
                                          </p:stCondLst>
                                        </p:cTn>
                                        <p:tgtEl>
                                          <p:spTgt spid="45"/>
                                        </p:tgtEl>
                                        <p:attrNameLst>
                                          <p:attrName>style.visibility</p:attrName>
                                        </p:attrNameLst>
                                      </p:cBhvr>
                                      <p:to>
                                        <p:strVal val="visible"/>
                                      </p:to>
                                    </p:set>
                                    <p:animEffect transition="in" filter="wipe(right)">
                                      <p:cBhvr>
                                        <p:cTn id="45" dur="1500"/>
                                        <p:tgtEl>
                                          <p:spTgt spid="45"/>
                                        </p:tgtEl>
                                      </p:cBhvr>
                                    </p:animEffect>
                                  </p:childTnLst>
                                </p:cTn>
                              </p:par>
                              <p:par>
                                <p:cTn id="46" presetID="63" presetClass="path" presetSubtype="0" accel="50000" decel="50000" fill="hold" nodeType="withEffect">
                                  <p:stCondLst>
                                    <p:cond delay="500"/>
                                  </p:stCondLst>
                                  <p:childTnLst>
                                    <p:animMotion origin="layout" path="M -0.03177 3.33333E-6 L -2.91667E-6 3.33333E-6 " pathEditMode="relative" rAng="0" ptsTypes="AA">
                                      <p:cBhvr>
                                        <p:cTn id="47" dur="1500" fill="hold"/>
                                        <p:tgtEl>
                                          <p:spTgt spid="45"/>
                                        </p:tgtEl>
                                        <p:attrNameLst>
                                          <p:attrName>ppt_x</p:attrName>
                                          <p:attrName>ppt_y</p:attrName>
                                        </p:attrNameLst>
                                      </p:cBhvr>
                                      <p:rCtr x="1563" y="0"/>
                                    </p:animMotion>
                                  </p:childTnLst>
                                </p:cTn>
                              </p:par>
                              <p:par>
                                <p:cTn id="48" presetID="22" presetClass="entr" presetSubtype="2" fill="hold" nodeType="withEffect">
                                  <p:stCondLst>
                                    <p:cond delay="500"/>
                                  </p:stCondLst>
                                  <p:childTnLst>
                                    <p:set>
                                      <p:cBhvr>
                                        <p:cTn id="49" dur="1" fill="hold">
                                          <p:stCondLst>
                                            <p:cond delay="0"/>
                                          </p:stCondLst>
                                        </p:cTn>
                                        <p:tgtEl>
                                          <p:spTgt spid="42"/>
                                        </p:tgtEl>
                                        <p:attrNameLst>
                                          <p:attrName>style.visibility</p:attrName>
                                        </p:attrNameLst>
                                      </p:cBhvr>
                                      <p:to>
                                        <p:strVal val="visible"/>
                                      </p:to>
                                    </p:set>
                                    <p:animEffect transition="in" filter="wipe(right)">
                                      <p:cBhvr>
                                        <p:cTn id="50" dur="1500"/>
                                        <p:tgtEl>
                                          <p:spTgt spid="42"/>
                                        </p:tgtEl>
                                      </p:cBhvr>
                                    </p:animEffect>
                                  </p:childTnLst>
                                </p:cTn>
                              </p:par>
                              <p:par>
                                <p:cTn id="51" presetID="63" presetClass="path" presetSubtype="0" accel="50000" decel="50000" fill="hold" nodeType="withEffect">
                                  <p:stCondLst>
                                    <p:cond delay="500"/>
                                  </p:stCondLst>
                                  <p:childTnLst>
                                    <p:animMotion origin="layout" path="M -0.03177 3.33333E-6 L -2.91667E-6 3.33333E-6 " pathEditMode="relative" rAng="0" ptsTypes="AA">
                                      <p:cBhvr>
                                        <p:cTn id="52" dur="1500" fill="hold"/>
                                        <p:tgtEl>
                                          <p:spTgt spid="42"/>
                                        </p:tgtEl>
                                        <p:attrNameLst>
                                          <p:attrName>ppt_x</p:attrName>
                                          <p:attrName>ppt_y</p:attrName>
                                        </p:attrNameLst>
                                      </p:cBhvr>
                                      <p:rCtr x="1563" y="0"/>
                                    </p:animMotion>
                                  </p:childTnLst>
                                </p:cTn>
                              </p:par>
                              <p:par>
                                <p:cTn id="53" presetID="22" presetClass="entr" presetSubtype="2" fill="hold" nodeType="withEffect">
                                  <p:stCondLst>
                                    <p:cond delay="500"/>
                                  </p:stCondLst>
                                  <p:childTnLst>
                                    <p:set>
                                      <p:cBhvr>
                                        <p:cTn id="54" dur="1" fill="hold">
                                          <p:stCondLst>
                                            <p:cond delay="0"/>
                                          </p:stCondLst>
                                        </p:cTn>
                                        <p:tgtEl>
                                          <p:spTgt spid="40"/>
                                        </p:tgtEl>
                                        <p:attrNameLst>
                                          <p:attrName>style.visibility</p:attrName>
                                        </p:attrNameLst>
                                      </p:cBhvr>
                                      <p:to>
                                        <p:strVal val="visible"/>
                                      </p:to>
                                    </p:set>
                                    <p:animEffect transition="in" filter="wipe(right)">
                                      <p:cBhvr>
                                        <p:cTn id="55" dur="1500"/>
                                        <p:tgtEl>
                                          <p:spTgt spid="40"/>
                                        </p:tgtEl>
                                      </p:cBhvr>
                                    </p:animEffect>
                                  </p:childTnLst>
                                </p:cTn>
                              </p:par>
                              <p:par>
                                <p:cTn id="56" presetID="63" presetClass="path" presetSubtype="0" accel="50000" decel="50000" fill="hold" nodeType="withEffect">
                                  <p:stCondLst>
                                    <p:cond delay="500"/>
                                  </p:stCondLst>
                                  <p:childTnLst>
                                    <p:animMotion origin="layout" path="M -0.03177 3.33333E-6 L -2.91667E-6 3.33333E-6 " pathEditMode="relative" rAng="0" ptsTypes="AA">
                                      <p:cBhvr>
                                        <p:cTn id="57" dur="1500" fill="hold"/>
                                        <p:tgtEl>
                                          <p:spTgt spid="40"/>
                                        </p:tgtEl>
                                        <p:attrNameLst>
                                          <p:attrName>ppt_x</p:attrName>
                                          <p:attrName>ppt_y</p:attrName>
                                        </p:attrNameLst>
                                      </p:cBhvr>
                                      <p:rCtr x="1563" y="0"/>
                                    </p:animMotion>
                                  </p:childTnLst>
                                </p:cTn>
                              </p:par>
                              <p:par>
                                <p:cTn id="58" presetID="22" presetClass="entr" presetSubtype="8" fill="hold" nodeType="withEffect">
                                  <p:stCondLst>
                                    <p:cond delay="1000"/>
                                  </p:stCondLst>
                                  <p:childTnLst>
                                    <p:set>
                                      <p:cBhvr>
                                        <p:cTn id="59" dur="1" fill="hold">
                                          <p:stCondLst>
                                            <p:cond delay="0"/>
                                          </p:stCondLst>
                                        </p:cTn>
                                        <p:tgtEl>
                                          <p:spTgt spid="63"/>
                                        </p:tgtEl>
                                        <p:attrNameLst>
                                          <p:attrName>style.visibility</p:attrName>
                                        </p:attrNameLst>
                                      </p:cBhvr>
                                      <p:to>
                                        <p:strVal val="visible"/>
                                      </p:to>
                                    </p:set>
                                    <p:animEffect transition="in" filter="wipe(left)">
                                      <p:cBhvr>
                                        <p:cTn id="60" dur="2500"/>
                                        <p:tgtEl>
                                          <p:spTgt spid="63"/>
                                        </p:tgtEl>
                                      </p:cBhvr>
                                    </p:animEffect>
                                  </p:childTnLst>
                                </p:cTn>
                              </p:par>
                              <p:par>
                                <p:cTn id="61" presetID="22" presetClass="entr" presetSubtype="8" fill="hold" nodeType="withEffect">
                                  <p:stCondLst>
                                    <p:cond delay="2000"/>
                                  </p:stCondLst>
                                  <p:childTnLst>
                                    <p:set>
                                      <p:cBhvr>
                                        <p:cTn id="62" dur="1" fill="hold">
                                          <p:stCondLst>
                                            <p:cond delay="0"/>
                                          </p:stCondLst>
                                        </p:cTn>
                                        <p:tgtEl>
                                          <p:spTgt spid="20"/>
                                        </p:tgtEl>
                                        <p:attrNameLst>
                                          <p:attrName>style.visibility</p:attrName>
                                        </p:attrNameLst>
                                      </p:cBhvr>
                                      <p:to>
                                        <p:strVal val="visible"/>
                                      </p:to>
                                    </p:set>
                                    <p:animEffect transition="in" filter="wipe(left)">
                                      <p:cBhvr>
                                        <p:cTn id="63" dur="1500"/>
                                        <p:tgtEl>
                                          <p:spTgt spid="20"/>
                                        </p:tgtEl>
                                      </p:cBhvr>
                                    </p:animEffect>
                                  </p:childTnLst>
                                </p:cTn>
                              </p:par>
                              <p:par>
                                <p:cTn id="64" presetID="12" presetClass="entr" presetSubtype="4" fill="hold" grpId="0" nodeType="withEffect">
                                  <p:stCondLst>
                                    <p:cond delay="500"/>
                                  </p:stCondLst>
                                  <p:childTnLst>
                                    <p:set>
                                      <p:cBhvr>
                                        <p:cTn id="65" dur="1" fill="hold">
                                          <p:stCondLst>
                                            <p:cond delay="0"/>
                                          </p:stCondLst>
                                        </p:cTn>
                                        <p:tgtEl>
                                          <p:spTgt spid="104"/>
                                        </p:tgtEl>
                                        <p:attrNameLst>
                                          <p:attrName>style.visibility</p:attrName>
                                        </p:attrNameLst>
                                      </p:cBhvr>
                                      <p:to>
                                        <p:strVal val="visible"/>
                                      </p:to>
                                    </p:set>
                                    <p:anim calcmode="lin" valueType="num">
                                      <p:cBhvr additive="base">
                                        <p:cTn id="66" dur="1000"/>
                                        <p:tgtEl>
                                          <p:spTgt spid="104"/>
                                        </p:tgtEl>
                                        <p:attrNameLst>
                                          <p:attrName>ppt_y</p:attrName>
                                        </p:attrNameLst>
                                      </p:cBhvr>
                                      <p:tavLst>
                                        <p:tav tm="0">
                                          <p:val>
                                            <p:strVal val="#ppt_y+#ppt_h*1.125000"/>
                                          </p:val>
                                        </p:tav>
                                        <p:tav tm="100000">
                                          <p:val>
                                            <p:strVal val="#ppt_y"/>
                                          </p:val>
                                        </p:tav>
                                      </p:tavLst>
                                    </p:anim>
                                    <p:animEffect transition="in" filter="wipe(up)">
                                      <p:cBhvr>
                                        <p:cTn id="67" dur="1000"/>
                                        <p:tgtEl>
                                          <p:spTgt spid="104"/>
                                        </p:tgtEl>
                                      </p:cBhvr>
                                    </p:animEffect>
                                  </p:childTnLst>
                                </p:cTn>
                              </p:par>
                              <p:par>
                                <p:cTn id="68" presetID="12" presetClass="entr" presetSubtype="4" fill="hold" grpId="0" nodeType="withEffect">
                                  <p:stCondLst>
                                    <p:cond delay="1500"/>
                                  </p:stCondLst>
                                  <p:childTnLst>
                                    <p:set>
                                      <p:cBhvr>
                                        <p:cTn id="69" dur="1" fill="hold">
                                          <p:stCondLst>
                                            <p:cond delay="0"/>
                                          </p:stCondLst>
                                        </p:cTn>
                                        <p:tgtEl>
                                          <p:spTgt spid="106"/>
                                        </p:tgtEl>
                                        <p:attrNameLst>
                                          <p:attrName>style.visibility</p:attrName>
                                        </p:attrNameLst>
                                      </p:cBhvr>
                                      <p:to>
                                        <p:strVal val="visible"/>
                                      </p:to>
                                    </p:set>
                                    <p:anim calcmode="lin" valueType="num">
                                      <p:cBhvr additive="base">
                                        <p:cTn id="70" dur="1000"/>
                                        <p:tgtEl>
                                          <p:spTgt spid="106"/>
                                        </p:tgtEl>
                                        <p:attrNameLst>
                                          <p:attrName>ppt_y</p:attrName>
                                        </p:attrNameLst>
                                      </p:cBhvr>
                                      <p:tavLst>
                                        <p:tav tm="0">
                                          <p:val>
                                            <p:strVal val="#ppt_y+#ppt_h*1.125000"/>
                                          </p:val>
                                        </p:tav>
                                        <p:tav tm="100000">
                                          <p:val>
                                            <p:strVal val="#ppt_y"/>
                                          </p:val>
                                        </p:tav>
                                      </p:tavLst>
                                    </p:anim>
                                    <p:animEffect transition="in" filter="wipe(up)">
                                      <p:cBhvr>
                                        <p:cTn id="71" dur="1000"/>
                                        <p:tgtEl>
                                          <p:spTgt spid="106"/>
                                        </p:tgtEl>
                                      </p:cBhvr>
                                    </p:animEffect>
                                  </p:childTnLst>
                                </p:cTn>
                              </p:par>
                              <p:par>
                                <p:cTn id="72" presetID="12" presetClass="entr" presetSubtype="4" fill="hold" grpId="0" nodeType="withEffect">
                                  <p:stCondLst>
                                    <p:cond delay="2500"/>
                                  </p:stCondLst>
                                  <p:childTnLst>
                                    <p:set>
                                      <p:cBhvr>
                                        <p:cTn id="73" dur="1" fill="hold">
                                          <p:stCondLst>
                                            <p:cond delay="0"/>
                                          </p:stCondLst>
                                        </p:cTn>
                                        <p:tgtEl>
                                          <p:spTgt spid="107"/>
                                        </p:tgtEl>
                                        <p:attrNameLst>
                                          <p:attrName>style.visibility</p:attrName>
                                        </p:attrNameLst>
                                      </p:cBhvr>
                                      <p:to>
                                        <p:strVal val="visible"/>
                                      </p:to>
                                    </p:set>
                                    <p:anim calcmode="lin" valueType="num">
                                      <p:cBhvr additive="base">
                                        <p:cTn id="74" dur="1000"/>
                                        <p:tgtEl>
                                          <p:spTgt spid="107"/>
                                        </p:tgtEl>
                                        <p:attrNameLst>
                                          <p:attrName>ppt_y</p:attrName>
                                        </p:attrNameLst>
                                      </p:cBhvr>
                                      <p:tavLst>
                                        <p:tav tm="0">
                                          <p:val>
                                            <p:strVal val="#ppt_y+#ppt_h*1.125000"/>
                                          </p:val>
                                        </p:tav>
                                        <p:tav tm="100000">
                                          <p:val>
                                            <p:strVal val="#ppt_y"/>
                                          </p:val>
                                        </p:tav>
                                      </p:tavLst>
                                    </p:anim>
                                    <p:animEffect transition="in" filter="wipe(up)">
                                      <p:cBhvr>
                                        <p:cTn id="75" dur="1000"/>
                                        <p:tgtEl>
                                          <p:spTgt spid="107"/>
                                        </p:tgtEl>
                                      </p:cBhvr>
                                    </p:animEffect>
                                  </p:childTnLst>
                                </p:cTn>
                              </p:par>
                              <p:par>
                                <p:cTn id="76" presetID="22" presetClass="entr" presetSubtype="1" fill="hold" nodeType="withEffect">
                                  <p:stCondLst>
                                    <p:cond delay="1500"/>
                                  </p:stCondLst>
                                  <p:childTnLst>
                                    <p:set>
                                      <p:cBhvr>
                                        <p:cTn id="77" dur="1" fill="hold">
                                          <p:stCondLst>
                                            <p:cond delay="0"/>
                                          </p:stCondLst>
                                        </p:cTn>
                                        <p:tgtEl>
                                          <p:spTgt spid="18"/>
                                        </p:tgtEl>
                                        <p:attrNameLst>
                                          <p:attrName>style.visibility</p:attrName>
                                        </p:attrNameLst>
                                      </p:cBhvr>
                                      <p:to>
                                        <p:strVal val="visible"/>
                                      </p:to>
                                    </p:set>
                                    <p:animEffect transition="in" filter="wipe(up)">
                                      <p:cBhvr>
                                        <p:cTn id="78" dur="1000"/>
                                        <p:tgtEl>
                                          <p:spTgt spid="18"/>
                                        </p:tgtEl>
                                      </p:cBhvr>
                                    </p:animEffect>
                                  </p:childTnLst>
                                </p:cTn>
                              </p:par>
                              <p:par>
                                <p:cTn id="79" presetID="22" presetClass="entr" presetSubtype="4" fill="hold" nodeType="withEffect">
                                  <p:stCondLst>
                                    <p:cond delay="2000"/>
                                  </p:stCondLst>
                                  <p:childTnLst>
                                    <p:set>
                                      <p:cBhvr>
                                        <p:cTn id="80" dur="1" fill="hold">
                                          <p:stCondLst>
                                            <p:cond delay="0"/>
                                          </p:stCondLst>
                                        </p:cTn>
                                        <p:tgtEl>
                                          <p:spTgt spid="49"/>
                                        </p:tgtEl>
                                        <p:attrNameLst>
                                          <p:attrName>style.visibility</p:attrName>
                                        </p:attrNameLst>
                                      </p:cBhvr>
                                      <p:to>
                                        <p:strVal val="visible"/>
                                      </p:to>
                                    </p:set>
                                    <p:animEffect transition="in" filter="wipe(down)">
                                      <p:cBhvr>
                                        <p:cTn id="81" dur="1500"/>
                                        <p:tgtEl>
                                          <p:spTgt spid="49"/>
                                        </p:tgtEl>
                                      </p:cBhvr>
                                    </p:animEffect>
                                  </p:childTnLst>
                                </p:cTn>
                              </p:par>
                              <p:par>
                                <p:cTn id="82" presetID="63" presetClass="path" presetSubtype="0" accel="50000" decel="50000" fill="hold" nodeType="withEffect">
                                  <p:stCondLst>
                                    <p:cond delay="2000"/>
                                  </p:stCondLst>
                                  <p:childTnLst>
                                    <p:animMotion origin="layout" path="M -0.00052 -0.0412 L 2.70833E-6 -4.44444E-6 " pathEditMode="relative" rAng="0" ptsTypes="AA">
                                      <p:cBhvr>
                                        <p:cTn id="83" dur="1500" fill="hold"/>
                                        <p:tgtEl>
                                          <p:spTgt spid="49"/>
                                        </p:tgtEl>
                                        <p:attrNameLst>
                                          <p:attrName>ppt_x</p:attrName>
                                          <p:attrName>ppt_y</p:attrName>
                                        </p:attrNameLst>
                                      </p:cBhvr>
                                      <p:rCtr x="26" y="2060"/>
                                    </p:animMotion>
                                  </p:childTnLst>
                                </p:cTn>
                              </p:par>
                              <p:par>
                                <p:cTn id="84" presetID="22" presetClass="entr" presetSubtype="4" fill="hold" nodeType="withEffect">
                                  <p:stCondLst>
                                    <p:cond delay="2100"/>
                                  </p:stCondLst>
                                  <p:childTnLst>
                                    <p:set>
                                      <p:cBhvr>
                                        <p:cTn id="85" dur="1" fill="hold">
                                          <p:stCondLst>
                                            <p:cond delay="0"/>
                                          </p:stCondLst>
                                        </p:cTn>
                                        <p:tgtEl>
                                          <p:spTgt spid="51"/>
                                        </p:tgtEl>
                                        <p:attrNameLst>
                                          <p:attrName>style.visibility</p:attrName>
                                        </p:attrNameLst>
                                      </p:cBhvr>
                                      <p:to>
                                        <p:strVal val="visible"/>
                                      </p:to>
                                    </p:set>
                                    <p:animEffect transition="in" filter="wipe(down)">
                                      <p:cBhvr>
                                        <p:cTn id="86" dur="1500"/>
                                        <p:tgtEl>
                                          <p:spTgt spid="51"/>
                                        </p:tgtEl>
                                      </p:cBhvr>
                                    </p:animEffect>
                                  </p:childTnLst>
                                </p:cTn>
                              </p:par>
                              <p:par>
                                <p:cTn id="87" presetID="63" presetClass="path" presetSubtype="0" accel="50000" decel="50000" fill="hold" nodeType="withEffect">
                                  <p:stCondLst>
                                    <p:cond delay="2100"/>
                                  </p:stCondLst>
                                  <p:childTnLst>
                                    <p:animMotion origin="layout" path="M -0.00052 -0.0412 L 2.70833E-6 -4.44444E-6 " pathEditMode="relative" rAng="0" ptsTypes="AA">
                                      <p:cBhvr>
                                        <p:cTn id="88" dur="1500" fill="hold"/>
                                        <p:tgtEl>
                                          <p:spTgt spid="51"/>
                                        </p:tgtEl>
                                        <p:attrNameLst>
                                          <p:attrName>ppt_x</p:attrName>
                                          <p:attrName>ppt_y</p:attrName>
                                        </p:attrNameLst>
                                      </p:cBhvr>
                                      <p:rCtr x="26" y="2060"/>
                                    </p:animMotion>
                                  </p:childTnLst>
                                </p:cTn>
                              </p:par>
                              <p:par>
                                <p:cTn id="89" presetID="22" presetClass="entr" presetSubtype="4" fill="hold" nodeType="withEffect">
                                  <p:stCondLst>
                                    <p:cond delay="2200"/>
                                  </p:stCondLst>
                                  <p:childTnLst>
                                    <p:set>
                                      <p:cBhvr>
                                        <p:cTn id="90" dur="1" fill="hold">
                                          <p:stCondLst>
                                            <p:cond delay="0"/>
                                          </p:stCondLst>
                                        </p:cTn>
                                        <p:tgtEl>
                                          <p:spTgt spid="53"/>
                                        </p:tgtEl>
                                        <p:attrNameLst>
                                          <p:attrName>style.visibility</p:attrName>
                                        </p:attrNameLst>
                                      </p:cBhvr>
                                      <p:to>
                                        <p:strVal val="visible"/>
                                      </p:to>
                                    </p:set>
                                    <p:animEffect transition="in" filter="wipe(down)">
                                      <p:cBhvr>
                                        <p:cTn id="91" dur="1500"/>
                                        <p:tgtEl>
                                          <p:spTgt spid="53"/>
                                        </p:tgtEl>
                                      </p:cBhvr>
                                    </p:animEffect>
                                  </p:childTnLst>
                                </p:cTn>
                              </p:par>
                              <p:par>
                                <p:cTn id="92" presetID="63" presetClass="path" presetSubtype="0" accel="50000" decel="50000" fill="hold" nodeType="withEffect">
                                  <p:stCondLst>
                                    <p:cond delay="2200"/>
                                  </p:stCondLst>
                                  <p:childTnLst>
                                    <p:animMotion origin="layout" path="M -0.00052 -0.0412 L 2.70833E-6 -4.44444E-6 " pathEditMode="relative" rAng="0" ptsTypes="AA">
                                      <p:cBhvr>
                                        <p:cTn id="93" dur="1500" fill="hold"/>
                                        <p:tgtEl>
                                          <p:spTgt spid="53"/>
                                        </p:tgtEl>
                                        <p:attrNameLst>
                                          <p:attrName>ppt_x</p:attrName>
                                          <p:attrName>ppt_y</p:attrName>
                                        </p:attrNameLst>
                                      </p:cBhvr>
                                      <p:rCtr x="26" y="2060"/>
                                    </p:animMotion>
                                  </p:childTnLst>
                                </p:cTn>
                              </p:par>
                              <p:par>
                                <p:cTn id="94" presetID="12" presetClass="entr" presetSubtype="1" fill="hold" grpId="0" nodeType="withEffect">
                                  <p:stCondLst>
                                    <p:cond delay="3000"/>
                                  </p:stCondLst>
                                  <p:childTnLst>
                                    <p:set>
                                      <p:cBhvr>
                                        <p:cTn id="95" dur="1" fill="hold">
                                          <p:stCondLst>
                                            <p:cond delay="0"/>
                                          </p:stCondLst>
                                        </p:cTn>
                                        <p:tgtEl>
                                          <p:spTgt spid="89"/>
                                        </p:tgtEl>
                                        <p:attrNameLst>
                                          <p:attrName>style.visibility</p:attrName>
                                        </p:attrNameLst>
                                      </p:cBhvr>
                                      <p:to>
                                        <p:strVal val="visible"/>
                                      </p:to>
                                    </p:set>
                                    <p:anim calcmode="lin" valueType="num">
                                      <p:cBhvr additive="base">
                                        <p:cTn id="96" dur="1000"/>
                                        <p:tgtEl>
                                          <p:spTgt spid="89"/>
                                        </p:tgtEl>
                                        <p:attrNameLst>
                                          <p:attrName>ppt_y</p:attrName>
                                        </p:attrNameLst>
                                      </p:cBhvr>
                                      <p:tavLst>
                                        <p:tav tm="0">
                                          <p:val>
                                            <p:strVal val="#ppt_y-#ppt_h*1.125000"/>
                                          </p:val>
                                        </p:tav>
                                        <p:tav tm="100000">
                                          <p:val>
                                            <p:strVal val="#ppt_y"/>
                                          </p:val>
                                        </p:tav>
                                      </p:tavLst>
                                    </p:anim>
                                    <p:animEffect transition="in" filter="wipe(down)">
                                      <p:cBhvr>
                                        <p:cTn id="97" dur="1000"/>
                                        <p:tgtEl>
                                          <p:spTgt spid="89"/>
                                        </p:tgtEl>
                                      </p:cBhvr>
                                    </p:animEffect>
                                  </p:childTnLst>
                                </p:cTn>
                              </p:par>
                              <p:par>
                                <p:cTn id="98" presetID="55" presetClass="entr" presetSubtype="0" fill="hold" nodeType="withEffect">
                                  <p:stCondLst>
                                    <p:cond delay="3000"/>
                                  </p:stCondLst>
                                  <p:childTnLst>
                                    <p:set>
                                      <p:cBhvr>
                                        <p:cTn id="99" dur="1" fill="hold">
                                          <p:stCondLst>
                                            <p:cond delay="0"/>
                                          </p:stCondLst>
                                        </p:cTn>
                                        <p:tgtEl>
                                          <p:spTgt spid="98"/>
                                        </p:tgtEl>
                                        <p:attrNameLst>
                                          <p:attrName>style.visibility</p:attrName>
                                        </p:attrNameLst>
                                      </p:cBhvr>
                                      <p:to>
                                        <p:strVal val="visible"/>
                                      </p:to>
                                    </p:set>
                                    <p:anim calcmode="lin" valueType="num">
                                      <p:cBhvr>
                                        <p:cTn id="100" dur="1000" fill="hold"/>
                                        <p:tgtEl>
                                          <p:spTgt spid="98"/>
                                        </p:tgtEl>
                                        <p:attrNameLst>
                                          <p:attrName>ppt_w</p:attrName>
                                        </p:attrNameLst>
                                      </p:cBhvr>
                                      <p:tavLst>
                                        <p:tav tm="0">
                                          <p:val>
                                            <p:strVal val="#ppt_w*0.70"/>
                                          </p:val>
                                        </p:tav>
                                        <p:tav tm="100000">
                                          <p:val>
                                            <p:strVal val="#ppt_w"/>
                                          </p:val>
                                        </p:tav>
                                      </p:tavLst>
                                    </p:anim>
                                    <p:anim calcmode="lin" valueType="num">
                                      <p:cBhvr>
                                        <p:cTn id="101" dur="1000" fill="hold"/>
                                        <p:tgtEl>
                                          <p:spTgt spid="98"/>
                                        </p:tgtEl>
                                        <p:attrNameLst>
                                          <p:attrName>ppt_h</p:attrName>
                                        </p:attrNameLst>
                                      </p:cBhvr>
                                      <p:tavLst>
                                        <p:tav tm="0">
                                          <p:val>
                                            <p:strVal val="#ppt_h"/>
                                          </p:val>
                                        </p:tav>
                                        <p:tav tm="100000">
                                          <p:val>
                                            <p:strVal val="#ppt_h"/>
                                          </p:val>
                                        </p:tav>
                                      </p:tavLst>
                                    </p:anim>
                                    <p:animEffect transition="in" filter="fade">
                                      <p:cBhvr>
                                        <p:cTn id="102" dur="1000"/>
                                        <p:tgtEl>
                                          <p:spTgt spid="98"/>
                                        </p:tgtEl>
                                      </p:cBhvr>
                                    </p:animEffect>
                                  </p:childTnLst>
                                </p:cTn>
                              </p:par>
                              <p:par>
                                <p:cTn id="103" presetID="12" presetClass="entr" presetSubtype="1" fill="hold" grpId="0" nodeType="withEffect">
                                  <p:stCondLst>
                                    <p:cond delay="500"/>
                                  </p:stCondLst>
                                  <p:childTnLst>
                                    <p:set>
                                      <p:cBhvr>
                                        <p:cTn id="104" dur="1" fill="hold">
                                          <p:stCondLst>
                                            <p:cond delay="0"/>
                                          </p:stCondLst>
                                        </p:cTn>
                                        <p:tgtEl>
                                          <p:spTgt spid="83"/>
                                        </p:tgtEl>
                                        <p:attrNameLst>
                                          <p:attrName>style.visibility</p:attrName>
                                        </p:attrNameLst>
                                      </p:cBhvr>
                                      <p:to>
                                        <p:strVal val="visible"/>
                                      </p:to>
                                    </p:set>
                                    <p:anim calcmode="lin" valueType="num">
                                      <p:cBhvr additive="base">
                                        <p:cTn id="105" dur="1000"/>
                                        <p:tgtEl>
                                          <p:spTgt spid="83"/>
                                        </p:tgtEl>
                                        <p:attrNameLst>
                                          <p:attrName>ppt_y</p:attrName>
                                        </p:attrNameLst>
                                      </p:cBhvr>
                                      <p:tavLst>
                                        <p:tav tm="0">
                                          <p:val>
                                            <p:strVal val="#ppt_y-#ppt_h*1.125000"/>
                                          </p:val>
                                        </p:tav>
                                        <p:tav tm="100000">
                                          <p:val>
                                            <p:strVal val="#ppt_y"/>
                                          </p:val>
                                        </p:tav>
                                      </p:tavLst>
                                    </p:anim>
                                    <p:animEffect transition="in" filter="wipe(down)">
                                      <p:cBhvr>
                                        <p:cTn id="106" dur="1000"/>
                                        <p:tgtEl>
                                          <p:spTgt spid="83"/>
                                        </p:tgtEl>
                                      </p:cBhvr>
                                    </p:animEffect>
                                  </p:childTnLst>
                                </p:cTn>
                              </p:par>
                              <p:par>
                                <p:cTn id="107" presetID="12" presetClass="entr" presetSubtype="1" fill="hold" grpId="0" nodeType="withEffect">
                                  <p:stCondLst>
                                    <p:cond delay="1500"/>
                                  </p:stCondLst>
                                  <p:childTnLst>
                                    <p:set>
                                      <p:cBhvr>
                                        <p:cTn id="108" dur="1" fill="hold">
                                          <p:stCondLst>
                                            <p:cond delay="0"/>
                                          </p:stCondLst>
                                        </p:cTn>
                                        <p:tgtEl>
                                          <p:spTgt spid="86"/>
                                        </p:tgtEl>
                                        <p:attrNameLst>
                                          <p:attrName>style.visibility</p:attrName>
                                        </p:attrNameLst>
                                      </p:cBhvr>
                                      <p:to>
                                        <p:strVal val="visible"/>
                                      </p:to>
                                    </p:set>
                                    <p:anim calcmode="lin" valueType="num">
                                      <p:cBhvr additive="base">
                                        <p:cTn id="109" dur="1000"/>
                                        <p:tgtEl>
                                          <p:spTgt spid="86"/>
                                        </p:tgtEl>
                                        <p:attrNameLst>
                                          <p:attrName>ppt_y</p:attrName>
                                        </p:attrNameLst>
                                      </p:cBhvr>
                                      <p:tavLst>
                                        <p:tav tm="0">
                                          <p:val>
                                            <p:strVal val="#ppt_y-#ppt_h*1.125000"/>
                                          </p:val>
                                        </p:tav>
                                        <p:tav tm="100000">
                                          <p:val>
                                            <p:strVal val="#ppt_y"/>
                                          </p:val>
                                        </p:tav>
                                      </p:tavLst>
                                    </p:anim>
                                    <p:animEffect transition="in" filter="wipe(down)">
                                      <p:cBhvr>
                                        <p:cTn id="110" dur="1000"/>
                                        <p:tgtEl>
                                          <p:spTgt spid="86"/>
                                        </p:tgtEl>
                                      </p:cBhvr>
                                    </p:animEffect>
                                  </p:childTnLst>
                                </p:cTn>
                              </p:par>
                              <p:par>
                                <p:cTn id="111" presetID="12" presetClass="entr" presetSubtype="1" fill="hold" grpId="0" nodeType="withEffect">
                                  <p:stCondLst>
                                    <p:cond delay="2500"/>
                                  </p:stCondLst>
                                  <p:childTnLst>
                                    <p:set>
                                      <p:cBhvr>
                                        <p:cTn id="112" dur="1" fill="hold">
                                          <p:stCondLst>
                                            <p:cond delay="0"/>
                                          </p:stCondLst>
                                        </p:cTn>
                                        <p:tgtEl>
                                          <p:spTgt spid="87"/>
                                        </p:tgtEl>
                                        <p:attrNameLst>
                                          <p:attrName>style.visibility</p:attrName>
                                        </p:attrNameLst>
                                      </p:cBhvr>
                                      <p:to>
                                        <p:strVal val="visible"/>
                                      </p:to>
                                    </p:set>
                                    <p:anim calcmode="lin" valueType="num">
                                      <p:cBhvr additive="base">
                                        <p:cTn id="113" dur="1000"/>
                                        <p:tgtEl>
                                          <p:spTgt spid="87"/>
                                        </p:tgtEl>
                                        <p:attrNameLst>
                                          <p:attrName>ppt_y</p:attrName>
                                        </p:attrNameLst>
                                      </p:cBhvr>
                                      <p:tavLst>
                                        <p:tav tm="0">
                                          <p:val>
                                            <p:strVal val="#ppt_y-#ppt_h*1.125000"/>
                                          </p:val>
                                        </p:tav>
                                        <p:tav tm="100000">
                                          <p:val>
                                            <p:strVal val="#ppt_y"/>
                                          </p:val>
                                        </p:tav>
                                      </p:tavLst>
                                    </p:anim>
                                    <p:animEffect transition="in" filter="wipe(down)">
                                      <p:cBhvr>
                                        <p:cTn id="114" dur="1000"/>
                                        <p:tgtEl>
                                          <p:spTgt spid="87"/>
                                        </p:tgtEl>
                                      </p:cBhvr>
                                    </p:animEffect>
                                  </p:childTnLst>
                                </p:cTn>
                              </p:par>
                              <p:par>
                                <p:cTn id="115" presetID="12" presetClass="entr" presetSubtype="4" fill="hold" grpId="0" nodeType="withEffect">
                                  <p:stCondLst>
                                    <p:cond delay="0"/>
                                  </p:stCondLst>
                                  <p:childTnLst>
                                    <p:set>
                                      <p:cBhvr>
                                        <p:cTn id="116" dur="1" fill="hold">
                                          <p:stCondLst>
                                            <p:cond delay="0"/>
                                          </p:stCondLst>
                                        </p:cTn>
                                        <p:tgtEl>
                                          <p:spTgt spid="9"/>
                                        </p:tgtEl>
                                        <p:attrNameLst>
                                          <p:attrName>style.visibility</p:attrName>
                                        </p:attrNameLst>
                                      </p:cBhvr>
                                      <p:to>
                                        <p:strVal val="visible"/>
                                      </p:to>
                                    </p:set>
                                    <p:anim calcmode="lin" valueType="num">
                                      <p:cBhvr additive="base">
                                        <p:cTn id="117" dur="1000"/>
                                        <p:tgtEl>
                                          <p:spTgt spid="9"/>
                                        </p:tgtEl>
                                        <p:attrNameLst>
                                          <p:attrName>ppt_y</p:attrName>
                                        </p:attrNameLst>
                                      </p:cBhvr>
                                      <p:tavLst>
                                        <p:tav tm="0">
                                          <p:val>
                                            <p:strVal val="#ppt_y+#ppt_h*1.125000"/>
                                          </p:val>
                                        </p:tav>
                                        <p:tav tm="100000">
                                          <p:val>
                                            <p:strVal val="#ppt_y"/>
                                          </p:val>
                                        </p:tav>
                                      </p:tavLst>
                                    </p:anim>
                                    <p:animEffect transition="in" filter="wipe(up)">
                                      <p:cBhvr>
                                        <p:cTn id="118"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6" grpId="0" animBg="1"/>
      <p:bldP spid="83" grpId="0" animBg="1"/>
      <p:bldP spid="86" grpId="0" animBg="1"/>
      <p:bldP spid="87" grpId="0" animBg="1"/>
      <p:bldP spid="89" grpId="0"/>
      <p:bldP spid="104" grpId="0"/>
      <p:bldP spid="106" grpId="0"/>
      <p:bldP spid="107" grpId="0"/>
    </p:bldLst>
  </p:timing>
</p:sld>
</file>

<file path=ppt/theme/theme1.xml><?xml version="1.0" encoding="utf-8"?>
<a:theme xmlns:a="http://schemas.openxmlformats.org/drawingml/2006/main" name="Office Theme 2013 - 2022">
  <a:themeElements>
    <a:clrScheme name="Custom 174">
      <a:dk1>
        <a:sysClr val="windowText" lastClr="000000"/>
      </a:dk1>
      <a:lt1>
        <a:sysClr val="window" lastClr="FFFFFF"/>
      </a:lt1>
      <a:dk2>
        <a:srgbClr val="44546A"/>
      </a:dk2>
      <a:lt2>
        <a:srgbClr val="E7E6E6"/>
      </a:lt2>
      <a:accent1>
        <a:srgbClr val="4472C4"/>
      </a:accent1>
      <a:accent2>
        <a:srgbClr val="00A0DE"/>
      </a:accent2>
      <a:accent3>
        <a:srgbClr val="0FC3E0"/>
      </a:accent3>
      <a:accent4>
        <a:srgbClr val="1DE5E2"/>
      </a:accent4>
      <a:accent5>
        <a:srgbClr val="F6F7FB"/>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yberspace 1">
      <a:dk1>
        <a:sysClr val="windowText" lastClr="000000"/>
      </a:dk1>
      <a:lt1>
        <a:sysClr val="window" lastClr="FFFFFF"/>
      </a:lt1>
      <a:dk2>
        <a:srgbClr val="2D3847"/>
      </a:dk2>
      <a:lt2>
        <a:srgbClr val="E7E6E6"/>
      </a:lt2>
      <a:accent1>
        <a:srgbClr val="15579D"/>
      </a:accent1>
      <a:accent2>
        <a:srgbClr val="25C1FF"/>
      </a:accent2>
      <a:accent3>
        <a:srgbClr val="00B0D3"/>
      </a:accent3>
      <a:accent4>
        <a:srgbClr val="45B653"/>
      </a:accent4>
      <a:accent5>
        <a:srgbClr val="21C0D7"/>
      </a:accent5>
      <a:accent6>
        <a:srgbClr val="55D4FA"/>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Risk Management">
      <a:dk1>
        <a:srgbClr val="282B37"/>
      </a:dk1>
      <a:lt1>
        <a:srgbClr val="FFFFFF"/>
      </a:lt1>
      <a:dk2>
        <a:srgbClr val="282C38"/>
      </a:dk2>
      <a:lt2>
        <a:srgbClr val="FAFBFF"/>
      </a:lt2>
      <a:accent1>
        <a:srgbClr val="1EC3FF"/>
      </a:accent1>
      <a:accent2>
        <a:srgbClr val="6E66FF"/>
      </a:accent2>
      <a:accent3>
        <a:srgbClr val="AEAEAE"/>
      </a:accent3>
      <a:accent4>
        <a:srgbClr val="A0A0A0"/>
      </a:accent4>
      <a:accent5>
        <a:srgbClr val="999999"/>
      </a:accent5>
      <a:accent6>
        <a:srgbClr val="858585"/>
      </a:accent6>
      <a:hlink>
        <a:srgbClr val="F49100"/>
      </a:hlink>
      <a:folHlink>
        <a:srgbClr val="85DFD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3466</TotalTime>
  <Words>2582</Words>
  <Application>Microsoft Macintosh PowerPoint</Application>
  <PresentationFormat>Widescreen</PresentationFormat>
  <Paragraphs>989</Paragraphs>
  <Slides>35</Slides>
  <Notes>9</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35</vt:i4>
      </vt:variant>
    </vt:vector>
  </HeadingPairs>
  <TitlesOfParts>
    <vt:vector size="43" baseType="lpstr">
      <vt:lpstr>Arial</vt:lpstr>
      <vt:lpstr>Calibri</vt:lpstr>
      <vt:lpstr>Calibri Light</vt:lpstr>
      <vt:lpstr>Century Gothic</vt:lpstr>
      <vt:lpstr>Montserrat</vt:lpstr>
      <vt:lpstr>Office Theme 2013 - 2022</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You Exec (https://youexec.com/plus)</Manager>
  <Company>You Exec (https://youexec.com/plus)</Company>
  <LinksUpToDate>false</LinksUpToDate>
  <SharedDoc>false</SharedDoc>
  <HyperlinkBase>You Exec (https://youexec.com/plus)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Process</dc:title>
  <dc:subject>Sales Process</dc:subject>
  <dc:creator>You Exec (https://youexec.com/plus)</dc:creator>
  <cp:keywords>You Exec (https://youexec.com/plus)</cp:keywords>
  <dc:description>You Exec (https://youexec.com/plus)</dc:description>
  <cp:lastModifiedBy>Microsoft Office User</cp:lastModifiedBy>
  <cp:revision>2207</cp:revision>
  <dcterms:created xsi:type="dcterms:W3CDTF">2022-12-20T17:43:24Z</dcterms:created>
  <dcterms:modified xsi:type="dcterms:W3CDTF">2023-02-01T01:47:43Z</dcterms:modified>
  <cp:category>You Exec (https://youexec.com/plus)</cp:category>
</cp:coreProperties>
</file>

<file path=docProps/thumbnail.jpeg>
</file>